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6" r:id="rId31"/>
    <p:sldId id="286" r:id="rId3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32B42F-37F8-42C3-BFBF-A88F9C2B5CE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Untitled Section" id="{D65476AD-D926-4426-A461-4A63B8E93B9F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76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5" autoAdjust="0"/>
  </p:normalViewPr>
  <p:slideViewPr>
    <p:cSldViewPr>
      <p:cViewPr>
        <p:scale>
          <a:sx n="66" d="100"/>
          <a:sy n="66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Comparison</a:t>
            </a:r>
            <a:r>
              <a:rPr lang="en-GB" baseline="0"/>
              <a:t> of progress</a:t>
            </a:r>
            <a:endParaRPr lang="en-GB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progress!$B$1</c:f>
              <c:strCache>
                <c:ptCount val="1"/>
                <c:pt idx="0">
                  <c:v>Gated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8"/>
              <c:layout>
                <c:manualLayout>
                  <c:x val="-4.3203356229407429E-2"/>
                  <c:y val="7.2530864197530867E-2"/>
                </c:manualLayout>
              </c:layout>
              <c:tx>
                <c:rich>
                  <a:bodyPr/>
                  <a:lstStyle/>
                  <a:p>
                    <a:r>
                      <a:rPr lang="en-US" sz="1100" b="1">
                        <a:solidFill>
                          <a:schemeClr val="bg1"/>
                        </a:solidFill>
                      </a:rPr>
                      <a:t>Testers finish testing code here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9007092198581561E-2"/>
                  <c:y val="0.1512345679012346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Developers</a:t>
                    </a:r>
                    <a:r>
                      <a:rPr lang="en-US" baseline="0" dirty="0" smtClean="0"/>
                      <a:t> strive to address differences in expectation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progress!$B$2:$B$15</c:f>
              <c:numCache>
                <c:formatCode>General</c:formatCode>
                <c:ptCount val="14"/>
                <c:pt idx="0">
                  <c:v>1</c:v>
                </c:pt>
                <c:pt idx="1">
                  <c:v>2.7182818284590451</c:v>
                </c:pt>
                <c:pt idx="2">
                  <c:v>7.3890560989306504</c:v>
                </c:pt>
                <c:pt idx="3">
                  <c:v>20.085536923187668</c:v>
                </c:pt>
                <c:pt idx="4">
                  <c:v>54.598150033144236</c:v>
                </c:pt>
                <c:pt idx="5">
                  <c:v>148.4131591025766</c:v>
                </c:pt>
                <c:pt idx="6">
                  <c:v>403.42879349273511</c:v>
                </c:pt>
                <c:pt idx="7">
                  <c:v>302</c:v>
                </c:pt>
                <c:pt idx="8">
                  <c:v>201</c:v>
                </c:pt>
                <c:pt idx="9">
                  <c:v>244.69193226422038</c:v>
                </c:pt>
                <c:pt idx="10">
                  <c:v>270.42640742615254</c:v>
                </c:pt>
                <c:pt idx="11">
                  <c:v>330.29955990964862</c:v>
                </c:pt>
                <c:pt idx="12">
                  <c:v>365.03746786532889</c:v>
                </c:pt>
                <c:pt idx="13">
                  <c:v>403.42879349273511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progress!$C$1</c:f>
              <c:strCache>
                <c:ptCount val="1"/>
                <c:pt idx="0">
                  <c:v>BDD</c:v>
                </c:pt>
              </c:strCache>
            </c:strRef>
          </c:tx>
          <c:marker>
            <c:symbol val="none"/>
          </c:marker>
          <c:dLbls>
            <c:dLbl>
              <c:idx val="1"/>
              <c:layout>
                <c:manualLayout>
                  <c:x val="5.0827888535209696E-3"/>
                  <c:y val="-0.17283974919801692"/>
                </c:manualLayout>
              </c:layout>
              <c:tx>
                <c:rich>
                  <a:bodyPr/>
                  <a:lstStyle/>
                  <a:p>
                    <a:pPr>
                      <a:defRPr sz="1100" b="1">
                        <a:solidFill>
                          <a:schemeClr val="bg1"/>
                        </a:solidFill>
                      </a:defRPr>
                    </a:pPr>
                    <a:r>
                      <a:rPr lang="en-US" sz="1100" b="1">
                        <a:solidFill>
                          <a:schemeClr val="bg1"/>
                        </a:solidFill>
                      </a:rPr>
                      <a:t>BDD</a:t>
                    </a:r>
                    <a:r>
                      <a:rPr lang="en-US" sz="1100" b="1" baseline="0">
                        <a:solidFill>
                          <a:schemeClr val="bg1"/>
                        </a:solidFill>
                      </a:rPr>
                      <a:t> tests </a:t>
                    </a:r>
                  </a:p>
                  <a:p>
                    <a:pPr>
                      <a:defRPr sz="1100" b="1">
                        <a:solidFill>
                          <a:schemeClr val="bg1"/>
                        </a:solidFill>
                      </a:defRPr>
                    </a:pPr>
                    <a:r>
                      <a:rPr lang="en-US" sz="1100" b="1" baseline="0">
                        <a:solidFill>
                          <a:schemeClr val="bg1"/>
                        </a:solidFill>
                      </a:rPr>
                      <a:t>Designed and written here</a:t>
                    </a:r>
                    <a:endParaRPr lang="en-US" baseline="0"/>
                  </a:p>
                </c:rich>
              </c:tx>
              <c:spPr>
                <a:solidFill>
                  <a:schemeClr val="accent3"/>
                </a:solidFill>
                <a:ln w="12700">
                  <a:solidFill>
                    <a:sysClr val="windowText" lastClr="000000"/>
                  </a:solidFill>
                </a:ln>
              </c:sp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progress!$C$2:$C$15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2.7182818284590451</c:v>
                </c:pt>
                <c:pt idx="4">
                  <c:v>7.3890560989306504</c:v>
                </c:pt>
                <c:pt idx="5">
                  <c:v>20.085536923187668</c:v>
                </c:pt>
                <c:pt idx="6">
                  <c:v>54.598150033144236</c:v>
                </c:pt>
                <c:pt idx="7">
                  <c:v>148.4131591025766</c:v>
                </c:pt>
                <c:pt idx="8">
                  <c:v>403.42879349273511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399936"/>
        <c:axId val="121406208"/>
      </c:lineChart>
      <c:catAx>
        <c:axId val="12139993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Effort</a:t>
                </a:r>
                <a:r>
                  <a:rPr lang="en-US" baseline="0"/>
                  <a:t> -&gt;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121406208"/>
        <c:crosses val="autoZero"/>
        <c:auto val="1"/>
        <c:lblAlgn val="ctr"/>
        <c:lblOffset val="100"/>
        <c:noMultiLvlLbl val="0"/>
      </c:catAx>
      <c:valAx>
        <c:axId val="121406208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Prgress -&gt;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399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tdd!$B$1</c:f>
              <c:strCache>
                <c:ptCount val="1"/>
                <c:pt idx="0">
                  <c:v>TDD Coverage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dPt>
          <c:cat>
            <c:strRef>
              <c:f>tdd!$A$2:$A$3</c:f>
              <c:strCache>
                <c:ptCount val="2"/>
                <c:pt idx="0">
                  <c:v>Covered</c:v>
                </c:pt>
                <c:pt idx="1">
                  <c:v>Not Covered</c:v>
                </c:pt>
              </c:strCache>
            </c:strRef>
          </c:cat>
          <c:val>
            <c:numRef>
              <c:f>tdd!$B$2:$B$3</c:f>
              <c:numCache>
                <c:formatCode>General</c:formatCode>
                <c:ptCount val="2"/>
                <c:pt idx="0">
                  <c:v>300</c:v>
                </c:pt>
                <c:pt idx="1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69103322450547344"/>
          <c:y val="0.15449061309297507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bdd!$B$1</c:f>
              <c:strCache>
                <c:ptCount val="1"/>
                <c:pt idx="0">
                  <c:v>BDD Coverage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dPt>
          <c:dPt>
            <c:idx val="1"/>
            <c:bubble3D val="0"/>
            <c:spPr>
              <a:solidFill>
                <a:srgbClr val="C00000"/>
              </a:solidFill>
              <a:ln>
                <a:solidFill>
                  <a:schemeClr val="accent1"/>
                </a:solidFill>
              </a:ln>
            </c:spPr>
          </c:dPt>
          <c:cat>
            <c:strRef>
              <c:f>bdd!$A$2:$A$3</c:f>
              <c:strCache>
                <c:ptCount val="2"/>
                <c:pt idx="0">
                  <c:v>Covered</c:v>
                </c:pt>
                <c:pt idx="1">
                  <c:v>Not Covered</c:v>
                </c:pt>
              </c:strCache>
            </c:strRef>
          </c:cat>
          <c:val>
            <c:numRef>
              <c:f>bdd!$B$2:$B$3</c:f>
              <c:numCache>
                <c:formatCode>General</c:formatCode>
                <c:ptCount val="2"/>
                <c:pt idx="0">
                  <c:v>120</c:v>
                </c:pt>
                <c:pt idx="1">
                  <c:v>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7481371231035134"/>
          <c:y val="0.83154785831963451"/>
          <c:w val="0.16285566438341548"/>
          <c:h val="0.13864139041188658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A97F8B-9A66-40D1-A8AF-F90DC4C8198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39ED554-1A99-47D2-BFED-222C3A29CE9A}">
      <dgm:prSet phldrT="[Text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GB" b="1" dirty="0" smtClean="0"/>
            <a:t>Reduce</a:t>
          </a:r>
        </a:p>
        <a:p>
          <a:r>
            <a:rPr lang="en-GB" b="1" dirty="0" smtClean="0"/>
            <a:t>Rework </a:t>
          </a:r>
          <a:endParaRPr lang="en-GB" b="1" dirty="0"/>
        </a:p>
      </dgm:t>
    </dgm:pt>
    <dgm:pt modelId="{8C5C1499-58D5-4CAC-8748-516604485C11}" type="parTrans" cxnId="{027CB808-1202-4B1C-BBFA-85F4BDF275A5}">
      <dgm:prSet/>
      <dgm:spPr/>
      <dgm:t>
        <a:bodyPr/>
        <a:lstStyle/>
        <a:p>
          <a:endParaRPr lang="en-GB"/>
        </a:p>
      </dgm:t>
    </dgm:pt>
    <dgm:pt modelId="{BF1E7FFA-031E-4EF8-8523-1CD3D417C97E}" type="sibTrans" cxnId="{027CB808-1202-4B1C-BBFA-85F4BDF275A5}">
      <dgm:prSet/>
      <dgm:spPr/>
      <dgm:t>
        <a:bodyPr/>
        <a:lstStyle/>
        <a:p>
          <a:endParaRPr lang="en-GB"/>
        </a:p>
      </dgm:t>
    </dgm:pt>
    <dgm:pt modelId="{F89E5A07-48DE-4FCC-A74A-84017F6BC9BD}">
      <dgm:prSet phldrT="[Text]" custT="1"/>
      <dgm:spPr/>
      <dgm:t>
        <a:bodyPr/>
        <a:lstStyle/>
        <a:p>
          <a:r>
            <a:rPr lang="en-GB" sz="3200" dirty="0" smtClean="0"/>
            <a:t>Efficiency</a:t>
          </a:r>
          <a:endParaRPr lang="en-GB" sz="3200" dirty="0"/>
        </a:p>
      </dgm:t>
    </dgm:pt>
    <dgm:pt modelId="{B0F7873B-8F32-434A-A797-134C3CBEF418}" type="parTrans" cxnId="{B3AFDC74-3B52-4771-89EE-9FE72485570A}">
      <dgm:prSet/>
      <dgm:spPr/>
      <dgm:t>
        <a:bodyPr/>
        <a:lstStyle/>
        <a:p>
          <a:endParaRPr lang="en-GB"/>
        </a:p>
      </dgm:t>
    </dgm:pt>
    <dgm:pt modelId="{F3D3E8A0-AD6C-4B4C-B342-E26651B105A9}" type="sibTrans" cxnId="{B3AFDC74-3B52-4771-89EE-9FE72485570A}">
      <dgm:prSet/>
      <dgm:spPr/>
      <dgm:t>
        <a:bodyPr/>
        <a:lstStyle/>
        <a:p>
          <a:endParaRPr lang="en-GB"/>
        </a:p>
      </dgm:t>
    </dgm:pt>
    <dgm:pt modelId="{E396EC0E-B50A-46D1-855C-E50736FA3B27}">
      <dgm:prSet phldrT="[Text]" custT="1"/>
      <dgm:spPr/>
      <dgm:t>
        <a:bodyPr/>
        <a:lstStyle/>
        <a:p>
          <a:r>
            <a:rPr lang="en-GB" sz="1800" b="1" dirty="0" smtClean="0"/>
            <a:t>Why BDD?</a:t>
          </a:r>
          <a:endParaRPr lang="en-GB" sz="1800" b="1" dirty="0"/>
        </a:p>
      </dgm:t>
    </dgm:pt>
    <dgm:pt modelId="{B51928A2-2CBD-4A56-8012-3BA6055DC6F3}" type="parTrans" cxnId="{D85C9430-7E51-4F3A-B9A1-45FB2BA14481}">
      <dgm:prSet/>
      <dgm:spPr/>
      <dgm:t>
        <a:bodyPr/>
        <a:lstStyle/>
        <a:p>
          <a:endParaRPr lang="en-GB"/>
        </a:p>
      </dgm:t>
    </dgm:pt>
    <dgm:pt modelId="{03E52E77-5A1F-46A2-852D-756C1640300C}" type="sibTrans" cxnId="{D85C9430-7E51-4F3A-B9A1-45FB2BA14481}">
      <dgm:prSet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endParaRPr lang="en-GB" sz="1800" b="1" dirty="0"/>
        </a:p>
      </dgm:t>
    </dgm:pt>
    <dgm:pt modelId="{4B1B1E1D-E33D-4854-8286-056F3BC4A8CB}">
      <dgm:prSet phldrT="[Text]" custT="1"/>
      <dgm:spPr/>
      <dgm:t>
        <a:bodyPr/>
        <a:lstStyle/>
        <a:p>
          <a:r>
            <a:rPr lang="en-GB" sz="2400" b="0" dirty="0" smtClean="0"/>
            <a:t>Effectiveness</a:t>
          </a:r>
          <a:endParaRPr lang="en-GB" sz="2400" b="0" dirty="0"/>
        </a:p>
      </dgm:t>
    </dgm:pt>
    <dgm:pt modelId="{183942D1-17D8-401A-AC4D-CB2500DB1BD8}" type="parTrans" cxnId="{802B72FA-9ACA-4D8B-A527-52D3DFA2741D}">
      <dgm:prSet/>
      <dgm:spPr/>
      <dgm:t>
        <a:bodyPr/>
        <a:lstStyle/>
        <a:p>
          <a:endParaRPr lang="en-GB"/>
        </a:p>
      </dgm:t>
    </dgm:pt>
    <dgm:pt modelId="{C43F138F-E9C0-44B1-9DC9-85133546E626}" type="sibTrans" cxnId="{802B72FA-9ACA-4D8B-A527-52D3DFA2741D}">
      <dgm:prSet/>
      <dgm:spPr/>
      <dgm:t>
        <a:bodyPr/>
        <a:lstStyle/>
        <a:p>
          <a:endParaRPr lang="en-GB"/>
        </a:p>
      </dgm:t>
    </dgm:pt>
    <dgm:pt modelId="{DC299279-EED5-4212-90CA-219572053277}">
      <dgm:prSet phldrT="[Text]"/>
      <dgm:spPr/>
      <dgm:t>
        <a:bodyPr/>
        <a:lstStyle/>
        <a:p>
          <a:endParaRPr lang="en-GB" dirty="0"/>
        </a:p>
      </dgm:t>
    </dgm:pt>
    <dgm:pt modelId="{46857FC7-9944-4C91-8412-FA457BEBA3B5}" type="parTrans" cxnId="{E447792B-B2EF-459E-B55E-C9AA68198A31}">
      <dgm:prSet/>
      <dgm:spPr/>
      <dgm:t>
        <a:bodyPr/>
        <a:lstStyle/>
        <a:p>
          <a:endParaRPr lang="en-GB"/>
        </a:p>
      </dgm:t>
    </dgm:pt>
    <dgm:pt modelId="{BD7EFBAF-6743-4AD5-831B-39D7FDC9574D}" type="sibTrans" cxnId="{E447792B-B2EF-459E-B55E-C9AA68198A31}">
      <dgm:prSet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endParaRPr lang="en-GB" sz="1200" b="1" dirty="0"/>
        </a:p>
      </dgm:t>
    </dgm:pt>
    <dgm:pt modelId="{65C18CCF-14C4-4BAD-9226-9C2CF6281DEF}">
      <dgm:prSet phldrT="[Text]" phldr="1"/>
      <dgm:spPr/>
      <dgm:t>
        <a:bodyPr/>
        <a:lstStyle/>
        <a:p>
          <a:endParaRPr lang="en-GB"/>
        </a:p>
      </dgm:t>
    </dgm:pt>
    <dgm:pt modelId="{EDB697B8-AD8D-444D-9FEA-954096859921}" type="parTrans" cxnId="{2CD64E1C-24C3-48E9-A9DE-65B9AFDE575B}">
      <dgm:prSet/>
      <dgm:spPr/>
      <dgm:t>
        <a:bodyPr/>
        <a:lstStyle/>
        <a:p>
          <a:endParaRPr lang="en-GB"/>
        </a:p>
      </dgm:t>
    </dgm:pt>
    <dgm:pt modelId="{71AFE130-59E9-4AEF-A977-2C9F7E7CDF89}" type="sibTrans" cxnId="{2CD64E1C-24C3-48E9-A9DE-65B9AFDE575B}">
      <dgm:prSet/>
      <dgm:spPr/>
      <dgm:t>
        <a:bodyPr/>
        <a:lstStyle/>
        <a:p>
          <a:endParaRPr lang="en-GB"/>
        </a:p>
      </dgm:t>
    </dgm:pt>
    <dgm:pt modelId="{9CE4D193-F858-429F-86FF-D715377DB774}" type="pres">
      <dgm:prSet presAssocID="{89A97F8B-9A66-40D1-A8AF-F90DC4C8198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77FC4E0-C856-4945-8740-9B57F5DFFF6C}" type="pres">
      <dgm:prSet presAssocID="{839ED554-1A99-47D2-BFED-222C3A29CE9A}" presName="composite" presStyleCnt="0"/>
      <dgm:spPr/>
    </dgm:pt>
    <dgm:pt modelId="{C9FB7BAA-66C7-4B43-9260-1C7B93BF4129}" type="pres">
      <dgm:prSet presAssocID="{839ED554-1A99-47D2-BFED-222C3A29CE9A}" presName="Parent1" presStyleLbl="node1" presStyleIdx="0" presStyleCnt="6" custScaleX="101000" custScaleY="918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F49754-75A6-4771-9B20-0F54A342E1D9}" type="pres">
      <dgm:prSet presAssocID="{839ED554-1A99-47D2-BFED-222C3A29CE9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0BB00-50E3-4AF6-8840-57F1B83FFD39}" type="pres">
      <dgm:prSet presAssocID="{839ED554-1A99-47D2-BFED-222C3A29CE9A}" presName="BalanceSpacing" presStyleCnt="0"/>
      <dgm:spPr/>
    </dgm:pt>
    <dgm:pt modelId="{96DC5323-D79A-407E-92F6-994FFF4CC594}" type="pres">
      <dgm:prSet presAssocID="{839ED554-1A99-47D2-BFED-222C3A29CE9A}" presName="BalanceSpacing1" presStyleCnt="0"/>
      <dgm:spPr/>
    </dgm:pt>
    <dgm:pt modelId="{F8145D2B-6D99-4673-B1FB-8A39F11F207A}" type="pres">
      <dgm:prSet presAssocID="{BF1E7FFA-031E-4EF8-8523-1CD3D417C97E}" presName="Accent1Text" presStyleLbl="node1" presStyleIdx="1" presStyleCnt="6" custScaleX="101000" custScaleY="91818"/>
      <dgm:spPr/>
      <dgm:t>
        <a:bodyPr/>
        <a:lstStyle/>
        <a:p>
          <a:endParaRPr lang="en-US"/>
        </a:p>
      </dgm:t>
    </dgm:pt>
    <dgm:pt modelId="{DFE335AF-0DCC-4B36-8E99-8CDDF70E2D67}" type="pres">
      <dgm:prSet presAssocID="{BF1E7FFA-031E-4EF8-8523-1CD3D417C97E}" presName="spaceBetweenRectangles" presStyleCnt="0"/>
      <dgm:spPr/>
    </dgm:pt>
    <dgm:pt modelId="{4D7131AB-04F3-4AAF-B292-810208ACF41F}" type="pres">
      <dgm:prSet presAssocID="{E396EC0E-B50A-46D1-855C-E50736FA3B27}" presName="composite" presStyleCnt="0"/>
      <dgm:spPr/>
    </dgm:pt>
    <dgm:pt modelId="{6BAFBC69-42D3-4933-8AF7-4F679A38DA7B}" type="pres">
      <dgm:prSet presAssocID="{E396EC0E-B50A-46D1-855C-E50736FA3B27}" presName="Parent1" presStyleLbl="node1" presStyleIdx="2" presStyleCnt="6" custScaleX="101000" custScaleY="918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CACD5-8A5E-4C0E-9748-CDE8F9EBCEC6}" type="pres">
      <dgm:prSet presAssocID="{E396EC0E-B50A-46D1-855C-E50736FA3B27}" presName="Childtext1" presStyleLbl="revTx" presStyleIdx="1" presStyleCnt="3" custScaleX="994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A4FF8-98F0-4A09-8AB2-E2986A9D1F49}" type="pres">
      <dgm:prSet presAssocID="{E396EC0E-B50A-46D1-855C-E50736FA3B27}" presName="BalanceSpacing" presStyleCnt="0"/>
      <dgm:spPr/>
    </dgm:pt>
    <dgm:pt modelId="{C82BB8DA-96AA-46F1-BE22-C81E252B5AAB}" type="pres">
      <dgm:prSet presAssocID="{E396EC0E-B50A-46D1-855C-E50736FA3B27}" presName="BalanceSpacing1" presStyleCnt="0"/>
      <dgm:spPr/>
    </dgm:pt>
    <dgm:pt modelId="{9150B7F4-B1E9-4735-BE67-C8DA61CB2996}" type="pres">
      <dgm:prSet presAssocID="{03E52E77-5A1F-46A2-852D-756C1640300C}" presName="Accent1Text" presStyleLbl="node1" presStyleIdx="3" presStyleCnt="6" custScaleX="101000" custScaleY="91818"/>
      <dgm:spPr/>
      <dgm:t>
        <a:bodyPr/>
        <a:lstStyle/>
        <a:p>
          <a:endParaRPr lang="en-GB"/>
        </a:p>
      </dgm:t>
    </dgm:pt>
    <dgm:pt modelId="{D396C46F-AA99-4A3E-A54D-6B955C53077B}" type="pres">
      <dgm:prSet presAssocID="{03E52E77-5A1F-46A2-852D-756C1640300C}" presName="spaceBetweenRectangles" presStyleCnt="0"/>
      <dgm:spPr/>
    </dgm:pt>
    <dgm:pt modelId="{EA5AD1AB-EE9E-4B70-84D6-11375A75CEDC}" type="pres">
      <dgm:prSet presAssocID="{DC299279-EED5-4212-90CA-219572053277}" presName="composite" presStyleCnt="0"/>
      <dgm:spPr/>
    </dgm:pt>
    <dgm:pt modelId="{20568656-2875-48F3-998E-5EDDB4547E21}" type="pres">
      <dgm:prSet presAssocID="{DC299279-EED5-4212-90CA-219572053277}" presName="Parent1" presStyleLbl="node1" presStyleIdx="4" presStyleCnt="6" custScaleX="101000" custScaleY="918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47C38A-3A7E-4A53-90C8-920C5C3AECC8}" type="pres">
      <dgm:prSet presAssocID="{DC299279-EED5-4212-90CA-21957205327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D0D8-BA0C-42F6-BEC0-5B943731D4EE}" type="pres">
      <dgm:prSet presAssocID="{DC299279-EED5-4212-90CA-219572053277}" presName="BalanceSpacing" presStyleCnt="0"/>
      <dgm:spPr/>
    </dgm:pt>
    <dgm:pt modelId="{BBD96E76-572A-4776-8656-05E2A18796C2}" type="pres">
      <dgm:prSet presAssocID="{DC299279-EED5-4212-90CA-219572053277}" presName="BalanceSpacing1" presStyleCnt="0"/>
      <dgm:spPr/>
    </dgm:pt>
    <dgm:pt modelId="{383AA0ED-3EB5-456A-8354-562F6CB830BA}" type="pres">
      <dgm:prSet presAssocID="{BD7EFBAF-6743-4AD5-831B-39D7FDC9574D}" presName="Accent1Text" presStyleLbl="node1" presStyleIdx="5" presStyleCnt="6" custScaleX="101000" custScaleY="91818"/>
      <dgm:spPr/>
      <dgm:t>
        <a:bodyPr/>
        <a:lstStyle/>
        <a:p>
          <a:endParaRPr lang="en-GB"/>
        </a:p>
      </dgm:t>
    </dgm:pt>
  </dgm:ptLst>
  <dgm:cxnLst>
    <dgm:cxn modelId="{BD46E63D-1424-4E48-BCEE-6D5AEF688787}" type="presOf" srcId="{F89E5A07-48DE-4FCC-A74A-84017F6BC9BD}" destId="{04F49754-75A6-4771-9B20-0F54A342E1D9}" srcOrd="0" destOrd="0" presId="urn:microsoft.com/office/officeart/2008/layout/AlternatingHexagons"/>
    <dgm:cxn modelId="{FB0B516D-7B39-4C84-8FAD-BEAC9B4E6095}" type="presOf" srcId="{4B1B1E1D-E33D-4854-8286-056F3BC4A8CB}" destId="{22CCACD5-8A5E-4C0E-9748-CDE8F9EBCEC6}" srcOrd="0" destOrd="0" presId="urn:microsoft.com/office/officeart/2008/layout/AlternatingHexagons"/>
    <dgm:cxn modelId="{95B0F6AE-5DD0-468F-A363-071643CC3E22}" type="presOf" srcId="{65C18CCF-14C4-4BAD-9226-9C2CF6281DEF}" destId="{A947C38A-3A7E-4A53-90C8-920C5C3AECC8}" srcOrd="0" destOrd="0" presId="urn:microsoft.com/office/officeart/2008/layout/AlternatingHexagons"/>
    <dgm:cxn modelId="{B3AFDC74-3B52-4771-89EE-9FE72485570A}" srcId="{839ED554-1A99-47D2-BFED-222C3A29CE9A}" destId="{F89E5A07-48DE-4FCC-A74A-84017F6BC9BD}" srcOrd="0" destOrd="0" parTransId="{B0F7873B-8F32-434A-A797-134C3CBEF418}" sibTransId="{F3D3E8A0-AD6C-4B4C-B342-E26651B105A9}"/>
    <dgm:cxn modelId="{496D9904-B6F0-4CAF-943E-A3348B179FC1}" type="presOf" srcId="{BF1E7FFA-031E-4EF8-8523-1CD3D417C97E}" destId="{F8145D2B-6D99-4673-B1FB-8A39F11F207A}" srcOrd="0" destOrd="0" presId="urn:microsoft.com/office/officeart/2008/layout/AlternatingHexagons"/>
    <dgm:cxn modelId="{37FEB920-61CF-4C45-9097-32DE483D5F60}" type="presOf" srcId="{E396EC0E-B50A-46D1-855C-E50736FA3B27}" destId="{6BAFBC69-42D3-4933-8AF7-4F679A38DA7B}" srcOrd="0" destOrd="0" presId="urn:microsoft.com/office/officeart/2008/layout/AlternatingHexagons"/>
    <dgm:cxn modelId="{E447792B-B2EF-459E-B55E-C9AA68198A31}" srcId="{89A97F8B-9A66-40D1-A8AF-F90DC4C81980}" destId="{DC299279-EED5-4212-90CA-219572053277}" srcOrd="2" destOrd="0" parTransId="{46857FC7-9944-4C91-8412-FA457BEBA3B5}" sibTransId="{BD7EFBAF-6743-4AD5-831B-39D7FDC9574D}"/>
    <dgm:cxn modelId="{D85C9430-7E51-4F3A-B9A1-45FB2BA14481}" srcId="{89A97F8B-9A66-40D1-A8AF-F90DC4C81980}" destId="{E396EC0E-B50A-46D1-855C-E50736FA3B27}" srcOrd="1" destOrd="0" parTransId="{B51928A2-2CBD-4A56-8012-3BA6055DC6F3}" sibTransId="{03E52E77-5A1F-46A2-852D-756C1640300C}"/>
    <dgm:cxn modelId="{424ED6F3-BF64-4F27-BA4D-0C96A87410D0}" type="presOf" srcId="{89A97F8B-9A66-40D1-A8AF-F90DC4C81980}" destId="{9CE4D193-F858-429F-86FF-D715377DB774}" srcOrd="0" destOrd="0" presId="urn:microsoft.com/office/officeart/2008/layout/AlternatingHexagons"/>
    <dgm:cxn modelId="{802B72FA-9ACA-4D8B-A527-52D3DFA2741D}" srcId="{E396EC0E-B50A-46D1-855C-E50736FA3B27}" destId="{4B1B1E1D-E33D-4854-8286-056F3BC4A8CB}" srcOrd="0" destOrd="0" parTransId="{183942D1-17D8-401A-AC4D-CB2500DB1BD8}" sibTransId="{C43F138F-E9C0-44B1-9DC9-85133546E626}"/>
    <dgm:cxn modelId="{2CD64E1C-24C3-48E9-A9DE-65B9AFDE575B}" srcId="{DC299279-EED5-4212-90CA-219572053277}" destId="{65C18CCF-14C4-4BAD-9226-9C2CF6281DEF}" srcOrd="0" destOrd="0" parTransId="{EDB697B8-AD8D-444D-9FEA-954096859921}" sibTransId="{71AFE130-59E9-4AEF-A977-2C9F7E7CDF89}"/>
    <dgm:cxn modelId="{027CB808-1202-4B1C-BBFA-85F4BDF275A5}" srcId="{89A97F8B-9A66-40D1-A8AF-F90DC4C81980}" destId="{839ED554-1A99-47D2-BFED-222C3A29CE9A}" srcOrd="0" destOrd="0" parTransId="{8C5C1499-58D5-4CAC-8748-516604485C11}" sibTransId="{BF1E7FFA-031E-4EF8-8523-1CD3D417C97E}"/>
    <dgm:cxn modelId="{7BE4DDCC-0AA2-4969-B0AB-7E6C3D16A7BB}" type="presOf" srcId="{DC299279-EED5-4212-90CA-219572053277}" destId="{20568656-2875-48F3-998E-5EDDB4547E21}" srcOrd="0" destOrd="0" presId="urn:microsoft.com/office/officeart/2008/layout/AlternatingHexagons"/>
    <dgm:cxn modelId="{01B0F732-4571-4624-A6E1-10B881075583}" type="presOf" srcId="{839ED554-1A99-47D2-BFED-222C3A29CE9A}" destId="{C9FB7BAA-66C7-4B43-9260-1C7B93BF4129}" srcOrd="0" destOrd="0" presId="urn:microsoft.com/office/officeart/2008/layout/AlternatingHexagons"/>
    <dgm:cxn modelId="{4837713C-5B27-42E3-829C-B04F2520EE3D}" type="presOf" srcId="{03E52E77-5A1F-46A2-852D-756C1640300C}" destId="{9150B7F4-B1E9-4735-BE67-C8DA61CB2996}" srcOrd="0" destOrd="0" presId="urn:microsoft.com/office/officeart/2008/layout/AlternatingHexagons"/>
    <dgm:cxn modelId="{795409DA-9A91-4B1F-A921-A21AE9978DE0}" type="presOf" srcId="{BD7EFBAF-6743-4AD5-831B-39D7FDC9574D}" destId="{383AA0ED-3EB5-456A-8354-562F6CB830BA}" srcOrd="0" destOrd="0" presId="urn:microsoft.com/office/officeart/2008/layout/AlternatingHexagons"/>
    <dgm:cxn modelId="{7111939E-5321-4DC1-AB7D-407C3C2C6569}" type="presParOf" srcId="{9CE4D193-F858-429F-86FF-D715377DB774}" destId="{377FC4E0-C856-4945-8740-9B57F5DFFF6C}" srcOrd="0" destOrd="0" presId="urn:microsoft.com/office/officeart/2008/layout/AlternatingHexagons"/>
    <dgm:cxn modelId="{6FA81F4E-70F4-4EA0-BF6A-C6B0FCB693DD}" type="presParOf" srcId="{377FC4E0-C856-4945-8740-9B57F5DFFF6C}" destId="{C9FB7BAA-66C7-4B43-9260-1C7B93BF4129}" srcOrd="0" destOrd="0" presId="urn:microsoft.com/office/officeart/2008/layout/AlternatingHexagons"/>
    <dgm:cxn modelId="{188EB359-5631-42BA-9856-7217EB1581DB}" type="presParOf" srcId="{377FC4E0-C856-4945-8740-9B57F5DFFF6C}" destId="{04F49754-75A6-4771-9B20-0F54A342E1D9}" srcOrd="1" destOrd="0" presId="urn:microsoft.com/office/officeart/2008/layout/AlternatingHexagons"/>
    <dgm:cxn modelId="{7122D4C5-19A4-49FE-8965-F4ED6619ED0C}" type="presParOf" srcId="{377FC4E0-C856-4945-8740-9B57F5DFFF6C}" destId="{6DD0BB00-50E3-4AF6-8840-57F1B83FFD39}" srcOrd="2" destOrd="0" presId="urn:microsoft.com/office/officeart/2008/layout/AlternatingHexagons"/>
    <dgm:cxn modelId="{E4CB09C1-8E58-4200-9506-14587A0EED4B}" type="presParOf" srcId="{377FC4E0-C856-4945-8740-9B57F5DFFF6C}" destId="{96DC5323-D79A-407E-92F6-994FFF4CC594}" srcOrd="3" destOrd="0" presId="urn:microsoft.com/office/officeart/2008/layout/AlternatingHexagons"/>
    <dgm:cxn modelId="{0E59B35B-F670-49DB-80F6-2C200B8FE377}" type="presParOf" srcId="{377FC4E0-C856-4945-8740-9B57F5DFFF6C}" destId="{F8145D2B-6D99-4673-B1FB-8A39F11F207A}" srcOrd="4" destOrd="0" presId="urn:microsoft.com/office/officeart/2008/layout/AlternatingHexagons"/>
    <dgm:cxn modelId="{AF5940E5-9591-4199-BB7C-A515E22520BC}" type="presParOf" srcId="{9CE4D193-F858-429F-86FF-D715377DB774}" destId="{DFE335AF-0DCC-4B36-8E99-8CDDF70E2D67}" srcOrd="1" destOrd="0" presId="urn:microsoft.com/office/officeart/2008/layout/AlternatingHexagons"/>
    <dgm:cxn modelId="{C0F0F39D-E66C-407C-A5CD-1D4C51799177}" type="presParOf" srcId="{9CE4D193-F858-429F-86FF-D715377DB774}" destId="{4D7131AB-04F3-4AAF-B292-810208ACF41F}" srcOrd="2" destOrd="0" presId="urn:microsoft.com/office/officeart/2008/layout/AlternatingHexagons"/>
    <dgm:cxn modelId="{FCCF8A34-A534-47E6-AEC4-7D0817358B13}" type="presParOf" srcId="{4D7131AB-04F3-4AAF-B292-810208ACF41F}" destId="{6BAFBC69-42D3-4933-8AF7-4F679A38DA7B}" srcOrd="0" destOrd="0" presId="urn:microsoft.com/office/officeart/2008/layout/AlternatingHexagons"/>
    <dgm:cxn modelId="{42BD4180-27A4-450F-BEB7-05D0F4E8EA3F}" type="presParOf" srcId="{4D7131AB-04F3-4AAF-B292-810208ACF41F}" destId="{22CCACD5-8A5E-4C0E-9748-CDE8F9EBCEC6}" srcOrd="1" destOrd="0" presId="urn:microsoft.com/office/officeart/2008/layout/AlternatingHexagons"/>
    <dgm:cxn modelId="{DF471874-C509-44FB-A1A3-E185B7863512}" type="presParOf" srcId="{4D7131AB-04F3-4AAF-B292-810208ACF41F}" destId="{196A4FF8-98F0-4A09-8AB2-E2986A9D1F49}" srcOrd="2" destOrd="0" presId="urn:microsoft.com/office/officeart/2008/layout/AlternatingHexagons"/>
    <dgm:cxn modelId="{C8D15261-9AE8-43B8-9286-EEAA8AD8FDED}" type="presParOf" srcId="{4D7131AB-04F3-4AAF-B292-810208ACF41F}" destId="{C82BB8DA-96AA-46F1-BE22-C81E252B5AAB}" srcOrd="3" destOrd="0" presId="urn:microsoft.com/office/officeart/2008/layout/AlternatingHexagons"/>
    <dgm:cxn modelId="{91D7ECA2-B1B7-42EF-BB76-5586D98F6B24}" type="presParOf" srcId="{4D7131AB-04F3-4AAF-B292-810208ACF41F}" destId="{9150B7F4-B1E9-4735-BE67-C8DA61CB2996}" srcOrd="4" destOrd="0" presId="urn:microsoft.com/office/officeart/2008/layout/AlternatingHexagons"/>
    <dgm:cxn modelId="{5297EC4B-6EC5-4085-98A0-8D2A70C47A78}" type="presParOf" srcId="{9CE4D193-F858-429F-86FF-D715377DB774}" destId="{D396C46F-AA99-4A3E-A54D-6B955C53077B}" srcOrd="3" destOrd="0" presId="urn:microsoft.com/office/officeart/2008/layout/AlternatingHexagons"/>
    <dgm:cxn modelId="{2C091C6F-38C0-43B3-8867-8F36A3DD95CA}" type="presParOf" srcId="{9CE4D193-F858-429F-86FF-D715377DB774}" destId="{EA5AD1AB-EE9E-4B70-84D6-11375A75CEDC}" srcOrd="4" destOrd="0" presId="urn:microsoft.com/office/officeart/2008/layout/AlternatingHexagons"/>
    <dgm:cxn modelId="{42AC87B6-5197-4847-988B-BF0697258B89}" type="presParOf" srcId="{EA5AD1AB-EE9E-4B70-84D6-11375A75CEDC}" destId="{20568656-2875-48F3-998E-5EDDB4547E21}" srcOrd="0" destOrd="0" presId="urn:microsoft.com/office/officeart/2008/layout/AlternatingHexagons"/>
    <dgm:cxn modelId="{78EF3111-D7C6-483A-B7B7-719C8B7228C0}" type="presParOf" srcId="{EA5AD1AB-EE9E-4B70-84D6-11375A75CEDC}" destId="{A947C38A-3A7E-4A53-90C8-920C5C3AECC8}" srcOrd="1" destOrd="0" presId="urn:microsoft.com/office/officeart/2008/layout/AlternatingHexagons"/>
    <dgm:cxn modelId="{DF6C77B1-0DA1-4241-98C0-3054DB87F7AF}" type="presParOf" srcId="{EA5AD1AB-EE9E-4B70-84D6-11375A75CEDC}" destId="{95DCD0D8-BA0C-42F6-BEC0-5B943731D4EE}" srcOrd="2" destOrd="0" presId="urn:microsoft.com/office/officeart/2008/layout/AlternatingHexagons"/>
    <dgm:cxn modelId="{1C4656D7-C0FB-4E8C-B571-6382BB5FF46B}" type="presParOf" srcId="{EA5AD1AB-EE9E-4B70-84D6-11375A75CEDC}" destId="{BBD96E76-572A-4776-8656-05E2A18796C2}" srcOrd="3" destOrd="0" presId="urn:microsoft.com/office/officeart/2008/layout/AlternatingHexagons"/>
    <dgm:cxn modelId="{D3216B87-9CB5-4731-8F94-64A3601029AD}" type="presParOf" srcId="{EA5AD1AB-EE9E-4B70-84D6-11375A75CEDC}" destId="{383AA0ED-3EB5-456A-8354-562F6CB830B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48F2B9-11A7-45E3-8C1F-5F4FE515A17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A07AA16-E121-4FFB-87D2-AE9B0D30AD81}">
      <dgm:prSet phldrT="[Text]"/>
      <dgm:spPr/>
      <dgm:t>
        <a:bodyPr/>
        <a:lstStyle/>
        <a:p>
          <a:r>
            <a:rPr lang="en-GB" dirty="0" smtClean="0"/>
            <a:t>Is it valuable?</a:t>
          </a:r>
          <a:endParaRPr lang="en-GB" dirty="0"/>
        </a:p>
      </dgm:t>
    </dgm:pt>
    <dgm:pt modelId="{A6B7D311-E204-452C-A3CF-05AE59AA5281}" type="parTrans" cxnId="{B75E4431-4227-4E95-8672-D3130007E8E2}">
      <dgm:prSet/>
      <dgm:spPr/>
      <dgm:t>
        <a:bodyPr/>
        <a:lstStyle/>
        <a:p>
          <a:endParaRPr lang="en-GB"/>
        </a:p>
      </dgm:t>
    </dgm:pt>
    <dgm:pt modelId="{38F6ADE3-D277-419C-B3A7-0F8000E0589F}" type="sibTrans" cxnId="{B75E4431-4227-4E95-8672-D3130007E8E2}">
      <dgm:prSet/>
      <dgm:spPr/>
      <dgm:t>
        <a:bodyPr/>
        <a:lstStyle/>
        <a:p>
          <a:endParaRPr lang="en-GB"/>
        </a:p>
      </dgm:t>
    </dgm:pt>
    <dgm:pt modelId="{24C6808B-8B2A-46D3-909A-043BB847FE64}">
      <dgm:prSet phldrT="[Text]"/>
      <dgm:spPr/>
      <dgm:t>
        <a:bodyPr/>
        <a:lstStyle/>
        <a:p>
          <a:pPr algn="ctr"/>
          <a:r>
            <a:rPr lang="en-GB" dirty="0" smtClean="0"/>
            <a:t>Is it achievable?</a:t>
          </a:r>
          <a:endParaRPr lang="en-GB" dirty="0"/>
        </a:p>
      </dgm:t>
    </dgm:pt>
    <dgm:pt modelId="{181A9654-FFB1-4DAF-AAA7-5C49316D4269}" type="parTrans" cxnId="{89D107A8-3AEE-4A9E-AF78-3519CA3E8F3B}">
      <dgm:prSet/>
      <dgm:spPr/>
      <dgm:t>
        <a:bodyPr/>
        <a:lstStyle/>
        <a:p>
          <a:endParaRPr lang="en-GB"/>
        </a:p>
      </dgm:t>
    </dgm:pt>
    <dgm:pt modelId="{2FC2F87C-6EDD-4E9D-8B5B-149BF1ED248B}" type="sibTrans" cxnId="{89D107A8-3AEE-4A9E-AF78-3519CA3E8F3B}">
      <dgm:prSet/>
      <dgm:spPr/>
      <dgm:t>
        <a:bodyPr/>
        <a:lstStyle/>
        <a:p>
          <a:endParaRPr lang="en-GB"/>
        </a:p>
      </dgm:t>
    </dgm:pt>
    <dgm:pt modelId="{2C32E06C-11C0-4D61-87E8-C47F009473AD}">
      <dgm:prSet phldrT="[Text]"/>
      <dgm:spPr/>
      <dgm:t>
        <a:bodyPr/>
        <a:lstStyle/>
        <a:p>
          <a:pPr algn="ctr"/>
          <a:r>
            <a:rPr lang="en-GB" dirty="0" smtClean="0"/>
            <a:t>   Is it    </a:t>
          </a:r>
        </a:p>
        <a:p>
          <a:pPr algn="ctr"/>
          <a:r>
            <a:rPr lang="en-GB" dirty="0" smtClean="0"/>
            <a:t>   provable?</a:t>
          </a:r>
          <a:endParaRPr lang="en-GB" dirty="0"/>
        </a:p>
      </dgm:t>
    </dgm:pt>
    <dgm:pt modelId="{B763CCF9-FC12-4EA1-B9ED-00CA4B81133F}" type="parTrans" cxnId="{EC4BB916-333F-4C56-82ED-7D3ABD20115E}">
      <dgm:prSet/>
      <dgm:spPr/>
      <dgm:t>
        <a:bodyPr/>
        <a:lstStyle/>
        <a:p>
          <a:endParaRPr lang="en-GB"/>
        </a:p>
      </dgm:t>
    </dgm:pt>
    <dgm:pt modelId="{AC0D3EDC-FBF1-4C5E-B4E5-52AB70BE6820}" type="sibTrans" cxnId="{EC4BB916-333F-4C56-82ED-7D3ABD20115E}">
      <dgm:prSet/>
      <dgm:spPr/>
      <dgm:t>
        <a:bodyPr/>
        <a:lstStyle/>
        <a:p>
          <a:endParaRPr lang="en-GB"/>
        </a:p>
      </dgm:t>
    </dgm:pt>
    <dgm:pt modelId="{CD2768F2-2B9A-44A1-A6FB-67FC5B7F4880}" type="pres">
      <dgm:prSet presAssocID="{9B48F2B9-11A7-45E3-8C1F-5F4FE515A174}" presName="compositeShape" presStyleCnt="0">
        <dgm:presLayoutVars>
          <dgm:chMax val="7"/>
          <dgm:dir/>
          <dgm:resizeHandles val="exact"/>
        </dgm:presLayoutVars>
      </dgm:prSet>
      <dgm:spPr/>
    </dgm:pt>
    <dgm:pt modelId="{62A2A566-6F66-47AB-A068-8ABBB36E3F9F}" type="pres">
      <dgm:prSet presAssocID="{4A07AA16-E121-4FFB-87D2-AE9B0D30AD81}" presName="circ1" presStyleLbl="vennNode1" presStyleIdx="0" presStyleCnt="3"/>
      <dgm:spPr/>
      <dgm:t>
        <a:bodyPr/>
        <a:lstStyle/>
        <a:p>
          <a:endParaRPr lang="en-US"/>
        </a:p>
      </dgm:t>
    </dgm:pt>
    <dgm:pt modelId="{3DBC73C7-857E-4AFD-87AE-8185479B9459}" type="pres">
      <dgm:prSet presAssocID="{4A07AA16-E121-4FFB-87D2-AE9B0D30AD8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3C5BC-2D56-491C-A7AE-38764AF79E25}" type="pres">
      <dgm:prSet presAssocID="{24C6808B-8B2A-46D3-909A-043BB847FE64}" presName="circ2" presStyleLbl="vennNode1" presStyleIdx="1" presStyleCnt="3"/>
      <dgm:spPr/>
      <dgm:t>
        <a:bodyPr/>
        <a:lstStyle/>
        <a:p>
          <a:endParaRPr lang="en-US"/>
        </a:p>
      </dgm:t>
    </dgm:pt>
    <dgm:pt modelId="{C2242F39-422D-4D44-A307-F0F4A60D2370}" type="pres">
      <dgm:prSet presAssocID="{24C6808B-8B2A-46D3-909A-043BB847FE6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8F139-59B0-474C-B5E1-3C33C892A197}" type="pres">
      <dgm:prSet presAssocID="{2C32E06C-11C0-4D61-87E8-C47F009473AD}" presName="circ3" presStyleLbl="vennNode1" presStyleIdx="2" presStyleCnt="3" custLinFactNeighborX="-1476"/>
      <dgm:spPr/>
      <dgm:t>
        <a:bodyPr/>
        <a:lstStyle/>
        <a:p>
          <a:endParaRPr lang="en-US"/>
        </a:p>
      </dgm:t>
    </dgm:pt>
    <dgm:pt modelId="{98ED5624-A254-4CAD-9747-2242073C854E}" type="pres">
      <dgm:prSet presAssocID="{2C32E06C-11C0-4D61-87E8-C47F009473A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C94C76-5E1D-45C6-81D4-0A7D2456D5D5}" type="presOf" srcId="{4A07AA16-E121-4FFB-87D2-AE9B0D30AD81}" destId="{3DBC73C7-857E-4AFD-87AE-8185479B9459}" srcOrd="1" destOrd="0" presId="urn:microsoft.com/office/officeart/2005/8/layout/venn1"/>
    <dgm:cxn modelId="{91F3D375-4D4E-4199-97E2-363F9F3C960A}" type="presOf" srcId="{4A07AA16-E121-4FFB-87D2-AE9B0D30AD81}" destId="{62A2A566-6F66-47AB-A068-8ABBB36E3F9F}" srcOrd="0" destOrd="0" presId="urn:microsoft.com/office/officeart/2005/8/layout/venn1"/>
    <dgm:cxn modelId="{09FE50A9-6E10-453D-BE5D-3F052161FE6A}" type="presOf" srcId="{9B48F2B9-11A7-45E3-8C1F-5F4FE515A174}" destId="{CD2768F2-2B9A-44A1-A6FB-67FC5B7F4880}" srcOrd="0" destOrd="0" presId="urn:microsoft.com/office/officeart/2005/8/layout/venn1"/>
    <dgm:cxn modelId="{B75E4431-4227-4E95-8672-D3130007E8E2}" srcId="{9B48F2B9-11A7-45E3-8C1F-5F4FE515A174}" destId="{4A07AA16-E121-4FFB-87D2-AE9B0D30AD81}" srcOrd="0" destOrd="0" parTransId="{A6B7D311-E204-452C-A3CF-05AE59AA5281}" sibTransId="{38F6ADE3-D277-419C-B3A7-0F8000E0589F}"/>
    <dgm:cxn modelId="{89D107A8-3AEE-4A9E-AF78-3519CA3E8F3B}" srcId="{9B48F2B9-11A7-45E3-8C1F-5F4FE515A174}" destId="{24C6808B-8B2A-46D3-909A-043BB847FE64}" srcOrd="1" destOrd="0" parTransId="{181A9654-FFB1-4DAF-AAA7-5C49316D4269}" sibTransId="{2FC2F87C-6EDD-4E9D-8B5B-149BF1ED248B}"/>
    <dgm:cxn modelId="{EC4BB916-333F-4C56-82ED-7D3ABD20115E}" srcId="{9B48F2B9-11A7-45E3-8C1F-5F4FE515A174}" destId="{2C32E06C-11C0-4D61-87E8-C47F009473AD}" srcOrd="2" destOrd="0" parTransId="{B763CCF9-FC12-4EA1-B9ED-00CA4B81133F}" sibTransId="{AC0D3EDC-FBF1-4C5E-B4E5-52AB70BE6820}"/>
    <dgm:cxn modelId="{06BC1B56-5DD3-42E8-A8FB-D0FF843113C3}" type="presOf" srcId="{24C6808B-8B2A-46D3-909A-043BB847FE64}" destId="{CDD3C5BC-2D56-491C-A7AE-38764AF79E25}" srcOrd="0" destOrd="0" presId="urn:microsoft.com/office/officeart/2005/8/layout/venn1"/>
    <dgm:cxn modelId="{6AA89548-6174-4EA6-B90A-63F869B02ED1}" type="presOf" srcId="{2C32E06C-11C0-4D61-87E8-C47F009473AD}" destId="{98ED5624-A254-4CAD-9747-2242073C854E}" srcOrd="1" destOrd="0" presId="urn:microsoft.com/office/officeart/2005/8/layout/venn1"/>
    <dgm:cxn modelId="{63DF086B-781E-4147-8E75-E6A357115F13}" type="presOf" srcId="{2C32E06C-11C0-4D61-87E8-C47F009473AD}" destId="{3E08F139-59B0-474C-B5E1-3C33C892A197}" srcOrd="0" destOrd="0" presId="urn:microsoft.com/office/officeart/2005/8/layout/venn1"/>
    <dgm:cxn modelId="{CB323EDA-3327-4A19-AC64-A3E6FA2C52C0}" type="presOf" srcId="{24C6808B-8B2A-46D3-909A-043BB847FE64}" destId="{C2242F39-422D-4D44-A307-F0F4A60D2370}" srcOrd="1" destOrd="0" presId="urn:microsoft.com/office/officeart/2005/8/layout/venn1"/>
    <dgm:cxn modelId="{7AED0B67-FB96-4F82-AC82-5D3DA3E12197}" type="presParOf" srcId="{CD2768F2-2B9A-44A1-A6FB-67FC5B7F4880}" destId="{62A2A566-6F66-47AB-A068-8ABBB36E3F9F}" srcOrd="0" destOrd="0" presId="urn:microsoft.com/office/officeart/2005/8/layout/venn1"/>
    <dgm:cxn modelId="{BD631326-7091-451F-8530-01E8E9C5EBE9}" type="presParOf" srcId="{CD2768F2-2B9A-44A1-A6FB-67FC5B7F4880}" destId="{3DBC73C7-857E-4AFD-87AE-8185479B9459}" srcOrd="1" destOrd="0" presId="urn:microsoft.com/office/officeart/2005/8/layout/venn1"/>
    <dgm:cxn modelId="{BE15A936-C8B4-47F8-8487-82F3FA3ABFFE}" type="presParOf" srcId="{CD2768F2-2B9A-44A1-A6FB-67FC5B7F4880}" destId="{CDD3C5BC-2D56-491C-A7AE-38764AF79E25}" srcOrd="2" destOrd="0" presId="urn:microsoft.com/office/officeart/2005/8/layout/venn1"/>
    <dgm:cxn modelId="{B5F78A08-ABEB-4600-AC4A-BDCB9EB920BA}" type="presParOf" srcId="{CD2768F2-2B9A-44A1-A6FB-67FC5B7F4880}" destId="{C2242F39-422D-4D44-A307-F0F4A60D2370}" srcOrd="3" destOrd="0" presId="urn:microsoft.com/office/officeart/2005/8/layout/venn1"/>
    <dgm:cxn modelId="{16C2757A-58C5-441E-8BCD-EB0E09822791}" type="presParOf" srcId="{CD2768F2-2B9A-44A1-A6FB-67FC5B7F4880}" destId="{3E08F139-59B0-474C-B5E1-3C33C892A197}" srcOrd="4" destOrd="0" presId="urn:microsoft.com/office/officeart/2005/8/layout/venn1"/>
    <dgm:cxn modelId="{11FBF79E-51E6-4306-B7AA-33CC63C4C103}" type="presParOf" srcId="{CD2768F2-2B9A-44A1-A6FB-67FC5B7F4880}" destId="{98ED5624-A254-4CAD-9747-2242073C854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B7BAA-66C7-4B43-9260-1C7B93BF4129}">
      <dsp:nvSpPr>
        <dsp:cNvPr id="0" name=""/>
        <dsp:cNvSpPr/>
      </dsp:nvSpPr>
      <dsp:spPr>
        <a:xfrm rot="5400000">
          <a:off x="3488502" y="118134"/>
          <a:ext cx="1765958" cy="1690025"/>
        </a:xfrm>
        <a:prstGeom prst="hexagon">
          <a:avLst>
            <a:gd name="adj" fmla="val 25000"/>
            <a:gd name="vf" fmla="val 115470"/>
          </a:avLst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Reduce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b="1" kern="1200" dirty="0" smtClean="0"/>
            <a:t>Rework </a:t>
          </a:r>
          <a:endParaRPr lang="en-GB" sz="2100" b="1" kern="1200" dirty="0"/>
        </a:p>
      </dsp:txBody>
      <dsp:txXfrm rot="-5400000">
        <a:off x="3802083" y="368167"/>
        <a:ext cx="1138795" cy="1189960"/>
      </dsp:txXfrm>
    </dsp:sp>
    <dsp:sp modelId="{04F49754-75A6-4771-9B20-0F54A342E1D9}">
      <dsp:nvSpPr>
        <dsp:cNvPr id="0" name=""/>
        <dsp:cNvSpPr/>
      </dsp:nvSpPr>
      <dsp:spPr>
        <a:xfrm>
          <a:off x="5258903" y="386149"/>
          <a:ext cx="2146430" cy="115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Efficiency</a:t>
          </a:r>
          <a:endParaRPr lang="en-GB" sz="3200" kern="1200" dirty="0"/>
        </a:p>
      </dsp:txBody>
      <dsp:txXfrm>
        <a:off x="5258903" y="386149"/>
        <a:ext cx="2146430" cy="1153994"/>
      </dsp:txXfrm>
    </dsp:sp>
    <dsp:sp modelId="{F8145D2B-6D99-4673-B1FB-8A39F11F207A}">
      <dsp:nvSpPr>
        <dsp:cNvPr id="0" name=""/>
        <dsp:cNvSpPr/>
      </dsp:nvSpPr>
      <dsp:spPr>
        <a:xfrm rot="5400000">
          <a:off x="1681347" y="118134"/>
          <a:ext cx="1765958" cy="16900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600" kern="1200"/>
        </a:p>
      </dsp:txBody>
      <dsp:txXfrm rot="-5400000">
        <a:off x="1994928" y="368167"/>
        <a:ext cx="1138795" cy="1189960"/>
      </dsp:txXfrm>
    </dsp:sp>
    <dsp:sp modelId="{6BAFBC69-42D3-4933-8AF7-4F679A38DA7B}">
      <dsp:nvSpPr>
        <dsp:cNvPr id="0" name=""/>
        <dsp:cNvSpPr/>
      </dsp:nvSpPr>
      <dsp:spPr>
        <a:xfrm rot="5400000">
          <a:off x="2581463" y="1671968"/>
          <a:ext cx="1765958" cy="16900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Why BDD?</a:t>
          </a:r>
          <a:endParaRPr lang="en-GB" sz="1800" b="1" kern="1200" dirty="0"/>
        </a:p>
      </dsp:txBody>
      <dsp:txXfrm rot="-5400000">
        <a:off x="2895044" y="1922001"/>
        <a:ext cx="1138795" cy="1189960"/>
      </dsp:txXfrm>
    </dsp:sp>
    <dsp:sp modelId="{22CCACD5-8A5E-4C0E-9748-CDE8F9EBCEC6}">
      <dsp:nvSpPr>
        <dsp:cNvPr id="0" name=""/>
        <dsp:cNvSpPr/>
      </dsp:nvSpPr>
      <dsp:spPr>
        <a:xfrm>
          <a:off x="486735" y="1939984"/>
          <a:ext cx="2066451" cy="115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smtClean="0"/>
            <a:t>Effectiveness</a:t>
          </a:r>
          <a:endParaRPr lang="en-GB" sz="2400" b="0" kern="1200" dirty="0"/>
        </a:p>
      </dsp:txBody>
      <dsp:txXfrm>
        <a:off x="486735" y="1939984"/>
        <a:ext cx="2066451" cy="1153994"/>
      </dsp:txXfrm>
    </dsp:sp>
    <dsp:sp modelId="{9150B7F4-B1E9-4735-BE67-C8DA61CB2996}">
      <dsp:nvSpPr>
        <dsp:cNvPr id="0" name=""/>
        <dsp:cNvSpPr/>
      </dsp:nvSpPr>
      <dsp:spPr>
        <a:xfrm rot="5400000">
          <a:off x="4388618" y="1671968"/>
          <a:ext cx="1765958" cy="1690025"/>
        </a:xfrm>
        <a:prstGeom prst="hexagon">
          <a:avLst>
            <a:gd name="adj" fmla="val 25000"/>
            <a:gd name="vf" fmla="val 115470"/>
          </a:avLst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b="1" kern="1200" dirty="0"/>
        </a:p>
      </dsp:txBody>
      <dsp:txXfrm rot="-5400000">
        <a:off x="4702199" y="1922001"/>
        <a:ext cx="1138795" cy="1189960"/>
      </dsp:txXfrm>
    </dsp:sp>
    <dsp:sp modelId="{20568656-2875-48F3-998E-5EDDB4547E21}">
      <dsp:nvSpPr>
        <dsp:cNvPr id="0" name=""/>
        <dsp:cNvSpPr/>
      </dsp:nvSpPr>
      <dsp:spPr>
        <a:xfrm rot="5400000">
          <a:off x="3488502" y="3304486"/>
          <a:ext cx="1765958" cy="16900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 dirty="0"/>
        </a:p>
      </dsp:txBody>
      <dsp:txXfrm rot="-5400000">
        <a:off x="3802083" y="3554519"/>
        <a:ext cx="1138795" cy="1189960"/>
      </dsp:txXfrm>
    </dsp:sp>
    <dsp:sp modelId="{A947C38A-3A7E-4A53-90C8-920C5C3AECC8}">
      <dsp:nvSpPr>
        <dsp:cNvPr id="0" name=""/>
        <dsp:cNvSpPr/>
      </dsp:nvSpPr>
      <dsp:spPr>
        <a:xfrm>
          <a:off x="5258903" y="3572501"/>
          <a:ext cx="2146430" cy="115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5258903" y="3572501"/>
        <a:ext cx="2146430" cy="1153994"/>
      </dsp:txXfrm>
    </dsp:sp>
    <dsp:sp modelId="{383AA0ED-3EB5-456A-8354-562F6CB830BA}">
      <dsp:nvSpPr>
        <dsp:cNvPr id="0" name=""/>
        <dsp:cNvSpPr/>
      </dsp:nvSpPr>
      <dsp:spPr>
        <a:xfrm rot="5400000">
          <a:off x="1681347" y="3304486"/>
          <a:ext cx="1765958" cy="1690025"/>
        </a:xfrm>
        <a:prstGeom prst="hexagon">
          <a:avLst>
            <a:gd name="adj" fmla="val 25000"/>
            <a:gd name="vf" fmla="val 115470"/>
          </a:avLst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b="1" kern="1200" dirty="0"/>
        </a:p>
      </dsp:txBody>
      <dsp:txXfrm rot="-5400000">
        <a:off x="1994928" y="3554519"/>
        <a:ext cx="1138795" cy="1189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2A566-6F66-47AB-A068-8ABBB36E3F9F}">
      <dsp:nvSpPr>
        <dsp:cNvPr id="0" name=""/>
        <dsp:cNvSpPr/>
      </dsp:nvSpPr>
      <dsp:spPr>
        <a:xfrm>
          <a:off x="263794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Is it valuable?</a:t>
          </a:r>
          <a:endParaRPr lang="en-GB" sz="2300" kern="1200" dirty="0"/>
        </a:p>
      </dsp:txBody>
      <dsp:txXfrm>
        <a:off x="2986055" y="511282"/>
        <a:ext cx="1914588" cy="1174861"/>
      </dsp:txXfrm>
    </dsp:sp>
    <dsp:sp modelId="{CDD3C5BC-2D56-491C-A7AE-38764AF79E25}">
      <dsp:nvSpPr>
        <dsp:cNvPr id="0" name=""/>
        <dsp:cNvSpPr/>
      </dsp:nvSpPr>
      <dsp:spPr>
        <a:xfrm>
          <a:off x="358001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Is it achievable?</a:t>
          </a:r>
          <a:endParaRPr lang="en-GB" sz="2300" kern="1200" dirty="0"/>
        </a:p>
      </dsp:txBody>
      <dsp:txXfrm>
        <a:off x="4378483" y="2360600"/>
        <a:ext cx="1566481" cy="1435941"/>
      </dsp:txXfrm>
    </dsp:sp>
    <dsp:sp modelId="{3E08F139-59B0-474C-B5E1-3C33C892A197}">
      <dsp:nvSpPr>
        <dsp:cNvPr id="0" name=""/>
        <dsp:cNvSpPr/>
      </dsp:nvSpPr>
      <dsp:spPr>
        <a:xfrm>
          <a:off x="1657348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   Is it   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   provable?</a:t>
          </a:r>
          <a:endParaRPr lang="en-GB" sz="2300" kern="1200" dirty="0"/>
        </a:p>
      </dsp:txBody>
      <dsp:txXfrm>
        <a:off x="1903199" y="2360600"/>
        <a:ext cx="1566481" cy="14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1B04A-2360-48C8-B5D4-5B2A667D55EA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E9FEC-5380-4F5B-B9A9-53AC8F1DB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https://medium.com/@mlvandijk/getting-started-with-cucumber-in-java-a-10-minute-tutorial-586652d2c82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C184-81CB-4700-8A46-072B848397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C184-81CB-4700-8A46-072B848397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7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</a:t>
            </a:r>
            <a:r>
              <a:rPr lang="en-GB" baseline="0" dirty="0" smtClean="0"/>
              <a:t> are lots of reasons to use BDD – Quality assurance and resilience are the obvious ones, I want to explore 3 distinct advantages that had a profound effects on my teams, witnessed when I was a developer.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9FEC-5380-4F5B-B9A9-53AC8F1DBB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5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</a:t>
            </a:r>
            <a:r>
              <a:rPr lang="en-GB" baseline="0" dirty="0" smtClean="0"/>
              <a:t> everywhere captures rework, but they should it’s the biggest Waste.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As developers we know it’s an inefficiency because we avoid it in our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9FEC-5380-4F5B-B9A9-53AC8F1DBB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5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cost of BDD is up-front – meetings to design tests (and therefore code)</a:t>
            </a:r>
          </a:p>
          <a:p>
            <a:r>
              <a:rPr lang="en-GB" baseline="0" dirty="0" smtClean="0"/>
              <a:t>The cost of Gated is quasi-random, viewed by developers as rolling a saving throw against the QA demon.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If BDD</a:t>
            </a:r>
            <a:r>
              <a:rPr lang="en-GB" baseline="0" dirty="0" smtClean="0"/>
              <a:t> is written well, we can automatically integrate the code once the test passes.</a:t>
            </a:r>
          </a:p>
          <a:p>
            <a:r>
              <a:rPr lang="en-GB" baseline="0" dirty="0" smtClean="0"/>
              <a:t>The BDD tests then become regression tests.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9FEC-5380-4F5B-B9A9-53AC8F1DBB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5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TDD is great and coverage is great,</a:t>
            </a:r>
            <a:r>
              <a:rPr lang="en-GB" baseline="0" dirty="0" smtClean="0"/>
              <a:t> promoting good API design, code reuse, economy, etc.</a:t>
            </a:r>
          </a:p>
          <a:p>
            <a:r>
              <a:rPr lang="en-GB" baseline="0" dirty="0" smtClean="0"/>
              <a:t>But what about a separate coverage of BDD?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9FEC-5380-4F5B-B9A9-53AC8F1DBB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5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Promises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promises</a:t>
            </a:r>
            <a:r>
              <a:rPr lang="en-GB" baseline="0" dirty="0" smtClean="0"/>
              <a:t> – when there’s an initiative to refactor the codebase to increase logging – we’ll waste 30% of our time adding log messages to redundant code!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9FEC-5380-4F5B-B9A9-53AC8F1DBB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5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BDD harnesses</a:t>
            </a:r>
            <a:r>
              <a:rPr lang="en-GB" baseline="0" dirty="0" smtClean="0"/>
              <a:t> the effectiveness of an early meeting of the 3 amigos – to ensure the right work gets done and is done well.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9FEC-5380-4F5B-B9A9-53AC8F1DBB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5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TDD is great and coverage is great,</a:t>
            </a:r>
            <a:r>
              <a:rPr lang="en-GB" baseline="0" dirty="0" smtClean="0"/>
              <a:t> promoting good API design, code reuse, economy, etc.</a:t>
            </a:r>
          </a:p>
          <a:p>
            <a:r>
              <a:rPr lang="en-GB" baseline="0" dirty="0" smtClean="0"/>
              <a:t>But what about a </a:t>
            </a:r>
            <a:r>
              <a:rPr lang="en-GB" baseline="0" smtClean="0"/>
              <a:t>separate coverage of BDD?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9FEC-5380-4F5B-B9A9-53AC8F1DBB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5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many reasons misunderstandings</a:t>
            </a:r>
            <a:r>
              <a:rPr lang="en-GB" baseline="0" dirty="0" smtClean="0"/>
              <a:t> can arise when using shared words, we might assume they mean the same thing, when they don’t for this reasons we should aim to use a Ubiquitous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9FEC-5380-4F5B-B9A9-53AC8F1DBB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5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many reasons misunderstandings</a:t>
            </a:r>
            <a:r>
              <a:rPr lang="en-GB" baseline="0" dirty="0" smtClean="0"/>
              <a:t> can arise when using shared words, we might assume they mean the same thing, when they don’t for this reasons we should aim to use a </a:t>
            </a:r>
            <a:r>
              <a:rPr lang="en-GB" baseline="0" smtClean="0"/>
              <a:t>Ubiquitous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9FEC-5380-4F5B-B9A9-53AC8F1DBB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C184-81CB-4700-8A46-072B84839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C184-81CB-4700-8A46-072B84839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9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C184-81CB-4700-8A46-072B84839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C184-81CB-4700-8A46-072B848397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C184-81CB-4700-8A46-072B848397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7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C184-81CB-4700-8A46-072B848397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4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C184-81CB-4700-8A46-072B848397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7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C184-81CB-4700-8A46-072B848397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8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A4A63F-CD0D-41A4-83C7-8623084D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C3C130-097D-4BC7-9A0B-1208ACF9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64E5A3-0690-401C-A8EB-4E1A859B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C4DF26-3F62-4B6B-B453-07CE17F8B69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0BAF68-20A8-4E6B-8C3B-ABA305C9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DC7680-DC73-4EEA-BC27-AEDFEACA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48E8A2-B53B-43A2-B18F-D49B73DBB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8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1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grazi/cucumber-demo" TargetMode="External"/><Relationship Id="rId2" Type="http://schemas.openxmlformats.org/officeDocument/2006/relationships/hyperlink" Target="https://docs.cucumber.io/guides" TargetMode="External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2046" y="3888000"/>
            <a:ext cx="7444154" cy="507600"/>
          </a:xfrm>
        </p:spPr>
        <p:txBody>
          <a:bodyPr/>
          <a:lstStyle/>
          <a:p>
            <a:r>
              <a:rPr lang="en-US" dirty="0" smtClean="0"/>
              <a:t>Letting the Business Write your Tests using Cucumber and Gherkin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B9B784A-7003-43CF-A7E9-358341BDC1E1}"/>
              </a:ext>
            </a:extLst>
          </p:cNvPr>
          <p:cNvCxnSpPr/>
          <p:nvPr/>
        </p:nvCxnSpPr>
        <p:spPr>
          <a:xfrm>
            <a:off x="3429000" y="1600200"/>
            <a:ext cx="0" cy="38609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670A1602-5B76-4B9F-8040-FF94FF7F1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49369"/>
              </p:ext>
            </p:extLst>
          </p:nvPr>
        </p:nvGraphicFramePr>
        <p:xfrm>
          <a:off x="463434" y="1163782"/>
          <a:ext cx="8217132" cy="467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886">
                  <a:extLst>
                    <a:ext uri="{9D8B030D-6E8A-4147-A177-3AD203B41FA5}">
                      <a16:colId xmlns="" xmlns:a16="http://schemas.microsoft.com/office/drawing/2014/main" val="1185566206"/>
                    </a:ext>
                  </a:extLst>
                </a:gridCol>
                <a:gridCol w="5001246">
                  <a:extLst>
                    <a:ext uri="{9D8B030D-6E8A-4147-A177-3AD203B41FA5}">
                      <a16:colId xmlns="" xmlns:a16="http://schemas.microsoft.com/office/drawing/2014/main" val="4059088425"/>
                    </a:ext>
                  </a:extLst>
                </a:gridCol>
              </a:tblGrid>
              <a:tr h="4671752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“Ubiquitous Language”</a:t>
                      </a:r>
                    </a:p>
                    <a:p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0" marR="27432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BDD term – The practice of building a common, rigorous language between developers and stakeholders.</a:t>
                      </a:r>
                    </a:p>
                  </a:txBody>
                  <a:tcPr marL="274320" marR="27432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78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1958412-0C8E-479A-AEF5-C7A7D1D2F86D}"/>
              </a:ext>
            </a:extLst>
          </p:cNvPr>
          <p:cNvSpPr txBox="1"/>
          <p:nvPr/>
        </p:nvSpPr>
        <p:spPr>
          <a:xfrm>
            <a:off x="229397" y="1038285"/>
            <a:ext cx="10286203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b="1" dirty="0"/>
              <a:t>Primary keywords: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Steps: </a:t>
            </a:r>
            <a:br>
              <a:rPr lang="en-US" sz="2800" dirty="0"/>
            </a:br>
            <a:r>
              <a:rPr lang="en-US" sz="2800" dirty="0"/>
              <a:t>Given, And, When, Then, But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 Outline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</a:t>
            </a:r>
            <a:endParaRPr lang="en-US" sz="2800" dirty="0"/>
          </a:p>
          <a:p>
            <a:r>
              <a:rPr lang="en-US" sz="2800" b="1" dirty="0"/>
              <a:t>Secondary keywords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""" (Doc Strings)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| (Data Tables)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@ (Tags)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# (Comments)</a:t>
            </a:r>
          </a:p>
          <a:p>
            <a:endParaRPr lang="en-US" sz="2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0CFC5914-13F3-4461-9A44-5C268B5C5C90}"/>
              </a:ext>
            </a:extLst>
          </p:cNvPr>
          <p:cNvCxnSpPr/>
          <p:nvPr/>
        </p:nvCxnSpPr>
        <p:spPr>
          <a:xfrm>
            <a:off x="4267200" y="1362339"/>
            <a:ext cx="0" cy="38609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7FED917-E2DB-4516-ABC6-52FDD6BA2986}"/>
              </a:ext>
            </a:extLst>
          </p:cNvPr>
          <p:cNvCxnSpPr/>
          <p:nvPr/>
        </p:nvCxnSpPr>
        <p:spPr>
          <a:xfrm>
            <a:off x="4267200" y="1362339"/>
            <a:ext cx="0" cy="38609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958412-0C8E-479A-AEF5-C7A7D1D2F86D}"/>
              </a:ext>
            </a:extLst>
          </p:cNvPr>
          <p:cNvSpPr txBox="1"/>
          <p:nvPr/>
        </p:nvSpPr>
        <p:spPr>
          <a:xfrm>
            <a:off x="229397" y="1038285"/>
            <a:ext cx="10286203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b="1" dirty="0"/>
              <a:t>Primary keywords: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Steps: </a:t>
            </a:r>
            <a:br>
              <a:rPr lang="en-US" sz="2800" dirty="0"/>
            </a:br>
            <a:r>
              <a:rPr lang="en-US" sz="2800" dirty="0"/>
              <a:t>Given, And, When, Then, But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 Outline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</a:t>
            </a:r>
            <a:endParaRPr lang="en-US" sz="2800" dirty="0"/>
          </a:p>
          <a:p>
            <a:r>
              <a:rPr lang="en-US" sz="2800" b="1" dirty="0"/>
              <a:t>Secondary keywords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""" (Doc Strings)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| (Data Tables)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@ (Tags)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# (Comments)</a:t>
            </a:r>
          </a:p>
          <a:p>
            <a:endParaRPr lang="en-US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96F884BA-0BC1-4A6C-A77C-0598D7FC2068}"/>
              </a:ext>
            </a:extLst>
          </p:cNvPr>
          <p:cNvGrpSpPr/>
          <p:nvPr/>
        </p:nvGrpSpPr>
        <p:grpSpPr>
          <a:xfrm>
            <a:off x="2057400" y="2133600"/>
            <a:ext cx="6920122" cy="4524315"/>
            <a:chOff x="10019864" y="-2728257"/>
            <a:chExt cx="10944481" cy="5315561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B8F198D-A344-460A-8E49-80F105C2CA98}"/>
                </a:ext>
              </a:extLst>
            </p:cNvPr>
            <p:cNvSpPr txBox="1"/>
            <p:nvPr/>
          </p:nvSpPr>
          <p:spPr>
            <a:xfrm>
              <a:off x="10019864" y="-2728257"/>
              <a:ext cx="10944481" cy="53155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  <a:flatTx/>
            </a:bodyPr>
            <a:lstStyle/>
            <a:p>
              <a:r>
                <a:rPr lang="en-US" sz="3200" dirty="0"/>
                <a:t>Feature: 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Followed by colon and short text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followed by optional comment description (until “Scenario”)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(Limit one Feature per feature file.</a:t>
              </a:r>
            </a:p>
            <a:p>
              <a:endParaRPr lang="en-US" sz="3200" dirty="0"/>
            </a:p>
            <a:p>
              <a:endParaRPr lang="en-US" sz="32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B9B0751B-A0FC-40DC-A19D-0E514BAEE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929"/>
            <a:stretch/>
          </p:blipFill>
          <p:spPr>
            <a:xfrm>
              <a:off x="10906933" y="411827"/>
              <a:ext cx="9225132" cy="17876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5716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7FED917-E2DB-4516-ABC6-52FDD6BA2986}"/>
              </a:ext>
            </a:extLst>
          </p:cNvPr>
          <p:cNvCxnSpPr/>
          <p:nvPr/>
        </p:nvCxnSpPr>
        <p:spPr>
          <a:xfrm>
            <a:off x="4267200" y="1362339"/>
            <a:ext cx="0" cy="38609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958412-0C8E-479A-AEF5-C7A7D1D2F86D}"/>
              </a:ext>
            </a:extLst>
          </p:cNvPr>
          <p:cNvSpPr txBox="1"/>
          <p:nvPr/>
        </p:nvSpPr>
        <p:spPr>
          <a:xfrm>
            <a:off x="229397" y="1038285"/>
            <a:ext cx="10286203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b="1" dirty="0"/>
              <a:t>Primary keywords: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Steps: </a:t>
            </a:r>
            <a:br>
              <a:rPr lang="en-US" sz="2800" dirty="0"/>
            </a:br>
            <a:r>
              <a:rPr lang="en-US" sz="2800" dirty="0"/>
              <a:t>Given, And, When, Then, But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 Outline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</a:t>
            </a:r>
            <a:endParaRPr lang="en-US" sz="2800" dirty="0"/>
          </a:p>
          <a:p>
            <a:r>
              <a:rPr lang="en-US" sz="2800" b="1" dirty="0"/>
              <a:t>Secondary keywords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""" (Doc Strings)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| (Data Tables)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@ (Tags)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# (Comments)</a:t>
            </a:r>
          </a:p>
          <a:p>
            <a:endParaRPr lang="en-US" sz="2800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D8C23A89-A310-4FDC-A953-D713AB2F0F7A}"/>
              </a:ext>
            </a:extLst>
          </p:cNvPr>
          <p:cNvGrpSpPr/>
          <p:nvPr/>
        </p:nvGrpSpPr>
        <p:grpSpPr>
          <a:xfrm>
            <a:off x="1807351" y="1634709"/>
            <a:ext cx="7129808" cy="5016758"/>
            <a:chOff x="-10008307" y="-1276409"/>
            <a:chExt cx="11276109" cy="456069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0B3E1F4-E8AD-4F8A-9B19-D2F193CF09B6}"/>
                </a:ext>
              </a:extLst>
            </p:cNvPr>
            <p:cNvSpPr txBox="1"/>
            <p:nvPr/>
          </p:nvSpPr>
          <p:spPr>
            <a:xfrm>
              <a:off x="-10008307" y="-1276409"/>
              <a:ext cx="11276109" cy="45606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  <a:flatTx/>
            </a:bodyPr>
            <a:lstStyle/>
            <a:p>
              <a:r>
                <a:rPr lang="en-US" sz="3200" dirty="0"/>
                <a:t>Scenario: 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followed by colon and scenario name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Followed by optional comment description (until “Given</a:t>
              </a:r>
              <a:r>
                <a:rPr lang="en-US" sz="3200" dirty="0" smtClean="0"/>
                <a:t>”.)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endParaRPr lang="en-US" sz="32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1903A612-1623-43D7-BA23-F9DD3A50E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9841"/>
            <a:stretch/>
          </p:blipFill>
          <p:spPr>
            <a:xfrm>
              <a:off x="-8584943" y="1355105"/>
              <a:ext cx="8380953" cy="16701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56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7FED917-E2DB-4516-ABC6-52FDD6BA2986}"/>
              </a:ext>
            </a:extLst>
          </p:cNvPr>
          <p:cNvCxnSpPr/>
          <p:nvPr/>
        </p:nvCxnSpPr>
        <p:spPr>
          <a:xfrm>
            <a:off x="4267200" y="1362339"/>
            <a:ext cx="0" cy="38609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958412-0C8E-479A-AEF5-C7A7D1D2F86D}"/>
              </a:ext>
            </a:extLst>
          </p:cNvPr>
          <p:cNvSpPr txBox="1"/>
          <p:nvPr/>
        </p:nvSpPr>
        <p:spPr>
          <a:xfrm>
            <a:off x="229397" y="1038285"/>
            <a:ext cx="10286203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b="1" dirty="0"/>
              <a:t>Primary keywords: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Steps: </a:t>
            </a:r>
            <a:br>
              <a:rPr lang="en-US" sz="2800" dirty="0"/>
            </a:br>
            <a:r>
              <a:rPr lang="en-US" sz="2800" dirty="0"/>
              <a:t>Given, And, When, Then, But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 Outline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</a:t>
            </a:r>
            <a:endParaRPr lang="en-US" sz="2800" dirty="0"/>
          </a:p>
          <a:p>
            <a:r>
              <a:rPr lang="en-US" sz="2800" b="1" dirty="0"/>
              <a:t>Secondary keywords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""" (Doc Strings)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| (Data Tables)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@ (Tags)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# (Comments)</a:t>
            </a:r>
          </a:p>
          <a:p>
            <a:endParaRPr lang="en-US" sz="2800" dirty="0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9077E52E-8709-4C15-A059-458A015FFF78}"/>
              </a:ext>
            </a:extLst>
          </p:cNvPr>
          <p:cNvGrpSpPr/>
          <p:nvPr/>
        </p:nvGrpSpPr>
        <p:grpSpPr>
          <a:xfrm>
            <a:off x="2363973" y="114004"/>
            <a:ext cx="6733309" cy="6063198"/>
            <a:chOff x="11666242" y="3011063"/>
            <a:chExt cx="11713931" cy="5511997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0F3C4F71-C9C0-4924-BB9A-D0BE7D130591}"/>
                </a:ext>
              </a:extLst>
            </p:cNvPr>
            <p:cNvSpPr txBox="1"/>
            <p:nvPr/>
          </p:nvSpPr>
          <p:spPr>
            <a:xfrm>
              <a:off x="11666242" y="3011063"/>
              <a:ext cx="11713931" cy="55119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  <a:flatTx/>
            </a:bodyPr>
            <a:lstStyle/>
            <a:p>
              <a:r>
                <a:rPr lang="en-US" sz="3200" dirty="0"/>
                <a:t>Steps: Given, When, Then, And, But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Given: Initializes the test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Can have multiple </a:t>
              </a:r>
              <a:r>
                <a:rPr lang="en-US" sz="3200" dirty="0" smtClean="0"/>
                <a:t>“Given”, </a:t>
              </a:r>
              <a:r>
                <a:rPr lang="en-US" sz="3200" dirty="0"/>
                <a:t>but use And for clarity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When: Describes the interaction we are testing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Then: Asserts the desired </a:t>
              </a:r>
              <a:r>
                <a:rPr lang="en-US" sz="3200" dirty="0" smtClean="0"/>
                <a:t>result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But: Additional “Then” steps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1200" dirty="0" smtClean="0"/>
            </a:p>
            <a:p>
              <a:r>
                <a:rPr lang="en-US" sz="2000" dirty="0" smtClean="0"/>
                <a:t/>
              </a:r>
              <a:br>
                <a:rPr lang="en-US" sz="2000" dirty="0" smtClean="0"/>
              </a:br>
              <a:endParaRPr lang="en-US" sz="2000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D6BAD7A9-A20E-45E7-8F8D-6A7BD14B5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6" t="20516" r="12415" b="57318"/>
            <a:stretch/>
          </p:blipFill>
          <p:spPr>
            <a:xfrm>
              <a:off x="13679300" y="6648149"/>
              <a:ext cx="7812980" cy="16466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6266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7FED917-E2DB-4516-ABC6-52FDD6BA2986}"/>
              </a:ext>
            </a:extLst>
          </p:cNvPr>
          <p:cNvCxnSpPr/>
          <p:nvPr/>
        </p:nvCxnSpPr>
        <p:spPr>
          <a:xfrm>
            <a:off x="4267200" y="1362339"/>
            <a:ext cx="0" cy="38609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958412-0C8E-479A-AEF5-C7A7D1D2F86D}"/>
              </a:ext>
            </a:extLst>
          </p:cNvPr>
          <p:cNvSpPr txBox="1"/>
          <p:nvPr/>
        </p:nvSpPr>
        <p:spPr>
          <a:xfrm>
            <a:off x="229397" y="1038285"/>
            <a:ext cx="10286203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b="1" dirty="0"/>
              <a:t>Primary keywords: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Steps: </a:t>
            </a:r>
            <a:br>
              <a:rPr lang="en-US" sz="2800" dirty="0"/>
            </a:br>
            <a:r>
              <a:rPr lang="en-US" sz="2800" dirty="0"/>
              <a:t>Given, And, When, Then, But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 Outline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</a:t>
            </a:r>
            <a:endParaRPr lang="en-US" sz="2800" dirty="0"/>
          </a:p>
          <a:p>
            <a:r>
              <a:rPr lang="en-US" sz="2800" b="1" dirty="0"/>
              <a:t>Secondary keywords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""" (Doc Strings)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| (Data Tables)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@ (Tags)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# (Comments)</a:t>
            </a:r>
          </a:p>
          <a:p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D7C3A5E-8305-4534-8B7E-D9DD93260E96}"/>
              </a:ext>
            </a:extLst>
          </p:cNvPr>
          <p:cNvGrpSpPr/>
          <p:nvPr/>
        </p:nvGrpSpPr>
        <p:grpSpPr>
          <a:xfrm>
            <a:off x="1580030" y="291993"/>
            <a:ext cx="7494935" cy="6001643"/>
            <a:chOff x="-472627" y="7319551"/>
            <a:chExt cx="9993247" cy="6001643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85380C3-AB50-4060-8AA9-594E3301EBA8}"/>
                </a:ext>
              </a:extLst>
            </p:cNvPr>
            <p:cNvSpPr txBox="1"/>
            <p:nvPr/>
          </p:nvSpPr>
          <p:spPr>
            <a:xfrm>
              <a:off x="-472627" y="7319551"/>
              <a:ext cx="9993247" cy="60016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  <a:flatTx/>
            </a:bodyPr>
            <a:lstStyle/>
            <a:p>
              <a:r>
                <a:rPr lang="en-US" sz="3200" dirty="0"/>
                <a:t>Scenario Outline: 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followed by colon and scenario name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Must have “Examples:” section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Refer to Example variables using “&lt;xx&gt; syntax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endParaRPr lang="en-US" sz="320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73613513-CEA3-4097-AFF5-98686697B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2054" y="9814068"/>
              <a:ext cx="6303888" cy="34131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0774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7FED917-E2DB-4516-ABC6-52FDD6BA2986}"/>
              </a:ext>
            </a:extLst>
          </p:cNvPr>
          <p:cNvCxnSpPr/>
          <p:nvPr/>
        </p:nvCxnSpPr>
        <p:spPr>
          <a:xfrm>
            <a:off x="4267200" y="1362339"/>
            <a:ext cx="0" cy="38609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958412-0C8E-479A-AEF5-C7A7D1D2F86D}"/>
              </a:ext>
            </a:extLst>
          </p:cNvPr>
          <p:cNvSpPr txBox="1"/>
          <p:nvPr/>
        </p:nvSpPr>
        <p:spPr>
          <a:xfrm>
            <a:off x="229397" y="1038285"/>
            <a:ext cx="10286203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b="1" dirty="0"/>
              <a:t>Primary keywords: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Steps: </a:t>
            </a:r>
            <a:br>
              <a:rPr lang="en-US" sz="2800" dirty="0"/>
            </a:br>
            <a:r>
              <a:rPr lang="en-US" sz="2800" dirty="0"/>
              <a:t>Given, And, When, Then, But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 Outline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</a:t>
            </a:r>
            <a:endParaRPr lang="en-US" sz="2800" dirty="0"/>
          </a:p>
          <a:p>
            <a:r>
              <a:rPr lang="en-US" sz="2800" b="1" dirty="0"/>
              <a:t>Secondary keywords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""" (Doc Strings)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| (Data Tables)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@ (Tags)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# (Comments)</a:t>
            </a:r>
          </a:p>
          <a:p>
            <a:endParaRPr lang="en-US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4D5FB9CD-61DE-46C4-AFD2-909FB54D5316}"/>
              </a:ext>
            </a:extLst>
          </p:cNvPr>
          <p:cNvGrpSpPr/>
          <p:nvPr/>
        </p:nvGrpSpPr>
        <p:grpSpPr>
          <a:xfrm>
            <a:off x="1569351" y="229663"/>
            <a:ext cx="7536767" cy="5509202"/>
            <a:chOff x="136135" y="520512"/>
            <a:chExt cx="11919731" cy="5008363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099DC3EC-900E-413C-9E9D-D1CDCEE48380}"/>
                </a:ext>
              </a:extLst>
            </p:cNvPr>
            <p:cNvSpPr txBox="1"/>
            <p:nvPr/>
          </p:nvSpPr>
          <p:spPr>
            <a:xfrm>
              <a:off x="136135" y="520512"/>
              <a:ext cx="11919731" cy="50083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  <a:flatTx/>
            </a:bodyPr>
            <a:lstStyle/>
            <a:p>
              <a:r>
                <a:rPr lang="en-US" sz="3200" dirty="0" smtClean="0"/>
                <a:t>Background</a:t>
              </a:r>
              <a:endParaRPr lang="en-US" sz="32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Short “Given” and “And” steps, that execute before each scenario.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Usually include set-up items not focus of business analysts.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(Limit one Background per feature</a:t>
              </a:r>
              <a:r>
                <a:rPr lang="en-US" sz="3200" dirty="0" smtClean="0"/>
                <a:t>.)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C4CDA6A-54E9-43B9-AD3E-A4B446EF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571" y="3306532"/>
              <a:ext cx="7982858" cy="18542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130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7FED917-E2DB-4516-ABC6-52FDD6BA2986}"/>
              </a:ext>
            </a:extLst>
          </p:cNvPr>
          <p:cNvCxnSpPr/>
          <p:nvPr/>
        </p:nvCxnSpPr>
        <p:spPr>
          <a:xfrm>
            <a:off x="4267200" y="1362339"/>
            <a:ext cx="0" cy="38609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958412-0C8E-479A-AEF5-C7A7D1D2F86D}"/>
              </a:ext>
            </a:extLst>
          </p:cNvPr>
          <p:cNvSpPr txBox="1"/>
          <p:nvPr/>
        </p:nvSpPr>
        <p:spPr>
          <a:xfrm>
            <a:off x="229397" y="1038285"/>
            <a:ext cx="10286203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b="1" dirty="0"/>
              <a:t>Primary keywords: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Steps: </a:t>
            </a:r>
            <a:br>
              <a:rPr lang="en-US" sz="2800" dirty="0"/>
            </a:br>
            <a:r>
              <a:rPr lang="en-US" sz="2800" dirty="0"/>
              <a:t>Given, And, When, Then, But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 Outline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</a:t>
            </a:r>
            <a:endParaRPr lang="en-US" sz="2800" dirty="0"/>
          </a:p>
          <a:p>
            <a:r>
              <a:rPr lang="en-US" sz="2800" b="1" dirty="0"/>
              <a:t>Secondary keywords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""" (Doc Strings)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| (Data Tables)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@ (Tags)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# (Comments)</a:t>
            </a:r>
          </a:p>
          <a:p>
            <a:endParaRPr lang="en-US" sz="2800" dirty="0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05D4A5B9-1F35-42EF-AF8A-E732CC4CBF28}"/>
              </a:ext>
            </a:extLst>
          </p:cNvPr>
          <p:cNvGrpSpPr/>
          <p:nvPr/>
        </p:nvGrpSpPr>
        <p:grpSpPr>
          <a:xfrm>
            <a:off x="81294" y="592951"/>
            <a:ext cx="8224506" cy="5755422"/>
            <a:chOff x="12691876" y="11002830"/>
            <a:chExt cx="10966008" cy="5755422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5168766-3729-401C-BF43-680D816B2E77}"/>
                </a:ext>
              </a:extLst>
            </p:cNvPr>
            <p:cNvSpPr txBox="1"/>
            <p:nvPr/>
          </p:nvSpPr>
          <p:spPr>
            <a:xfrm>
              <a:off x="12691876" y="11002830"/>
              <a:ext cx="10966008" cy="57554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  <a:flatTx/>
            </a:bodyPr>
            <a:lstStyle/>
            <a:p>
              <a:r>
                <a:rPr lang="en-US" sz="3200" dirty="0"/>
                <a:t>Doc Strings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Used for passing in large blocks of text.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Automatically injected as last parameter in Step definition.</a:t>
              </a:r>
            </a:p>
            <a:p>
              <a:endParaRPr lang="en-US" sz="3200" dirty="0" smtClean="0"/>
            </a:p>
            <a:p>
              <a:endParaRPr lang="en-US" sz="3200" dirty="0"/>
            </a:p>
            <a:p>
              <a:endParaRPr lang="en-US" sz="3200" dirty="0" smtClean="0"/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1100" dirty="0" smtClean="0"/>
            </a:p>
            <a:p>
              <a:endParaRPr lang="en-US" sz="3200" dirty="0"/>
            </a:p>
            <a:p>
              <a:endParaRPr lang="en-US" sz="3200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DA84E196-A366-4A28-AD43-879DB1DF0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92743" y="13076879"/>
              <a:ext cx="6155844" cy="33766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30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7FED917-E2DB-4516-ABC6-52FDD6BA2986}"/>
              </a:ext>
            </a:extLst>
          </p:cNvPr>
          <p:cNvCxnSpPr/>
          <p:nvPr/>
        </p:nvCxnSpPr>
        <p:spPr>
          <a:xfrm>
            <a:off x="4267200" y="1362339"/>
            <a:ext cx="0" cy="38609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958412-0C8E-479A-AEF5-C7A7D1D2F86D}"/>
              </a:ext>
            </a:extLst>
          </p:cNvPr>
          <p:cNvSpPr txBox="1"/>
          <p:nvPr/>
        </p:nvSpPr>
        <p:spPr>
          <a:xfrm>
            <a:off x="229397" y="1038285"/>
            <a:ext cx="10286203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b="1" dirty="0"/>
              <a:t>Primary keywords: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Steps: </a:t>
            </a:r>
            <a:br>
              <a:rPr lang="en-US" sz="2800" dirty="0"/>
            </a:br>
            <a:r>
              <a:rPr lang="en-US" sz="2800" dirty="0"/>
              <a:t>Given, And, When, Then, But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Scenario Outline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</a:t>
            </a:r>
            <a:endParaRPr lang="en-US" sz="2800" dirty="0"/>
          </a:p>
          <a:p>
            <a:r>
              <a:rPr lang="en-US" sz="2800" b="1" dirty="0"/>
              <a:t>Secondary keywords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""" (Doc Strings)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| (Data Tables)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@ (Tags)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# (Comments)</a:t>
            </a:r>
          </a:p>
          <a:p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33B8BE2-1278-4665-B885-F7124B4CA92E}"/>
              </a:ext>
            </a:extLst>
          </p:cNvPr>
          <p:cNvGrpSpPr/>
          <p:nvPr/>
        </p:nvGrpSpPr>
        <p:grpSpPr>
          <a:xfrm>
            <a:off x="230727" y="571822"/>
            <a:ext cx="8075073" cy="5509200"/>
            <a:chOff x="3185302" y="4090834"/>
            <a:chExt cx="10766764" cy="5509200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5168766-3729-401C-BF43-680D816B2E77}"/>
                </a:ext>
              </a:extLst>
            </p:cNvPr>
            <p:cNvSpPr txBox="1"/>
            <p:nvPr/>
          </p:nvSpPr>
          <p:spPr>
            <a:xfrm>
              <a:off x="3185302" y="4090834"/>
              <a:ext cx="10766764" cy="5509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  <a:flatTx/>
            </a:bodyPr>
            <a:lstStyle/>
            <a:p>
              <a:r>
                <a:rPr lang="en-US" sz="3200" dirty="0"/>
                <a:t>Data Tables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Used for passing in large blocks of data.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Automatically injected as last parameter in Step definition</a:t>
              </a:r>
              <a:r>
                <a:rPr lang="en-US" sz="3200" dirty="0" smtClean="0"/>
                <a:t>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F06A2E58-1629-407B-917D-BFFCF1C69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6326" y="6169717"/>
              <a:ext cx="9224715" cy="31404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52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5D83A-05DA-4F7B-B9CF-9C7F6C44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C8648B-4494-47D4-864C-88B02B8B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14643C1-C736-44E2-862D-0575133A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4" y="1066800"/>
            <a:ext cx="7870792" cy="52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B518CE-85DE-40AD-B449-3CB9D0F1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Driven Development - 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272E3B-D893-4B86-9E9E-437D7C1D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4351338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Methodology that allows the business analyst to talk to the developer using Given-When-Then scenarios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Like TDD except you specify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“Given-When-Then”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behaviors instead of tests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Business requirements written by business become unit tests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Uses Gherkin language for implementation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Cucumber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framework for: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JavaScript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etc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9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5D83A-05DA-4F7B-B9CF-9C7F6C44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C8648B-4494-47D4-864C-88B02B8B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351338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@Tags are used to group tests into run suites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dirty="0" smtClean="0"/>
              <a:t>“@Tag1, @Tag2” means </a:t>
            </a:r>
            <a:r>
              <a:rPr lang="en-US" sz="2800" i="1" dirty="0" smtClean="0"/>
              <a:t>Or</a:t>
            </a:r>
            <a:endParaRPr lang="en-US" sz="28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dirty="0" smtClean="0"/>
              <a:t>“@Tag1”, </a:t>
            </a:r>
            <a:r>
              <a:rPr lang="en-US" sz="2800" dirty="0" smtClean="0"/>
              <a:t>“@Tag2</a:t>
            </a:r>
            <a:r>
              <a:rPr lang="en-US" sz="2800" dirty="0" smtClean="0"/>
              <a:t>” means </a:t>
            </a:r>
            <a:r>
              <a:rPr lang="en-US" sz="2800" i="1" dirty="0" smtClean="0"/>
              <a:t>And</a:t>
            </a:r>
            <a:endParaRPr lang="en-US" sz="2800" i="1" dirty="0"/>
          </a:p>
          <a:p>
            <a:endParaRPr lang="en-US" sz="2800" i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/>
              <a:t>Tags can be applied to scenarios, or to entire feature files.</a:t>
            </a:r>
          </a:p>
        </p:txBody>
      </p:sp>
    </p:spTree>
    <p:extLst>
      <p:ext uri="{BB962C8B-B14F-4D97-AF65-F5344CB8AC3E}">
        <p14:creationId xmlns:p14="http://schemas.microsoft.com/office/powerpoint/2010/main" val="21591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BBBFD-DCE1-43D5-B09C-274B6F1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983032"/>
              </p:ext>
            </p:extLst>
          </p:nvPr>
        </p:nvGraphicFramePr>
        <p:xfrm>
          <a:off x="628650" y="1143000"/>
          <a:ext cx="7886700" cy="503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9200" y="4667071"/>
            <a:ext cx="182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2000" dirty="0">
              <a:solidFill>
                <a:schemeClr val="bg1"/>
              </a:solidFill>
            </a:endParaRPr>
          </a:p>
          <a:p>
            <a:pPr lvl="0" algn="ctr"/>
            <a:r>
              <a:rPr lang="en-GB" sz="2000" b="1" dirty="0">
                <a:solidFill>
                  <a:schemeClr val="bg1"/>
                </a:solidFill>
              </a:rPr>
              <a:t>Increase Collaboration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982" y="3254514"/>
            <a:ext cx="1659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</a:rPr>
              <a:t>Reduce Inventory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2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BBBFD-DCE1-43D5-B09C-274B6F1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 – to reduce rework.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34861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4577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165163"/>
            <a:ext cx="709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don’t like seeing algorithms like the one on the left, in code</a:t>
            </a:r>
          </a:p>
          <a:p>
            <a:r>
              <a:rPr lang="en-GB" dirty="0" smtClean="0"/>
              <a:t>… so why would we permit it in our development lifecycle?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8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BBBFD-DCE1-43D5-B09C-274B6F1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 – to reduce rework.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5267" y="1136135"/>
            <a:ext cx="399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BDD vs. Traditional testing approach.</a:t>
            </a:r>
            <a:endParaRPr lang="en-GB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533871"/>
              </p:ext>
            </p:extLst>
          </p:nvPr>
        </p:nvGraphicFramePr>
        <p:xfrm>
          <a:off x="1066800" y="2057400"/>
          <a:ext cx="7162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BBBFD-DCE1-43D5-B09C-274B6F1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 – to reduce inventory.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551" y="1121622"/>
            <a:ext cx="8610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TDD code coverage provides a metric on developer diligence.</a:t>
            </a:r>
            <a:endParaRPr lang="en-GB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9641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70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BBBFD-DCE1-43D5-B09C-274B6F1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 – to reduce inventory.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21622"/>
            <a:ext cx="8258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</a:t>
            </a:r>
            <a:r>
              <a:rPr lang="en-GB" sz="2400" dirty="0" smtClean="0"/>
              <a:t>DD code coverage provides a metric on wasted inventory.</a:t>
            </a:r>
            <a:endParaRPr lang="en-GB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73885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28812"/>
              </p:ext>
            </p:extLst>
          </p:nvPr>
        </p:nvGraphicFramePr>
        <p:xfrm>
          <a:off x="0" y="1121622"/>
          <a:ext cx="9372600" cy="5507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98222" y="2590800"/>
            <a:ext cx="5530681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isn’t need yet, but …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754" y="4343400"/>
            <a:ext cx="663675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functionality to … will need this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0206" y="3505200"/>
            <a:ext cx="571502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not currently implemented 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796" y="5239657"/>
            <a:ext cx="811151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DEPRECATED! raised Jira-456 to remove */</a:t>
            </a:r>
            <a:endParaRPr lang="en-GB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5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BBBFD-DCE1-43D5-B09C-274B6F1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 – to increase collaboration.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997803"/>
            <a:ext cx="632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three amigos are: Business, Testing and Development (or better yet DevOps).</a:t>
            </a:r>
            <a:endParaRPr lang="en-GB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02224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0" name="Picture 2" descr="\\EUROPE.NOM\Home\UserData\LON18\boothf\My Documents\My Pictures\threeamig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86" y="2247900"/>
            <a:ext cx="7048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BBBFD-DCE1-43D5-B09C-274B6F1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 – to increase collaboration.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21622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three amigos agree how to proceed, each lending their unique perspective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64135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18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BBBFD-DCE1-43D5-B09C-274B6F1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 – to increase collaboration.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4974" y="914400"/>
            <a:ext cx="6944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These meetings are more successful and shorter </a:t>
            </a:r>
          </a:p>
          <a:p>
            <a:r>
              <a:rPr lang="en-GB" sz="2400" dirty="0" smtClean="0"/>
              <a:t>when there’s a shared language 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\\EUROPE.NOM\Home\UserData\LON18\boothf\My Documents\My Pictures\agre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2619"/>
            <a:ext cx="7942304" cy="457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9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BBBFD-DCE1-43D5-B09C-274B6F1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 – to increase collaboration.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21622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How to ensure we have a ubiquitous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dirty="0" smtClean="0"/>
              <a:t>Create a Glossary of terms in a shared location.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dirty="0" smtClean="0"/>
              <a:t>Terms defined by business are recommended.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dirty="0" smtClean="0"/>
              <a:t>All three amigos contribute to the definitions.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dirty="0" smtClean="0"/>
              <a:t>All three amigos review and approve the definitions.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dirty="0" smtClean="0"/>
              <a:t>Developers refactor code to use the agreed terms.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454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37DB03-5336-476D-BB95-42F42D1A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3EC2A5-D304-4B14-B5BC-B62256AE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43" y="982662"/>
            <a:ext cx="8812715" cy="4351338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Short, frequent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meetings…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between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business and IT…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to discuss features (user stories).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Aka “Three Amigo” meetings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. (Business, Development, Testing)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Discuss concrete examples,</a:t>
            </a:r>
          </a:p>
          <a:p>
            <a:pPr marL="1028700" lvl="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produce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specs…</a:t>
            </a:r>
          </a:p>
          <a:p>
            <a:pPr marL="1028700" lvl="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before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coding – TDD style.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Expose ambiguities and misunderstandings.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Allows business stakeholders to verify that developers are clear on what to build.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3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BBBFD-DCE1-43D5-B09C-274B6F1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155FFC-3D72-43DE-8CEE-253AA994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https://docs.cucumber.io/guides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Code for </a:t>
            </a:r>
            <a:r>
              <a:rPr lang="en-US" sz="2800" dirty="0"/>
              <a:t>this presentation: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github.com/vgrazi/cucumber-demo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20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155FFC-3D72-43DE-8CEE-253AA994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Given</a:t>
            </a:r>
            <a:r>
              <a:rPr lang="en-US" sz="2400" dirty="0" smtClean="0"/>
              <a:t> I attended this presentation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When</a:t>
            </a:r>
            <a:r>
              <a:rPr lang="en-US" sz="2400" dirty="0" smtClean="0"/>
              <a:t> I listened patiently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50"/>
                </a:solidFill>
              </a:rPr>
              <a:t>Then</a:t>
            </a:r>
            <a:r>
              <a:rPr lang="en-US" sz="2400" dirty="0" smtClean="0"/>
              <a:t> I had the following questions???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422365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1182851-5F19-4DB0-BD07-4CED4246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085" y="425594"/>
            <a:ext cx="3774827" cy="905377"/>
          </a:xfrm>
        </p:spPr>
        <p:txBody>
          <a:bodyPr/>
          <a:lstStyle/>
          <a:p>
            <a:r>
              <a:rPr lang="en-US" dirty="0"/>
              <a:t>Maven Dependencies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6F60B86E-D48A-4F5E-AAC1-55247C24E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287426"/>
            <a:ext cx="72390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io.cucumber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cucumber-java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&gt;3.0.2&lt;/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45546B62-F2D8-4102-B5B8-EF27E5885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19344"/>
            <a:ext cx="7239000" cy="26161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io.cucumber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cucumber-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&gt;3.0.2&lt;/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448ACA-1916-4C0B-8437-9E6AE030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for all Major IDEs and Build Tools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B8112C2-D548-493A-8EEC-7613A285A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79" y="1725340"/>
            <a:ext cx="8841643" cy="4551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3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95289-6554-46C1-BD22-00B66E06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7E4BF8-658F-4525-ABD2-B424281E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Cucumber </a:t>
            </a:r>
            <a:r>
              <a:rPr lang="en-US" sz="2800" dirty="0"/>
              <a:t>terms: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Feature – A functional user-story of your application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Scenario – Alternate paths within this feature</a:t>
            </a:r>
          </a:p>
        </p:txBody>
      </p:sp>
    </p:spTree>
    <p:extLst>
      <p:ext uri="{BB962C8B-B14F-4D97-AF65-F5344CB8AC3E}">
        <p14:creationId xmlns:p14="http://schemas.microsoft.com/office/powerpoint/2010/main" val="10147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1F239F-CF56-4B18-AB08-85C286EC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96D6E6-7F1B-4C3F-B23E-82FF3A26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4351338"/>
          </a:xfrm>
        </p:spPr>
        <p:txBody>
          <a:bodyPr/>
          <a:lstStyle/>
          <a:p>
            <a:r>
              <a:rPr lang="en-US" sz="2800" dirty="0"/>
              <a:t>Features are stored in “.feature” files in </a:t>
            </a:r>
            <a:r>
              <a:rPr lang="en-US" sz="2800" dirty="0" err="1"/>
              <a:t>src</a:t>
            </a:r>
            <a:r>
              <a:rPr lang="en-US" sz="2800" dirty="0"/>
              <a:t>\test\resources or subdirectories. 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8F2C78-2C24-4F14-8D66-34EDB5032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7841"/>
          <a:stretch/>
        </p:blipFill>
        <p:spPr>
          <a:xfrm>
            <a:off x="2643719" y="2316920"/>
            <a:ext cx="3876728" cy="3986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998854-F103-46BB-8A66-4239574E1163}"/>
              </a:ext>
            </a:extLst>
          </p:cNvPr>
          <p:cNvSpPr/>
          <p:nvPr/>
        </p:nvSpPr>
        <p:spPr>
          <a:xfrm>
            <a:off x="3136527" y="5335068"/>
            <a:ext cx="1936377" cy="665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4BAA304-0536-4D77-8F81-45DED0ED1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943" t="-3648"/>
          <a:stretch/>
        </p:blipFill>
        <p:spPr>
          <a:xfrm>
            <a:off x="2900358" y="-761999"/>
            <a:ext cx="5708119" cy="6915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050D2CF8-EF7A-40F2-A910-1F1A9186B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15" y="1159921"/>
            <a:ext cx="3221416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Feature file: 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One feature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Many scenarios per file: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6F19796-34F7-48C3-AB3B-C6E36E4E01B8}"/>
              </a:ext>
            </a:extLst>
          </p:cNvPr>
          <p:cNvSpPr/>
          <p:nvPr/>
        </p:nvSpPr>
        <p:spPr>
          <a:xfrm>
            <a:off x="3857625" y="1159920"/>
            <a:ext cx="4586288" cy="1354680"/>
          </a:xfrm>
          <a:custGeom>
            <a:avLst/>
            <a:gdLst>
              <a:gd name="connsiteX0" fmla="*/ 400050 w 6000750"/>
              <a:gd name="connsiteY0" fmla="*/ 0 h 1295400"/>
              <a:gd name="connsiteX1" fmla="*/ 0 w 6000750"/>
              <a:gd name="connsiteY1" fmla="*/ 1085850 h 1295400"/>
              <a:gd name="connsiteX2" fmla="*/ 5791200 w 6000750"/>
              <a:gd name="connsiteY2" fmla="*/ 1295400 h 1295400"/>
              <a:gd name="connsiteX3" fmla="*/ 6000750 w 6000750"/>
              <a:gd name="connsiteY3" fmla="*/ 76200 h 1295400"/>
              <a:gd name="connsiteX4" fmla="*/ 400050 w 6000750"/>
              <a:gd name="connsiteY4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0" h="1295400">
                <a:moveTo>
                  <a:pt x="400050" y="0"/>
                </a:moveTo>
                <a:lnTo>
                  <a:pt x="0" y="1085850"/>
                </a:lnTo>
                <a:lnTo>
                  <a:pt x="5791200" y="1295400"/>
                </a:lnTo>
                <a:lnTo>
                  <a:pt x="6000750" y="76200"/>
                </a:lnTo>
                <a:lnTo>
                  <a:pt x="40005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B3C8490B-D243-455C-B224-CE7467A77E11}"/>
              </a:ext>
            </a:extLst>
          </p:cNvPr>
          <p:cNvSpPr/>
          <p:nvPr/>
        </p:nvSpPr>
        <p:spPr>
          <a:xfrm>
            <a:off x="3514725" y="2419350"/>
            <a:ext cx="5057775" cy="1600200"/>
          </a:xfrm>
          <a:custGeom>
            <a:avLst/>
            <a:gdLst>
              <a:gd name="connsiteX0" fmla="*/ 495300 w 6743700"/>
              <a:gd name="connsiteY0" fmla="*/ 0 h 1600200"/>
              <a:gd name="connsiteX1" fmla="*/ 0 w 6743700"/>
              <a:gd name="connsiteY1" fmla="*/ 1276350 h 1600200"/>
              <a:gd name="connsiteX2" fmla="*/ 6553200 w 6743700"/>
              <a:gd name="connsiteY2" fmla="*/ 1600200 h 1600200"/>
              <a:gd name="connsiteX3" fmla="*/ 6743700 w 6743700"/>
              <a:gd name="connsiteY3" fmla="*/ 171450 h 1600200"/>
              <a:gd name="connsiteX4" fmla="*/ 495300 w 67437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3700" h="1600200">
                <a:moveTo>
                  <a:pt x="495300" y="0"/>
                </a:moveTo>
                <a:lnTo>
                  <a:pt x="0" y="1276350"/>
                </a:lnTo>
                <a:lnTo>
                  <a:pt x="6553200" y="1600200"/>
                </a:lnTo>
                <a:lnTo>
                  <a:pt x="6743700" y="171450"/>
                </a:lnTo>
                <a:lnTo>
                  <a:pt x="49530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D2278EA6-1BFF-42EB-B3D3-5AF0BC1446AF}"/>
              </a:ext>
            </a:extLst>
          </p:cNvPr>
          <p:cNvSpPr/>
          <p:nvPr/>
        </p:nvSpPr>
        <p:spPr>
          <a:xfrm>
            <a:off x="5317046" y="2875386"/>
            <a:ext cx="885825" cy="342900"/>
          </a:xfrm>
          <a:custGeom>
            <a:avLst/>
            <a:gdLst>
              <a:gd name="connsiteX0" fmla="*/ 0 w 1181100"/>
              <a:gd name="connsiteY0" fmla="*/ 266700 h 342900"/>
              <a:gd name="connsiteX1" fmla="*/ 101600 w 1181100"/>
              <a:gd name="connsiteY1" fmla="*/ 0 h 342900"/>
              <a:gd name="connsiteX2" fmla="*/ 1181100 w 1181100"/>
              <a:gd name="connsiteY2" fmla="*/ 50800 h 342900"/>
              <a:gd name="connsiteX3" fmla="*/ 1130300 w 1181100"/>
              <a:gd name="connsiteY3" fmla="*/ 342900 h 342900"/>
              <a:gd name="connsiteX4" fmla="*/ 0 w 1181100"/>
              <a:gd name="connsiteY4" fmla="*/ 2667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342900">
                <a:moveTo>
                  <a:pt x="0" y="266700"/>
                </a:moveTo>
                <a:lnTo>
                  <a:pt x="101600" y="0"/>
                </a:lnTo>
                <a:lnTo>
                  <a:pt x="1181100" y="50800"/>
                </a:lnTo>
                <a:lnTo>
                  <a:pt x="1130300" y="342900"/>
                </a:lnTo>
                <a:lnTo>
                  <a:pt x="0" y="2667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77D1F87-9ED2-4C16-8B71-751FEF80480D}"/>
              </a:ext>
            </a:extLst>
          </p:cNvPr>
          <p:cNvSpPr/>
          <p:nvPr/>
        </p:nvSpPr>
        <p:spPr>
          <a:xfrm>
            <a:off x="3861467" y="4314631"/>
            <a:ext cx="768071" cy="342900"/>
          </a:xfrm>
          <a:custGeom>
            <a:avLst/>
            <a:gdLst>
              <a:gd name="connsiteX0" fmla="*/ 0 w 1181100"/>
              <a:gd name="connsiteY0" fmla="*/ 266700 h 342900"/>
              <a:gd name="connsiteX1" fmla="*/ 101600 w 1181100"/>
              <a:gd name="connsiteY1" fmla="*/ 0 h 342900"/>
              <a:gd name="connsiteX2" fmla="*/ 1181100 w 1181100"/>
              <a:gd name="connsiteY2" fmla="*/ 50800 h 342900"/>
              <a:gd name="connsiteX3" fmla="*/ 1130300 w 1181100"/>
              <a:gd name="connsiteY3" fmla="*/ 342900 h 342900"/>
              <a:gd name="connsiteX4" fmla="*/ 0 w 1181100"/>
              <a:gd name="connsiteY4" fmla="*/ 2667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342900">
                <a:moveTo>
                  <a:pt x="0" y="266700"/>
                </a:moveTo>
                <a:lnTo>
                  <a:pt x="101600" y="0"/>
                </a:lnTo>
                <a:lnTo>
                  <a:pt x="1181100" y="50800"/>
                </a:lnTo>
                <a:lnTo>
                  <a:pt x="1130300" y="342900"/>
                </a:lnTo>
                <a:lnTo>
                  <a:pt x="0" y="2667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67D9050E-A5B2-4236-A11E-D71194EE4746}"/>
              </a:ext>
            </a:extLst>
          </p:cNvPr>
          <p:cNvSpPr/>
          <p:nvPr/>
        </p:nvSpPr>
        <p:spPr>
          <a:xfrm>
            <a:off x="5094517" y="3146325"/>
            <a:ext cx="885825" cy="342900"/>
          </a:xfrm>
          <a:custGeom>
            <a:avLst/>
            <a:gdLst>
              <a:gd name="connsiteX0" fmla="*/ 0 w 1181100"/>
              <a:gd name="connsiteY0" fmla="*/ 266700 h 342900"/>
              <a:gd name="connsiteX1" fmla="*/ 101600 w 1181100"/>
              <a:gd name="connsiteY1" fmla="*/ 0 h 342900"/>
              <a:gd name="connsiteX2" fmla="*/ 1181100 w 1181100"/>
              <a:gd name="connsiteY2" fmla="*/ 50800 h 342900"/>
              <a:gd name="connsiteX3" fmla="*/ 1130300 w 1181100"/>
              <a:gd name="connsiteY3" fmla="*/ 342900 h 342900"/>
              <a:gd name="connsiteX4" fmla="*/ 0 w 1181100"/>
              <a:gd name="connsiteY4" fmla="*/ 2667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342900">
                <a:moveTo>
                  <a:pt x="0" y="266700"/>
                </a:moveTo>
                <a:lnTo>
                  <a:pt x="101600" y="0"/>
                </a:lnTo>
                <a:lnTo>
                  <a:pt x="1181100" y="50800"/>
                </a:lnTo>
                <a:lnTo>
                  <a:pt x="1130300" y="342900"/>
                </a:lnTo>
                <a:lnTo>
                  <a:pt x="0" y="2667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7D453AA9-90EF-4434-B6EC-E5F6E739A348}"/>
              </a:ext>
            </a:extLst>
          </p:cNvPr>
          <p:cNvSpPr/>
          <p:nvPr/>
        </p:nvSpPr>
        <p:spPr>
          <a:xfrm>
            <a:off x="4747383" y="4403143"/>
            <a:ext cx="711024" cy="342900"/>
          </a:xfrm>
          <a:custGeom>
            <a:avLst/>
            <a:gdLst>
              <a:gd name="connsiteX0" fmla="*/ 0 w 1181100"/>
              <a:gd name="connsiteY0" fmla="*/ 266700 h 342900"/>
              <a:gd name="connsiteX1" fmla="*/ 101600 w 1181100"/>
              <a:gd name="connsiteY1" fmla="*/ 0 h 342900"/>
              <a:gd name="connsiteX2" fmla="*/ 1181100 w 1181100"/>
              <a:gd name="connsiteY2" fmla="*/ 50800 h 342900"/>
              <a:gd name="connsiteX3" fmla="*/ 1130300 w 1181100"/>
              <a:gd name="connsiteY3" fmla="*/ 342900 h 342900"/>
              <a:gd name="connsiteX4" fmla="*/ 0 w 1181100"/>
              <a:gd name="connsiteY4" fmla="*/ 2667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342900">
                <a:moveTo>
                  <a:pt x="0" y="266700"/>
                </a:moveTo>
                <a:lnTo>
                  <a:pt x="101600" y="0"/>
                </a:lnTo>
                <a:lnTo>
                  <a:pt x="1181100" y="50800"/>
                </a:lnTo>
                <a:lnTo>
                  <a:pt x="1130300" y="342900"/>
                </a:lnTo>
                <a:lnTo>
                  <a:pt x="0" y="2667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176AC764-CD3A-4A1B-ADEE-378A2EE6F748}"/>
              </a:ext>
            </a:extLst>
          </p:cNvPr>
          <p:cNvSpPr/>
          <p:nvPr/>
        </p:nvSpPr>
        <p:spPr>
          <a:xfrm>
            <a:off x="6918216" y="3604301"/>
            <a:ext cx="1123950" cy="342900"/>
          </a:xfrm>
          <a:custGeom>
            <a:avLst/>
            <a:gdLst>
              <a:gd name="connsiteX0" fmla="*/ 0 w 1181100"/>
              <a:gd name="connsiteY0" fmla="*/ 266700 h 342900"/>
              <a:gd name="connsiteX1" fmla="*/ 101600 w 1181100"/>
              <a:gd name="connsiteY1" fmla="*/ 0 h 342900"/>
              <a:gd name="connsiteX2" fmla="*/ 1181100 w 1181100"/>
              <a:gd name="connsiteY2" fmla="*/ 50800 h 342900"/>
              <a:gd name="connsiteX3" fmla="*/ 1130300 w 1181100"/>
              <a:gd name="connsiteY3" fmla="*/ 342900 h 342900"/>
              <a:gd name="connsiteX4" fmla="*/ 0 w 1181100"/>
              <a:gd name="connsiteY4" fmla="*/ 2667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342900">
                <a:moveTo>
                  <a:pt x="0" y="266700"/>
                </a:moveTo>
                <a:lnTo>
                  <a:pt x="101600" y="0"/>
                </a:lnTo>
                <a:lnTo>
                  <a:pt x="1181100" y="50800"/>
                </a:lnTo>
                <a:lnTo>
                  <a:pt x="1130300" y="342900"/>
                </a:lnTo>
                <a:lnTo>
                  <a:pt x="0" y="2667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DCDE987F-FF2E-4A11-815C-192AFF5B52A1}"/>
              </a:ext>
            </a:extLst>
          </p:cNvPr>
          <p:cNvSpPr/>
          <p:nvPr/>
        </p:nvSpPr>
        <p:spPr>
          <a:xfrm>
            <a:off x="5607190" y="4504277"/>
            <a:ext cx="984886" cy="342900"/>
          </a:xfrm>
          <a:custGeom>
            <a:avLst/>
            <a:gdLst>
              <a:gd name="connsiteX0" fmla="*/ 0 w 1181100"/>
              <a:gd name="connsiteY0" fmla="*/ 266700 h 342900"/>
              <a:gd name="connsiteX1" fmla="*/ 101600 w 1181100"/>
              <a:gd name="connsiteY1" fmla="*/ 0 h 342900"/>
              <a:gd name="connsiteX2" fmla="*/ 1181100 w 1181100"/>
              <a:gd name="connsiteY2" fmla="*/ 50800 h 342900"/>
              <a:gd name="connsiteX3" fmla="*/ 1130300 w 1181100"/>
              <a:gd name="connsiteY3" fmla="*/ 342900 h 342900"/>
              <a:gd name="connsiteX4" fmla="*/ 0 w 1181100"/>
              <a:gd name="connsiteY4" fmla="*/ 2667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342900">
                <a:moveTo>
                  <a:pt x="0" y="266700"/>
                </a:moveTo>
                <a:lnTo>
                  <a:pt x="101600" y="0"/>
                </a:lnTo>
                <a:lnTo>
                  <a:pt x="1181100" y="50800"/>
                </a:lnTo>
                <a:lnTo>
                  <a:pt x="1130300" y="342900"/>
                </a:lnTo>
                <a:lnTo>
                  <a:pt x="0" y="2667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3E46125-85A4-496D-A355-3FEB1DEEF78C}"/>
              </a:ext>
            </a:extLst>
          </p:cNvPr>
          <p:cNvCxnSpPr>
            <a:cxnSpLocks/>
          </p:cNvCxnSpPr>
          <p:nvPr/>
        </p:nvCxnSpPr>
        <p:spPr>
          <a:xfrm>
            <a:off x="4198144" y="1476376"/>
            <a:ext cx="864394" cy="15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8AFA143-288B-4CF1-B1DC-AE3237A5434C}"/>
              </a:ext>
            </a:extLst>
          </p:cNvPr>
          <p:cNvCxnSpPr>
            <a:cxnSpLocks/>
          </p:cNvCxnSpPr>
          <p:nvPr/>
        </p:nvCxnSpPr>
        <p:spPr>
          <a:xfrm>
            <a:off x="3888581" y="2743201"/>
            <a:ext cx="1766888" cy="104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5DE5354C-F922-4D50-BC34-814761B40410}"/>
              </a:ext>
            </a:extLst>
          </p:cNvPr>
          <p:cNvCxnSpPr>
            <a:cxnSpLocks/>
          </p:cNvCxnSpPr>
          <p:nvPr/>
        </p:nvCxnSpPr>
        <p:spPr>
          <a:xfrm>
            <a:off x="3775472" y="4167728"/>
            <a:ext cx="906066" cy="1047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5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85E87A0-2213-4EDB-8A1F-D514E39D1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" r="1843" b="87965"/>
          <a:stretch/>
        </p:blipFill>
        <p:spPr>
          <a:xfrm>
            <a:off x="-1" y="228841"/>
            <a:ext cx="9144001" cy="10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050D306-2438-42B8-A378-ADC01781D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" t="15241" r="1843" b="67855"/>
          <a:stretch/>
        </p:blipFill>
        <p:spPr>
          <a:xfrm>
            <a:off x="-1" y="1173386"/>
            <a:ext cx="9144001" cy="1406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4EED7FA-44AB-4D20-A4CC-8A8F8C578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" t="34638" r="1993" b="59280"/>
          <a:stretch/>
        </p:blipFill>
        <p:spPr>
          <a:xfrm>
            <a:off x="-1" y="2446883"/>
            <a:ext cx="9144001" cy="505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09C3E22-6785-4FC0-88CD-4C72E51A44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" t="42951" r="1843" b="39941"/>
          <a:stretch/>
        </p:blipFill>
        <p:spPr>
          <a:xfrm>
            <a:off x="-1" y="2792640"/>
            <a:ext cx="9144001" cy="1423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D08C5C8-C511-4110-B829-AD923A2B7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" t="62904" r="1844" b="21913"/>
          <a:stretch/>
        </p:blipFill>
        <p:spPr>
          <a:xfrm>
            <a:off x="1" y="4079658"/>
            <a:ext cx="9143999" cy="1262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E7116AA-C83A-40CB-9E1C-4113FEFDC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" t="82539" r="1843" b="556"/>
          <a:stretch/>
        </p:blipFill>
        <p:spPr>
          <a:xfrm>
            <a:off x="0" y="5342569"/>
            <a:ext cx="9143999" cy="1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002060"/>
      </a:hlink>
      <a:folHlink>
        <a:srgbClr val="00206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2910</TotalTime>
  <Words>1064</Words>
  <Application>Microsoft Office PowerPoint</Application>
  <PresentationFormat>Letter Paper (8.5x11 in)</PresentationFormat>
  <Paragraphs>297</Paragraphs>
  <Slides>31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Theme</vt:lpstr>
      <vt:lpstr>Behavior Driven Development</vt:lpstr>
      <vt:lpstr>Behavior Driven Development - BDD</vt:lpstr>
      <vt:lpstr>Discovery Workshop</vt:lpstr>
      <vt:lpstr>Maven Dependencies</vt:lpstr>
      <vt:lpstr>Plugins for all Major IDEs and Build Tools</vt:lpstr>
      <vt:lpstr>Features and Scenarios</vt:lpstr>
      <vt:lpstr>Feature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Cucumber Options</vt:lpstr>
      <vt:lpstr>Tags</vt:lpstr>
      <vt:lpstr>PowerPoint Presentation</vt:lpstr>
      <vt:lpstr>Why BDD – to reduce rework.</vt:lpstr>
      <vt:lpstr>Why BDD – to reduce rework.</vt:lpstr>
      <vt:lpstr>Why BDD – to reduce inventory.</vt:lpstr>
      <vt:lpstr>Why BDD – to reduce inventory.</vt:lpstr>
      <vt:lpstr>Why BDD – to increase collaboration.</vt:lpstr>
      <vt:lpstr>Why BDD – to increase collaboration.</vt:lpstr>
      <vt:lpstr>Why BDD – to increase collaboration.</vt:lpstr>
      <vt:lpstr>Why BDD – to increase collaboration.</vt:lpstr>
      <vt:lpstr>References</vt:lpstr>
      <vt:lpstr>Q&amp;A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Grazi, Victor (IT/US)</dc:creator>
  <cp:lastModifiedBy>Grazi, Victor (IT/US)</cp:lastModifiedBy>
  <cp:revision>26</cp:revision>
  <dcterms:created xsi:type="dcterms:W3CDTF">2018-09-04T15:53:32Z</dcterms:created>
  <dcterms:modified xsi:type="dcterms:W3CDTF">2018-09-06T18:44:43Z</dcterms:modified>
</cp:coreProperties>
</file>