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6" r:id="rId8"/>
    <p:sldId id="274" r:id="rId9"/>
    <p:sldId id="275" r:id="rId10"/>
    <p:sldId id="262" r:id="rId11"/>
    <p:sldId id="259" r:id="rId12"/>
    <p:sldId id="260" r:id="rId13"/>
    <p:sldId id="264" r:id="rId14"/>
    <p:sldId id="269" r:id="rId15"/>
    <p:sldId id="267" r:id="rId16"/>
    <p:sldId id="266" r:id="rId17"/>
    <p:sldId id="268" r:id="rId18"/>
    <p:sldId id="263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D38B14-8182-4549-9FAA-62FCEB5902D3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9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D38B14-8182-4549-9FAA-62FCEB5902D3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8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1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ockftpserver.sourceforge.net/" TargetMode="External"/><Relationship Id="rId2" Type="http://schemas.openxmlformats.org/officeDocument/2006/relationships/hyperlink" Target="https://static.javadoc.io/org.mockito/mockito-core/1.10.19/org/mockito/Mockito.html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www.icegreen.com/greenmai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it (and </a:t>
            </a:r>
            <a:r>
              <a:rPr lang="en-US" smtClean="0"/>
              <a:t>Faking it and Spying it)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in </a:t>
            </a:r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Five Categories of Mock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7"/>
            <a:ext cx="8937205" cy="4525963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Dummy –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Empty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object passed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method call (to satisfy a compiler when a non-null method argument is required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Fake –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object for testing,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e.g., an in-memory database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Stub –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Hard-coded behavior for tests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Mock –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object with the ability to 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have a programmed expected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behavior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and 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verify the interactions occurring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its lifetime.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– Proxy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an existing real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object; methods are real unless stubbed.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4684" y="1752601"/>
            <a:ext cx="2966007" cy="2732314"/>
            <a:chOff x="5583080" y="3592005"/>
            <a:chExt cx="3458391" cy="31859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1624" r="17063"/>
            <a:stretch/>
          </p:blipFill>
          <p:spPr>
            <a:xfrm>
              <a:off x="5583080" y="3592005"/>
              <a:ext cx="3458391" cy="31859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52125" r="17063"/>
            <a:stretch/>
          </p:blipFill>
          <p:spPr>
            <a:xfrm>
              <a:off x="7547208" y="3592005"/>
              <a:ext cx="1494263" cy="3185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59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0"/>
            <a:ext cx="8229600" cy="1143000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6" y="107386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Tests one responsibility of a single class (called the “System Under Test” or SUT). </a:t>
            </a:r>
          </a:p>
          <a:p>
            <a:r>
              <a:rPr lang="en-US" sz="2400" dirty="0"/>
              <a:t>Verifies that the code in an SUT works.</a:t>
            </a:r>
          </a:p>
          <a:p>
            <a:r>
              <a:rPr lang="en-US" sz="2400" dirty="0"/>
              <a:t>Challenges:</a:t>
            </a:r>
          </a:p>
          <a:p>
            <a:pPr lvl="1"/>
            <a:r>
              <a:rPr lang="en-US" sz="2400" dirty="0"/>
              <a:t>Simplify testing</a:t>
            </a:r>
          </a:p>
          <a:p>
            <a:pPr lvl="1"/>
            <a:r>
              <a:rPr lang="en-US" sz="2400" dirty="0"/>
              <a:t>Provide control of the </a:t>
            </a:r>
            <a:br>
              <a:rPr lang="en-US" sz="2400" dirty="0"/>
            </a:br>
            <a:r>
              <a:rPr lang="en-US" sz="2400" dirty="0"/>
              <a:t>execution context</a:t>
            </a:r>
          </a:p>
          <a:p>
            <a:r>
              <a:rPr lang="en-US" sz="2400" dirty="0"/>
              <a:t>Enter “Test Doubles”:</a:t>
            </a:r>
          </a:p>
          <a:p>
            <a:pPr lvl="1"/>
            <a:r>
              <a:rPr lang="en-US" sz="2400" dirty="0"/>
              <a:t>Fake replacements for live </a:t>
            </a:r>
            <a:br>
              <a:rPr lang="en-US" sz="2400" dirty="0"/>
            </a:br>
            <a:r>
              <a:rPr lang="en-US" sz="2400" dirty="0"/>
              <a:t>resources during testing.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83080" y="3592005"/>
            <a:ext cx="3458391" cy="3185902"/>
            <a:chOff x="5583080" y="3592005"/>
            <a:chExt cx="3458391" cy="3185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624" r="17063"/>
            <a:stretch/>
          </p:blipFill>
          <p:spPr>
            <a:xfrm>
              <a:off x="5583080" y="3592005"/>
              <a:ext cx="3458391" cy="31859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52125" r="17063"/>
            <a:stretch/>
          </p:blipFill>
          <p:spPr>
            <a:xfrm>
              <a:off x="7547208" y="3592005"/>
              <a:ext cx="1494263" cy="3185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1442" t="36048" r="78091" b="33687"/>
          <a:stretch/>
        </p:blipFill>
        <p:spPr>
          <a:xfrm>
            <a:off x="1594660" y="38325"/>
            <a:ext cx="6402426" cy="669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aseline="30000" dirty="0"/>
              <a:t>Common problems in Unit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961"/>
            <a:ext cx="8229600" cy="50032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baseline="30000" dirty="0"/>
              <a:t>How to write unit tests if the SUT depends on some of the following components: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Database access code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LDAP server access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Not yet implemented 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code</a:t>
            </a:r>
            <a:endParaRPr lang="en-US" sz="28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Components 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supply </a:t>
            </a: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non-deterministic results (e.g. current 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sz="28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Remote classes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Gateways to legacy code or 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Web service 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proxy</a:t>
            </a:r>
            <a:endParaRPr lang="en-US" sz="28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Facades to other subsystems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aseline="30000" dirty="0">
                <a:solidFill>
                  <a:schemeClr val="bg1">
                    <a:lumMod val="50000"/>
                  </a:schemeClr>
                </a:solidFill>
              </a:rPr>
              <a:t>Slow components</a:t>
            </a:r>
          </a:p>
        </p:txBody>
      </p:sp>
    </p:spTree>
    <p:extLst>
      <p:ext uri="{BB962C8B-B14F-4D97-AF65-F5344CB8AC3E}">
        <p14:creationId xmlns:p14="http://schemas.microsoft.com/office/powerpoint/2010/main" val="4435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3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60"/>
                            </p:stCondLst>
                            <p:childTnLst>
                              <p:par>
                                <p:cTn id="23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70"/>
                            </p:stCondLst>
                            <p:childTnLst>
                              <p:par>
                                <p:cTn id="26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80"/>
                            </p:stCondLst>
                            <p:childTnLst>
                              <p:par>
                                <p:cTn id="29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sz="2400" dirty="0" smtClean="0"/>
              <a:t>Fake file system – (Using Junit Rule)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8688" y="2809739"/>
            <a:ext cx="7933262" cy="17081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@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Rule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*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TemporaryFolder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testFolder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new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TemporaryFolder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(); </a:t>
            </a:r>
            <a:endParaRPr kumimoji="0" lang="en-US" altLang="en-US" sz="500" b="1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endParaRPr kumimoji="0" lang="en-US" altLang="en-US" sz="500" b="1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testFolder.create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(); </a:t>
            </a:r>
            <a:r>
              <a:rPr lang="en-US" altLang="en-US" b="1" dirty="0">
                <a:solidFill>
                  <a:srgbClr val="303336"/>
                </a:solidFill>
                <a:latin typeface="Consolas" pitchFamily="49" charset="0"/>
                <a:ea typeface="inherit"/>
                <a:cs typeface="Consolas" pitchFamily="49" charset="0"/>
              </a:rPr>
              <a:t> </a:t>
            </a:r>
            <a:endParaRPr lang="en-US" altLang="en-US" sz="800" b="1" dirty="0">
              <a:solidFill>
                <a:srgbClr val="303336"/>
              </a:solidFill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endParaRPr lang="en-US" altLang="en-US" sz="800" b="1" dirty="0">
              <a:solidFill>
                <a:srgbClr val="303336"/>
              </a:solidFill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filePath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testFolder.newFile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"input.txt"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).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toPath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(); </a:t>
            </a:r>
            <a:r>
              <a:rPr lang="en-US" altLang="en-US" b="1" dirty="0">
                <a:solidFill>
                  <a:srgbClr val="303336"/>
                </a:solidFill>
                <a:latin typeface="Consolas" pitchFamily="49" charset="0"/>
                <a:ea typeface="inherit"/>
                <a:cs typeface="Consolas" pitchFamily="49" charset="0"/>
              </a:rPr>
              <a:t> </a:t>
            </a:r>
            <a:endParaRPr lang="en-US" altLang="en-US" sz="800" b="1" dirty="0">
              <a:solidFill>
                <a:srgbClr val="303336"/>
              </a:solidFill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endParaRPr lang="en-US" altLang="en-US" sz="800" b="1" dirty="0">
              <a:solidFill>
                <a:srgbClr val="303336"/>
              </a:solidFill>
              <a:latin typeface="Consolas" pitchFamily="49" charset="0"/>
              <a:ea typeface="inherit"/>
              <a:cs typeface="Consolas" pitchFamily="49" charset="0"/>
            </a:endParaRPr>
          </a:p>
          <a:p>
            <a:pPr lvl="1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dirPath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 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testFolder.newFolder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"subfolder"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).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toPath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();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127" y="5029200"/>
            <a:ext cx="816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000" b="1" dirty="0" smtClean="0">
                <a:solidFill>
                  <a:srgbClr val="FF0000"/>
                </a:solidFill>
                <a:latin typeface="Consolas" pitchFamily="49" charset="0"/>
                <a:ea typeface="inherit"/>
                <a:cs typeface="Consolas" pitchFamily="49" charset="0"/>
              </a:rPr>
              <a:t>*</a:t>
            </a:r>
            <a:r>
              <a:rPr lang="en-US" sz="2000" dirty="0" smtClean="0"/>
              <a:t> A Junit rule is like @Before/@After, except it is reusable across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4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GreenMail Dependency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2439" y="2555824"/>
            <a:ext cx="6918561" cy="22159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n-US" altLang="en-US" sz="2400" b="1" dirty="0" smtClean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&lt;</a:t>
            </a:r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dependency&gt;</a:t>
            </a:r>
          </a:p>
          <a:p>
            <a:pPr lvl="1"/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    &lt;groupId&gt;</a:t>
            </a:r>
            <a:r>
              <a:rPr lang="en-US" altLang="en-US" sz="2400" b="1" dirty="0" err="1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com.icegreen</a:t>
            </a:r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&lt;/groupId&gt;</a:t>
            </a:r>
          </a:p>
          <a:p>
            <a:pPr lvl="1"/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    &lt;artifactId&gt;greenmail&lt;/artifactId&gt;</a:t>
            </a:r>
          </a:p>
          <a:p>
            <a:pPr lvl="1"/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    &lt;version&gt;1.5.8&lt;/version&gt;</a:t>
            </a:r>
          </a:p>
          <a:p>
            <a:pPr lvl="1"/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    &lt;scope&gt;test&lt;/scope&gt;</a:t>
            </a:r>
          </a:p>
          <a:p>
            <a:pPr lvl="1"/>
            <a:r>
              <a:rPr lang="en-US" altLang="en-US" sz="2400" b="1" dirty="0">
                <a:solidFill>
                  <a:srgbClr val="2B91AF"/>
                </a:solidFill>
                <a:latin typeface="Consolas" pitchFamily="49" charset="0"/>
                <a:ea typeface="inherit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115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42" y="762000"/>
            <a:ext cx="9050586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Test Your </a:t>
            </a:r>
            <a:r>
              <a:rPr lang="en-US" sz="2000" b="1" dirty="0" smtClean="0"/>
              <a:t>Email Sending Code - </a:t>
            </a:r>
            <a:r>
              <a:rPr lang="en-US" sz="2000" dirty="0" err="1"/>
              <a:t>GreenMail</a:t>
            </a:r>
            <a:r>
              <a:rPr lang="en-US" sz="2000" dirty="0"/>
              <a:t> </a:t>
            </a:r>
            <a:endParaRPr lang="en-US" sz="2000" b="1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GreenMail</a:t>
            </a:r>
            <a:r>
              <a:rPr lang="en-US" sz="2000" dirty="0" smtClean="0"/>
              <a:t> </a:t>
            </a:r>
            <a:r>
              <a:rPr lang="en-US" sz="2000" dirty="0"/>
              <a:t>responds like a regular SMTP server but does not deliver </a:t>
            </a:r>
            <a:r>
              <a:rPr lang="en-US" sz="2000" dirty="0" smtClean="0"/>
              <a:t>email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SMTP/SMTPS(SSL)Messages </a:t>
            </a:r>
            <a:r>
              <a:rPr lang="en-US" sz="2000" dirty="0"/>
              <a:t>can </a:t>
            </a:r>
            <a:r>
              <a:rPr lang="en-US" sz="2000" dirty="0" smtClean="0"/>
              <a:t>be </a:t>
            </a:r>
            <a:r>
              <a:rPr lang="en-US" sz="2000" dirty="0"/>
              <a:t>extracted, verified and </a:t>
            </a:r>
            <a:r>
              <a:rPr lang="en-US" sz="2000" dirty="0" smtClean="0"/>
              <a:t>modified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Email </a:t>
            </a:r>
            <a:r>
              <a:rPr lang="en-US" sz="2000" dirty="0"/>
              <a:t>retrieval can be made via </a:t>
            </a:r>
            <a:r>
              <a:rPr lang="en-US" sz="2000" dirty="0" smtClean="0"/>
              <a:t>Java method </a:t>
            </a:r>
            <a:r>
              <a:rPr lang="en-US" sz="2000" dirty="0"/>
              <a:t>or through a provided POP3, IMAP retriever helper class.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Using the </a:t>
            </a:r>
            <a:r>
              <a:rPr lang="en-US" sz="2000" dirty="0" err="1"/>
              <a:t>GreenMail</a:t>
            </a:r>
            <a:r>
              <a:rPr lang="en-US" sz="2000" dirty="0"/>
              <a:t> JUnit rule: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2654" y="3689390"/>
            <a:ext cx="8098692" cy="30162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@Rule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  <a:cs typeface="Arial" pitchFamily="34" charset="0"/>
              </a:rPr>
              <a:t>public final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GreenMailRule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  <a:cs typeface="Arial" pitchFamily="34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GreenMailRule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ServerSetupTest.SMTP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@Test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testSend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  <a:cs typeface="Arial" pitchFamily="34" charset="0"/>
              </a:rPr>
              <a:t>throws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MessagingException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GreenMailUtil.sendTextEmailTest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"to@localhost.com"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"from@localhost.com"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"some subject"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"some body“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assertEquals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cs typeface="Arial" pitchFamily="34" charset="0"/>
              </a:rPr>
              <a:t>"some body"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GreenMailUtil.getBody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greenMail.getReceivedMessages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]));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7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294" y="762000"/>
            <a:ext cx="8909535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Test </a:t>
            </a:r>
            <a:r>
              <a:rPr lang="en-US" sz="2000" b="1" dirty="0"/>
              <a:t>Your </a:t>
            </a:r>
            <a:r>
              <a:rPr lang="en-US" sz="2000" b="1" dirty="0" smtClean="0"/>
              <a:t>Email Retrieving </a:t>
            </a:r>
            <a:r>
              <a:rPr lang="en-US" sz="2000" b="1" dirty="0"/>
              <a:t>Code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GreenMail</a:t>
            </a:r>
            <a:r>
              <a:rPr lang="en-US" sz="2000" dirty="0" smtClean="0"/>
              <a:t> responds </a:t>
            </a:r>
            <a:r>
              <a:rPr lang="en-US" sz="2000" dirty="0"/>
              <a:t>like a standard compliant POP3 or IMAP server.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Support </a:t>
            </a:r>
            <a:r>
              <a:rPr lang="en-US" sz="2000" dirty="0"/>
              <a:t>for POP3S and IMAPS (SSL) is also enabled.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Messages can be placed directly in users mailboxes or by using SMTP.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GreenMail</a:t>
            </a:r>
            <a:r>
              <a:rPr lang="en-US" sz="2000" dirty="0"/>
              <a:t> ships with helper classes for sending and retrieving. </a:t>
            </a:r>
            <a:endParaRPr lang="en-US" sz="2000" dirty="0" smtClean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8249" y="2596939"/>
            <a:ext cx="8512267" cy="4122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@Rule </a:t>
            </a:r>
            <a:r>
              <a:rPr lang="en-US" sz="2000" dirty="0">
                <a:solidFill>
                  <a:srgbClr val="000080"/>
                </a:solidFill>
                <a:latin typeface="Arial Unicode MS" pitchFamily="34" charset="-128"/>
                <a:cs typeface="Arial" pitchFamily="34" charset="0"/>
              </a:rPr>
              <a:t>public </a:t>
            </a:r>
            <a:r>
              <a:rPr lang="en-US" sz="2000" dirty="0" err="1" smtClean="0"/>
              <a:t>GreenMailRule</a:t>
            </a:r>
            <a:r>
              <a:rPr lang="en-US" sz="2000" dirty="0" smtClean="0"/>
              <a:t> </a:t>
            </a:r>
            <a:r>
              <a:rPr lang="en-US" sz="2000" dirty="0" err="1"/>
              <a:t>greenMail</a:t>
            </a:r>
            <a:r>
              <a:rPr lang="en-US" sz="2000" dirty="0"/>
              <a:t>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000080"/>
                </a:solidFill>
                <a:latin typeface="Arial Unicode MS" pitchFamily="34" charset="-128"/>
                <a:cs typeface="Arial" pitchFamily="34" charset="0"/>
              </a:rPr>
              <a:t>new  </a:t>
            </a:r>
            <a:r>
              <a:rPr lang="en-US" sz="2000" dirty="0" err="1" smtClean="0"/>
              <a:t>GreenMailRule</a:t>
            </a:r>
            <a:r>
              <a:rPr lang="en-US" sz="2000" dirty="0" smtClean="0"/>
              <a:t>(</a:t>
            </a:r>
            <a:r>
              <a:rPr lang="en-US" sz="2000" dirty="0" err="1" smtClean="0"/>
              <a:t>ServerSetupTest.SMTP_IMAP</a:t>
            </a:r>
            <a:r>
              <a:rPr lang="en-US" sz="2000" dirty="0"/>
              <a:t>);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@</a:t>
            </a:r>
            <a:r>
              <a:rPr lang="en-US" sz="2000" dirty="0"/>
              <a:t>Test </a:t>
            </a:r>
            <a:r>
              <a:rPr lang="en-US" sz="2000" dirty="0">
                <a:solidFill>
                  <a:srgbClr val="000080"/>
                </a:solidFill>
                <a:latin typeface="Arial Unicode MS" pitchFamily="34" charset="-128"/>
                <a:cs typeface="Arial" pitchFamily="34" charset="0"/>
              </a:rPr>
              <a:t>public </a:t>
            </a:r>
            <a:r>
              <a:rPr lang="en-US" sz="2000" dirty="0" smtClean="0"/>
              <a:t>void </a:t>
            </a:r>
            <a:r>
              <a:rPr lang="en-US" sz="2000" dirty="0" err="1"/>
              <a:t>testReceive</a:t>
            </a:r>
            <a:r>
              <a:rPr lang="en-US" sz="2000" dirty="0"/>
              <a:t>() </a:t>
            </a:r>
            <a:r>
              <a:rPr lang="en-US" sz="2000" dirty="0" smtClean="0">
                <a:solidFill>
                  <a:srgbClr val="000080"/>
                </a:solidFill>
                <a:latin typeface="Arial Unicode MS" pitchFamily="34" charset="-128"/>
                <a:cs typeface="Arial" pitchFamily="34" charset="0"/>
              </a:rPr>
              <a:t>throws </a:t>
            </a:r>
            <a:r>
              <a:rPr lang="en-US" sz="2000" dirty="0" err="1" smtClean="0"/>
              <a:t>MessagingException</a:t>
            </a:r>
            <a:r>
              <a:rPr lang="en-US" sz="2000" dirty="0" smtClean="0"/>
              <a:t> </a:t>
            </a:r>
            <a:r>
              <a:rPr lang="en-US" sz="2000" dirty="0"/>
              <a:t>{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GreenMailUser</a:t>
            </a:r>
            <a:r>
              <a:rPr lang="en-US" sz="2000" dirty="0" smtClean="0"/>
              <a:t> </a:t>
            </a:r>
            <a:r>
              <a:rPr lang="en-US" sz="2000" dirty="0"/>
              <a:t>user = </a:t>
            </a:r>
            <a:r>
              <a:rPr lang="en-US" sz="2000" dirty="0" err="1" smtClean="0"/>
              <a:t>greenMail.setUser</a:t>
            </a:r>
            <a:r>
              <a:rPr lang="en-US" sz="2000" dirty="0" smtClean="0"/>
              <a:t>(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	 </a:t>
            </a:r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   "to@localhost.com</a:t>
            </a:r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", "login-id", "password</a:t>
            </a:r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")</a:t>
            </a:r>
            <a:r>
              <a:rPr lang="en-US" sz="2000" dirty="0" smtClean="0"/>
              <a:t>); </a:t>
            </a:r>
            <a:endParaRPr lang="en-US" sz="2000" dirty="0">
              <a:solidFill>
                <a:srgbClr val="008000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user.deliver</a:t>
            </a:r>
            <a:r>
              <a:rPr lang="en-US" sz="2000" dirty="0" smtClean="0"/>
              <a:t>(</a:t>
            </a:r>
            <a:r>
              <a:rPr lang="en-US" sz="2000" dirty="0" err="1" smtClean="0"/>
              <a:t>createMimeMessage</a:t>
            </a:r>
            <a:r>
              <a:rPr lang="en-US" sz="2000" dirty="0"/>
              <a:t>());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// </a:t>
            </a:r>
            <a:r>
              <a:rPr lang="en-US" sz="2000" dirty="0"/>
              <a:t>You can either create a more complex message...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GreenMailUtil.sendTextEmailTest</a:t>
            </a:r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to@localhost.com", "from@localhost.com", "subject", "</a:t>
            </a:r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cs typeface="Arial" pitchFamily="34" charset="0"/>
              </a:rPr>
              <a:t>body”</a:t>
            </a:r>
            <a:r>
              <a:rPr lang="en-US" sz="2000" dirty="0" smtClean="0"/>
              <a:t>); 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// </a:t>
            </a:r>
            <a:r>
              <a:rPr lang="en-US" sz="2000" dirty="0"/>
              <a:t>...or use the default messages </a:t>
            </a: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err="1" smtClean="0"/>
              <a:t>assertEquals</a:t>
            </a:r>
            <a:r>
              <a:rPr lang="en-US" sz="2000" dirty="0" smtClean="0"/>
              <a:t>(2</a:t>
            </a:r>
            <a:r>
              <a:rPr lang="en-US" sz="2000" dirty="0"/>
              <a:t>, </a:t>
            </a:r>
            <a:r>
              <a:rPr lang="en-US" sz="2000" dirty="0" err="1"/>
              <a:t>greenMail.getReceivedMessages</a:t>
            </a:r>
            <a:r>
              <a:rPr lang="en-US" sz="2000" dirty="0"/>
              <a:t>().length);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Single Responsibility – Helps keep your code testable</a:t>
            </a:r>
          </a:p>
          <a:p>
            <a:r>
              <a:rPr lang="en-US" sz="2000" dirty="0" smtClean="0"/>
              <a:t>Put a breakpoint in your running code to get a first cut of test data</a:t>
            </a:r>
          </a:p>
          <a:p>
            <a:r>
              <a:rPr lang="en-US" sz="2000" dirty="0" smtClean="0"/>
              <a:t>Prefer constructor injection over field injection</a:t>
            </a:r>
          </a:p>
          <a:p>
            <a:r>
              <a:rPr lang="en-US" sz="2000" dirty="0" smtClean="0"/>
              <a:t>In Mockito, never use this format with a spy:</a:t>
            </a:r>
          </a:p>
          <a:p>
            <a:r>
              <a:rPr lang="en-US" sz="2000" dirty="0" smtClean="0"/>
              <a:t>	when(</a:t>
            </a:r>
            <a:r>
              <a:rPr lang="en-US" sz="2000" dirty="0" err="1" smtClean="0"/>
              <a:t>controller.findSeat</a:t>
            </a:r>
            <a:r>
              <a:rPr lang="en-US" sz="2000" dirty="0" smtClean="0"/>
              <a:t>(</a:t>
            </a:r>
            <a:r>
              <a:rPr lang="en-US" sz="2000" dirty="0" err="1" smtClean="0"/>
              <a:t>anyString</a:t>
            </a:r>
            <a:r>
              <a:rPr lang="en-US" sz="2000" dirty="0"/>
              <a:t>())).</a:t>
            </a:r>
            <a:r>
              <a:rPr lang="en-US" sz="2000" dirty="0" err="1"/>
              <a:t>thenReturn</a:t>
            </a:r>
            <a:r>
              <a:rPr lang="en-US" sz="2000" dirty="0"/>
              <a:t>("8A</a:t>
            </a:r>
            <a:r>
              <a:rPr lang="en-US" sz="2000" dirty="0" smtClean="0"/>
              <a:t>");</a:t>
            </a:r>
          </a:p>
          <a:p>
            <a:r>
              <a:rPr lang="en-US" sz="2000" dirty="0" smtClean="0"/>
              <a:t>Rather, use: 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doReturn</a:t>
            </a:r>
            <a:r>
              <a:rPr lang="en-US" sz="2000" dirty="0"/>
              <a:t>("8A").when(controller).</a:t>
            </a:r>
            <a:r>
              <a:rPr lang="en-US" sz="2000" dirty="0" err="1"/>
              <a:t>findSeat</a:t>
            </a:r>
            <a:r>
              <a:rPr lang="en-US" sz="2000" dirty="0"/>
              <a:t>(</a:t>
            </a:r>
            <a:r>
              <a:rPr lang="en-US" sz="2000" dirty="0" err="1"/>
              <a:t>anyString</a:t>
            </a:r>
            <a:r>
              <a:rPr lang="en-US" sz="2000" dirty="0"/>
              <a:t>());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83130" y="3954159"/>
            <a:ext cx="4939047" cy="961383"/>
            <a:chOff x="2192655" y="3382017"/>
            <a:chExt cx="4939047" cy="961383"/>
          </a:xfrm>
        </p:grpSpPr>
        <p:sp>
          <p:nvSpPr>
            <p:cNvPr id="6" name="Rectangle 5"/>
            <p:cNvSpPr/>
            <p:nvPr/>
          </p:nvSpPr>
          <p:spPr bwMode="auto">
            <a:xfrm>
              <a:off x="2192655" y="3382017"/>
              <a:ext cx="3463290" cy="377851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Line Callout 1 (Accent Bar) 6"/>
            <p:cNvSpPr/>
            <p:nvPr/>
          </p:nvSpPr>
          <p:spPr bwMode="auto">
            <a:xfrm>
              <a:off x="3711881" y="3886200"/>
              <a:ext cx="3419821" cy="457200"/>
            </a:xfrm>
            <a:prstGeom prst="accentCallout1">
              <a:avLst>
                <a:gd name="adj1" fmla="val 18750"/>
                <a:gd name="adj2" fmla="val -8333"/>
                <a:gd name="adj3" fmla="val -41667"/>
                <a:gd name="adj4" fmla="val -20545"/>
              </a:avLst>
            </a:prstGeom>
            <a:solidFill>
              <a:srgbClr val="FFFF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Since controller is a spy,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600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findSeat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would call the real method!!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19450" y="5106042"/>
            <a:ext cx="4644820" cy="961383"/>
            <a:chOff x="2190120" y="3382017"/>
            <a:chExt cx="4644820" cy="9613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2190120" y="3382017"/>
              <a:ext cx="4201164" cy="377851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Line Callout 1 (Accent Bar) 10"/>
            <p:cNvSpPr/>
            <p:nvPr/>
          </p:nvSpPr>
          <p:spPr bwMode="auto">
            <a:xfrm>
              <a:off x="4008642" y="3886200"/>
              <a:ext cx="2826298" cy="457200"/>
            </a:xfrm>
            <a:prstGeom prst="accentCallout1">
              <a:avLst>
                <a:gd name="adj1" fmla="val 18750"/>
                <a:gd name="adj2" fmla="val -8333"/>
                <a:gd name="adj3" fmla="val -41667"/>
                <a:gd name="adj4" fmla="val -20545"/>
              </a:avLst>
            </a:prstGeom>
            <a:solidFill>
              <a:srgbClr val="FFFF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Controller is now a proxy,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so no actual method call.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Mockito – Java framework for creating </a:t>
            </a:r>
            <a:r>
              <a:rPr lang="en-US" sz="2400" dirty="0" smtClean="0"/>
              <a:t>mocks</a:t>
            </a:r>
          </a:p>
          <a:p>
            <a:r>
              <a:rPr lang="en-US" sz="2400" dirty="0" err="1" smtClean="0"/>
              <a:t>PowerMock</a:t>
            </a:r>
            <a:r>
              <a:rPr lang="en-US" sz="2400" dirty="0" smtClean="0"/>
              <a:t> – Some Mockito enhancements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static.javadoc.io/org.mockito/mockito-core/1.10.19/org/mockito/Mockito.html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http://mockftpserver.sourceforge.net/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Wiremock</a:t>
            </a:r>
            <a:endParaRPr lang="en-US" sz="2400" dirty="0"/>
          </a:p>
          <a:p>
            <a:r>
              <a:rPr lang="en-US" sz="2400" dirty="0" smtClean="0"/>
              <a:t>GreenMail - </a:t>
            </a:r>
            <a:r>
              <a:rPr lang="en-US" sz="2400" dirty="0">
                <a:hlinkClick r:id="rId4"/>
              </a:rPr>
              <a:t>http://www.icegreen.com/greenmail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58276" y="1143000"/>
            <a:ext cx="7054025" cy="5029200"/>
            <a:chOff x="1058276" y="1143000"/>
            <a:chExt cx="7054025" cy="5029200"/>
          </a:xfrm>
        </p:grpSpPr>
        <p:grpSp>
          <p:nvGrpSpPr>
            <p:cNvPr id="9" name="Group 8"/>
            <p:cNvGrpSpPr/>
            <p:nvPr/>
          </p:nvGrpSpPr>
          <p:grpSpPr>
            <a:xfrm>
              <a:off x="1058276" y="1143000"/>
              <a:ext cx="7054025" cy="5029200"/>
              <a:chOff x="1058276" y="1143000"/>
              <a:chExt cx="7054025" cy="5029200"/>
            </a:xfrm>
          </p:grpSpPr>
          <p:pic>
            <p:nvPicPr>
              <p:cNvPr id="1026" name="Picture 2" descr="'Final exams are easier if you think of them as exit polls.'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8276" y="1143000"/>
                <a:ext cx="7033844" cy="50292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50584" t="35486" b="26523"/>
              <a:stretch/>
            </p:blipFill>
            <p:spPr>
              <a:xfrm>
                <a:off x="4604226" y="2940690"/>
                <a:ext cx="3508075" cy="2030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633194" y="1600200"/>
              <a:ext cx="5871317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600" b="1" spc="10" dirty="0">
                  <a:latin typeface="Comic Sans MS" panose="030F0702030302020204" pitchFamily="66" charset="0"/>
                </a:rPr>
                <a:t>TESTS ARE EASIER IF YOU </a:t>
              </a:r>
            </a:p>
            <a:p>
              <a:pPr algn="ctr"/>
              <a:r>
                <a:rPr lang="en-US" sz="2600" b="1" spc="10" dirty="0">
                  <a:latin typeface="Comic Sans MS" panose="030F0702030302020204" pitchFamily="66" charset="0"/>
                </a:rPr>
                <a:t>THINK OF THEM AS EXIT POLLS.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5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intro to some testing vocabulary.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https://martinfowler.com/articles/mocksArentStubs.html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1052737"/>
            <a:ext cx="8646572" cy="5386165"/>
          </a:xfrm>
        </p:spPr>
        <p:txBody>
          <a:bodyPr/>
          <a:lstStyle/>
          <a:p>
            <a:r>
              <a:rPr lang="en-GB" sz="2400" dirty="0" smtClean="0"/>
              <a:t>Begin with our vocabulary: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/>
              <a:t>What are we testing?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/>
              <a:t>How are we testing it?</a:t>
            </a:r>
          </a:p>
          <a:p>
            <a:endParaRPr lang="en-GB" sz="2400" dirty="0" smtClean="0"/>
          </a:p>
          <a:p>
            <a:r>
              <a:rPr lang="en-GB" sz="2400" dirty="0" smtClean="0"/>
              <a:t>These words can help clarify.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78000" numberOfShades="4"/>
                    </a14:imgEffect>
                    <a14:imgEffect>
                      <a14:sharpenSoften amount="-35000"/>
                    </a14:imgEffect>
                    <a14:imgEffect>
                      <a14:brightnessContrast bright="-5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5" y="-187800"/>
            <a:ext cx="9207450" cy="710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2373131"/>
            <a:ext cx="8646572" cy="2579869"/>
          </a:xfrm>
        </p:spPr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Dummy</a:t>
            </a:r>
            <a:r>
              <a:rPr lang="en-GB" sz="2800" dirty="0"/>
              <a:t> objects </a:t>
            </a:r>
            <a:r>
              <a:rPr lang="en-GB" sz="2800" dirty="0" smtClean="0"/>
              <a:t>that are </a:t>
            </a:r>
            <a:r>
              <a:rPr lang="en-GB" sz="2800" dirty="0"/>
              <a:t>passed around but </a:t>
            </a:r>
            <a:r>
              <a:rPr lang="en-GB" sz="2800" dirty="0" smtClean="0"/>
              <a:t>not used</a:t>
            </a:r>
            <a:r>
              <a:rPr lang="en-GB" sz="2800" dirty="0"/>
              <a:t>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Usually </a:t>
            </a:r>
            <a:r>
              <a:rPr lang="en-GB" sz="2800" dirty="0" smtClean="0"/>
              <a:t>just </a:t>
            </a:r>
            <a:r>
              <a:rPr lang="en-GB" sz="2800" dirty="0"/>
              <a:t>used to fill parameter lists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6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trans="100000" grainSize="22"/>
                    </a14:imgEffect>
                    <a14:imgEffect>
                      <a14:sharpenSoften amount="-42000"/>
                    </a14:imgEffect>
                    <a14:imgEffect>
                      <a14:colorTemperature colorTemp="7875"/>
                    </a14:imgEffect>
                    <a14:imgEffect>
                      <a14:saturation sat="1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2" y="1055285"/>
            <a:ext cx="8743825" cy="7104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1556792"/>
            <a:ext cx="8646572" cy="2837856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Fake</a:t>
            </a:r>
            <a:r>
              <a:rPr lang="en-GB" sz="2400" dirty="0"/>
              <a:t> </a:t>
            </a:r>
            <a:r>
              <a:rPr lang="en-GB" sz="2400" dirty="0" smtClean="0"/>
              <a:t>objects </a:t>
            </a:r>
            <a:r>
              <a:rPr lang="en-GB" sz="2400" dirty="0"/>
              <a:t>actually have working implementations, but usually </a:t>
            </a:r>
            <a:r>
              <a:rPr lang="en-GB" sz="2400" dirty="0" smtClean="0"/>
              <a:t>contain ‘shortcuts’ making </a:t>
            </a:r>
            <a:r>
              <a:rPr lang="en-GB" sz="2400" dirty="0"/>
              <a:t>them </a:t>
            </a:r>
            <a:r>
              <a:rPr lang="en-GB" sz="2400" dirty="0" smtClean="0"/>
              <a:t>unsuitable </a:t>
            </a:r>
            <a:r>
              <a:rPr lang="en-GB" sz="2400" dirty="0"/>
              <a:t>for </a:t>
            </a:r>
            <a:r>
              <a:rPr lang="en-GB" sz="2400" dirty="0" smtClean="0"/>
              <a:t>production.</a:t>
            </a:r>
          </a:p>
          <a:p>
            <a:r>
              <a:rPr lang="en-GB" sz="2400" dirty="0" smtClean="0"/>
              <a:t>e.g. test email server, in-memory database</a:t>
            </a:r>
            <a:endParaRPr lang="en-GB" sz="2400" dirty="0"/>
          </a:p>
          <a:p>
            <a:endParaRPr lang="en-GB" sz="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3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saturation sat="0"/>
                    </a14:imgEffect>
                    <a14:imgEffect>
                      <a14:brightnessContrast bright="22000" contras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81" y="825224"/>
            <a:ext cx="9246093" cy="665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1340768"/>
            <a:ext cx="8646572" cy="2837856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Stub</a:t>
            </a:r>
            <a:r>
              <a:rPr lang="en-GB" sz="2400" dirty="0"/>
              <a:t> </a:t>
            </a:r>
            <a:r>
              <a:rPr lang="en-GB" sz="2400" dirty="0" smtClean="0"/>
              <a:t>provides </a:t>
            </a:r>
            <a:r>
              <a:rPr lang="en-GB" sz="2400" dirty="0"/>
              <a:t>canned answers to calls made during the </a:t>
            </a:r>
            <a:r>
              <a:rPr lang="en-GB" sz="2400" dirty="0" smtClean="0"/>
              <a:t>test. </a:t>
            </a:r>
          </a:p>
          <a:p>
            <a:r>
              <a:rPr lang="en-GB" sz="2400" dirty="0" smtClean="0"/>
              <a:t>Commonly they </a:t>
            </a:r>
            <a:r>
              <a:rPr lang="en-GB" sz="2400" dirty="0" smtClean="0">
                <a:solidFill>
                  <a:schemeClr val="accent1"/>
                </a:solidFill>
              </a:rPr>
              <a:t>p</a:t>
            </a:r>
            <a:r>
              <a:rPr lang="en-GB" sz="2400" dirty="0" smtClean="0"/>
              <a:t>rovide specific </a:t>
            </a:r>
            <a:r>
              <a:rPr lang="en-GB" sz="2400" dirty="0" smtClean="0">
                <a:solidFill>
                  <a:srgbClr val="FF0000"/>
                </a:solidFill>
              </a:rPr>
              <a:t>values</a:t>
            </a:r>
            <a:r>
              <a:rPr lang="en-GB" sz="2400" dirty="0" smtClean="0"/>
              <a:t> required for </a:t>
            </a:r>
            <a:r>
              <a:rPr lang="en-GB" sz="2400" dirty="0"/>
              <a:t>the test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5908" y="6525344"/>
            <a:ext cx="7908923" cy="231856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908721"/>
            <a:ext cx="8646572" cy="5530181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Mocks</a:t>
            </a:r>
            <a:r>
              <a:rPr lang="en-GB" sz="2400" dirty="0"/>
              <a:t> are </a:t>
            </a:r>
            <a:r>
              <a:rPr lang="en-GB" sz="2400" dirty="0" smtClean="0"/>
              <a:t>objects </a:t>
            </a:r>
            <a:r>
              <a:rPr lang="en-GB" sz="2400" dirty="0"/>
              <a:t>pre-programmed with </a:t>
            </a:r>
            <a:r>
              <a:rPr lang="en-GB" sz="2400" dirty="0" smtClean="0"/>
              <a:t>expectati</a:t>
            </a:r>
            <a:r>
              <a:rPr lang="en-GB" sz="2400" dirty="0" smtClean="0">
                <a:solidFill>
                  <a:schemeClr val="accent1"/>
                </a:solidFill>
              </a:rPr>
              <a:t>ons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 smtClean="0"/>
              <a:t>They are the specifications </a:t>
            </a:r>
            <a:r>
              <a:rPr lang="en-GB" sz="2400" dirty="0"/>
              <a:t>of the </a:t>
            </a:r>
            <a:r>
              <a:rPr lang="en-GB" sz="2400" dirty="0" smtClean="0">
                <a:solidFill>
                  <a:srgbClr val="FF0000"/>
                </a:solidFill>
              </a:rPr>
              <a:t>behaviours</a:t>
            </a:r>
            <a:r>
              <a:rPr lang="en-GB" sz="2400" dirty="0" smtClean="0"/>
              <a:t> </a:t>
            </a:r>
            <a:r>
              <a:rPr lang="en-GB" sz="2400" dirty="0"/>
              <a:t>they </a:t>
            </a:r>
            <a:r>
              <a:rPr lang="en-GB" sz="2400" dirty="0" smtClean="0"/>
              <a:t>expect. AKA documentation.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5" name="Footer Placeholder 6"/>
          <p:cNvSpPr txBox="1">
            <a:spLocks/>
          </p:cNvSpPr>
          <p:nvPr/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6A6800-FFF6-4ED7-8C1A-BE1D2596D2A3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1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5569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33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saturation sat="75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4" y="2132856"/>
            <a:ext cx="8685273" cy="4032448"/>
          </a:xfrm>
          <a:prstGeom prst="rect">
            <a:avLst/>
          </a:prstGeom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908721"/>
            <a:ext cx="8646572" cy="5530181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chemeClr val="accent1"/>
                </a:solidFill>
              </a:rPr>
              <a:t>Spy</a:t>
            </a:r>
            <a:r>
              <a:rPr lang="en-GB" sz="3600" dirty="0"/>
              <a:t> </a:t>
            </a:r>
            <a:r>
              <a:rPr lang="en-US" sz="3600" dirty="0"/>
              <a:t>Proxy to an existing real object; methods are real unless stubbed.</a:t>
            </a:r>
          </a:p>
          <a:p>
            <a:r>
              <a:rPr lang="en-GB" sz="3600" dirty="0" smtClean="0"/>
              <a:t>e.g</a:t>
            </a:r>
            <a:r>
              <a:rPr lang="en-GB" sz="3600" dirty="0" smtClean="0"/>
              <a:t>. an </a:t>
            </a:r>
            <a:r>
              <a:rPr lang="en-GB" sz="3600" dirty="0"/>
              <a:t>email service that records how many messages it was sent</a:t>
            </a:r>
            <a:r>
              <a:rPr lang="en-GB" sz="3600" dirty="0" smtClean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422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8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0866497" cy="682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36"/>
          </p:nvPr>
        </p:nvSpPr>
        <p:spPr>
          <a:xfrm>
            <a:off x="245908" y="659824"/>
            <a:ext cx="7678892" cy="2388176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accent1"/>
                </a:solidFill>
              </a:rPr>
              <a:t>Mocks</a:t>
            </a:r>
            <a:r>
              <a:rPr lang="en-GB" sz="2400" dirty="0" smtClean="0"/>
              <a:t>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Objects with </a:t>
            </a:r>
            <a:r>
              <a:rPr lang="en-US" sz="2400" dirty="0"/>
              <a:t>the ability to 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Have a </a:t>
            </a:r>
            <a:r>
              <a:rPr lang="en-US" sz="2400" dirty="0"/>
              <a:t>programmed expected </a:t>
            </a:r>
            <a:br>
              <a:rPr lang="en-US" sz="2400" dirty="0"/>
            </a:br>
            <a:r>
              <a:rPr lang="en-US" sz="2400" dirty="0"/>
              <a:t>behavior, and </a:t>
            </a:r>
          </a:p>
          <a:p>
            <a:pPr lvl="3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Verify the </a:t>
            </a:r>
            <a:r>
              <a:rPr lang="en-US" sz="2400" dirty="0"/>
              <a:t>interactions occurring in its lifetime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4971</TotalTime>
  <Words>504</Words>
  <Application>Microsoft Office PowerPoint</Application>
  <PresentationFormat>Letter Paper (8.5x11 in)</PresentationFormat>
  <Paragraphs>131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Mocking it (and Faking it and Spying it)   in Unit Tests</vt:lpstr>
      <vt:lpstr>PowerPoint Presentation</vt:lpstr>
      <vt:lpstr>Short intro to some testing vocabulary.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Categories of Mock Objects</vt:lpstr>
      <vt:lpstr>Unit Test</vt:lpstr>
      <vt:lpstr>Common problems in Unit Testing</vt:lpstr>
      <vt:lpstr>Frameworks</vt:lpstr>
      <vt:lpstr>Frameworks</vt:lpstr>
      <vt:lpstr>Frameworks</vt:lpstr>
      <vt:lpstr>Frameworks</vt:lpstr>
      <vt:lpstr>Best Practices</vt:lpstr>
      <vt:lpstr>Frameworks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Faking it in Unit Tests</dc:title>
  <dc:creator>Grazi, Victor (IT/US)</dc:creator>
  <cp:lastModifiedBy>Grazi, Victor (IT/US)</cp:lastModifiedBy>
  <cp:revision>37</cp:revision>
  <dcterms:created xsi:type="dcterms:W3CDTF">2018-09-28T18:54:04Z</dcterms:created>
  <dcterms:modified xsi:type="dcterms:W3CDTF">2018-10-10T21:23:19Z</dcterms:modified>
</cp:coreProperties>
</file>