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70" r:id="rId6"/>
    <p:sldId id="269" r:id="rId7"/>
    <p:sldId id="260" r:id="rId8"/>
    <p:sldId id="261" r:id="rId9"/>
    <p:sldId id="262" r:id="rId10"/>
    <p:sldId id="263" r:id="rId11"/>
    <p:sldId id="267" r:id="rId12"/>
    <p:sldId id="268" r:id="rId13"/>
    <p:sldId id="271" r:id="rId14"/>
    <p:sldId id="266" r:id="rId1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39" autoAdjust="0"/>
  </p:normalViewPr>
  <p:slideViewPr>
    <p:cSldViewPr snapToGrid="0" snapToObjects="1"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AE90-C507-4924-B46A-998FE9A38A7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85C22-1A59-45B9-BAD6-23D86F17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Freeform 26"/>
          <p:cNvSpPr>
            <a:spLocks noChangeAspect="1"/>
          </p:cNvSpPr>
          <p:nvPr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40930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47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78" name="Freeform 19"/>
          <p:cNvSpPr>
            <a:spLocks/>
          </p:cNvSpPr>
          <p:nvPr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Freeform 25"/>
          <p:cNvSpPr>
            <a:spLocks/>
          </p:cNvSpPr>
          <p:nvPr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Freeform 30"/>
          <p:cNvSpPr>
            <a:spLocks/>
          </p:cNvSpPr>
          <p:nvPr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31"/>
          <p:cNvSpPr>
            <a:spLocks/>
          </p:cNvSpPr>
          <p:nvPr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32"/>
          <p:cNvSpPr>
            <a:spLocks/>
          </p:cNvSpPr>
          <p:nvPr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6"/>
          <p:cNvSpPr>
            <a:spLocks noChangeAspect="1"/>
          </p:cNvSpPr>
          <p:nvPr userDrawn="1"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11"/>
          <p:cNvSpPr txBox="1">
            <a:spLocks noChangeArrowheads="1"/>
          </p:cNvSpPr>
          <p:nvPr userDrawn="1"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5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8" name="Freeform 19"/>
          <p:cNvSpPr>
            <a:spLocks/>
          </p:cNvSpPr>
          <p:nvPr userDrawn="1"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 userDrawn="1"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0"/>
          <p:cNvSpPr>
            <a:spLocks/>
          </p:cNvSpPr>
          <p:nvPr userDrawn="1"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1"/>
          <p:cNvSpPr>
            <a:spLocks/>
          </p:cNvSpPr>
          <p:nvPr userDrawn="1"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2"/>
          <p:cNvSpPr>
            <a:spLocks/>
          </p:cNvSpPr>
          <p:nvPr userDrawn="1"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05600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45908" y="3526356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0" hasCustomPrompt="1"/>
          </p:nvPr>
        </p:nvSpPr>
        <p:spPr>
          <a:xfrm>
            <a:off x="245908" y="5142232"/>
            <a:ext cx="8649969" cy="138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45908" y="1900800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45908" y="331167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245908" y="493130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04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43" hasCustomPrompt="1"/>
          </p:nvPr>
        </p:nvSpPr>
        <p:spPr>
          <a:xfrm>
            <a:off x="245907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44" hasCustomPrompt="1"/>
          </p:nvPr>
        </p:nvSpPr>
        <p:spPr>
          <a:xfrm>
            <a:off x="4639015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4639015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49" hasCustomPrompt="1"/>
          </p:nvPr>
        </p:nvSpPr>
        <p:spPr>
          <a:xfrm>
            <a:off x="24590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463954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463954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463954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9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097846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09732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2369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631158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6861" y="4310016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0016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45907" y="4117492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53" y="4117492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52554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252554" y="4338891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6101169" y="4338891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251520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51520" y="411249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100785" y="41124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Part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9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1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5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7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8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0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0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54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5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3913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61" hasCustomPrompt="1"/>
          </p:nvPr>
        </p:nvSpPr>
        <p:spPr>
          <a:xfrm>
            <a:off x="2438319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62" hasCustomPrompt="1"/>
          </p:nvPr>
        </p:nvSpPr>
        <p:spPr>
          <a:xfrm>
            <a:off x="4639015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63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9015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9015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4639015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09310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245907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1158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17475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10415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637826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245907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3176861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101583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7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4634119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411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34119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4119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4634119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4119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51520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51520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51520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251520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51520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51520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38469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3846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Nomura Standard Full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7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8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pic>
        <p:nvPicPr>
          <p:cNvPr id="23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5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6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8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799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4351553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413482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34" hasCustomPrompt="1"/>
          </p:nvPr>
        </p:nvSpPr>
        <p:spPr>
          <a:xfrm>
            <a:off x="251520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5" hasCustomPrompt="1"/>
          </p:nvPr>
        </p:nvSpPr>
        <p:spPr>
          <a:xfrm>
            <a:off x="4630847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51520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3" hasCustomPrompt="1"/>
          </p:nvPr>
        </p:nvSpPr>
        <p:spPr>
          <a:xfrm>
            <a:off x="4630847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251520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2369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251520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2369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6101169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3175200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8" y="4150300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245907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3176175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6101169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61" hasCustomPrompt="1"/>
          </p:nvPr>
        </p:nvSpPr>
        <p:spPr>
          <a:xfrm>
            <a:off x="245908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62" hasCustomPrompt="1"/>
          </p:nvPr>
        </p:nvSpPr>
        <p:spPr>
          <a:xfrm>
            <a:off x="2445784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63" hasCustomPrompt="1"/>
          </p:nvPr>
        </p:nvSpPr>
        <p:spPr>
          <a:xfrm>
            <a:off x="4639015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64" hasCustomPrompt="1"/>
          </p:nvPr>
        </p:nvSpPr>
        <p:spPr>
          <a:xfrm>
            <a:off x="6832246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65" hasCustomPrompt="1"/>
          </p:nvPr>
        </p:nvSpPr>
        <p:spPr>
          <a:xfrm>
            <a:off x="245908" y="407707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66" hasCustomPrompt="1"/>
          </p:nvPr>
        </p:nvSpPr>
        <p:spPr>
          <a:xfrm>
            <a:off x="245908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2445784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68" hasCustomPrompt="1"/>
          </p:nvPr>
        </p:nvSpPr>
        <p:spPr>
          <a:xfrm>
            <a:off x="4637457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69" hasCustomPrompt="1"/>
          </p:nvPr>
        </p:nvSpPr>
        <p:spPr>
          <a:xfrm>
            <a:off x="6832246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31_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29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4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2" name="Picture 171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3" name="Picture 4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40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9" name="Picture 58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3" name="Picture 6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3049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700" i="1" baseline="0">
                <a:ea typeface="MS PGothic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702676"/>
            <a:ext cx="8649969" cy="47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900800"/>
            <a:ext cx="8649969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3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5692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635714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6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80800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177" name="Picture 176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17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" name="Picture 27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</p:sldLayoutIdLst>
  <p:hf hd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defTabSz="957263" rtl="0" eaLnBrk="1" fontAlgn="base" hangingPunct="1">
        <a:spcBef>
          <a:spcPct val="45000"/>
        </a:spcBef>
        <a:spcAft>
          <a:spcPct val="45000"/>
        </a:spcAft>
        <a:buClr>
          <a:srgbClr val="CC3300"/>
        </a:buClr>
        <a:defRPr sz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244475" indent="-24288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06400" indent="-16033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547688" indent="-139700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318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1890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16462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21034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25606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devops-core-prodservices-fidl@nomura.com" TargetMode="External"/><Relationship Id="rId2" Type="http://schemas.openxmlformats.org/officeDocument/2006/relationships/hyperlink" Target="http://jenkins-as-1.nomura.com:8080/view/Jenkins/job/JENKINS/job/Jenkins_folder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m-dev-tools.nomura.com/ETCB/confluence/display/DEVOPS/Playbook+-+Jenkins" TargetMode="External"/><Relationship Id="rId2" Type="http://schemas.openxmlformats.org/officeDocument/2006/relationships/hyperlink" Target="http://gm-dev-tools.nomura.com/ETCB/confluence/display/DEVOPS/Supported+Products+-+Jenkin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gm-dev-tools.nomura.com/ETCB/confluence/display/DEVOPS/Jenkins+FAQ" TargetMode="External"/><Relationship Id="rId4" Type="http://schemas.openxmlformats.org/officeDocument/2006/relationships/hyperlink" Target="https://jenkins.io/pipeline/getting-started-pipelin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download/" TargetMode="External"/><Relationship Id="rId2" Type="http://schemas.openxmlformats.org/officeDocument/2006/relationships/hyperlink" Target="http://jenkins-am-1.nomura.com:8080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and Running with Jenkins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75" y="865549"/>
            <a:ext cx="8880285" cy="331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8395797" y="1940853"/>
            <a:ext cx="453215" cy="2445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8075" y="3825026"/>
            <a:ext cx="2357548" cy="3069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68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5908" y="1017431"/>
            <a:ext cx="8627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a new Jenkins folder</a:t>
            </a:r>
          </a:p>
          <a:p>
            <a:r>
              <a:rPr lang="en-US" dirty="0" smtClean="0">
                <a:hlinkClick r:id="rId2"/>
              </a:rPr>
              <a:t>http://jenkins-as-1.nomura.com:8080/view/Jenkins/job/JENKINS/job/Jenkins_folder/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Email </a:t>
            </a:r>
            <a:r>
              <a:rPr lang="en-US" dirty="0" err="1" smtClean="0"/>
              <a:t>DecOps</a:t>
            </a:r>
            <a:r>
              <a:rPr lang="en-US" dirty="0" smtClean="0"/>
              <a:t>-Core-</a:t>
            </a:r>
            <a:r>
              <a:rPr lang="en-US" dirty="0" err="1" smtClean="0"/>
              <a:t>ProdServices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devops-core-prodservices-fidl@nomura.com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66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1714" y="331631"/>
            <a:ext cx="862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1339" y="842074"/>
            <a:ext cx="8821322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env.JAVA_HOME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="${tool 'JDK 1.8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'}“ // essential for our environment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mvnHome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stage('Preparation') { // for display purposes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Get the Maven tool.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** NOTE: This 'M3' Maven tool must be configured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**       in the global configuration.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mvnHome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tool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'Maven‘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essential for our environment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stage('Checkout')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// Get some code from a GitHub repository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credentialsId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'e7baa8c2-060a-4ebb-b386-9bf2d9d98c23', url: 'https://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gitlab.nomura.com/GM-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CoreIT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-APS/eos-report-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generator.git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scm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use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scm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when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 as a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Jenkinsfile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to indicate the current repo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stage('Build')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Run the maven build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isUnix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"'${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mvnHome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}/bin/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Dmaven.test.failure.ignore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clean package"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bat(/"${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mvnHome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}\bin\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Dmaven.test.failure.ignore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clean package/)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stage('Results')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'**/target/surefire-reports/TEST-*.xml'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archive 'target/*.jar'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74174" y="2137159"/>
            <a:ext cx="5180525" cy="25364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6733" y="2897243"/>
            <a:ext cx="6880187" cy="3673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2074" y="1050138"/>
            <a:ext cx="6272726" cy="23059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44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5908" y="1017431"/>
            <a:ext cx="8627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Archiving of feature branch builds: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each build archives its binaries, you can configure your build to use Ansible to deploy features to a particular UAT server, based on the branch name.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12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5908" y="1017431"/>
            <a:ext cx="86276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more info: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://gm-dev-tools.nomura.com/ETCB/confluence/display/DEVOPS/Supported+Products+-+</a:t>
            </a:r>
            <a:r>
              <a:rPr lang="en-US" dirty="0" smtClean="0">
                <a:hlinkClick r:id="rId2"/>
              </a:rPr>
              <a:t>Jenkins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Tactical playbook: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://gm-dev-tools.nomura.com/ETCB/confluence/display/DEVOPS/Playbook+-+</a:t>
            </a:r>
            <a:r>
              <a:rPr lang="en-US" dirty="0" smtClean="0">
                <a:hlinkClick r:id="rId3"/>
              </a:rPr>
              <a:t>Jenkins</a:t>
            </a:r>
            <a:endParaRPr lang="en-US" dirty="0" smtClean="0"/>
          </a:p>
          <a:p>
            <a:endParaRPr lang="en-US" sz="2400" dirty="0" smtClean="0">
              <a:hlinkClick r:id="rId4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Pipeline syntax: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://jenkins.io/pipeline/getting-started-pipelines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FAQ:</a:t>
            </a:r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gm-dev-tools.nomura.com/ETCB/confluence/display/DEVOPS/Jenkins+FAQ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3173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89128" y="691723"/>
            <a:ext cx="8963528" cy="6033491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Nomura Enterprise USA installation: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jenkins-am-1.nomura.com:8080/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Or download from </a:t>
            </a:r>
            <a:r>
              <a:rPr lang="en-US" sz="2400" dirty="0" smtClean="0">
                <a:hlinkClick r:id="rId3"/>
              </a:rPr>
              <a:t>jenkins.io</a:t>
            </a:r>
            <a:r>
              <a:rPr lang="en-US" sz="2400" dirty="0" smtClean="0"/>
              <a:t> (choose generic war. Requires Java 7 or greater)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–jar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jenkins.war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Find </a:t>
            </a:r>
            <a:r>
              <a:rPr lang="en-US" sz="2400" dirty="0"/>
              <a:t>the </a:t>
            </a:r>
            <a:r>
              <a:rPr lang="en-US" sz="2400" dirty="0" smtClean="0"/>
              <a:t>initial password in: </a:t>
            </a:r>
            <a:r>
              <a:rPr lang="en-US" sz="2000" dirty="0" smtClean="0"/>
              <a:t>%USERPROFILE%\.</a:t>
            </a:r>
            <a:r>
              <a:rPr lang="en-US" sz="2000" dirty="0" err="1" smtClean="0"/>
              <a:t>jenkins</a:t>
            </a:r>
            <a:r>
              <a:rPr lang="en-US" sz="2000" dirty="0" smtClean="0"/>
              <a:t>\secrets\</a:t>
            </a:r>
            <a:r>
              <a:rPr lang="en-US" sz="2000" dirty="0" err="1" smtClean="0"/>
              <a:t>initialAdminPassword</a:t>
            </a:r>
            <a:endParaRPr lang="en-US" sz="2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7" y="1911969"/>
            <a:ext cx="8482193" cy="208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956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245908" y="940158"/>
            <a:ext cx="8649969" cy="5539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29" y="1389462"/>
            <a:ext cx="7034616" cy="407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185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52" y="618259"/>
            <a:ext cx="6864297" cy="588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269492" y="692613"/>
            <a:ext cx="620815" cy="25364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958" y="63500"/>
            <a:ext cx="451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Configure a pipeline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07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958" y="63500"/>
            <a:ext cx="451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Configure a pipeline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19430" y="1231900"/>
            <a:ext cx="81305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Nodes </a:t>
            </a:r>
          </a:p>
          <a:p>
            <a:r>
              <a:rPr lang="en-US" sz="2800" dirty="0" smtClean="0"/>
              <a:t>	Allow you to specify a particular set of 	slaves to execute on</a:t>
            </a:r>
            <a:endParaRPr lang="en-US" sz="2800" dirty="0"/>
          </a:p>
          <a:p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Stages</a:t>
            </a:r>
          </a:p>
          <a:p>
            <a:r>
              <a:rPr lang="en-US" sz="2800" dirty="0" smtClean="0"/>
              <a:t>	Segregate your build into separate reporting 	sections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3926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245908" y="940158"/>
            <a:ext cx="8649969" cy="5539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9" y="1047122"/>
            <a:ext cx="8455343" cy="517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344329" y="3221403"/>
            <a:ext cx="1337059" cy="3357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191000" y="2914650"/>
            <a:ext cx="3600450" cy="3067050"/>
          </a:xfrm>
          <a:prstGeom prst="rect">
            <a:avLst/>
          </a:prstGeom>
          <a:solidFill>
            <a:schemeClr val="bg1">
              <a:alpha val="52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01979" y="3254307"/>
            <a:ext cx="1337059" cy="4915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62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53" y="1028977"/>
            <a:ext cx="8875107" cy="479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3528812" y="2266683"/>
            <a:ext cx="2601532" cy="26401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75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8" y="908782"/>
            <a:ext cx="8880285" cy="225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614411" y="1455313"/>
            <a:ext cx="1893195" cy="47651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72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3" y="1556018"/>
            <a:ext cx="8769688" cy="431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816957" y="1818753"/>
            <a:ext cx="603230" cy="2958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58667" y="2679490"/>
            <a:ext cx="6449694" cy="337357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41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002060"/>
      </a:hlink>
      <a:folHlink>
        <a:srgbClr val="002060"/>
      </a:folHlink>
    </a:clrScheme>
    <a:fontScheme name="Nom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6176</TotalTime>
  <Words>131</Words>
  <Application>Microsoft Office PowerPoint</Application>
  <PresentationFormat>Letter Paper (8.5x11 in)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Theme</vt:lpstr>
      <vt:lpstr>Up and Running with 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Nomura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Grazi (IT/US)</dc:creator>
  <cp:lastModifiedBy>Victor Grazi (IT/US)</cp:lastModifiedBy>
  <cp:revision>33</cp:revision>
  <cp:lastPrinted>2018-05-31T17:56:09Z</cp:lastPrinted>
  <dcterms:created xsi:type="dcterms:W3CDTF">2018-05-25T14:10:02Z</dcterms:created>
  <dcterms:modified xsi:type="dcterms:W3CDTF">2018-06-05T18:58:12Z</dcterms:modified>
</cp:coreProperties>
</file>