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64" r:id="rId1"/>
  </p:sldMasterIdLst>
  <p:notesMasterIdLst>
    <p:notesMasterId r:id="rId21"/>
  </p:notesMasterIdLst>
  <p:sldIdLst>
    <p:sldId id="256" r:id="rId2"/>
    <p:sldId id="259" r:id="rId3"/>
    <p:sldId id="278" r:id="rId4"/>
    <p:sldId id="279" r:id="rId5"/>
    <p:sldId id="280" r:id="rId6"/>
    <p:sldId id="281" r:id="rId7"/>
    <p:sldId id="282" r:id="rId8"/>
    <p:sldId id="263" r:id="rId9"/>
    <p:sldId id="276" r:id="rId10"/>
    <p:sldId id="277" r:id="rId11"/>
    <p:sldId id="264" r:id="rId12"/>
    <p:sldId id="283" r:id="rId13"/>
    <p:sldId id="266" r:id="rId14"/>
    <p:sldId id="267" r:id="rId15"/>
    <p:sldId id="260" r:id="rId16"/>
    <p:sldId id="273" r:id="rId17"/>
    <p:sldId id="261" r:id="rId18"/>
    <p:sldId id="269" r:id="rId19"/>
    <p:sldId id="262" r:id="rId20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D4F5"/>
    <a:srgbClr val="9BB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6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78" y="-7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2794B-B288-4E54-99BC-2F0D0418C794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462DF-3353-42C4-9063-063C536F2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84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462DF-3353-42C4-9063-063C536F26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83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462DF-3353-42C4-9063-063C536F26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8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mura Standard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Freeform 26"/>
          <p:cNvSpPr>
            <a:spLocks noChangeAspect="1"/>
          </p:cNvSpPr>
          <p:nvPr/>
        </p:nvSpPr>
        <p:spPr bwMode="auto">
          <a:xfrm>
            <a:off x="3997025" y="0"/>
            <a:ext cx="5160212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6" y="1659"/>
              </a:cxn>
              <a:cxn ang="0">
                <a:pos x="3402" y="1659"/>
              </a:cxn>
              <a:cxn ang="0">
                <a:pos x="3402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3402" h="1659">
                <a:moveTo>
                  <a:pt x="0" y="520"/>
                </a:moveTo>
                <a:lnTo>
                  <a:pt x="506" y="1659"/>
                </a:lnTo>
                <a:lnTo>
                  <a:pt x="3402" y="1659"/>
                </a:lnTo>
                <a:lnTo>
                  <a:pt x="3402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6" y="3888000"/>
            <a:ext cx="6646154" cy="507600"/>
          </a:xfrm>
          <a:prstGeom prst="rect">
            <a:avLst/>
          </a:prstGeom>
        </p:spPr>
        <p:txBody>
          <a:bodyPr lIns="0" tIns="72000" rIns="0" bIns="0" anchor="t" anchorCtr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800" b="1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your subtitle here</a:t>
            </a:r>
            <a:endParaRPr lang="en-GB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6453337"/>
            <a:ext cx="3655791" cy="239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="0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date here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6540930" y="4869161"/>
            <a:ext cx="2259943" cy="1223417"/>
          </a:xfrm>
          <a:prstGeom prst="rect">
            <a:avLst/>
          </a:prstGeom>
        </p:spPr>
        <p:txBody>
          <a:bodyPr anchor="ctr" anchorCtr="0"/>
          <a:lstStyle>
            <a:lvl1pPr algn="r">
              <a:defRPr baseline="0"/>
            </a:lvl1pPr>
          </a:lstStyle>
          <a:p>
            <a:pPr lvl="0"/>
            <a:r>
              <a:rPr lang="en-GB" dirty="0" smtClean="0"/>
              <a:t>Client logo here</a:t>
            </a:r>
            <a:endParaRPr lang="en-GB" dirty="0"/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ltGray">
          <a:xfrm>
            <a:off x="6563082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252046" y="2880000"/>
            <a:ext cx="6646154" cy="858952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120000"/>
              </a:lnSpc>
              <a:defRPr sz="2400" baseline="0">
                <a:ea typeface="MS PGothic" pitchFamily="34" charset="-128"/>
              </a:defRPr>
            </a:lvl1pPr>
          </a:lstStyle>
          <a:p>
            <a:r>
              <a:rPr lang="en-US" dirty="0" smtClean="0"/>
              <a:t>Enter your title here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51520" y="4869160"/>
            <a:ext cx="3655791" cy="79208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Business Division</a:t>
            </a:r>
            <a:br>
              <a:rPr lang="en-US" dirty="0" smtClean="0"/>
            </a:br>
            <a:r>
              <a:rPr lang="en-US" dirty="0" smtClean="0"/>
              <a:t>Business Subdivision</a:t>
            </a:r>
            <a:br>
              <a:rPr lang="en-US" dirty="0" smtClean="0"/>
            </a:br>
            <a:r>
              <a:rPr lang="en-US" dirty="0" smtClean="0"/>
              <a:t>Region Label</a:t>
            </a:r>
            <a:endParaRPr lang="en-GB" dirty="0"/>
          </a:p>
        </p:txBody>
      </p:sp>
      <p:sp>
        <p:nvSpPr>
          <p:cNvPr id="17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251520" y="5821288"/>
            <a:ext cx="3655791" cy="47200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Author / Presenter name</a:t>
            </a:r>
            <a:br>
              <a:rPr lang="en-US" dirty="0" smtClean="0"/>
            </a:br>
            <a:r>
              <a:rPr lang="en-US" dirty="0" smtClean="0"/>
              <a:t>Author / Presenter name</a:t>
            </a:r>
            <a:endParaRPr lang="en-GB" dirty="0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ltGray">
          <a:xfrm>
            <a:off x="8273486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pic>
        <p:nvPicPr>
          <p:cNvPr id="47" name="Picture 3" descr="O:\Logo_Library\N\NOMURA\A4\NOMURA_A4_CMYK_WHITE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48" name="TextBox 47"/>
          <p:cNvSpPr txBox="1"/>
          <p:nvPr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  <p:sp>
        <p:nvSpPr>
          <p:cNvPr id="78" name="Freeform 19"/>
          <p:cNvSpPr>
            <a:spLocks/>
          </p:cNvSpPr>
          <p:nvPr/>
        </p:nvSpPr>
        <p:spPr bwMode="auto">
          <a:xfrm>
            <a:off x="294975" y="-7625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0" name="Freeform 25"/>
          <p:cNvSpPr>
            <a:spLocks/>
          </p:cNvSpPr>
          <p:nvPr/>
        </p:nvSpPr>
        <p:spPr bwMode="auto">
          <a:xfrm>
            <a:off x="3481088" y="1175063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1" name="Freeform 80"/>
          <p:cNvSpPr>
            <a:spLocks/>
          </p:cNvSpPr>
          <p:nvPr/>
        </p:nvSpPr>
        <p:spPr bwMode="auto">
          <a:xfrm>
            <a:off x="2261888" y="832163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2" name="Freeform 81"/>
          <p:cNvSpPr>
            <a:spLocks/>
          </p:cNvSpPr>
          <p:nvPr/>
        </p:nvSpPr>
        <p:spPr bwMode="auto">
          <a:xfrm>
            <a:off x="3330275" y="1900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3" name="Freeform 82"/>
          <p:cNvSpPr>
            <a:spLocks/>
          </p:cNvSpPr>
          <p:nvPr/>
        </p:nvSpPr>
        <p:spPr bwMode="auto">
          <a:xfrm>
            <a:off x="3654125" y="1900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4" name="Freeform 83"/>
          <p:cNvSpPr>
            <a:spLocks/>
          </p:cNvSpPr>
          <p:nvPr/>
        </p:nvSpPr>
        <p:spPr bwMode="auto">
          <a:xfrm>
            <a:off x="2981025" y="1900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5" name="Freeform 30"/>
          <p:cNvSpPr>
            <a:spLocks/>
          </p:cNvSpPr>
          <p:nvPr/>
        </p:nvSpPr>
        <p:spPr bwMode="auto">
          <a:xfrm>
            <a:off x="2631775" y="1900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6" name="Freeform 31"/>
          <p:cNvSpPr>
            <a:spLocks/>
          </p:cNvSpPr>
          <p:nvPr/>
        </p:nvSpPr>
        <p:spPr bwMode="auto">
          <a:xfrm>
            <a:off x="1585613" y="1900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7" name="Freeform 32"/>
          <p:cNvSpPr>
            <a:spLocks/>
          </p:cNvSpPr>
          <p:nvPr/>
        </p:nvSpPr>
        <p:spPr bwMode="auto">
          <a:xfrm>
            <a:off x="272750" y="1900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Freeform 26"/>
          <p:cNvSpPr>
            <a:spLocks noChangeAspect="1"/>
          </p:cNvSpPr>
          <p:nvPr userDrawn="1"/>
        </p:nvSpPr>
        <p:spPr bwMode="auto">
          <a:xfrm>
            <a:off x="3997025" y="0"/>
            <a:ext cx="5160212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6" y="1659"/>
              </a:cxn>
              <a:cxn ang="0">
                <a:pos x="3402" y="1659"/>
              </a:cxn>
              <a:cxn ang="0">
                <a:pos x="3402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3402" h="1659">
                <a:moveTo>
                  <a:pt x="0" y="520"/>
                </a:moveTo>
                <a:lnTo>
                  <a:pt x="506" y="1659"/>
                </a:lnTo>
                <a:lnTo>
                  <a:pt x="3402" y="1659"/>
                </a:lnTo>
                <a:lnTo>
                  <a:pt x="3402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Text Box 11"/>
          <p:cNvSpPr txBox="1">
            <a:spLocks noChangeArrowheads="1"/>
          </p:cNvSpPr>
          <p:nvPr userDrawn="1"/>
        </p:nvSpPr>
        <p:spPr bwMode="ltGray">
          <a:xfrm>
            <a:off x="6563082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24" name="Text Box 11"/>
          <p:cNvSpPr txBox="1">
            <a:spLocks noChangeArrowheads="1"/>
          </p:cNvSpPr>
          <p:nvPr userDrawn="1"/>
        </p:nvSpPr>
        <p:spPr bwMode="ltGray">
          <a:xfrm>
            <a:off x="8273486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pic>
        <p:nvPicPr>
          <p:cNvPr id="25" name="Picture 3" descr="O:\Logo_Library\N\NOMURA\A4\NOMURA_A4_CMYK_WHITE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 userDrawn="1"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  <p:sp>
        <p:nvSpPr>
          <p:cNvPr id="28" name="Freeform 19"/>
          <p:cNvSpPr>
            <a:spLocks/>
          </p:cNvSpPr>
          <p:nvPr userDrawn="1"/>
        </p:nvSpPr>
        <p:spPr bwMode="auto">
          <a:xfrm>
            <a:off x="294975" y="-7625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Freeform 25"/>
          <p:cNvSpPr>
            <a:spLocks/>
          </p:cNvSpPr>
          <p:nvPr userDrawn="1"/>
        </p:nvSpPr>
        <p:spPr bwMode="auto">
          <a:xfrm>
            <a:off x="3481088" y="1175063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29"/>
          <p:cNvSpPr>
            <a:spLocks/>
          </p:cNvSpPr>
          <p:nvPr userDrawn="1"/>
        </p:nvSpPr>
        <p:spPr bwMode="auto">
          <a:xfrm>
            <a:off x="2261888" y="832163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30"/>
          <p:cNvSpPr>
            <a:spLocks/>
          </p:cNvSpPr>
          <p:nvPr userDrawn="1"/>
        </p:nvSpPr>
        <p:spPr bwMode="auto">
          <a:xfrm>
            <a:off x="3330275" y="1900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32"/>
          <p:cNvSpPr>
            <a:spLocks/>
          </p:cNvSpPr>
          <p:nvPr userDrawn="1"/>
        </p:nvSpPr>
        <p:spPr bwMode="auto">
          <a:xfrm>
            <a:off x="3654125" y="1900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33"/>
          <p:cNvSpPr>
            <a:spLocks/>
          </p:cNvSpPr>
          <p:nvPr userDrawn="1"/>
        </p:nvSpPr>
        <p:spPr bwMode="auto">
          <a:xfrm>
            <a:off x="2981025" y="1900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30"/>
          <p:cNvSpPr>
            <a:spLocks/>
          </p:cNvSpPr>
          <p:nvPr userDrawn="1"/>
        </p:nvSpPr>
        <p:spPr bwMode="auto">
          <a:xfrm>
            <a:off x="2631775" y="1900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31"/>
          <p:cNvSpPr>
            <a:spLocks/>
          </p:cNvSpPr>
          <p:nvPr userDrawn="1"/>
        </p:nvSpPr>
        <p:spPr bwMode="auto">
          <a:xfrm>
            <a:off x="1585613" y="1900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32"/>
          <p:cNvSpPr>
            <a:spLocks/>
          </p:cNvSpPr>
          <p:nvPr userDrawn="1"/>
        </p:nvSpPr>
        <p:spPr bwMode="auto">
          <a:xfrm>
            <a:off x="272750" y="1900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45908" y="1900800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7" hasCustomPrompt="1"/>
          </p:nvPr>
        </p:nvSpPr>
        <p:spPr>
          <a:xfrm>
            <a:off x="245908" y="4305600"/>
            <a:ext cx="8649969" cy="2178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245908" y="4091964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1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245908" y="3526356"/>
            <a:ext cx="8649969" cy="137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30" hasCustomPrompt="1"/>
          </p:nvPr>
        </p:nvSpPr>
        <p:spPr>
          <a:xfrm>
            <a:off x="245908" y="5142232"/>
            <a:ext cx="8649969" cy="138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31" hasCustomPrompt="1"/>
          </p:nvPr>
        </p:nvSpPr>
        <p:spPr>
          <a:xfrm>
            <a:off x="245908" y="1900800"/>
            <a:ext cx="8649969" cy="137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6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245908" y="3311676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33" hasCustomPrompt="1"/>
          </p:nvPr>
        </p:nvSpPr>
        <p:spPr>
          <a:xfrm>
            <a:off x="245908" y="493130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5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04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5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9015" y="1900800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8" name="Content Placeholder 3"/>
          <p:cNvSpPr>
            <a:spLocks noGrp="1"/>
          </p:cNvSpPr>
          <p:nvPr>
            <p:ph sz="half" idx="43" hasCustomPrompt="1"/>
          </p:nvPr>
        </p:nvSpPr>
        <p:spPr>
          <a:xfrm>
            <a:off x="245907" y="3525717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9" name="Content Placeholder 3"/>
          <p:cNvSpPr>
            <a:spLocks noGrp="1"/>
          </p:cNvSpPr>
          <p:nvPr>
            <p:ph sz="half" idx="44" hasCustomPrompt="1"/>
          </p:nvPr>
        </p:nvSpPr>
        <p:spPr>
          <a:xfrm>
            <a:off x="4639015" y="3525717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6" name="Content Placeholder 3"/>
          <p:cNvSpPr>
            <a:spLocks noGrp="1"/>
          </p:cNvSpPr>
          <p:nvPr>
            <p:ph sz="half" idx="47" hasCustomPrompt="1"/>
          </p:nvPr>
        </p:nvSpPr>
        <p:spPr>
          <a:xfrm>
            <a:off x="245907" y="5153961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7" name="Content Placeholder 3"/>
          <p:cNvSpPr>
            <a:spLocks noGrp="1"/>
          </p:cNvSpPr>
          <p:nvPr>
            <p:ph sz="half" idx="48" hasCustomPrompt="1"/>
          </p:nvPr>
        </p:nvSpPr>
        <p:spPr>
          <a:xfrm>
            <a:off x="4639015" y="5153961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49" hasCustomPrompt="1"/>
          </p:nvPr>
        </p:nvSpPr>
        <p:spPr>
          <a:xfrm>
            <a:off x="245907" y="3311676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50" hasCustomPrompt="1"/>
          </p:nvPr>
        </p:nvSpPr>
        <p:spPr>
          <a:xfrm>
            <a:off x="245907" y="4943500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51" hasCustomPrompt="1"/>
          </p:nvPr>
        </p:nvSpPr>
        <p:spPr>
          <a:xfrm>
            <a:off x="463954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52" hasCustomPrompt="1"/>
          </p:nvPr>
        </p:nvSpPr>
        <p:spPr>
          <a:xfrm>
            <a:off x="4639547" y="3311676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idx="53" hasCustomPrompt="1"/>
          </p:nvPr>
        </p:nvSpPr>
        <p:spPr>
          <a:xfrm>
            <a:off x="4639547" y="4943500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1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45907" y="1900800"/>
            <a:ext cx="2791385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6097846" y="1900800"/>
            <a:ext cx="2791385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38" hasCustomPrompt="1"/>
          </p:nvPr>
        </p:nvSpPr>
        <p:spPr>
          <a:xfrm>
            <a:off x="3175200" y="1900800"/>
            <a:ext cx="2791385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4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3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39" hasCustomPrompt="1"/>
          </p:nvPr>
        </p:nvSpPr>
        <p:spPr>
          <a:xfrm>
            <a:off x="3176175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40" hasCustomPrompt="1"/>
          </p:nvPr>
        </p:nvSpPr>
        <p:spPr>
          <a:xfrm>
            <a:off x="6097329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45907" y="1900799"/>
            <a:ext cx="2791385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6097846" y="1900799"/>
            <a:ext cx="2791385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half" idx="38" hasCustomPrompt="1"/>
          </p:nvPr>
        </p:nvSpPr>
        <p:spPr>
          <a:xfrm>
            <a:off x="3175200" y="1900799"/>
            <a:ext cx="2791385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1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097846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175200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42" hasCustomPrompt="1"/>
          </p:nvPr>
        </p:nvSpPr>
        <p:spPr>
          <a:xfrm>
            <a:off x="3176175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43" hasCustomPrompt="1"/>
          </p:nvPr>
        </p:nvSpPr>
        <p:spPr>
          <a:xfrm>
            <a:off x="6097329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245907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45" hasCustomPrompt="1"/>
          </p:nvPr>
        </p:nvSpPr>
        <p:spPr>
          <a:xfrm>
            <a:off x="3176175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46" hasCustomPrompt="1"/>
          </p:nvPr>
        </p:nvSpPr>
        <p:spPr>
          <a:xfrm>
            <a:off x="6097329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9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2369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20" hasCustomPrompt="1"/>
          </p:nvPr>
        </p:nvSpPr>
        <p:spPr>
          <a:xfrm>
            <a:off x="245907" y="432207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1" name="Content Placeholder 3"/>
          <p:cNvSpPr>
            <a:spLocks noGrp="1"/>
          </p:cNvSpPr>
          <p:nvPr>
            <p:ph sz="half" idx="21" hasCustomPrompt="1"/>
          </p:nvPr>
        </p:nvSpPr>
        <p:spPr>
          <a:xfrm>
            <a:off x="4632369" y="432207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4631158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245907" y="411121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4631158" y="411121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8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45908" y="1900800"/>
            <a:ext cx="5721940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6101169" y="1900800"/>
            <a:ext cx="2791385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3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38" hasCustomPrompt="1"/>
          </p:nvPr>
        </p:nvSpPr>
        <p:spPr>
          <a:xfrm>
            <a:off x="6100785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1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3176861" y="1900800"/>
            <a:ext cx="5721940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245907" y="1900800"/>
            <a:ext cx="2791385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38" hasCustomPrompt="1"/>
          </p:nvPr>
        </p:nvSpPr>
        <p:spPr>
          <a:xfrm>
            <a:off x="3176153" y="1684068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3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3176861" y="1900799"/>
            <a:ext cx="5721940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245907" y="1900799"/>
            <a:ext cx="2791385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38" hasCustomPrompt="1"/>
          </p:nvPr>
        </p:nvSpPr>
        <p:spPr>
          <a:xfrm>
            <a:off x="3176861" y="4310016"/>
            <a:ext cx="5721940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4310016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40" hasCustomPrompt="1"/>
          </p:nvPr>
        </p:nvSpPr>
        <p:spPr>
          <a:xfrm>
            <a:off x="3176153" y="1684068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41" hasCustomPrompt="1"/>
          </p:nvPr>
        </p:nvSpPr>
        <p:spPr>
          <a:xfrm>
            <a:off x="245907" y="4117492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42" hasCustomPrompt="1"/>
          </p:nvPr>
        </p:nvSpPr>
        <p:spPr>
          <a:xfrm>
            <a:off x="3176153" y="4117492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8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52554" y="1900799"/>
            <a:ext cx="5721940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6101169" y="1900799"/>
            <a:ext cx="2791385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38" hasCustomPrompt="1"/>
          </p:nvPr>
        </p:nvSpPr>
        <p:spPr>
          <a:xfrm>
            <a:off x="252554" y="4338891"/>
            <a:ext cx="5721940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6101169" y="4338891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idx="40" hasCustomPrompt="1"/>
          </p:nvPr>
        </p:nvSpPr>
        <p:spPr>
          <a:xfrm>
            <a:off x="251520" y="1684068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00785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41" hasCustomPrompt="1"/>
          </p:nvPr>
        </p:nvSpPr>
        <p:spPr>
          <a:xfrm>
            <a:off x="251520" y="4112498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42" hasCustomPrompt="1"/>
          </p:nvPr>
        </p:nvSpPr>
        <p:spPr>
          <a:xfrm>
            <a:off x="6100785" y="411249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8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mura Standard Part 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8" name="Freeform 32"/>
          <p:cNvSpPr>
            <a:spLocks noChangeAspect="1"/>
          </p:cNvSpPr>
          <p:nvPr/>
        </p:nvSpPr>
        <p:spPr bwMode="auto">
          <a:xfrm>
            <a:off x="6005937" y="-1275"/>
            <a:ext cx="3145879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5" y="1659"/>
              </a:cxn>
              <a:cxn ang="0">
                <a:pos x="2074" y="1659"/>
              </a:cxn>
              <a:cxn ang="0">
                <a:pos x="2074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2074" h="1659">
                <a:moveTo>
                  <a:pt x="0" y="520"/>
                </a:moveTo>
                <a:lnTo>
                  <a:pt x="505" y="1659"/>
                </a:lnTo>
                <a:lnTo>
                  <a:pt x="2074" y="1659"/>
                </a:lnTo>
                <a:lnTo>
                  <a:pt x="2074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6" y="3888000"/>
            <a:ext cx="6646154" cy="507600"/>
          </a:xfrm>
          <a:prstGeom prst="rect">
            <a:avLst/>
          </a:prstGeom>
        </p:spPr>
        <p:txBody>
          <a:bodyPr lIns="0" tIns="72000" rIns="0" bIns="0" anchor="t" anchorCtr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800" b="1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your subtitle here</a:t>
            </a:r>
            <a:endParaRPr lang="en-GB" dirty="0"/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252046" y="2880000"/>
            <a:ext cx="6646154" cy="858952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120000"/>
              </a:lnSpc>
              <a:defRPr sz="2400" baseline="0">
                <a:ea typeface="MS PGothic" pitchFamily="34" charset="-128"/>
              </a:defRPr>
            </a:lvl1pPr>
          </a:lstStyle>
          <a:p>
            <a:r>
              <a:rPr lang="en-US" dirty="0" smtClean="0"/>
              <a:t>Enter your title here</a:t>
            </a:r>
            <a:endParaRPr lang="en-GB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6453337"/>
            <a:ext cx="3655791" cy="239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="0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date here</a:t>
            </a:r>
            <a:endParaRPr lang="en-GB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6539211" y="4869161"/>
            <a:ext cx="2259943" cy="1223417"/>
          </a:xfrm>
          <a:prstGeom prst="rect">
            <a:avLst/>
          </a:prstGeom>
        </p:spPr>
        <p:txBody>
          <a:bodyPr anchor="ctr" anchorCtr="0"/>
          <a:lstStyle>
            <a:lvl1pPr algn="r">
              <a:defRPr baseline="0"/>
            </a:lvl1pPr>
          </a:lstStyle>
          <a:p>
            <a:pPr lvl="0"/>
            <a:r>
              <a:rPr lang="en-GB" dirty="0" smtClean="0"/>
              <a:t>Client logo here</a:t>
            </a:r>
            <a:endParaRPr lang="en-GB" dirty="0"/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ltGray">
          <a:xfrm>
            <a:off x="6561363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51520" y="4869160"/>
            <a:ext cx="3655791" cy="79208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Business Division</a:t>
            </a:r>
            <a:br>
              <a:rPr lang="en-US" dirty="0" smtClean="0"/>
            </a:br>
            <a:r>
              <a:rPr lang="en-US" dirty="0" smtClean="0"/>
              <a:t>Business Subdivision</a:t>
            </a:r>
            <a:br>
              <a:rPr lang="en-US" dirty="0" smtClean="0"/>
            </a:br>
            <a:r>
              <a:rPr lang="en-US" dirty="0" smtClean="0"/>
              <a:t>Region Label</a:t>
            </a:r>
            <a:endParaRPr lang="en-GB" dirty="0"/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251520" y="5821288"/>
            <a:ext cx="3655791" cy="47200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Author / Presenter name</a:t>
            </a:r>
            <a:br>
              <a:rPr lang="en-US" dirty="0" smtClean="0"/>
            </a:br>
            <a:r>
              <a:rPr lang="en-US" dirty="0" smtClean="0"/>
              <a:t>Author / Presenter name</a:t>
            </a:r>
            <a:endParaRPr lang="en-GB" dirty="0"/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ltGray">
          <a:xfrm>
            <a:off x="8271767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pic>
        <p:nvPicPr>
          <p:cNvPr id="29" name="Picture 2" descr="\\Europe\Data\Creative_Media\02001-03000\02154 Landor Project\PowerPoint Template\Assets\200339868_PPT.jpg"/>
          <p:cNvPicPr>
            <a:picLocks noChangeAspect="1" noChangeArrowheads="1"/>
          </p:cNvPicPr>
          <p:nvPr/>
        </p:nvPicPr>
        <p:blipFill>
          <a:blip r:embed="rId2" cstate="print"/>
          <a:srcRect l="8281" b="7581"/>
          <a:stretch>
            <a:fillRect/>
          </a:stretch>
        </p:blipFill>
        <p:spPr bwMode="auto">
          <a:xfrm>
            <a:off x="0" y="0"/>
            <a:ext cx="3594526" cy="2514246"/>
          </a:xfrm>
          <a:prstGeom prst="rect">
            <a:avLst/>
          </a:prstGeom>
          <a:noFill/>
        </p:spPr>
      </p:pic>
      <p:sp>
        <p:nvSpPr>
          <p:cNvPr id="31" name="Freeform 19"/>
          <p:cNvSpPr>
            <a:spLocks/>
          </p:cNvSpPr>
          <p:nvPr/>
        </p:nvSpPr>
        <p:spPr bwMode="auto">
          <a:xfrm>
            <a:off x="2303888" y="-10800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25"/>
          <p:cNvSpPr>
            <a:spLocks/>
          </p:cNvSpPr>
          <p:nvPr/>
        </p:nvSpPr>
        <p:spPr bwMode="auto">
          <a:xfrm>
            <a:off x="5499526" y="1171888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33"/>
          <p:cNvSpPr>
            <a:spLocks/>
          </p:cNvSpPr>
          <p:nvPr/>
        </p:nvSpPr>
        <p:spPr bwMode="auto">
          <a:xfrm>
            <a:off x="4270801" y="828988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>
            <a:off x="5339188" y="-1275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>
            <a:off x="5663038" y="-1275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36"/>
          <p:cNvSpPr>
            <a:spLocks/>
          </p:cNvSpPr>
          <p:nvPr/>
        </p:nvSpPr>
        <p:spPr bwMode="auto">
          <a:xfrm>
            <a:off x="4989938" y="-1275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Freeform 30"/>
          <p:cNvSpPr>
            <a:spLocks/>
          </p:cNvSpPr>
          <p:nvPr/>
        </p:nvSpPr>
        <p:spPr bwMode="auto">
          <a:xfrm>
            <a:off x="4640688" y="-1275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Freeform 31"/>
          <p:cNvSpPr>
            <a:spLocks/>
          </p:cNvSpPr>
          <p:nvPr/>
        </p:nvSpPr>
        <p:spPr bwMode="auto">
          <a:xfrm>
            <a:off x="3594526" y="-1275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Freeform 32"/>
          <p:cNvSpPr>
            <a:spLocks/>
          </p:cNvSpPr>
          <p:nvPr/>
        </p:nvSpPr>
        <p:spPr bwMode="auto">
          <a:xfrm>
            <a:off x="2281663" y="-1275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5" name="Picture 3" descr="O:\Logo_Library\N\NOMURA\A4\NOMURA_A4_CMYK_WHITE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46" name="TextBox 45"/>
          <p:cNvSpPr txBox="1"/>
          <p:nvPr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  <p:sp>
        <p:nvSpPr>
          <p:cNvPr id="25" name="Freeform 32"/>
          <p:cNvSpPr>
            <a:spLocks noChangeAspect="1"/>
          </p:cNvSpPr>
          <p:nvPr userDrawn="1"/>
        </p:nvSpPr>
        <p:spPr bwMode="auto">
          <a:xfrm>
            <a:off x="6005937" y="-1275"/>
            <a:ext cx="3145879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5" y="1659"/>
              </a:cxn>
              <a:cxn ang="0">
                <a:pos x="2074" y="1659"/>
              </a:cxn>
              <a:cxn ang="0">
                <a:pos x="2074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2074" h="1659">
                <a:moveTo>
                  <a:pt x="0" y="520"/>
                </a:moveTo>
                <a:lnTo>
                  <a:pt x="505" y="1659"/>
                </a:lnTo>
                <a:lnTo>
                  <a:pt x="2074" y="1659"/>
                </a:lnTo>
                <a:lnTo>
                  <a:pt x="2074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Text Box 11"/>
          <p:cNvSpPr txBox="1">
            <a:spLocks noChangeArrowheads="1"/>
          </p:cNvSpPr>
          <p:nvPr userDrawn="1"/>
        </p:nvSpPr>
        <p:spPr bwMode="ltGray">
          <a:xfrm>
            <a:off x="6561363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27" name="Text Box 11"/>
          <p:cNvSpPr txBox="1">
            <a:spLocks noChangeArrowheads="1"/>
          </p:cNvSpPr>
          <p:nvPr userDrawn="1"/>
        </p:nvSpPr>
        <p:spPr bwMode="ltGray">
          <a:xfrm>
            <a:off x="8271767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pic>
        <p:nvPicPr>
          <p:cNvPr id="28" name="Picture 2" descr="\\Europe\Data\Creative_Media\02001-03000\02154 Landor Project\PowerPoint Template\Assets\200339868_PPT.jpg"/>
          <p:cNvPicPr>
            <a:picLocks noChangeAspect="1" noChangeArrowheads="1"/>
          </p:cNvPicPr>
          <p:nvPr userDrawn="1"/>
        </p:nvPicPr>
        <p:blipFill>
          <a:blip r:embed="rId2" cstate="print"/>
          <a:srcRect l="8281" b="7581"/>
          <a:stretch>
            <a:fillRect/>
          </a:stretch>
        </p:blipFill>
        <p:spPr bwMode="auto">
          <a:xfrm>
            <a:off x="0" y="0"/>
            <a:ext cx="3594526" cy="2514246"/>
          </a:xfrm>
          <a:prstGeom prst="rect">
            <a:avLst/>
          </a:prstGeom>
          <a:noFill/>
        </p:spPr>
      </p:pic>
      <p:sp>
        <p:nvSpPr>
          <p:cNvPr id="30" name="Freeform 19"/>
          <p:cNvSpPr>
            <a:spLocks/>
          </p:cNvSpPr>
          <p:nvPr userDrawn="1"/>
        </p:nvSpPr>
        <p:spPr bwMode="auto">
          <a:xfrm>
            <a:off x="2303888" y="-10800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25"/>
          <p:cNvSpPr>
            <a:spLocks/>
          </p:cNvSpPr>
          <p:nvPr userDrawn="1"/>
        </p:nvSpPr>
        <p:spPr bwMode="auto">
          <a:xfrm>
            <a:off x="5499526" y="1171888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reeform 40"/>
          <p:cNvSpPr>
            <a:spLocks/>
          </p:cNvSpPr>
          <p:nvPr userDrawn="1"/>
        </p:nvSpPr>
        <p:spPr bwMode="auto">
          <a:xfrm>
            <a:off x="4270801" y="828988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41"/>
          <p:cNvSpPr>
            <a:spLocks/>
          </p:cNvSpPr>
          <p:nvPr userDrawn="1"/>
        </p:nvSpPr>
        <p:spPr bwMode="auto">
          <a:xfrm>
            <a:off x="5339188" y="-1275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Freeform 42"/>
          <p:cNvSpPr>
            <a:spLocks/>
          </p:cNvSpPr>
          <p:nvPr userDrawn="1"/>
        </p:nvSpPr>
        <p:spPr bwMode="auto">
          <a:xfrm>
            <a:off x="5663038" y="-1275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Freeform 43"/>
          <p:cNvSpPr>
            <a:spLocks/>
          </p:cNvSpPr>
          <p:nvPr userDrawn="1"/>
        </p:nvSpPr>
        <p:spPr bwMode="auto">
          <a:xfrm>
            <a:off x="4989938" y="-1275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Freeform 30"/>
          <p:cNvSpPr>
            <a:spLocks/>
          </p:cNvSpPr>
          <p:nvPr userDrawn="1"/>
        </p:nvSpPr>
        <p:spPr bwMode="auto">
          <a:xfrm>
            <a:off x="4640688" y="-1275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" name="Freeform 31"/>
          <p:cNvSpPr>
            <a:spLocks/>
          </p:cNvSpPr>
          <p:nvPr userDrawn="1"/>
        </p:nvSpPr>
        <p:spPr bwMode="auto">
          <a:xfrm>
            <a:off x="3594526" y="-1275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Freeform 32"/>
          <p:cNvSpPr>
            <a:spLocks/>
          </p:cNvSpPr>
          <p:nvPr userDrawn="1"/>
        </p:nvSpPr>
        <p:spPr bwMode="auto">
          <a:xfrm>
            <a:off x="2281663" y="-1275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0" name="Picture 3" descr="O:\Logo_Library\N\NOMURA\A4\NOMURA_A4_CMYK_WHITE.e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51" name="TextBox 50"/>
          <p:cNvSpPr txBox="1"/>
          <p:nvPr userDrawn="1"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3"/>
          <p:cNvSpPr>
            <a:spLocks noGrp="1"/>
          </p:cNvSpPr>
          <p:nvPr>
            <p:ph sz="half" idx="49" hasCustomPrompt="1"/>
          </p:nvPr>
        </p:nvSpPr>
        <p:spPr>
          <a:xfrm>
            <a:off x="245908" y="1900799"/>
            <a:ext cx="2060308" cy="458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50" hasCustomPrompt="1"/>
          </p:nvPr>
        </p:nvSpPr>
        <p:spPr>
          <a:xfrm>
            <a:off x="2439138" y="1900799"/>
            <a:ext cx="2060308" cy="458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half" idx="51" hasCustomPrompt="1"/>
          </p:nvPr>
        </p:nvSpPr>
        <p:spPr>
          <a:xfrm>
            <a:off x="4639015" y="1900799"/>
            <a:ext cx="2060308" cy="458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52" hasCustomPrompt="1"/>
          </p:nvPr>
        </p:nvSpPr>
        <p:spPr>
          <a:xfrm>
            <a:off x="6832246" y="1900799"/>
            <a:ext cx="2060308" cy="458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7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53" hasCustomPrompt="1"/>
          </p:nvPr>
        </p:nvSpPr>
        <p:spPr>
          <a:xfrm>
            <a:off x="2438319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54" hasCustomPrompt="1"/>
          </p:nvPr>
        </p:nvSpPr>
        <p:spPr>
          <a:xfrm>
            <a:off x="4639015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55" hasCustomPrompt="1"/>
          </p:nvPr>
        </p:nvSpPr>
        <p:spPr>
          <a:xfrm>
            <a:off x="6832246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49" hasCustomPrompt="1"/>
          </p:nvPr>
        </p:nvSpPr>
        <p:spPr>
          <a:xfrm>
            <a:off x="245908" y="1900799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50" hasCustomPrompt="1"/>
          </p:nvPr>
        </p:nvSpPr>
        <p:spPr>
          <a:xfrm>
            <a:off x="2439138" y="1900799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2" name="Content Placeholder 3"/>
          <p:cNvSpPr>
            <a:spLocks noGrp="1"/>
          </p:cNvSpPr>
          <p:nvPr>
            <p:ph sz="half" idx="51" hasCustomPrompt="1"/>
          </p:nvPr>
        </p:nvSpPr>
        <p:spPr>
          <a:xfrm>
            <a:off x="4639015" y="1900799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half" idx="52" hasCustomPrompt="1"/>
          </p:nvPr>
        </p:nvSpPr>
        <p:spPr>
          <a:xfrm>
            <a:off x="6832246" y="1900799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53" hasCustomPrompt="1"/>
          </p:nvPr>
        </p:nvSpPr>
        <p:spPr>
          <a:xfrm>
            <a:off x="245908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54" hasCustomPrompt="1"/>
          </p:nvPr>
        </p:nvSpPr>
        <p:spPr>
          <a:xfrm>
            <a:off x="2439138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4" name="Content Placeholder 3"/>
          <p:cNvSpPr>
            <a:spLocks noGrp="1"/>
          </p:cNvSpPr>
          <p:nvPr>
            <p:ph sz="half" idx="55" hasCustomPrompt="1"/>
          </p:nvPr>
        </p:nvSpPr>
        <p:spPr>
          <a:xfrm>
            <a:off x="4639015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5" name="Content Placeholder 3"/>
          <p:cNvSpPr>
            <a:spLocks noGrp="1"/>
          </p:cNvSpPr>
          <p:nvPr>
            <p:ph sz="half" idx="56" hasCustomPrompt="1"/>
          </p:nvPr>
        </p:nvSpPr>
        <p:spPr>
          <a:xfrm>
            <a:off x="6832246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5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idx="57" hasCustomPrompt="1"/>
          </p:nvPr>
        </p:nvSpPr>
        <p:spPr>
          <a:xfrm>
            <a:off x="2438319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idx="58" hasCustomPrompt="1"/>
          </p:nvPr>
        </p:nvSpPr>
        <p:spPr>
          <a:xfrm>
            <a:off x="4639015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idx="59" hasCustomPrompt="1"/>
          </p:nvPr>
        </p:nvSpPr>
        <p:spPr>
          <a:xfrm>
            <a:off x="6832246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idx="60" hasCustomPrompt="1"/>
          </p:nvPr>
        </p:nvSpPr>
        <p:spPr>
          <a:xfrm>
            <a:off x="245908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idx="61" hasCustomPrompt="1"/>
          </p:nvPr>
        </p:nvSpPr>
        <p:spPr>
          <a:xfrm>
            <a:off x="2438319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idx="62" hasCustomPrompt="1"/>
          </p:nvPr>
        </p:nvSpPr>
        <p:spPr>
          <a:xfrm>
            <a:off x="4639015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idx="63" hasCustomPrompt="1"/>
          </p:nvPr>
        </p:nvSpPr>
        <p:spPr>
          <a:xfrm>
            <a:off x="6832246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5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9015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1" hasCustomPrompt="1"/>
          </p:nvPr>
        </p:nvSpPr>
        <p:spPr>
          <a:xfrm>
            <a:off x="4639015" y="430282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9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4639015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4639015" y="409196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3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20" hasCustomPrompt="1"/>
          </p:nvPr>
        </p:nvSpPr>
        <p:spPr>
          <a:xfrm>
            <a:off x="245907" y="430282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9015" y="1900800"/>
            <a:ext cx="4256862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4631158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245907" y="409310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GB" dirty="0" smtClean="0"/>
              <a:t>Source / Disclaimer / Annotations: 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0" hasCustomPrompt="1"/>
          </p:nvPr>
        </p:nvSpPr>
        <p:spPr>
          <a:xfrm>
            <a:off x="245907" y="430282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1" hasCustomPrompt="1"/>
          </p:nvPr>
        </p:nvSpPr>
        <p:spPr>
          <a:xfrm>
            <a:off x="4632369" y="430282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45908" y="1900800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245907" y="409196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4631158" y="409196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9015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27" hasCustomPrompt="1"/>
          </p:nvPr>
        </p:nvSpPr>
        <p:spPr>
          <a:xfrm>
            <a:off x="245908" y="4317475"/>
            <a:ext cx="8649969" cy="2178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4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245908" y="4104156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9" hasCustomPrompt="1"/>
          </p:nvPr>
        </p:nvSpPr>
        <p:spPr>
          <a:xfrm>
            <a:off x="4637826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5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45908" y="1900800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4313837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101169" y="4313837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175200" y="4313837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42" hasCustomPrompt="1"/>
          </p:nvPr>
        </p:nvSpPr>
        <p:spPr>
          <a:xfrm>
            <a:off x="245907" y="4104156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43" hasCustomPrompt="1"/>
          </p:nvPr>
        </p:nvSpPr>
        <p:spPr>
          <a:xfrm>
            <a:off x="3176861" y="4104156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6101583" y="4104156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45908" y="1900800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53" hasCustomPrompt="1"/>
          </p:nvPr>
        </p:nvSpPr>
        <p:spPr>
          <a:xfrm>
            <a:off x="245908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54" hasCustomPrompt="1"/>
          </p:nvPr>
        </p:nvSpPr>
        <p:spPr>
          <a:xfrm>
            <a:off x="2445784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3" name="Content Placeholder 3"/>
          <p:cNvSpPr>
            <a:spLocks noGrp="1"/>
          </p:cNvSpPr>
          <p:nvPr>
            <p:ph sz="half" idx="55" hasCustomPrompt="1"/>
          </p:nvPr>
        </p:nvSpPr>
        <p:spPr>
          <a:xfrm>
            <a:off x="4639015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4" name="Content Placeholder 3"/>
          <p:cNvSpPr>
            <a:spLocks noGrp="1"/>
          </p:cNvSpPr>
          <p:nvPr>
            <p:ph sz="half" idx="56" hasCustomPrompt="1"/>
          </p:nvPr>
        </p:nvSpPr>
        <p:spPr>
          <a:xfrm>
            <a:off x="6832246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57" hasCustomPrompt="1"/>
          </p:nvPr>
        </p:nvSpPr>
        <p:spPr>
          <a:xfrm>
            <a:off x="245908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58" hasCustomPrompt="1"/>
          </p:nvPr>
        </p:nvSpPr>
        <p:spPr>
          <a:xfrm>
            <a:off x="2445784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59" hasCustomPrompt="1"/>
          </p:nvPr>
        </p:nvSpPr>
        <p:spPr>
          <a:xfrm>
            <a:off x="4637457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60" hasCustomPrompt="1"/>
          </p:nvPr>
        </p:nvSpPr>
        <p:spPr>
          <a:xfrm>
            <a:off x="6832246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45907" y="1900800"/>
            <a:ext cx="4256862" cy="4624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7" hasCustomPrompt="1"/>
          </p:nvPr>
        </p:nvSpPr>
        <p:spPr>
          <a:xfrm>
            <a:off x="4634119" y="1900800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4634119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4634119" y="3556984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30" hasCustomPrompt="1"/>
          </p:nvPr>
        </p:nvSpPr>
        <p:spPr>
          <a:xfrm>
            <a:off x="4634119" y="3340252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31" hasCustomPrompt="1"/>
          </p:nvPr>
        </p:nvSpPr>
        <p:spPr>
          <a:xfrm>
            <a:off x="4634119" y="5213168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4634119" y="4996436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27" hasCustomPrompt="1"/>
          </p:nvPr>
        </p:nvSpPr>
        <p:spPr>
          <a:xfrm>
            <a:off x="251520" y="1900800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251520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251520" y="3556984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30" hasCustomPrompt="1"/>
          </p:nvPr>
        </p:nvSpPr>
        <p:spPr>
          <a:xfrm>
            <a:off x="251520" y="3340252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31" hasCustomPrompt="1"/>
          </p:nvPr>
        </p:nvSpPr>
        <p:spPr>
          <a:xfrm>
            <a:off x="251520" y="5213168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251520" y="4996436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4638469" y="1900800"/>
            <a:ext cx="4256862" cy="4624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38469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1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Nomura Standard Full 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\\Europe\Data\Creative_Media\02001-03000\02154 Landor Project\PowerPoint Template\Assets\200339868_PPT.jpg"/>
          <p:cNvPicPr>
            <a:picLocks noChangeAspect="1" noChangeArrowheads="1"/>
          </p:cNvPicPr>
          <p:nvPr/>
        </p:nvPicPr>
        <p:blipFill>
          <a:blip r:embed="rId2" cstate="print"/>
          <a:srcRect l="1115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6" y="3888000"/>
            <a:ext cx="6646154" cy="507600"/>
          </a:xfrm>
          <a:prstGeom prst="rect">
            <a:avLst/>
          </a:prstGeom>
        </p:spPr>
        <p:txBody>
          <a:bodyPr lIns="0" tIns="72000" rIns="0" bIns="0" anchor="t" anchorCtr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800" b="1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your subtitle here</a:t>
            </a:r>
            <a:endParaRPr lang="en-GB" dirty="0"/>
          </a:p>
        </p:txBody>
      </p:sp>
      <p:sp>
        <p:nvSpPr>
          <p:cNvPr id="5" name="Title 15"/>
          <p:cNvSpPr>
            <a:spLocks noGrp="1"/>
          </p:cNvSpPr>
          <p:nvPr>
            <p:ph type="title" hasCustomPrompt="1"/>
          </p:nvPr>
        </p:nvSpPr>
        <p:spPr>
          <a:xfrm>
            <a:off x="252046" y="2880000"/>
            <a:ext cx="6646154" cy="858952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120000"/>
              </a:lnSpc>
              <a:defRPr sz="2400" baseline="0">
                <a:ea typeface="MS PGothic" pitchFamily="34" charset="-128"/>
              </a:defRPr>
            </a:lvl1pPr>
          </a:lstStyle>
          <a:p>
            <a:r>
              <a:rPr lang="en-US" dirty="0" smtClean="0"/>
              <a:t>Enter your title here</a:t>
            </a:r>
            <a:endParaRPr lang="en-GB" dirty="0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6453337"/>
            <a:ext cx="3655791" cy="239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="0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date here</a:t>
            </a:r>
            <a:endParaRPr lang="en-GB" dirty="0"/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6539211" y="4869161"/>
            <a:ext cx="2259943" cy="1223417"/>
          </a:xfrm>
          <a:prstGeom prst="rect">
            <a:avLst/>
          </a:prstGeom>
        </p:spPr>
        <p:txBody>
          <a:bodyPr anchor="ctr" anchorCtr="0"/>
          <a:lstStyle>
            <a:lvl1pPr algn="r">
              <a:defRPr baseline="0"/>
            </a:lvl1pPr>
          </a:lstStyle>
          <a:p>
            <a:pPr lvl="0"/>
            <a:r>
              <a:rPr lang="en-GB" dirty="0" smtClean="0"/>
              <a:t>Client logo here</a:t>
            </a:r>
            <a:endParaRPr lang="en-GB" dirty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ltGray">
          <a:xfrm>
            <a:off x="6561363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9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51520" y="4869160"/>
            <a:ext cx="3655791" cy="79208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Business Division</a:t>
            </a:r>
            <a:br>
              <a:rPr lang="en-US" dirty="0" smtClean="0"/>
            </a:br>
            <a:r>
              <a:rPr lang="en-US" dirty="0" smtClean="0"/>
              <a:t>Business Subdivision</a:t>
            </a:r>
            <a:br>
              <a:rPr lang="en-US" dirty="0" smtClean="0"/>
            </a:br>
            <a:r>
              <a:rPr lang="en-US" dirty="0" smtClean="0"/>
              <a:t>Region Label</a:t>
            </a:r>
            <a:endParaRPr lang="en-GB" dirty="0"/>
          </a:p>
        </p:txBody>
      </p:sp>
      <p:sp>
        <p:nvSpPr>
          <p:cNvPr id="10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251520" y="5821288"/>
            <a:ext cx="3655791" cy="47200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Author / Presenter name</a:t>
            </a:r>
            <a:br>
              <a:rPr lang="en-US" dirty="0" smtClean="0"/>
            </a:br>
            <a:r>
              <a:rPr lang="en-US" dirty="0" smtClean="0"/>
              <a:t>Author / Presenter name</a:t>
            </a:r>
            <a:endParaRPr lang="en-GB" dirty="0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ltGray">
          <a:xfrm>
            <a:off x="8271767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sp>
        <p:nvSpPr>
          <p:cNvPr id="27" name="Freeform 32"/>
          <p:cNvSpPr>
            <a:spLocks noChangeAspect="1"/>
          </p:cNvSpPr>
          <p:nvPr/>
        </p:nvSpPr>
        <p:spPr bwMode="auto">
          <a:xfrm>
            <a:off x="6005937" y="-1275"/>
            <a:ext cx="3145879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5" y="1659"/>
              </a:cxn>
              <a:cxn ang="0">
                <a:pos x="2074" y="1659"/>
              </a:cxn>
              <a:cxn ang="0">
                <a:pos x="2074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2074" h="1659">
                <a:moveTo>
                  <a:pt x="0" y="520"/>
                </a:moveTo>
                <a:lnTo>
                  <a:pt x="505" y="1659"/>
                </a:lnTo>
                <a:lnTo>
                  <a:pt x="2074" y="1659"/>
                </a:lnTo>
                <a:lnTo>
                  <a:pt x="2074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Freeform 19"/>
          <p:cNvSpPr>
            <a:spLocks/>
          </p:cNvSpPr>
          <p:nvPr/>
        </p:nvSpPr>
        <p:spPr bwMode="auto">
          <a:xfrm>
            <a:off x="2303888" y="-10800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5499526" y="1171888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29"/>
          <p:cNvSpPr>
            <a:spLocks/>
          </p:cNvSpPr>
          <p:nvPr/>
        </p:nvSpPr>
        <p:spPr bwMode="auto">
          <a:xfrm>
            <a:off x="4270801" y="828988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30"/>
          <p:cNvSpPr>
            <a:spLocks/>
          </p:cNvSpPr>
          <p:nvPr/>
        </p:nvSpPr>
        <p:spPr bwMode="auto">
          <a:xfrm>
            <a:off x="5339188" y="-1275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5663038" y="-1275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>
            <a:off x="4989938" y="-1275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30"/>
          <p:cNvSpPr>
            <a:spLocks/>
          </p:cNvSpPr>
          <p:nvPr/>
        </p:nvSpPr>
        <p:spPr bwMode="auto">
          <a:xfrm>
            <a:off x="4640688" y="-1275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31"/>
          <p:cNvSpPr>
            <a:spLocks/>
          </p:cNvSpPr>
          <p:nvPr/>
        </p:nvSpPr>
        <p:spPr bwMode="auto">
          <a:xfrm>
            <a:off x="3594526" y="-1275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32"/>
          <p:cNvSpPr>
            <a:spLocks/>
          </p:cNvSpPr>
          <p:nvPr/>
        </p:nvSpPr>
        <p:spPr bwMode="auto">
          <a:xfrm>
            <a:off x="2281663" y="-1275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8" name="Picture 3" descr="O:\Logo_Library\N\NOMURA\A4\NOMURA_A4_CMYK_WHITE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39" name="TextBox 38"/>
          <p:cNvSpPr txBox="1"/>
          <p:nvPr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  <p:pic>
        <p:nvPicPr>
          <p:cNvPr id="23" name="Picture 2" descr="\\Europe\Data\Creative_Media\02001-03000\02154 Landor Project\PowerPoint Template\Assets\200339868_PPT.jpg"/>
          <p:cNvPicPr>
            <a:picLocks noChangeAspect="1" noChangeArrowheads="1"/>
          </p:cNvPicPr>
          <p:nvPr userDrawn="1"/>
        </p:nvPicPr>
        <p:blipFill>
          <a:blip r:embed="rId2" cstate="print"/>
          <a:srcRect l="1115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 Box 11"/>
          <p:cNvSpPr txBox="1">
            <a:spLocks noChangeArrowheads="1"/>
          </p:cNvSpPr>
          <p:nvPr userDrawn="1"/>
        </p:nvSpPr>
        <p:spPr bwMode="ltGray">
          <a:xfrm>
            <a:off x="6561363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25" name="Text Box 11"/>
          <p:cNvSpPr txBox="1">
            <a:spLocks noChangeArrowheads="1"/>
          </p:cNvSpPr>
          <p:nvPr userDrawn="1"/>
        </p:nvSpPr>
        <p:spPr bwMode="ltGray">
          <a:xfrm>
            <a:off x="8271767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sp>
        <p:nvSpPr>
          <p:cNvPr id="26" name="Freeform 32"/>
          <p:cNvSpPr>
            <a:spLocks noChangeAspect="1"/>
          </p:cNvSpPr>
          <p:nvPr userDrawn="1"/>
        </p:nvSpPr>
        <p:spPr bwMode="auto">
          <a:xfrm>
            <a:off x="6005937" y="-1275"/>
            <a:ext cx="3145879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5" y="1659"/>
              </a:cxn>
              <a:cxn ang="0">
                <a:pos x="2074" y="1659"/>
              </a:cxn>
              <a:cxn ang="0">
                <a:pos x="2074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2074" h="1659">
                <a:moveTo>
                  <a:pt x="0" y="520"/>
                </a:moveTo>
                <a:lnTo>
                  <a:pt x="505" y="1659"/>
                </a:lnTo>
                <a:lnTo>
                  <a:pt x="2074" y="1659"/>
                </a:lnTo>
                <a:lnTo>
                  <a:pt x="2074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19"/>
          <p:cNvSpPr>
            <a:spLocks/>
          </p:cNvSpPr>
          <p:nvPr userDrawn="1"/>
        </p:nvSpPr>
        <p:spPr bwMode="auto">
          <a:xfrm>
            <a:off x="2303888" y="-10800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Freeform 25"/>
          <p:cNvSpPr>
            <a:spLocks/>
          </p:cNvSpPr>
          <p:nvPr userDrawn="1"/>
        </p:nvSpPr>
        <p:spPr bwMode="auto">
          <a:xfrm>
            <a:off x="5499526" y="1171888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reeform 40"/>
          <p:cNvSpPr>
            <a:spLocks/>
          </p:cNvSpPr>
          <p:nvPr userDrawn="1"/>
        </p:nvSpPr>
        <p:spPr bwMode="auto">
          <a:xfrm>
            <a:off x="4270801" y="828988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41"/>
          <p:cNvSpPr>
            <a:spLocks/>
          </p:cNvSpPr>
          <p:nvPr userDrawn="1"/>
        </p:nvSpPr>
        <p:spPr bwMode="auto">
          <a:xfrm>
            <a:off x="5339188" y="-1275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Freeform 42"/>
          <p:cNvSpPr>
            <a:spLocks/>
          </p:cNvSpPr>
          <p:nvPr userDrawn="1"/>
        </p:nvSpPr>
        <p:spPr bwMode="auto">
          <a:xfrm>
            <a:off x="5663038" y="-1275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Freeform 43"/>
          <p:cNvSpPr>
            <a:spLocks/>
          </p:cNvSpPr>
          <p:nvPr userDrawn="1"/>
        </p:nvSpPr>
        <p:spPr bwMode="auto">
          <a:xfrm>
            <a:off x="4989938" y="-1275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Freeform 30"/>
          <p:cNvSpPr>
            <a:spLocks/>
          </p:cNvSpPr>
          <p:nvPr userDrawn="1"/>
        </p:nvSpPr>
        <p:spPr bwMode="auto">
          <a:xfrm>
            <a:off x="4640688" y="-1275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" name="Freeform 31"/>
          <p:cNvSpPr>
            <a:spLocks/>
          </p:cNvSpPr>
          <p:nvPr userDrawn="1"/>
        </p:nvSpPr>
        <p:spPr bwMode="auto">
          <a:xfrm>
            <a:off x="3594526" y="-1275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Freeform 32"/>
          <p:cNvSpPr>
            <a:spLocks/>
          </p:cNvSpPr>
          <p:nvPr userDrawn="1"/>
        </p:nvSpPr>
        <p:spPr bwMode="auto">
          <a:xfrm>
            <a:off x="2281663" y="-1275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8" name="Picture 3" descr="O:\Logo_Library\N\NOMURA\A4\NOMURA_A4_CMYK_WHITE.e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49" name="TextBox 48"/>
          <p:cNvSpPr txBox="1"/>
          <p:nvPr userDrawn="1"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45908" y="1900799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1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101169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175200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245907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45" hasCustomPrompt="1"/>
          </p:nvPr>
        </p:nvSpPr>
        <p:spPr>
          <a:xfrm>
            <a:off x="3176175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46" hasCustomPrompt="1"/>
          </p:nvPr>
        </p:nvSpPr>
        <p:spPr>
          <a:xfrm>
            <a:off x="6101169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41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1899072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101169" y="1899072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175200" y="1899072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245907" y="168480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45" hasCustomPrompt="1"/>
          </p:nvPr>
        </p:nvSpPr>
        <p:spPr>
          <a:xfrm>
            <a:off x="3176175" y="168480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46" hasCustomPrompt="1"/>
          </p:nvPr>
        </p:nvSpPr>
        <p:spPr>
          <a:xfrm>
            <a:off x="6101169" y="168480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45908" y="4351553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4134822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"/>
          <p:cNvSpPr>
            <a:spLocks noGrp="1"/>
          </p:cNvSpPr>
          <p:nvPr>
            <p:ph sz="half" idx="34" hasCustomPrompt="1"/>
          </p:nvPr>
        </p:nvSpPr>
        <p:spPr>
          <a:xfrm>
            <a:off x="251520" y="4624482"/>
            <a:ext cx="4256862" cy="17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35" hasCustomPrompt="1"/>
          </p:nvPr>
        </p:nvSpPr>
        <p:spPr>
          <a:xfrm>
            <a:off x="4630847" y="4624482"/>
            <a:ext cx="4256862" cy="17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51520" y="2204864"/>
            <a:ext cx="4256862" cy="17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33" hasCustomPrompt="1"/>
          </p:nvPr>
        </p:nvSpPr>
        <p:spPr>
          <a:xfrm>
            <a:off x="4630847" y="2204864"/>
            <a:ext cx="4256862" cy="17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245908" y="4091964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29" hasCustomPrompt="1"/>
          </p:nvPr>
        </p:nvSpPr>
        <p:spPr>
          <a:xfrm>
            <a:off x="251520" y="198886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30" hasCustomPrompt="1"/>
          </p:nvPr>
        </p:nvSpPr>
        <p:spPr>
          <a:xfrm>
            <a:off x="4632369" y="198886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31" hasCustomPrompt="1"/>
          </p:nvPr>
        </p:nvSpPr>
        <p:spPr>
          <a:xfrm>
            <a:off x="251520" y="4406522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4632369" y="4406522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0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41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2187104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101169" y="2187104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175200" y="2187104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245907" y="197859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45" hasCustomPrompt="1"/>
          </p:nvPr>
        </p:nvSpPr>
        <p:spPr>
          <a:xfrm>
            <a:off x="3176175" y="197859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46" hasCustomPrompt="1"/>
          </p:nvPr>
        </p:nvSpPr>
        <p:spPr>
          <a:xfrm>
            <a:off x="6101169" y="197859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47" hasCustomPrompt="1"/>
          </p:nvPr>
        </p:nvSpPr>
        <p:spPr>
          <a:xfrm>
            <a:off x="245907" y="4653336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48" hasCustomPrompt="1"/>
          </p:nvPr>
        </p:nvSpPr>
        <p:spPr>
          <a:xfrm>
            <a:off x="6101169" y="4653336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49" hasCustomPrompt="1"/>
          </p:nvPr>
        </p:nvSpPr>
        <p:spPr>
          <a:xfrm>
            <a:off x="3175200" y="4653336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50" hasCustomPrompt="1"/>
          </p:nvPr>
        </p:nvSpPr>
        <p:spPr>
          <a:xfrm>
            <a:off x="245908" y="4150300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51" hasCustomPrompt="1"/>
          </p:nvPr>
        </p:nvSpPr>
        <p:spPr>
          <a:xfrm>
            <a:off x="245907" y="444483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52" hasCustomPrompt="1"/>
          </p:nvPr>
        </p:nvSpPr>
        <p:spPr>
          <a:xfrm>
            <a:off x="3176175" y="444483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53" hasCustomPrompt="1"/>
          </p:nvPr>
        </p:nvSpPr>
        <p:spPr>
          <a:xfrm>
            <a:off x="6101169" y="444483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6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53" hasCustomPrompt="1"/>
          </p:nvPr>
        </p:nvSpPr>
        <p:spPr>
          <a:xfrm>
            <a:off x="245908" y="2185814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54" hasCustomPrompt="1"/>
          </p:nvPr>
        </p:nvSpPr>
        <p:spPr>
          <a:xfrm>
            <a:off x="2445784" y="2185814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3" name="Content Placeholder 3"/>
          <p:cNvSpPr>
            <a:spLocks noGrp="1"/>
          </p:cNvSpPr>
          <p:nvPr>
            <p:ph sz="half" idx="55" hasCustomPrompt="1"/>
          </p:nvPr>
        </p:nvSpPr>
        <p:spPr>
          <a:xfrm>
            <a:off x="4639015" y="2185814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4" name="Content Placeholder 3"/>
          <p:cNvSpPr>
            <a:spLocks noGrp="1"/>
          </p:cNvSpPr>
          <p:nvPr>
            <p:ph sz="half" idx="56" hasCustomPrompt="1"/>
          </p:nvPr>
        </p:nvSpPr>
        <p:spPr>
          <a:xfrm>
            <a:off x="6832246" y="2185814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57" hasCustomPrompt="1"/>
          </p:nvPr>
        </p:nvSpPr>
        <p:spPr>
          <a:xfrm>
            <a:off x="245908" y="1979954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58" hasCustomPrompt="1"/>
          </p:nvPr>
        </p:nvSpPr>
        <p:spPr>
          <a:xfrm>
            <a:off x="2445784" y="1979954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59" hasCustomPrompt="1"/>
          </p:nvPr>
        </p:nvSpPr>
        <p:spPr>
          <a:xfrm>
            <a:off x="4637457" y="1979954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60" hasCustomPrompt="1"/>
          </p:nvPr>
        </p:nvSpPr>
        <p:spPr>
          <a:xfrm>
            <a:off x="6832246" y="1979954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61" hasCustomPrompt="1"/>
          </p:nvPr>
        </p:nvSpPr>
        <p:spPr>
          <a:xfrm>
            <a:off x="245908" y="4578818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62" hasCustomPrompt="1"/>
          </p:nvPr>
        </p:nvSpPr>
        <p:spPr>
          <a:xfrm>
            <a:off x="2445784" y="4578818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63" hasCustomPrompt="1"/>
          </p:nvPr>
        </p:nvSpPr>
        <p:spPr>
          <a:xfrm>
            <a:off x="4639015" y="4578818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64" hasCustomPrompt="1"/>
          </p:nvPr>
        </p:nvSpPr>
        <p:spPr>
          <a:xfrm>
            <a:off x="6832246" y="4578818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65" hasCustomPrompt="1"/>
          </p:nvPr>
        </p:nvSpPr>
        <p:spPr>
          <a:xfrm>
            <a:off x="245908" y="4077072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66" hasCustomPrompt="1"/>
          </p:nvPr>
        </p:nvSpPr>
        <p:spPr>
          <a:xfrm>
            <a:off x="245908" y="437295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67" hasCustomPrompt="1"/>
          </p:nvPr>
        </p:nvSpPr>
        <p:spPr>
          <a:xfrm>
            <a:off x="2445784" y="437295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68" hasCustomPrompt="1"/>
          </p:nvPr>
        </p:nvSpPr>
        <p:spPr>
          <a:xfrm>
            <a:off x="4637457" y="437295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69" hasCustomPrompt="1"/>
          </p:nvPr>
        </p:nvSpPr>
        <p:spPr>
          <a:xfrm>
            <a:off x="6832246" y="437295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0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8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31_Comple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Freeform 48"/>
          <p:cNvSpPr>
            <a:spLocks noChangeAspect="1"/>
          </p:cNvSpPr>
          <p:nvPr/>
        </p:nvSpPr>
        <p:spPr bwMode="auto">
          <a:xfrm>
            <a:off x="5550281" y="-411"/>
            <a:ext cx="3595645" cy="3553200"/>
          </a:xfrm>
          <a:custGeom>
            <a:avLst/>
            <a:gdLst/>
            <a:ahLst/>
            <a:cxnLst>
              <a:cxn ang="0">
                <a:pos x="0" y="742"/>
              </a:cxn>
              <a:cxn ang="0">
                <a:pos x="712" y="2344"/>
              </a:cxn>
              <a:cxn ang="0">
                <a:pos x="2372" y="2344"/>
              </a:cxn>
              <a:cxn ang="0">
                <a:pos x="2372" y="0"/>
              </a:cxn>
              <a:cxn ang="0">
                <a:pos x="322" y="0"/>
              </a:cxn>
              <a:cxn ang="0">
                <a:pos x="0" y="742"/>
              </a:cxn>
              <a:cxn ang="0">
                <a:pos x="0" y="742"/>
              </a:cxn>
            </a:cxnLst>
            <a:rect l="0" t="0" r="r" b="b"/>
            <a:pathLst>
              <a:path w="2372" h="2344">
                <a:moveTo>
                  <a:pt x="0" y="742"/>
                </a:moveTo>
                <a:lnTo>
                  <a:pt x="712" y="2344"/>
                </a:lnTo>
                <a:lnTo>
                  <a:pt x="2372" y="2344"/>
                </a:lnTo>
                <a:lnTo>
                  <a:pt x="2372" y="0"/>
                </a:lnTo>
                <a:lnTo>
                  <a:pt x="322" y="0"/>
                </a:lnTo>
                <a:lnTo>
                  <a:pt x="0" y="742"/>
                </a:lnTo>
                <a:lnTo>
                  <a:pt x="0" y="742"/>
                </a:ln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7" y="3600000"/>
            <a:ext cx="7219950" cy="8604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Enter your title here</a:t>
            </a:r>
            <a:endParaRPr lang="en-GB" dirty="0"/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252047" y="4608000"/>
            <a:ext cx="7219950" cy="507600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lang="en-GB" sz="1800" b="1" baseline="0" dirty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lvl="0" algn="l" defTabSz="957263" rtl="0" eaLnBrk="1" fontAlgn="base" hangingPunct="1">
              <a:spcBef>
                <a:spcPts val="1000"/>
              </a:spcBef>
              <a:spcAft>
                <a:spcPts val="1000"/>
              </a:spcAft>
              <a:buClr>
                <a:srgbClr val="CC3300"/>
              </a:buClr>
            </a:pPr>
            <a:r>
              <a:rPr lang="en-US" dirty="0" smtClean="0"/>
              <a:t>Enter your subtitle here</a:t>
            </a:r>
            <a:endParaRPr lang="en-GB" dirty="0"/>
          </a:p>
        </p:txBody>
      </p:sp>
      <p:sp>
        <p:nvSpPr>
          <p:cNvPr id="129" name="Freeform 64"/>
          <p:cNvSpPr>
            <a:spLocks/>
          </p:cNvSpPr>
          <p:nvPr/>
        </p:nvSpPr>
        <p:spPr bwMode="auto">
          <a:xfrm>
            <a:off x="4818750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0" name="Freeform 65"/>
          <p:cNvSpPr>
            <a:spLocks/>
          </p:cNvSpPr>
          <p:nvPr/>
        </p:nvSpPr>
        <p:spPr bwMode="auto">
          <a:xfrm>
            <a:off x="4803463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1" name="Freeform 66"/>
          <p:cNvSpPr>
            <a:spLocks/>
          </p:cNvSpPr>
          <p:nvPr/>
        </p:nvSpPr>
        <p:spPr bwMode="auto">
          <a:xfrm>
            <a:off x="4602188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2" name="Freeform 67"/>
          <p:cNvSpPr>
            <a:spLocks/>
          </p:cNvSpPr>
          <p:nvPr/>
        </p:nvSpPr>
        <p:spPr bwMode="auto">
          <a:xfrm>
            <a:off x="4586901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3" name="Freeform 68"/>
          <p:cNvSpPr>
            <a:spLocks/>
          </p:cNvSpPr>
          <p:nvPr/>
        </p:nvSpPr>
        <p:spPr bwMode="auto">
          <a:xfrm>
            <a:off x="3087212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4" name="Freeform 69"/>
          <p:cNvSpPr>
            <a:spLocks/>
          </p:cNvSpPr>
          <p:nvPr/>
        </p:nvSpPr>
        <p:spPr bwMode="auto">
          <a:xfrm>
            <a:off x="3056638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5" name="Freeform 70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6" name="Freeform 71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7" name="Freeform 72"/>
          <p:cNvSpPr>
            <a:spLocks/>
          </p:cNvSpPr>
          <p:nvPr/>
        </p:nvSpPr>
        <p:spPr bwMode="auto">
          <a:xfrm>
            <a:off x="5062700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8" name="Freeform 73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9" name="Freeform 74"/>
          <p:cNvSpPr>
            <a:spLocks/>
          </p:cNvSpPr>
          <p:nvPr/>
        </p:nvSpPr>
        <p:spPr bwMode="auto">
          <a:xfrm>
            <a:off x="410505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0" name="Freeform 75"/>
          <p:cNvSpPr>
            <a:spLocks/>
          </p:cNvSpPr>
          <p:nvPr/>
        </p:nvSpPr>
        <p:spPr bwMode="auto">
          <a:xfrm>
            <a:off x="408212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1" name="Freeform 76"/>
          <p:cNvSpPr>
            <a:spLocks/>
          </p:cNvSpPr>
          <p:nvPr/>
        </p:nvSpPr>
        <p:spPr bwMode="auto">
          <a:xfrm>
            <a:off x="3607916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2" name="Freeform 77"/>
          <p:cNvSpPr>
            <a:spLocks/>
          </p:cNvSpPr>
          <p:nvPr/>
        </p:nvSpPr>
        <p:spPr bwMode="auto">
          <a:xfrm>
            <a:off x="3577342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3" name="Freeform 78"/>
          <p:cNvSpPr>
            <a:spLocks/>
          </p:cNvSpPr>
          <p:nvPr/>
        </p:nvSpPr>
        <p:spPr bwMode="auto">
          <a:xfrm>
            <a:off x="2125106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4" name="Freeform 79"/>
          <p:cNvSpPr>
            <a:spLocks/>
          </p:cNvSpPr>
          <p:nvPr/>
        </p:nvSpPr>
        <p:spPr bwMode="auto">
          <a:xfrm>
            <a:off x="2086889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5" name="Freeform 80"/>
          <p:cNvSpPr>
            <a:spLocks/>
          </p:cNvSpPr>
          <p:nvPr/>
        </p:nvSpPr>
        <p:spPr bwMode="auto">
          <a:xfrm>
            <a:off x="27445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6" name="Freeform 81"/>
          <p:cNvSpPr>
            <a:spLocks/>
          </p:cNvSpPr>
          <p:nvPr/>
        </p:nvSpPr>
        <p:spPr bwMode="auto">
          <a:xfrm>
            <a:off x="22859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72" name="Picture 171" descr="NOMURA_A4_PMS_1797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  <p:sp>
        <p:nvSpPr>
          <p:cNvPr id="24" name="Freeform 48"/>
          <p:cNvSpPr>
            <a:spLocks noChangeAspect="1"/>
          </p:cNvSpPr>
          <p:nvPr userDrawn="1"/>
        </p:nvSpPr>
        <p:spPr bwMode="auto">
          <a:xfrm>
            <a:off x="5550281" y="-411"/>
            <a:ext cx="3595645" cy="3553200"/>
          </a:xfrm>
          <a:custGeom>
            <a:avLst/>
            <a:gdLst/>
            <a:ahLst/>
            <a:cxnLst>
              <a:cxn ang="0">
                <a:pos x="0" y="742"/>
              </a:cxn>
              <a:cxn ang="0">
                <a:pos x="712" y="2344"/>
              </a:cxn>
              <a:cxn ang="0">
                <a:pos x="2372" y="2344"/>
              </a:cxn>
              <a:cxn ang="0">
                <a:pos x="2372" y="0"/>
              </a:cxn>
              <a:cxn ang="0">
                <a:pos x="322" y="0"/>
              </a:cxn>
              <a:cxn ang="0">
                <a:pos x="0" y="742"/>
              </a:cxn>
              <a:cxn ang="0">
                <a:pos x="0" y="742"/>
              </a:cxn>
            </a:cxnLst>
            <a:rect l="0" t="0" r="r" b="b"/>
            <a:pathLst>
              <a:path w="2372" h="2344">
                <a:moveTo>
                  <a:pt x="0" y="742"/>
                </a:moveTo>
                <a:lnTo>
                  <a:pt x="712" y="2344"/>
                </a:lnTo>
                <a:lnTo>
                  <a:pt x="2372" y="2344"/>
                </a:lnTo>
                <a:lnTo>
                  <a:pt x="2372" y="0"/>
                </a:lnTo>
                <a:lnTo>
                  <a:pt x="322" y="0"/>
                </a:lnTo>
                <a:lnTo>
                  <a:pt x="0" y="742"/>
                </a:lnTo>
                <a:lnTo>
                  <a:pt x="0" y="742"/>
                </a:ln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Freeform 64"/>
          <p:cNvSpPr>
            <a:spLocks/>
          </p:cNvSpPr>
          <p:nvPr userDrawn="1"/>
        </p:nvSpPr>
        <p:spPr bwMode="auto">
          <a:xfrm>
            <a:off x="4818750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Freeform 65"/>
          <p:cNvSpPr>
            <a:spLocks/>
          </p:cNvSpPr>
          <p:nvPr userDrawn="1"/>
        </p:nvSpPr>
        <p:spPr bwMode="auto">
          <a:xfrm>
            <a:off x="4803463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Freeform 66"/>
          <p:cNvSpPr>
            <a:spLocks/>
          </p:cNvSpPr>
          <p:nvPr userDrawn="1"/>
        </p:nvSpPr>
        <p:spPr bwMode="auto">
          <a:xfrm>
            <a:off x="4602188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Freeform 67"/>
          <p:cNvSpPr>
            <a:spLocks/>
          </p:cNvSpPr>
          <p:nvPr userDrawn="1"/>
        </p:nvSpPr>
        <p:spPr bwMode="auto">
          <a:xfrm>
            <a:off x="4586901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Freeform 68"/>
          <p:cNvSpPr>
            <a:spLocks/>
          </p:cNvSpPr>
          <p:nvPr userDrawn="1"/>
        </p:nvSpPr>
        <p:spPr bwMode="auto">
          <a:xfrm>
            <a:off x="3087212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69"/>
          <p:cNvSpPr>
            <a:spLocks/>
          </p:cNvSpPr>
          <p:nvPr userDrawn="1"/>
        </p:nvSpPr>
        <p:spPr bwMode="auto">
          <a:xfrm>
            <a:off x="3056638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70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71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72"/>
          <p:cNvSpPr>
            <a:spLocks/>
          </p:cNvSpPr>
          <p:nvPr userDrawn="1"/>
        </p:nvSpPr>
        <p:spPr bwMode="auto">
          <a:xfrm>
            <a:off x="5062700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73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74"/>
          <p:cNvSpPr>
            <a:spLocks/>
          </p:cNvSpPr>
          <p:nvPr userDrawn="1"/>
        </p:nvSpPr>
        <p:spPr bwMode="auto">
          <a:xfrm>
            <a:off x="410505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75"/>
          <p:cNvSpPr>
            <a:spLocks/>
          </p:cNvSpPr>
          <p:nvPr userDrawn="1"/>
        </p:nvSpPr>
        <p:spPr bwMode="auto">
          <a:xfrm>
            <a:off x="408212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76"/>
          <p:cNvSpPr>
            <a:spLocks/>
          </p:cNvSpPr>
          <p:nvPr userDrawn="1"/>
        </p:nvSpPr>
        <p:spPr bwMode="auto">
          <a:xfrm>
            <a:off x="3607916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Freeform 77"/>
          <p:cNvSpPr>
            <a:spLocks/>
          </p:cNvSpPr>
          <p:nvPr userDrawn="1"/>
        </p:nvSpPr>
        <p:spPr bwMode="auto">
          <a:xfrm>
            <a:off x="3577342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Freeform 78"/>
          <p:cNvSpPr>
            <a:spLocks/>
          </p:cNvSpPr>
          <p:nvPr userDrawn="1"/>
        </p:nvSpPr>
        <p:spPr bwMode="auto">
          <a:xfrm>
            <a:off x="2125106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Freeform 79"/>
          <p:cNvSpPr>
            <a:spLocks/>
          </p:cNvSpPr>
          <p:nvPr userDrawn="1"/>
        </p:nvSpPr>
        <p:spPr bwMode="auto">
          <a:xfrm>
            <a:off x="2086889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reeform 80"/>
          <p:cNvSpPr>
            <a:spLocks/>
          </p:cNvSpPr>
          <p:nvPr userDrawn="1"/>
        </p:nvSpPr>
        <p:spPr bwMode="auto">
          <a:xfrm>
            <a:off x="27445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81"/>
          <p:cNvSpPr>
            <a:spLocks/>
          </p:cNvSpPr>
          <p:nvPr userDrawn="1"/>
        </p:nvSpPr>
        <p:spPr bwMode="auto">
          <a:xfrm>
            <a:off x="22859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3" name="Picture 42" descr="NOMURA_A4_PMS_1797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7" y="3600000"/>
            <a:ext cx="7219950" cy="8604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Enter your title here</a:t>
            </a:r>
            <a:endParaRPr lang="en-GB" dirty="0"/>
          </a:p>
        </p:txBody>
      </p:sp>
      <p:sp>
        <p:nvSpPr>
          <p:cNvPr id="11" name="Title 15"/>
          <p:cNvSpPr>
            <a:spLocks noGrp="1"/>
          </p:cNvSpPr>
          <p:nvPr>
            <p:ph type="title" hasCustomPrompt="1"/>
          </p:nvPr>
        </p:nvSpPr>
        <p:spPr>
          <a:xfrm>
            <a:off x="252047" y="4608000"/>
            <a:ext cx="7219950" cy="507600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lang="en-GB" sz="1800" b="1" baseline="0" dirty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lvl="0" algn="l" defTabSz="957263" rtl="0" eaLnBrk="1" fontAlgn="base" hangingPunct="1">
              <a:spcBef>
                <a:spcPts val="1000"/>
              </a:spcBef>
              <a:spcAft>
                <a:spcPts val="1000"/>
              </a:spcAft>
              <a:buClr>
                <a:srgbClr val="CC3300"/>
              </a:buClr>
            </a:pPr>
            <a:r>
              <a:rPr lang="en-US" dirty="0" smtClean="0"/>
              <a:t>Enter your subtitle here</a:t>
            </a:r>
            <a:endParaRPr lang="en-GB" dirty="0"/>
          </a:p>
        </p:txBody>
      </p:sp>
      <p:sp>
        <p:nvSpPr>
          <p:cNvPr id="40" name="Freeform 48"/>
          <p:cNvSpPr>
            <a:spLocks noChangeAspect="1"/>
          </p:cNvSpPr>
          <p:nvPr/>
        </p:nvSpPr>
        <p:spPr bwMode="auto">
          <a:xfrm>
            <a:off x="5550281" y="-411"/>
            <a:ext cx="3595645" cy="3553200"/>
          </a:xfrm>
          <a:custGeom>
            <a:avLst/>
            <a:gdLst/>
            <a:ahLst/>
            <a:cxnLst>
              <a:cxn ang="0">
                <a:pos x="0" y="742"/>
              </a:cxn>
              <a:cxn ang="0">
                <a:pos x="712" y="2344"/>
              </a:cxn>
              <a:cxn ang="0">
                <a:pos x="2372" y="2344"/>
              </a:cxn>
              <a:cxn ang="0">
                <a:pos x="2372" y="0"/>
              </a:cxn>
              <a:cxn ang="0">
                <a:pos x="322" y="0"/>
              </a:cxn>
              <a:cxn ang="0">
                <a:pos x="0" y="742"/>
              </a:cxn>
              <a:cxn ang="0">
                <a:pos x="0" y="742"/>
              </a:cxn>
            </a:cxnLst>
            <a:rect l="0" t="0" r="r" b="b"/>
            <a:pathLst>
              <a:path w="2372" h="2344">
                <a:moveTo>
                  <a:pt x="0" y="742"/>
                </a:moveTo>
                <a:lnTo>
                  <a:pt x="712" y="2344"/>
                </a:lnTo>
                <a:lnTo>
                  <a:pt x="2372" y="2344"/>
                </a:lnTo>
                <a:lnTo>
                  <a:pt x="2372" y="0"/>
                </a:lnTo>
                <a:lnTo>
                  <a:pt x="322" y="0"/>
                </a:lnTo>
                <a:lnTo>
                  <a:pt x="0" y="742"/>
                </a:lnTo>
                <a:lnTo>
                  <a:pt x="0" y="742"/>
                </a:ln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reeform 64"/>
          <p:cNvSpPr>
            <a:spLocks/>
          </p:cNvSpPr>
          <p:nvPr/>
        </p:nvSpPr>
        <p:spPr bwMode="auto">
          <a:xfrm>
            <a:off x="4818750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65"/>
          <p:cNvSpPr>
            <a:spLocks/>
          </p:cNvSpPr>
          <p:nvPr/>
        </p:nvSpPr>
        <p:spPr bwMode="auto">
          <a:xfrm>
            <a:off x="4803463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Freeform 66"/>
          <p:cNvSpPr>
            <a:spLocks/>
          </p:cNvSpPr>
          <p:nvPr/>
        </p:nvSpPr>
        <p:spPr bwMode="auto">
          <a:xfrm>
            <a:off x="4602188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Freeform 67"/>
          <p:cNvSpPr>
            <a:spLocks/>
          </p:cNvSpPr>
          <p:nvPr/>
        </p:nvSpPr>
        <p:spPr bwMode="auto">
          <a:xfrm>
            <a:off x="4586901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Freeform 68"/>
          <p:cNvSpPr>
            <a:spLocks/>
          </p:cNvSpPr>
          <p:nvPr/>
        </p:nvSpPr>
        <p:spPr bwMode="auto">
          <a:xfrm>
            <a:off x="3087212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" name="Freeform 69"/>
          <p:cNvSpPr>
            <a:spLocks/>
          </p:cNvSpPr>
          <p:nvPr/>
        </p:nvSpPr>
        <p:spPr bwMode="auto">
          <a:xfrm>
            <a:off x="3056638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Freeform 70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" name="Freeform 71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Freeform 72"/>
          <p:cNvSpPr>
            <a:spLocks/>
          </p:cNvSpPr>
          <p:nvPr/>
        </p:nvSpPr>
        <p:spPr bwMode="auto">
          <a:xfrm>
            <a:off x="5062700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Freeform 73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" name="Freeform 74"/>
          <p:cNvSpPr>
            <a:spLocks/>
          </p:cNvSpPr>
          <p:nvPr/>
        </p:nvSpPr>
        <p:spPr bwMode="auto">
          <a:xfrm>
            <a:off x="410505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2" name="Freeform 75"/>
          <p:cNvSpPr>
            <a:spLocks/>
          </p:cNvSpPr>
          <p:nvPr/>
        </p:nvSpPr>
        <p:spPr bwMode="auto">
          <a:xfrm>
            <a:off x="408212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3" name="Freeform 76"/>
          <p:cNvSpPr>
            <a:spLocks/>
          </p:cNvSpPr>
          <p:nvPr/>
        </p:nvSpPr>
        <p:spPr bwMode="auto">
          <a:xfrm>
            <a:off x="3607916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4" name="Freeform 77"/>
          <p:cNvSpPr>
            <a:spLocks/>
          </p:cNvSpPr>
          <p:nvPr/>
        </p:nvSpPr>
        <p:spPr bwMode="auto">
          <a:xfrm>
            <a:off x="3577342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5" name="Freeform 78"/>
          <p:cNvSpPr>
            <a:spLocks/>
          </p:cNvSpPr>
          <p:nvPr/>
        </p:nvSpPr>
        <p:spPr bwMode="auto">
          <a:xfrm>
            <a:off x="2125106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" name="Freeform 79"/>
          <p:cNvSpPr>
            <a:spLocks/>
          </p:cNvSpPr>
          <p:nvPr/>
        </p:nvSpPr>
        <p:spPr bwMode="auto">
          <a:xfrm>
            <a:off x="2086889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7" name="Freeform 80"/>
          <p:cNvSpPr>
            <a:spLocks/>
          </p:cNvSpPr>
          <p:nvPr/>
        </p:nvSpPr>
        <p:spPr bwMode="auto">
          <a:xfrm>
            <a:off x="27445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8" name="Freeform 81"/>
          <p:cNvSpPr>
            <a:spLocks/>
          </p:cNvSpPr>
          <p:nvPr/>
        </p:nvSpPr>
        <p:spPr bwMode="auto">
          <a:xfrm>
            <a:off x="22859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9" name="Picture 58" descr="NOMURA_A4_PMS_1797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  <p:sp>
        <p:nvSpPr>
          <p:cNvPr id="24" name="Freeform 48"/>
          <p:cNvSpPr>
            <a:spLocks noChangeAspect="1"/>
          </p:cNvSpPr>
          <p:nvPr userDrawn="1"/>
        </p:nvSpPr>
        <p:spPr bwMode="auto">
          <a:xfrm>
            <a:off x="5550281" y="-411"/>
            <a:ext cx="3595645" cy="3553200"/>
          </a:xfrm>
          <a:custGeom>
            <a:avLst/>
            <a:gdLst/>
            <a:ahLst/>
            <a:cxnLst>
              <a:cxn ang="0">
                <a:pos x="0" y="742"/>
              </a:cxn>
              <a:cxn ang="0">
                <a:pos x="712" y="2344"/>
              </a:cxn>
              <a:cxn ang="0">
                <a:pos x="2372" y="2344"/>
              </a:cxn>
              <a:cxn ang="0">
                <a:pos x="2372" y="0"/>
              </a:cxn>
              <a:cxn ang="0">
                <a:pos x="322" y="0"/>
              </a:cxn>
              <a:cxn ang="0">
                <a:pos x="0" y="742"/>
              </a:cxn>
              <a:cxn ang="0">
                <a:pos x="0" y="742"/>
              </a:cxn>
            </a:cxnLst>
            <a:rect l="0" t="0" r="r" b="b"/>
            <a:pathLst>
              <a:path w="2372" h="2344">
                <a:moveTo>
                  <a:pt x="0" y="742"/>
                </a:moveTo>
                <a:lnTo>
                  <a:pt x="712" y="2344"/>
                </a:lnTo>
                <a:lnTo>
                  <a:pt x="2372" y="2344"/>
                </a:lnTo>
                <a:lnTo>
                  <a:pt x="2372" y="0"/>
                </a:lnTo>
                <a:lnTo>
                  <a:pt x="322" y="0"/>
                </a:lnTo>
                <a:lnTo>
                  <a:pt x="0" y="742"/>
                </a:lnTo>
                <a:lnTo>
                  <a:pt x="0" y="742"/>
                </a:ln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Freeform 64"/>
          <p:cNvSpPr>
            <a:spLocks/>
          </p:cNvSpPr>
          <p:nvPr userDrawn="1"/>
        </p:nvSpPr>
        <p:spPr bwMode="auto">
          <a:xfrm>
            <a:off x="4818750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Freeform 65"/>
          <p:cNvSpPr>
            <a:spLocks/>
          </p:cNvSpPr>
          <p:nvPr userDrawn="1"/>
        </p:nvSpPr>
        <p:spPr bwMode="auto">
          <a:xfrm>
            <a:off x="4803463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Freeform 66"/>
          <p:cNvSpPr>
            <a:spLocks/>
          </p:cNvSpPr>
          <p:nvPr userDrawn="1"/>
        </p:nvSpPr>
        <p:spPr bwMode="auto">
          <a:xfrm>
            <a:off x="4602188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Freeform 67"/>
          <p:cNvSpPr>
            <a:spLocks/>
          </p:cNvSpPr>
          <p:nvPr userDrawn="1"/>
        </p:nvSpPr>
        <p:spPr bwMode="auto">
          <a:xfrm>
            <a:off x="4586901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Freeform 68"/>
          <p:cNvSpPr>
            <a:spLocks/>
          </p:cNvSpPr>
          <p:nvPr userDrawn="1"/>
        </p:nvSpPr>
        <p:spPr bwMode="auto">
          <a:xfrm>
            <a:off x="3087212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69"/>
          <p:cNvSpPr>
            <a:spLocks/>
          </p:cNvSpPr>
          <p:nvPr userDrawn="1"/>
        </p:nvSpPr>
        <p:spPr bwMode="auto">
          <a:xfrm>
            <a:off x="3056638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70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71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72"/>
          <p:cNvSpPr>
            <a:spLocks/>
          </p:cNvSpPr>
          <p:nvPr userDrawn="1"/>
        </p:nvSpPr>
        <p:spPr bwMode="auto">
          <a:xfrm>
            <a:off x="5062700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73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74"/>
          <p:cNvSpPr>
            <a:spLocks/>
          </p:cNvSpPr>
          <p:nvPr userDrawn="1"/>
        </p:nvSpPr>
        <p:spPr bwMode="auto">
          <a:xfrm>
            <a:off x="410505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75"/>
          <p:cNvSpPr>
            <a:spLocks/>
          </p:cNvSpPr>
          <p:nvPr userDrawn="1"/>
        </p:nvSpPr>
        <p:spPr bwMode="auto">
          <a:xfrm>
            <a:off x="408212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76"/>
          <p:cNvSpPr>
            <a:spLocks/>
          </p:cNvSpPr>
          <p:nvPr userDrawn="1"/>
        </p:nvSpPr>
        <p:spPr bwMode="auto">
          <a:xfrm>
            <a:off x="3607916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Freeform 77"/>
          <p:cNvSpPr>
            <a:spLocks/>
          </p:cNvSpPr>
          <p:nvPr userDrawn="1"/>
        </p:nvSpPr>
        <p:spPr bwMode="auto">
          <a:xfrm>
            <a:off x="3577342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Freeform 78"/>
          <p:cNvSpPr>
            <a:spLocks/>
          </p:cNvSpPr>
          <p:nvPr userDrawn="1"/>
        </p:nvSpPr>
        <p:spPr bwMode="auto">
          <a:xfrm>
            <a:off x="2125106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" name="Freeform 79"/>
          <p:cNvSpPr>
            <a:spLocks/>
          </p:cNvSpPr>
          <p:nvPr userDrawn="1"/>
        </p:nvSpPr>
        <p:spPr bwMode="auto">
          <a:xfrm>
            <a:off x="2086889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" name="Freeform 80"/>
          <p:cNvSpPr>
            <a:spLocks/>
          </p:cNvSpPr>
          <p:nvPr userDrawn="1"/>
        </p:nvSpPr>
        <p:spPr bwMode="auto">
          <a:xfrm>
            <a:off x="27445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2" name="Freeform 81"/>
          <p:cNvSpPr>
            <a:spLocks/>
          </p:cNvSpPr>
          <p:nvPr userDrawn="1"/>
        </p:nvSpPr>
        <p:spPr bwMode="auto">
          <a:xfrm>
            <a:off x="22859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3" name="Picture 62" descr="NOMURA_A4_PMS_1797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897200" y="57600"/>
            <a:ext cx="5555120" cy="7200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GB" sz="1800" b="1" baseline="0" dirty="0" smtClean="0">
                <a:ea typeface="MS PGothic" pitchFamily="34" charset="-128"/>
              </a:rPr>
              <a:t>Table of contents</a:t>
            </a:r>
            <a:endParaRPr lang="en-GB" sz="1800" b="1" baseline="0" dirty="0">
              <a:ea typeface="MS PGothic" pitchFamily="34" charset="-128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897200" y="57600"/>
            <a:ext cx="5555120" cy="7200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GB" sz="1800" b="1" baseline="0" dirty="0" smtClean="0">
                <a:ea typeface="MS PGothic" pitchFamily="34" charset="-128"/>
              </a:rPr>
              <a:t>Table of contents</a:t>
            </a:r>
            <a:endParaRPr lang="en-GB" sz="1800" b="1" baseline="0" dirty="0">
              <a:ea typeface="MS PGothic" pitchFamily="34" charset="-128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3049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B1F92669-E9AC-495A-9485-4D654D02948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7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sz="700" i="1" baseline="0">
                <a:ea typeface="MS PGothic" pitchFamily="34" charset="-128"/>
              </a:defRPr>
            </a:lvl1pPr>
          </a:lstStyle>
          <a:p>
            <a:pPr lvl="0"/>
            <a:r>
              <a:rPr lang="en-GB" dirty="0" smtClean="0"/>
              <a:t>Source / Disclaimer / Annotations: 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8" y="1702676"/>
            <a:ext cx="8649969" cy="4777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64800" rIns="46800" bIns="64800"/>
          <a:lstStyle>
            <a:lvl1pPr marL="0" indent="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SzPct val="150000"/>
              <a:buFontTx/>
              <a:buNone/>
              <a:tabLst/>
              <a:defRPr lang="en-US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lang="en-US" sz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7188" indent="-17780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Arial" pitchFamily="34" charset="0"/>
              <a:buChar char="–"/>
              <a:defRPr lang="en-US" sz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36575" indent="-179388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Symbol"/>
              <a:buChar char="-"/>
              <a:defRPr lang="en-US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Symbol"/>
              <a:buChar char="-"/>
              <a:defRPr lang="en-GB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8" y="1900800"/>
            <a:ext cx="8649969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SzPct val="150000"/>
              <a:buFontTx/>
              <a:buNone/>
              <a:tabLst/>
              <a:defRPr lang="en-US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lang="en-US" sz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7188" indent="-17780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Arial" pitchFamily="34" charset="0"/>
              <a:buChar char="–"/>
              <a:defRPr lang="en-US" sz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36575" indent="-179388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Symbol"/>
              <a:buChar char="-"/>
              <a:defRPr lang="en-US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Symbol"/>
              <a:buChar char="-"/>
              <a:defRPr lang="en-GB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0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1" name="Slide Header Placeholder"/>
          <p:cNvSpPr txBox="1">
            <a:spLocks/>
          </p:cNvSpPr>
          <p:nvPr/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rPr>
              <a:t>Main text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Arial Unicode MS" pitchFamily="34" charset="-128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  <p:sp>
        <p:nvSpPr>
          <p:cNvPr id="13" name="Slide Header Placeholder"/>
          <p:cNvSpPr txBox="1">
            <a:spLocks/>
          </p:cNvSpPr>
          <p:nvPr userDrawn="1"/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rPr>
              <a:t>Main text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5692" y="1900800"/>
            <a:ext cx="4256862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0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4635714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1" name="Slide Header Placeholder"/>
          <p:cNvSpPr txBox="1">
            <a:spLocks/>
          </p:cNvSpPr>
          <p:nvPr/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rPr>
              <a:t>Main text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Arial Unicode MS" pitchFamily="34" charset="-128"/>
            </a:endParaRP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  <p:sp>
        <p:nvSpPr>
          <p:cNvPr id="16" name="Slide Header Placeholder"/>
          <p:cNvSpPr txBox="1">
            <a:spLocks/>
          </p:cNvSpPr>
          <p:nvPr userDrawn="1"/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rPr>
              <a:t>Main text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Freeform 45"/>
          <p:cNvSpPr>
            <a:spLocks noChangeAspect="1"/>
          </p:cNvSpPr>
          <p:nvPr/>
        </p:nvSpPr>
        <p:spPr bwMode="auto">
          <a:xfrm>
            <a:off x="1522729" y="0"/>
            <a:ext cx="7626008" cy="842400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81" y="265"/>
              </a:cxn>
              <a:cxn ang="0">
                <a:pos x="2399" y="265"/>
              </a:cxn>
              <a:cxn ang="0">
                <a:pos x="2399" y="0"/>
              </a:cxn>
              <a:cxn ang="0">
                <a:pos x="37" y="0"/>
              </a:cxn>
              <a:cxn ang="0">
                <a:pos x="0" y="85"/>
              </a:cxn>
            </a:cxnLst>
            <a:rect l="0" t="0" r="r" b="b"/>
            <a:pathLst>
              <a:path w="2399" h="265">
                <a:moveTo>
                  <a:pt x="0" y="85"/>
                </a:moveTo>
                <a:cubicBezTo>
                  <a:pt x="27" y="145"/>
                  <a:pt x="54" y="205"/>
                  <a:pt x="81" y="265"/>
                </a:cubicBezTo>
                <a:cubicBezTo>
                  <a:pt x="2399" y="265"/>
                  <a:pt x="2399" y="265"/>
                  <a:pt x="2399" y="265"/>
                </a:cubicBezTo>
                <a:cubicBezTo>
                  <a:pt x="2399" y="0"/>
                  <a:pt x="2399" y="0"/>
                  <a:pt x="2399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25" y="28"/>
                  <a:pt x="12" y="57"/>
                  <a:pt x="0" y="85"/>
                </a:cubicBez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80800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B1F92669-E9AC-495A-9485-4D654D029480}" type="slidenum">
              <a:rPr lang="en-GB" smtClean="0"/>
              <a:pPr algn="r"/>
              <a:t>‹#›</a:t>
            </a:fld>
            <a:endParaRPr lang="en-GB" dirty="0"/>
          </a:p>
        </p:txBody>
      </p:sp>
      <p:pic>
        <p:nvPicPr>
          <p:cNvPr id="177" name="Picture 176" descr="NOMURA_A4_PMS_1797.emf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  <p:sp>
        <p:nvSpPr>
          <p:cNvPr id="179" name="Freeform 7"/>
          <p:cNvSpPr>
            <a:spLocks/>
          </p:cNvSpPr>
          <p:nvPr/>
        </p:nvSpPr>
        <p:spPr bwMode="auto">
          <a:xfrm>
            <a:off x="1349692" y="396875"/>
            <a:ext cx="325438" cy="446088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9"/>
              </a:cxn>
              <a:cxn ang="0">
                <a:pos x="48" y="281"/>
              </a:cxn>
              <a:cxn ang="0">
                <a:pos x="205" y="281"/>
              </a:cxn>
              <a:cxn ang="0">
                <a:pos x="77" y="0"/>
              </a:cxn>
            </a:cxnLst>
            <a:rect l="0" t="0" r="r" b="b"/>
            <a:pathLst>
              <a:path w="205" h="281">
                <a:moveTo>
                  <a:pt x="77" y="0"/>
                </a:moveTo>
                <a:lnTo>
                  <a:pt x="0" y="179"/>
                </a:lnTo>
                <a:lnTo>
                  <a:pt x="48" y="281"/>
                </a:lnTo>
                <a:lnTo>
                  <a:pt x="205" y="281"/>
                </a:lnTo>
                <a:lnTo>
                  <a:pt x="77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0" name="Freeform 8"/>
          <p:cNvSpPr>
            <a:spLocks/>
          </p:cNvSpPr>
          <p:nvPr/>
        </p:nvSpPr>
        <p:spPr bwMode="auto">
          <a:xfrm>
            <a:off x="1344930" y="396875"/>
            <a:ext cx="325438" cy="446088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9"/>
              </a:cxn>
              <a:cxn ang="0">
                <a:pos x="48" y="281"/>
              </a:cxn>
              <a:cxn ang="0">
                <a:pos x="205" y="281"/>
              </a:cxn>
              <a:cxn ang="0">
                <a:pos x="77" y="0"/>
              </a:cxn>
            </a:cxnLst>
            <a:rect l="0" t="0" r="r" b="b"/>
            <a:pathLst>
              <a:path w="205" h="281">
                <a:moveTo>
                  <a:pt x="77" y="0"/>
                </a:moveTo>
                <a:lnTo>
                  <a:pt x="0" y="179"/>
                </a:lnTo>
                <a:lnTo>
                  <a:pt x="48" y="281"/>
                </a:lnTo>
                <a:lnTo>
                  <a:pt x="205" y="281"/>
                </a:lnTo>
                <a:lnTo>
                  <a:pt x="7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1" name="Freeform 9"/>
          <p:cNvSpPr>
            <a:spLocks/>
          </p:cNvSpPr>
          <p:nvPr/>
        </p:nvSpPr>
        <p:spPr bwMode="auto">
          <a:xfrm>
            <a:off x="1305242" y="0"/>
            <a:ext cx="222250" cy="396875"/>
          </a:xfrm>
          <a:custGeom>
            <a:avLst/>
            <a:gdLst/>
            <a:ahLst/>
            <a:cxnLst>
              <a:cxn ang="0">
                <a:pos x="67" y="0"/>
              </a:cxn>
              <a:cxn ang="0">
                <a:pos x="0" y="0"/>
              </a:cxn>
              <a:cxn ang="0">
                <a:pos x="0" y="6"/>
              </a:cxn>
              <a:cxn ang="0">
                <a:pos x="105" y="250"/>
              </a:cxn>
              <a:cxn ang="0">
                <a:pos x="140" y="170"/>
              </a:cxn>
              <a:cxn ang="0">
                <a:pos x="67" y="0"/>
              </a:cxn>
            </a:cxnLst>
            <a:rect l="0" t="0" r="r" b="b"/>
            <a:pathLst>
              <a:path w="140" h="250">
                <a:moveTo>
                  <a:pt x="67" y="0"/>
                </a:moveTo>
                <a:lnTo>
                  <a:pt x="0" y="0"/>
                </a:lnTo>
                <a:lnTo>
                  <a:pt x="0" y="6"/>
                </a:lnTo>
                <a:lnTo>
                  <a:pt x="105" y="250"/>
                </a:lnTo>
                <a:lnTo>
                  <a:pt x="140" y="170"/>
                </a:lnTo>
                <a:lnTo>
                  <a:pt x="67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2" name="Freeform 10"/>
          <p:cNvSpPr>
            <a:spLocks/>
          </p:cNvSpPr>
          <p:nvPr/>
        </p:nvSpPr>
        <p:spPr bwMode="auto">
          <a:xfrm>
            <a:off x="1300480" y="0"/>
            <a:ext cx="222250" cy="396875"/>
          </a:xfrm>
          <a:custGeom>
            <a:avLst/>
            <a:gdLst/>
            <a:ahLst/>
            <a:cxnLst>
              <a:cxn ang="0">
                <a:pos x="67" y="0"/>
              </a:cxn>
              <a:cxn ang="0">
                <a:pos x="0" y="0"/>
              </a:cxn>
              <a:cxn ang="0">
                <a:pos x="0" y="6"/>
              </a:cxn>
              <a:cxn ang="0">
                <a:pos x="105" y="250"/>
              </a:cxn>
              <a:cxn ang="0">
                <a:pos x="140" y="170"/>
              </a:cxn>
              <a:cxn ang="0">
                <a:pos x="67" y="0"/>
              </a:cxn>
            </a:cxnLst>
            <a:rect l="0" t="0" r="r" b="b"/>
            <a:pathLst>
              <a:path w="140" h="250">
                <a:moveTo>
                  <a:pt x="67" y="0"/>
                </a:moveTo>
                <a:lnTo>
                  <a:pt x="0" y="0"/>
                </a:lnTo>
                <a:lnTo>
                  <a:pt x="0" y="6"/>
                </a:lnTo>
                <a:lnTo>
                  <a:pt x="105" y="250"/>
                </a:lnTo>
                <a:lnTo>
                  <a:pt x="140" y="170"/>
                </a:lnTo>
                <a:lnTo>
                  <a:pt x="6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3" name="Freeform 11"/>
          <p:cNvSpPr>
            <a:spLocks/>
          </p:cNvSpPr>
          <p:nvPr/>
        </p:nvSpPr>
        <p:spPr bwMode="auto">
          <a:xfrm>
            <a:off x="943292" y="284163"/>
            <a:ext cx="411163" cy="558800"/>
          </a:xfrm>
          <a:custGeom>
            <a:avLst/>
            <a:gdLst/>
            <a:ahLst/>
            <a:cxnLst>
              <a:cxn ang="0">
                <a:pos x="154" y="0"/>
              </a:cxn>
              <a:cxn ang="0">
                <a:pos x="0" y="352"/>
              </a:cxn>
              <a:cxn ang="0">
                <a:pos x="215" y="352"/>
              </a:cxn>
              <a:cxn ang="0">
                <a:pos x="259" y="250"/>
              </a:cxn>
              <a:cxn ang="0">
                <a:pos x="154" y="0"/>
              </a:cxn>
            </a:cxnLst>
            <a:rect l="0" t="0" r="r" b="b"/>
            <a:pathLst>
              <a:path w="259" h="352">
                <a:moveTo>
                  <a:pt x="154" y="0"/>
                </a:moveTo>
                <a:lnTo>
                  <a:pt x="0" y="352"/>
                </a:lnTo>
                <a:lnTo>
                  <a:pt x="215" y="352"/>
                </a:lnTo>
                <a:lnTo>
                  <a:pt x="259" y="250"/>
                </a:lnTo>
                <a:lnTo>
                  <a:pt x="15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4" name="Freeform 12"/>
          <p:cNvSpPr>
            <a:spLocks/>
          </p:cNvSpPr>
          <p:nvPr/>
        </p:nvSpPr>
        <p:spPr bwMode="auto">
          <a:xfrm>
            <a:off x="933768" y="284163"/>
            <a:ext cx="411163" cy="558800"/>
          </a:xfrm>
          <a:custGeom>
            <a:avLst/>
            <a:gdLst/>
            <a:ahLst/>
            <a:cxnLst>
              <a:cxn ang="0">
                <a:pos x="154" y="0"/>
              </a:cxn>
              <a:cxn ang="0">
                <a:pos x="0" y="352"/>
              </a:cxn>
              <a:cxn ang="0">
                <a:pos x="215" y="352"/>
              </a:cxn>
              <a:cxn ang="0">
                <a:pos x="259" y="250"/>
              </a:cxn>
              <a:cxn ang="0">
                <a:pos x="154" y="0"/>
              </a:cxn>
            </a:cxnLst>
            <a:rect l="0" t="0" r="r" b="b"/>
            <a:pathLst>
              <a:path w="259" h="352">
                <a:moveTo>
                  <a:pt x="154" y="0"/>
                </a:moveTo>
                <a:lnTo>
                  <a:pt x="0" y="352"/>
                </a:lnTo>
                <a:lnTo>
                  <a:pt x="215" y="352"/>
                </a:lnTo>
                <a:lnTo>
                  <a:pt x="259" y="250"/>
                </a:lnTo>
                <a:lnTo>
                  <a:pt x="15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5" name="Freeform 13"/>
          <p:cNvSpPr>
            <a:spLocks/>
          </p:cNvSpPr>
          <p:nvPr/>
        </p:nvSpPr>
        <p:spPr bwMode="auto">
          <a:xfrm>
            <a:off x="273366" y="0"/>
            <a:ext cx="796925" cy="842963"/>
          </a:xfrm>
          <a:custGeom>
            <a:avLst/>
            <a:gdLst/>
            <a:ahLst/>
            <a:cxnLst>
              <a:cxn ang="0">
                <a:pos x="502" y="0"/>
              </a:cxn>
              <a:cxn ang="0">
                <a:pos x="224" y="0"/>
              </a:cxn>
              <a:cxn ang="0">
                <a:pos x="0" y="531"/>
              </a:cxn>
              <a:cxn ang="0">
                <a:pos x="275" y="531"/>
              </a:cxn>
              <a:cxn ang="0">
                <a:pos x="502" y="0"/>
              </a:cxn>
            </a:cxnLst>
            <a:rect l="0" t="0" r="r" b="b"/>
            <a:pathLst>
              <a:path w="502" h="531">
                <a:moveTo>
                  <a:pt x="502" y="0"/>
                </a:moveTo>
                <a:lnTo>
                  <a:pt x="224" y="0"/>
                </a:lnTo>
                <a:lnTo>
                  <a:pt x="0" y="531"/>
                </a:lnTo>
                <a:lnTo>
                  <a:pt x="275" y="531"/>
                </a:lnTo>
                <a:lnTo>
                  <a:pt x="502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6" name="Freeform 14"/>
          <p:cNvSpPr>
            <a:spLocks/>
          </p:cNvSpPr>
          <p:nvPr/>
        </p:nvSpPr>
        <p:spPr bwMode="auto">
          <a:xfrm>
            <a:off x="259080" y="0"/>
            <a:ext cx="796925" cy="842963"/>
          </a:xfrm>
          <a:custGeom>
            <a:avLst/>
            <a:gdLst/>
            <a:ahLst/>
            <a:cxnLst>
              <a:cxn ang="0">
                <a:pos x="502" y="0"/>
              </a:cxn>
              <a:cxn ang="0">
                <a:pos x="224" y="0"/>
              </a:cxn>
              <a:cxn ang="0">
                <a:pos x="0" y="531"/>
              </a:cxn>
              <a:cxn ang="0">
                <a:pos x="275" y="531"/>
              </a:cxn>
              <a:cxn ang="0">
                <a:pos x="502" y="0"/>
              </a:cxn>
            </a:cxnLst>
            <a:rect l="0" t="0" r="r" b="b"/>
            <a:pathLst>
              <a:path w="502" h="531">
                <a:moveTo>
                  <a:pt x="502" y="0"/>
                </a:moveTo>
                <a:lnTo>
                  <a:pt x="224" y="0"/>
                </a:lnTo>
                <a:lnTo>
                  <a:pt x="0" y="531"/>
                </a:lnTo>
                <a:lnTo>
                  <a:pt x="275" y="531"/>
                </a:lnTo>
                <a:lnTo>
                  <a:pt x="50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7" name="Freeform 15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  <a:cxn ang="0">
                <a:pos x="0" y="0"/>
              </a:cxn>
            </a:cxnLst>
            <a:rect l="0" t="0" r="r" b="b"/>
            <a:pathLst>
              <a:path w="147" h="170">
                <a:moveTo>
                  <a:pt x="0" y="0"/>
                </a:moveTo>
                <a:lnTo>
                  <a:pt x="73" y="170"/>
                </a:lnTo>
                <a:lnTo>
                  <a:pt x="14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8" name="Freeform 16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  <a:cxn ang="0">
                <a:pos x="0" y="0"/>
              </a:cxn>
            </a:cxnLst>
            <a:rect l="0" t="0" r="r" b="b"/>
            <a:pathLst>
              <a:path w="147" h="170">
                <a:moveTo>
                  <a:pt x="0" y="0"/>
                </a:moveTo>
                <a:lnTo>
                  <a:pt x="73" y="170"/>
                </a:lnTo>
                <a:lnTo>
                  <a:pt x="14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9" name="Freeform 17"/>
          <p:cNvSpPr>
            <a:spLocks/>
          </p:cNvSpPr>
          <p:nvPr/>
        </p:nvSpPr>
        <p:spPr bwMode="auto">
          <a:xfrm>
            <a:off x="1409224" y="0"/>
            <a:ext cx="233363" cy="269875"/>
          </a:xfrm>
          <a:custGeom>
            <a:avLst/>
            <a:gdLst/>
            <a:ahLst/>
            <a:cxnLst>
              <a:cxn ang="0">
                <a:pos x="147" y="0"/>
              </a:cxn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</a:cxnLst>
            <a:rect l="0" t="0" r="r" b="b"/>
            <a:pathLst>
              <a:path w="147" h="170">
                <a:moveTo>
                  <a:pt x="147" y="0"/>
                </a:moveTo>
                <a:lnTo>
                  <a:pt x="0" y="0"/>
                </a:lnTo>
                <a:lnTo>
                  <a:pt x="73" y="170"/>
                </a:lnTo>
                <a:lnTo>
                  <a:pt x="14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0" name="Freeform 18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147" y="0"/>
              </a:cxn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</a:cxnLst>
            <a:rect l="0" t="0" r="r" b="b"/>
            <a:pathLst>
              <a:path w="147" h="170">
                <a:moveTo>
                  <a:pt x="147" y="0"/>
                </a:moveTo>
                <a:lnTo>
                  <a:pt x="0" y="0"/>
                </a:lnTo>
                <a:lnTo>
                  <a:pt x="73" y="170"/>
                </a:lnTo>
                <a:lnTo>
                  <a:pt x="14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1" name="Freeform 19"/>
          <p:cNvSpPr>
            <a:spLocks/>
          </p:cNvSpPr>
          <p:nvPr/>
        </p:nvSpPr>
        <p:spPr bwMode="auto">
          <a:xfrm>
            <a:off x="1185386" y="9525"/>
            <a:ext cx="288925" cy="671513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3"/>
              </a:cxn>
              <a:cxn ang="0">
                <a:pos x="105" y="423"/>
              </a:cxn>
              <a:cxn ang="0">
                <a:pos x="182" y="244"/>
              </a:cxn>
              <a:cxn ang="0">
                <a:pos x="77" y="0"/>
              </a:cxn>
            </a:cxnLst>
            <a:rect l="0" t="0" r="r" b="b"/>
            <a:pathLst>
              <a:path w="182" h="423">
                <a:moveTo>
                  <a:pt x="77" y="0"/>
                </a:moveTo>
                <a:lnTo>
                  <a:pt x="0" y="173"/>
                </a:lnTo>
                <a:lnTo>
                  <a:pt x="105" y="423"/>
                </a:lnTo>
                <a:lnTo>
                  <a:pt x="182" y="244"/>
                </a:lnTo>
                <a:lnTo>
                  <a:pt x="7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2" name="Freeform 20"/>
          <p:cNvSpPr>
            <a:spLocks/>
          </p:cNvSpPr>
          <p:nvPr/>
        </p:nvSpPr>
        <p:spPr bwMode="auto">
          <a:xfrm>
            <a:off x="1178243" y="9525"/>
            <a:ext cx="288925" cy="671513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3"/>
              </a:cxn>
              <a:cxn ang="0">
                <a:pos x="105" y="423"/>
              </a:cxn>
              <a:cxn ang="0">
                <a:pos x="182" y="244"/>
              </a:cxn>
              <a:cxn ang="0">
                <a:pos x="77" y="0"/>
              </a:cxn>
            </a:cxnLst>
            <a:rect l="0" t="0" r="r" b="b"/>
            <a:pathLst>
              <a:path w="182" h="423">
                <a:moveTo>
                  <a:pt x="77" y="0"/>
                </a:moveTo>
                <a:lnTo>
                  <a:pt x="0" y="173"/>
                </a:lnTo>
                <a:lnTo>
                  <a:pt x="105" y="423"/>
                </a:lnTo>
                <a:lnTo>
                  <a:pt x="182" y="244"/>
                </a:lnTo>
                <a:lnTo>
                  <a:pt x="7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3" name="Freeform 21"/>
          <p:cNvSpPr>
            <a:spLocks/>
          </p:cNvSpPr>
          <p:nvPr/>
        </p:nvSpPr>
        <p:spPr bwMode="auto">
          <a:xfrm>
            <a:off x="1294130" y="0"/>
            <a:ext cx="6350" cy="952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0"/>
              </a:cxn>
              <a:cxn ang="0">
                <a:pos x="4" y="6"/>
              </a:cxn>
              <a:cxn ang="0">
                <a:pos x="4" y="0"/>
              </a:cxn>
            </a:cxnLst>
            <a:rect l="0" t="0" r="r" b="b"/>
            <a:pathLst>
              <a:path w="4" h="6">
                <a:moveTo>
                  <a:pt x="4" y="0"/>
                </a:moveTo>
                <a:lnTo>
                  <a:pt x="0" y="0"/>
                </a:lnTo>
                <a:lnTo>
                  <a:pt x="4" y="6"/>
                </a:lnTo>
                <a:lnTo>
                  <a:pt x="4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4" name="Freeform 22"/>
          <p:cNvSpPr>
            <a:spLocks/>
          </p:cNvSpPr>
          <p:nvPr/>
        </p:nvSpPr>
        <p:spPr bwMode="auto">
          <a:xfrm>
            <a:off x="1294130" y="0"/>
            <a:ext cx="6350" cy="952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0"/>
              </a:cxn>
              <a:cxn ang="0">
                <a:pos x="4" y="6"/>
              </a:cxn>
              <a:cxn ang="0">
                <a:pos x="4" y="0"/>
              </a:cxn>
            </a:cxnLst>
            <a:rect l="0" t="0" r="r" b="b"/>
            <a:pathLst>
              <a:path w="4" h="6">
                <a:moveTo>
                  <a:pt x="4" y="0"/>
                </a:moveTo>
                <a:lnTo>
                  <a:pt x="0" y="0"/>
                </a:lnTo>
                <a:lnTo>
                  <a:pt x="4" y="6"/>
                </a:lnTo>
                <a:lnTo>
                  <a:pt x="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5" name="Freeform 23"/>
          <p:cNvSpPr>
            <a:spLocks/>
          </p:cNvSpPr>
          <p:nvPr/>
        </p:nvSpPr>
        <p:spPr bwMode="auto">
          <a:xfrm>
            <a:off x="707548" y="0"/>
            <a:ext cx="482600" cy="842963"/>
          </a:xfrm>
          <a:custGeom>
            <a:avLst/>
            <a:gdLst/>
            <a:ahLst/>
            <a:cxnLst>
              <a:cxn ang="0">
                <a:pos x="227" y="0"/>
              </a:cxn>
              <a:cxn ang="0">
                <a:pos x="227" y="0"/>
              </a:cxn>
              <a:cxn ang="0">
                <a:pos x="0" y="531"/>
              </a:cxn>
              <a:cxn ang="0">
                <a:pos x="150" y="531"/>
              </a:cxn>
              <a:cxn ang="0">
                <a:pos x="304" y="179"/>
              </a:cxn>
              <a:cxn ang="0">
                <a:pos x="227" y="0"/>
              </a:cxn>
            </a:cxnLst>
            <a:rect l="0" t="0" r="r" b="b"/>
            <a:pathLst>
              <a:path w="304" h="531">
                <a:moveTo>
                  <a:pt x="227" y="0"/>
                </a:moveTo>
                <a:lnTo>
                  <a:pt x="227" y="0"/>
                </a:lnTo>
                <a:lnTo>
                  <a:pt x="0" y="531"/>
                </a:lnTo>
                <a:lnTo>
                  <a:pt x="150" y="531"/>
                </a:lnTo>
                <a:lnTo>
                  <a:pt x="304" y="179"/>
                </a:lnTo>
                <a:lnTo>
                  <a:pt x="22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6" name="Freeform 24"/>
          <p:cNvSpPr>
            <a:spLocks/>
          </p:cNvSpPr>
          <p:nvPr/>
        </p:nvSpPr>
        <p:spPr bwMode="auto">
          <a:xfrm>
            <a:off x="695643" y="0"/>
            <a:ext cx="482600" cy="842963"/>
          </a:xfrm>
          <a:custGeom>
            <a:avLst/>
            <a:gdLst/>
            <a:ahLst/>
            <a:cxnLst>
              <a:cxn ang="0">
                <a:pos x="227" y="0"/>
              </a:cxn>
              <a:cxn ang="0">
                <a:pos x="227" y="0"/>
              </a:cxn>
              <a:cxn ang="0">
                <a:pos x="0" y="531"/>
              </a:cxn>
              <a:cxn ang="0">
                <a:pos x="150" y="531"/>
              </a:cxn>
              <a:cxn ang="0">
                <a:pos x="304" y="179"/>
              </a:cxn>
              <a:cxn ang="0">
                <a:pos x="227" y="0"/>
              </a:cxn>
            </a:cxnLst>
            <a:rect l="0" t="0" r="r" b="b"/>
            <a:pathLst>
              <a:path w="304" h="531">
                <a:moveTo>
                  <a:pt x="227" y="0"/>
                </a:moveTo>
                <a:lnTo>
                  <a:pt x="227" y="0"/>
                </a:lnTo>
                <a:lnTo>
                  <a:pt x="0" y="531"/>
                </a:lnTo>
                <a:lnTo>
                  <a:pt x="150" y="531"/>
                </a:lnTo>
                <a:lnTo>
                  <a:pt x="304" y="179"/>
                </a:lnTo>
                <a:lnTo>
                  <a:pt x="2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7" name="Freeform 25"/>
          <p:cNvSpPr>
            <a:spLocks/>
          </p:cNvSpPr>
          <p:nvPr/>
        </p:nvSpPr>
        <p:spPr bwMode="auto">
          <a:xfrm>
            <a:off x="1065529" y="0"/>
            <a:ext cx="244475" cy="284163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0" y="0"/>
              </a:cxn>
              <a:cxn ang="0">
                <a:pos x="77" y="179"/>
              </a:cxn>
              <a:cxn ang="0">
                <a:pos x="154" y="6"/>
              </a:cxn>
              <a:cxn ang="0">
                <a:pos x="150" y="0"/>
              </a:cxn>
            </a:cxnLst>
            <a:rect l="0" t="0" r="r" b="b"/>
            <a:pathLst>
              <a:path w="154" h="179">
                <a:moveTo>
                  <a:pt x="150" y="0"/>
                </a:moveTo>
                <a:lnTo>
                  <a:pt x="0" y="0"/>
                </a:lnTo>
                <a:lnTo>
                  <a:pt x="77" y="179"/>
                </a:lnTo>
                <a:lnTo>
                  <a:pt x="154" y="6"/>
                </a:lnTo>
                <a:lnTo>
                  <a:pt x="150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8" name="Freeform 26"/>
          <p:cNvSpPr>
            <a:spLocks/>
          </p:cNvSpPr>
          <p:nvPr/>
        </p:nvSpPr>
        <p:spPr bwMode="auto">
          <a:xfrm>
            <a:off x="1056005" y="0"/>
            <a:ext cx="244475" cy="284163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0" y="0"/>
              </a:cxn>
              <a:cxn ang="0">
                <a:pos x="77" y="179"/>
              </a:cxn>
              <a:cxn ang="0">
                <a:pos x="154" y="6"/>
              </a:cxn>
              <a:cxn ang="0">
                <a:pos x="150" y="0"/>
              </a:cxn>
            </a:cxnLst>
            <a:rect l="0" t="0" r="r" b="b"/>
            <a:pathLst>
              <a:path w="154" h="179">
                <a:moveTo>
                  <a:pt x="150" y="0"/>
                </a:moveTo>
                <a:lnTo>
                  <a:pt x="0" y="0"/>
                </a:lnTo>
                <a:lnTo>
                  <a:pt x="77" y="179"/>
                </a:lnTo>
                <a:lnTo>
                  <a:pt x="154" y="6"/>
                </a:lnTo>
                <a:lnTo>
                  <a:pt x="15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9" name="Rectangle 27"/>
          <p:cNvSpPr>
            <a:spLocks noChangeArrowheads="1"/>
          </p:cNvSpPr>
          <p:nvPr/>
        </p:nvSpPr>
        <p:spPr bwMode="auto">
          <a:xfrm>
            <a:off x="1056005" y="0"/>
            <a:ext cx="1588" cy="1588"/>
          </a:xfrm>
          <a:prstGeom prst="rect">
            <a:avLst/>
          </a:prstGeom>
          <a:solidFill>
            <a:srgbClr val="ACAC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0" name="Freeform 28"/>
          <p:cNvSpPr>
            <a:spLocks/>
          </p:cNvSpPr>
          <p:nvPr/>
        </p:nvSpPr>
        <p:spPr bwMode="auto">
          <a:xfrm>
            <a:off x="1056005" y="0"/>
            <a:ext cx="158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Freeform 45"/>
          <p:cNvSpPr>
            <a:spLocks noChangeAspect="1"/>
          </p:cNvSpPr>
          <p:nvPr/>
        </p:nvSpPr>
        <p:spPr bwMode="auto">
          <a:xfrm>
            <a:off x="1522729" y="0"/>
            <a:ext cx="7626008" cy="842400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81" y="265"/>
              </a:cxn>
              <a:cxn ang="0">
                <a:pos x="2399" y="265"/>
              </a:cxn>
              <a:cxn ang="0">
                <a:pos x="2399" y="0"/>
              </a:cxn>
              <a:cxn ang="0">
                <a:pos x="37" y="0"/>
              </a:cxn>
              <a:cxn ang="0">
                <a:pos x="0" y="85"/>
              </a:cxn>
            </a:cxnLst>
            <a:rect l="0" t="0" r="r" b="b"/>
            <a:pathLst>
              <a:path w="2399" h="265">
                <a:moveTo>
                  <a:pt x="0" y="85"/>
                </a:moveTo>
                <a:cubicBezTo>
                  <a:pt x="27" y="145"/>
                  <a:pt x="54" y="205"/>
                  <a:pt x="81" y="265"/>
                </a:cubicBezTo>
                <a:cubicBezTo>
                  <a:pt x="2399" y="265"/>
                  <a:pt x="2399" y="265"/>
                  <a:pt x="2399" y="265"/>
                </a:cubicBezTo>
                <a:cubicBezTo>
                  <a:pt x="2399" y="0"/>
                  <a:pt x="2399" y="0"/>
                  <a:pt x="2399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25" y="28"/>
                  <a:pt x="12" y="57"/>
                  <a:pt x="0" y="85"/>
                </a:cubicBez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8" name="Picture 27" descr="NOMURA_A4_PMS_1797.emf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  <p:sp>
        <p:nvSpPr>
          <p:cNvPr id="29" name="Freeform 7"/>
          <p:cNvSpPr>
            <a:spLocks/>
          </p:cNvSpPr>
          <p:nvPr/>
        </p:nvSpPr>
        <p:spPr bwMode="auto">
          <a:xfrm>
            <a:off x="1349692" y="396875"/>
            <a:ext cx="325438" cy="446088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9"/>
              </a:cxn>
              <a:cxn ang="0">
                <a:pos x="48" y="281"/>
              </a:cxn>
              <a:cxn ang="0">
                <a:pos x="205" y="281"/>
              </a:cxn>
              <a:cxn ang="0">
                <a:pos x="77" y="0"/>
              </a:cxn>
            </a:cxnLst>
            <a:rect l="0" t="0" r="r" b="b"/>
            <a:pathLst>
              <a:path w="205" h="281">
                <a:moveTo>
                  <a:pt x="77" y="0"/>
                </a:moveTo>
                <a:lnTo>
                  <a:pt x="0" y="179"/>
                </a:lnTo>
                <a:lnTo>
                  <a:pt x="48" y="281"/>
                </a:lnTo>
                <a:lnTo>
                  <a:pt x="205" y="281"/>
                </a:lnTo>
                <a:lnTo>
                  <a:pt x="77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8"/>
          <p:cNvSpPr>
            <a:spLocks/>
          </p:cNvSpPr>
          <p:nvPr/>
        </p:nvSpPr>
        <p:spPr bwMode="auto">
          <a:xfrm>
            <a:off x="1344930" y="396875"/>
            <a:ext cx="325438" cy="446088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9"/>
              </a:cxn>
              <a:cxn ang="0">
                <a:pos x="48" y="281"/>
              </a:cxn>
              <a:cxn ang="0">
                <a:pos x="205" y="281"/>
              </a:cxn>
              <a:cxn ang="0">
                <a:pos x="77" y="0"/>
              </a:cxn>
            </a:cxnLst>
            <a:rect l="0" t="0" r="r" b="b"/>
            <a:pathLst>
              <a:path w="205" h="281">
                <a:moveTo>
                  <a:pt x="77" y="0"/>
                </a:moveTo>
                <a:lnTo>
                  <a:pt x="0" y="179"/>
                </a:lnTo>
                <a:lnTo>
                  <a:pt x="48" y="281"/>
                </a:lnTo>
                <a:lnTo>
                  <a:pt x="205" y="281"/>
                </a:lnTo>
                <a:lnTo>
                  <a:pt x="7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9"/>
          <p:cNvSpPr>
            <a:spLocks/>
          </p:cNvSpPr>
          <p:nvPr/>
        </p:nvSpPr>
        <p:spPr bwMode="auto">
          <a:xfrm>
            <a:off x="1305242" y="0"/>
            <a:ext cx="222250" cy="396875"/>
          </a:xfrm>
          <a:custGeom>
            <a:avLst/>
            <a:gdLst/>
            <a:ahLst/>
            <a:cxnLst>
              <a:cxn ang="0">
                <a:pos x="67" y="0"/>
              </a:cxn>
              <a:cxn ang="0">
                <a:pos x="0" y="0"/>
              </a:cxn>
              <a:cxn ang="0">
                <a:pos x="0" y="6"/>
              </a:cxn>
              <a:cxn ang="0">
                <a:pos x="105" y="250"/>
              </a:cxn>
              <a:cxn ang="0">
                <a:pos x="140" y="170"/>
              </a:cxn>
              <a:cxn ang="0">
                <a:pos x="67" y="0"/>
              </a:cxn>
            </a:cxnLst>
            <a:rect l="0" t="0" r="r" b="b"/>
            <a:pathLst>
              <a:path w="140" h="250">
                <a:moveTo>
                  <a:pt x="67" y="0"/>
                </a:moveTo>
                <a:lnTo>
                  <a:pt x="0" y="0"/>
                </a:lnTo>
                <a:lnTo>
                  <a:pt x="0" y="6"/>
                </a:lnTo>
                <a:lnTo>
                  <a:pt x="105" y="250"/>
                </a:lnTo>
                <a:lnTo>
                  <a:pt x="140" y="170"/>
                </a:lnTo>
                <a:lnTo>
                  <a:pt x="67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10"/>
          <p:cNvSpPr>
            <a:spLocks/>
          </p:cNvSpPr>
          <p:nvPr/>
        </p:nvSpPr>
        <p:spPr bwMode="auto">
          <a:xfrm>
            <a:off x="1300480" y="0"/>
            <a:ext cx="222250" cy="396875"/>
          </a:xfrm>
          <a:custGeom>
            <a:avLst/>
            <a:gdLst/>
            <a:ahLst/>
            <a:cxnLst>
              <a:cxn ang="0">
                <a:pos x="67" y="0"/>
              </a:cxn>
              <a:cxn ang="0">
                <a:pos x="0" y="0"/>
              </a:cxn>
              <a:cxn ang="0">
                <a:pos x="0" y="6"/>
              </a:cxn>
              <a:cxn ang="0">
                <a:pos x="105" y="250"/>
              </a:cxn>
              <a:cxn ang="0">
                <a:pos x="140" y="170"/>
              </a:cxn>
              <a:cxn ang="0">
                <a:pos x="67" y="0"/>
              </a:cxn>
            </a:cxnLst>
            <a:rect l="0" t="0" r="r" b="b"/>
            <a:pathLst>
              <a:path w="140" h="250">
                <a:moveTo>
                  <a:pt x="67" y="0"/>
                </a:moveTo>
                <a:lnTo>
                  <a:pt x="0" y="0"/>
                </a:lnTo>
                <a:lnTo>
                  <a:pt x="0" y="6"/>
                </a:lnTo>
                <a:lnTo>
                  <a:pt x="105" y="250"/>
                </a:lnTo>
                <a:lnTo>
                  <a:pt x="140" y="170"/>
                </a:lnTo>
                <a:lnTo>
                  <a:pt x="6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11"/>
          <p:cNvSpPr>
            <a:spLocks/>
          </p:cNvSpPr>
          <p:nvPr/>
        </p:nvSpPr>
        <p:spPr bwMode="auto">
          <a:xfrm>
            <a:off x="943292" y="284163"/>
            <a:ext cx="411163" cy="558800"/>
          </a:xfrm>
          <a:custGeom>
            <a:avLst/>
            <a:gdLst/>
            <a:ahLst/>
            <a:cxnLst>
              <a:cxn ang="0">
                <a:pos x="154" y="0"/>
              </a:cxn>
              <a:cxn ang="0">
                <a:pos x="0" y="352"/>
              </a:cxn>
              <a:cxn ang="0">
                <a:pos x="215" y="352"/>
              </a:cxn>
              <a:cxn ang="0">
                <a:pos x="259" y="250"/>
              </a:cxn>
              <a:cxn ang="0">
                <a:pos x="154" y="0"/>
              </a:cxn>
            </a:cxnLst>
            <a:rect l="0" t="0" r="r" b="b"/>
            <a:pathLst>
              <a:path w="259" h="352">
                <a:moveTo>
                  <a:pt x="154" y="0"/>
                </a:moveTo>
                <a:lnTo>
                  <a:pt x="0" y="352"/>
                </a:lnTo>
                <a:lnTo>
                  <a:pt x="215" y="352"/>
                </a:lnTo>
                <a:lnTo>
                  <a:pt x="259" y="250"/>
                </a:lnTo>
                <a:lnTo>
                  <a:pt x="15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12"/>
          <p:cNvSpPr>
            <a:spLocks/>
          </p:cNvSpPr>
          <p:nvPr/>
        </p:nvSpPr>
        <p:spPr bwMode="auto">
          <a:xfrm>
            <a:off x="933768" y="284163"/>
            <a:ext cx="411163" cy="558800"/>
          </a:xfrm>
          <a:custGeom>
            <a:avLst/>
            <a:gdLst/>
            <a:ahLst/>
            <a:cxnLst>
              <a:cxn ang="0">
                <a:pos x="154" y="0"/>
              </a:cxn>
              <a:cxn ang="0">
                <a:pos x="0" y="352"/>
              </a:cxn>
              <a:cxn ang="0">
                <a:pos x="215" y="352"/>
              </a:cxn>
              <a:cxn ang="0">
                <a:pos x="259" y="250"/>
              </a:cxn>
              <a:cxn ang="0">
                <a:pos x="154" y="0"/>
              </a:cxn>
            </a:cxnLst>
            <a:rect l="0" t="0" r="r" b="b"/>
            <a:pathLst>
              <a:path w="259" h="352">
                <a:moveTo>
                  <a:pt x="154" y="0"/>
                </a:moveTo>
                <a:lnTo>
                  <a:pt x="0" y="352"/>
                </a:lnTo>
                <a:lnTo>
                  <a:pt x="215" y="352"/>
                </a:lnTo>
                <a:lnTo>
                  <a:pt x="259" y="250"/>
                </a:lnTo>
                <a:lnTo>
                  <a:pt x="15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13"/>
          <p:cNvSpPr>
            <a:spLocks/>
          </p:cNvSpPr>
          <p:nvPr/>
        </p:nvSpPr>
        <p:spPr bwMode="auto">
          <a:xfrm>
            <a:off x="273366" y="0"/>
            <a:ext cx="796925" cy="842963"/>
          </a:xfrm>
          <a:custGeom>
            <a:avLst/>
            <a:gdLst/>
            <a:ahLst/>
            <a:cxnLst>
              <a:cxn ang="0">
                <a:pos x="502" y="0"/>
              </a:cxn>
              <a:cxn ang="0">
                <a:pos x="224" y="0"/>
              </a:cxn>
              <a:cxn ang="0">
                <a:pos x="0" y="531"/>
              </a:cxn>
              <a:cxn ang="0">
                <a:pos x="275" y="531"/>
              </a:cxn>
              <a:cxn ang="0">
                <a:pos x="502" y="0"/>
              </a:cxn>
            </a:cxnLst>
            <a:rect l="0" t="0" r="r" b="b"/>
            <a:pathLst>
              <a:path w="502" h="531">
                <a:moveTo>
                  <a:pt x="502" y="0"/>
                </a:moveTo>
                <a:lnTo>
                  <a:pt x="224" y="0"/>
                </a:lnTo>
                <a:lnTo>
                  <a:pt x="0" y="531"/>
                </a:lnTo>
                <a:lnTo>
                  <a:pt x="275" y="531"/>
                </a:lnTo>
                <a:lnTo>
                  <a:pt x="502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14"/>
          <p:cNvSpPr>
            <a:spLocks/>
          </p:cNvSpPr>
          <p:nvPr/>
        </p:nvSpPr>
        <p:spPr bwMode="auto">
          <a:xfrm>
            <a:off x="259080" y="0"/>
            <a:ext cx="796925" cy="842963"/>
          </a:xfrm>
          <a:custGeom>
            <a:avLst/>
            <a:gdLst/>
            <a:ahLst/>
            <a:cxnLst>
              <a:cxn ang="0">
                <a:pos x="502" y="0"/>
              </a:cxn>
              <a:cxn ang="0">
                <a:pos x="224" y="0"/>
              </a:cxn>
              <a:cxn ang="0">
                <a:pos x="0" y="531"/>
              </a:cxn>
              <a:cxn ang="0">
                <a:pos x="275" y="531"/>
              </a:cxn>
              <a:cxn ang="0">
                <a:pos x="502" y="0"/>
              </a:cxn>
            </a:cxnLst>
            <a:rect l="0" t="0" r="r" b="b"/>
            <a:pathLst>
              <a:path w="502" h="531">
                <a:moveTo>
                  <a:pt x="502" y="0"/>
                </a:moveTo>
                <a:lnTo>
                  <a:pt x="224" y="0"/>
                </a:lnTo>
                <a:lnTo>
                  <a:pt x="0" y="531"/>
                </a:lnTo>
                <a:lnTo>
                  <a:pt x="275" y="531"/>
                </a:lnTo>
                <a:lnTo>
                  <a:pt x="50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15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  <a:cxn ang="0">
                <a:pos x="0" y="0"/>
              </a:cxn>
            </a:cxnLst>
            <a:rect l="0" t="0" r="r" b="b"/>
            <a:pathLst>
              <a:path w="147" h="170">
                <a:moveTo>
                  <a:pt x="0" y="0"/>
                </a:moveTo>
                <a:lnTo>
                  <a:pt x="73" y="170"/>
                </a:lnTo>
                <a:lnTo>
                  <a:pt x="14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Freeform 16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  <a:cxn ang="0">
                <a:pos x="0" y="0"/>
              </a:cxn>
            </a:cxnLst>
            <a:rect l="0" t="0" r="r" b="b"/>
            <a:pathLst>
              <a:path w="147" h="170">
                <a:moveTo>
                  <a:pt x="0" y="0"/>
                </a:moveTo>
                <a:lnTo>
                  <a:pt x="73" y="170"/>
                </a:lnTo>
                <a:lnTo>
                  <a:pt x="14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Freeform 17"/>
          <p:cNvSpPr>
            <a:spLocks/>
          </p:cNvSpPr>
          <p:nvPr/>
        </p:nvSpPr>
        <p:spPr bwMode="auto">
          <a:xfrm>
            <a:off x="1409224" y="0"/>
            <a:ext cx="233363" cy="269875"/>
          </a:xfrm>
          <a:custGeom>
            <a:avLst/>
            <a:gdLst/>
            <a:ahLst/>
            <a:cxnLst>
              <a:cxn ang="0">
                <a:pos x="147" y="0"/>
              </a:cxn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</a:cxnLst>
            <a:rect l="0" t="0" r="r" b="b"/>
            <a:pathLst>
              <a:path w="147" h="170">
                <a:moveTo>
                  <a:pt x="147" y="0"/>
                </a:moveTo>
                <a:lnTo>
                  <a:pt x="0" y="0"/>
                </a:lnTo>
                <a:lnTo>
                  <a:pt x="73" y="170"/>
                </a:lnTo>
                <a:lnTo>
                  <a:pt x="14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Freeform 18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147" y="0"/>
              </a:cxn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</a:cxnLst>
            <a:rect l="0" t="0" r="r" b="b"/>
            <a:pathLst>
              <a:path w="147" h="170">
                <a:moveTo>
                  <a:pt x="147" y="0"/>
                </a:moveTo>
                <a:lnTo>
                  <a:pt x="0" y="0"/>
                </a:lnTo>
                <a:lnTo>
                  <a:pt x="73" y="170"/>
                </a:lnTo>
                <a:lnTo>
                  <a:pt x="14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reeform 19"/>
          <p:cNvSpPr>
            <a:spLocks/>
          </p:cNvSpPr>
          <p:nvPr/>
        </p:nvSpPr>
        <p:spPr bwMode="auto">
          <a:xfrm>
            <a:off x="1185386" y="9525"/>
            <a:ext cx="288925" cy="671513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3"/>
              </a:cxn>
              <a:cxn ang="0">
                <a:pos x="105" y="423"/>
              </a:cxn>
              <a:cxn ang="0">
                <a:pos x="182" y="244"/>
              </a:cxn>
              <a:cxn ang="0">
                <a:pos x="77" y="0"/>
              </a:cxn>
            </a:cxnLst>
            <a:rect l="0" t="0" r="r" b="b"/>
            <a:pathLst>
              <a:path w="182" h="423">
                <a:moveTo>
                  <a:pt x="77" y="0"/>
                </a:moveTo>
                <a:lnTo>
                  <a:pt x="0" y="173"/>
                </a:lnTo>
                <a:lnTo>
                  <a:pt x="105" y="423"/>
                </a:lnTo>
                <a:lnTo>
                  <a:pt x="182" y="244"/>
                </a:lnTo>
                <a:lnTo>
                  <a:pt x="7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20"/>
          <p:cNvSpPr>
            <a:spLocks/>
          </p:cNvSpPr>
          <p:nvPr/>
        </p:nvSpPr>
        <p:spPr bwMode="auto">
          <a:xfrm>
            <a:off x="1178243" y="9525"/>
            <a:ext cx="288925" cy="671513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3"/>
              </a:cxn>
              <a:cxn ang="0">
                <a:pos x="105" y="423"/>
              </a:cxn>
              <a:cxn ang="0">
                <a:pos x="182" y="244"/>
              </a:cxn>
              <a:cxn ang="0">
                <a:pos x="77" y="0"/>
              </a:cxn>
            </a:cxnLst>
            <a:rect l="0" t="0" r="r" b="b"/>
            <a:pathLst>
              <a:path w="182" h="423">
                <a:moveTo>
                  <a:pt x="77" y="0"/>
                </a:moveTo>
                <a:lnTo>
                  <a:pt x="0" y="173"/>
                </a:lnTo>
                <a:lnTo>
                  <a:pt x="105" y="423"/>
                </a:lnTo>
                <a:lnTo>
                  <a:pt x="182" y="244"/>
                </a:lnTo>
                <a:lnTo>
                  <a:pt x="7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Freeform 21"/>
          <p:cNvSpPr>
            <a:spLocks/>
          </p:cNvSpPr>
          <p:nvPr/>
        </p:nvSpPr>
        <p:spPr bwMode="auto">
          <a:xfrm>
            <a:off x="1294130" y="0"/>
            <a:ext cx="6350" cy="952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0"/>
              </a:cxn>
              <a:cxn ang="0">
                <a:pos x="4" y="6"/>
              </a:cxn>
              <a:cxn ang="0">
                <a:pos x="4" y="0"/>
              </a:cxn>
            </a:cxnLst>
            <a:rect l="0" t="0" r="r" b="b"/>
            <a:pathLst>
              <a:path w="4" h="6">
                <a:moveTo>
                  <a:pt x="4" y="0"/>
                </a:moveTo>
                <a:lnTo>
                  <a:pt x="0" y="0"/>
                </a:lnTo>
                <a:lnTo>
                  <a:pt x="4" y="6"/>
                </a:lnTo>
                <a:lnTo>
                  <a:pt x="4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Freeform 22"/>
          <p:cNvSpPr>
            <a:spLocks/>
          </p:cNvSpPr>
          <p:nvPr/>
        </p:nvSpPr>
        <p:spPr bwMode="auto">
          <a:xfrm>
            <a:off x="1294130" y="0"/>
            <a:ext cx="6350" cy="952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0"/>
              </a:cxn>
              <a:cxn ang="0">
                <a:pos x="4" y="6"/>
              </a:cxn>
              <a:cxn ang="0">
                <a:pos x="4" y="0"/>
              </a:cxn>
            </a:cxnLst>
            <a:rect l="0" t="0" r="r" b="b"/>
            <a:pathLst>
              <a:path w="4" h="6">
                <a:moveTo>
                  <a:pt x="4" y="0"/>
                </a:moveTo>
                <a:lnTo>
                  <a:pt x="0" y="0"/>
                </a:lnTo>
                <a:lnTo>
                  <a:pt x="4" y="6"/>
                </a:lnTo>
                <a:lnTo>
                  <a:pt x="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Freeform 23"/>
          <p:cNvSpPr>
            <a:spLocks/>
          </p:cNvSpPr>
          <p:nvPr/>
        </p:nvSpPr>
        <p:spPr bwMode="auto">
          <a:xfrm>
            <a:off x="707548" y="0"/>
            <a:ext cx="482600" cy="842963"/>
          </a:xfrm>
          <a:custGeom>
            <a:avLst/>
            <a:gdLst/>
            <a:ahLst/>
            <a:cxnLst>
              <a:cxn ang="0">
                <a:pos x="227" y="0"/>
              </a:cxn>
              <a:cxn ang="0">
                <a:pos x="227" y="0"/>
              </a:cxn>
              <a:cxn ang="0">
                <a:pos x="0" y="531"/>
              </a:cxn>
              <a:cxn ang="0">
                <a:pos x="150" y="531"/>
              </a:cxn>
              <a:cxn ang="0">
                <a:pos x="304" y="179"/>
              </a:cxn>
              <a:cxn ang="0">
                <a:pos x="227" y="0"/>
              </a:cxn>
            </a:cxnLst>
            <a:rect l="0" t="0" r="r" b="b"/>
            <a:pathLst>
              <a:path w="304" h="531">
                <a:moveTo>
                  <a:pt x="227" y="0"/>
                </a:moveTo>
                <a:lnTo>
                  <a:pt x="227" y="0"/>
                </a:lnTo>
                <a:lnTo>
                  <a:pt x="0" y="531"/>
                </a:lnTo>
                <a:lnTo>
                  <a:pt x="150" y="531"/>
                </a:lnTo>
                <a:lnTo>
                  <a:pt x="304" y="179"/>
                </a:lnTo>
                <a:lnTo>
                  <a:pt x="22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" name="Freeform 24"/>
          <p:cNvSpPr>
            <a:spLocks/>
          </p:cNvSpPr>
          <p:nvPr/>
        </p:nvSpPr>
        <p:spPr bwMode="auto">
          <a:xfrm>
            <a:off x="695643" y="0"/>
            <a:ext cx="482600" cy="842963"/>
          </a:xfrm>
          <a:custGeom>
            <a:avLst/>
            <a:gdLst/>
            <a:ahLst/>
            <a:cxnLst>
              <a:cxn ang="0">
                <a:pos x="227" y="0"/>
              </a:cxn>
              <a:cxn ang="0">
                <a:pos x="227" y="0"/>
              </a:cxn>
              <a:cxn ang="0">
                <a:pos x="0" y="531"/>
              </a:cxn>
              <a:cxn ang="0">
                <a:pos x="150" y="531"/>
              </a:cxn>
              <a:cxn ang="0">
                <a:pos x="304" y="179"/>
              </a:cxn>
              <a:cxn ang="0">
                <a:pos x="227" y="0"/>
              </a:cxn>
            </a:cxnLst>
            <a:rect l="0" t="0" r="r" b="b"/>
            <a:pathLst>
              <a:path w="304" h="531">
                <a:moveTo>
                  <a:pt x="227" y="0"/>
                </a:moveTo>
                <a:lnTo>
                  <a:pt x="227" y="0"/>
                </a:lnTo>
                <a:lnTo>
                  <a:pt x="0" y="531"/>
                </a:lnTo>
                <a:lnTo>
                  <a:pt x="150" y="531"/>
                </a:lnTo>
                <a:lnTo>
                  <a:pt x="304" y="179"/>
                </a:lnTo>
                <a:lnTo>
                  <a:pt x="2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Freeform 25"/>
          <p:cNvSpPr>
            <a:spLocks/>
          </p:cNvSpPr>
          <p:nvPr/>
        </p:nvSpPr>
        <p:spPr bwMode="auto">
          <a:xfrm>
            <a:off x="1065529" y="0"/>
            <a:ext cx="244475" cy="284163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0" y="0"/>
              </a:cxn>
              <a:cxn ang="0">
                <a:pos x="77" y="179"/>
              </a:cxn>
              <a:cxn ang="0">
                <a:pos x="154" y="6"/>
              </a:cxn>
              <a:cxn ang="0">
                <a:pos x="150" y="0"/>
              </a:cxn>
            </a:cxnLst>
            <a:rect l="0" t="0" r="r" b="b"/>
            <a:pathLst>
              <a:path w="154" h="179">
                <a:moveTo>
                  <a:pt x="150" y="0"/>
                </a:moveTo>
                <a:lnTo>
                  <a:pt x="0" y="0"/>
                </a:lnTo>
                <a:lnTo>
                  <a:pt x="77" y="179"/>
                </a:lnTo>
                <a:lnTo>
                  <a:pt x="154" y="6"/>
                </a:lnTo>
                <a:lnTo>
                  <a:pt x="150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" name="Freeform 26"/>
          <p:cNvSpPr>
            <a:spLocks/>
          </p:cNvSpPr>
          <p:nvPr/>
        </p:nvSpPr>
        <p:spPr bwMode="auto">
          <a:xfrm>
            <a:off x="1056005" y="0"/>
            <a:ext cx="244475" cy="284163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0" y="0"/>
              </a:cxn>
              <a:cxn ang="0">
                <a:pos x="77" y="179"/>
              </a:cxn>
              <a:cxn ang="0">
                <a:pos x="154" y="6"/>
              </a:cxn>
              <a:cxn ang="0">
                <a:pos x="150" y="0"/>
              </a:cxn>
            </a:cxnLst>
            <a:rect l="0" t="0" r="r" b="b"/>
            <a:pathLst>
              <a:path w="154" h="179">
                <a:moveTo>
                  <a:pt x="150" y="0"/>
                </a:moveTo>
                <a:lnTo>
                  <a:pt x="0" y="0"/>
                </a:lnTo>
                <a:lnTo>
                  <a:pt x="77" y="179"/>
                </a:lnTo>
                <a:lnTo>
                  <a:pt x="154" y="6"/>
                </a:lnTo>
                <a:lnTo>
                  <a:pt x="15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Rectangle 27"/>
          <p:cNvSpPr>
            <a:spLocks noChangeArrowheads="1"/>
          </p:cNvSpPr>
          <p:nvPr/>
        </p:nvSpPr>
        <p:spPr bwMode="auto">
          <a:xfrm>
            <a:off x="1056005" y="0"/>
            <a:ext cx="1588" cy="1588"/>
          </a:xfrm>
          <a:prstGeom prst="rect">
            <a:avLst/>
          </a:prstGeom>
          <a:solidFill>
            <a:srgbClr val="ACAC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Freeform 28"/>
          <p:cNvSpPr>
            <a:spLocks/>
          </p:cNvSpPr>
          <p:nvPr/>
        </p:nvSpPr>
        <p:spPr bwMode="auto">
          <a:xfrm>
            <a:off x="1056005" y="0"/>
            <a:ext cx="158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782" r:id="rId18"/>
    <p:sldLayoutId id="2147483783" r:id="rId19"/>
    <p:sldLayoutId id="2147483784" r:id="rId20"/>
    <p:sldLayoutId id="2147483785" r:id="rId21"/>
    <p:sldLayoutId id="2147483786" r:id="rId22"/>
    <p:sldLayoutId id="2147483787" r:id="rId23"/>
    <p:sldLayoutId id="2147483788" r:id="rId24"/>
    <p:sldLayoutId id="2147483789" r:id="rId25"/>
    <p:sldLayoutId id="2147483790" r:id="rId26"/>
    <p:sldLayoutId id="2147483791" r:id="rId27"/>
    <p:sldLayoutId id="2147483792" r:id="rId28"/>
    <p:sldLayoutId id="2147483793" r:id="rId29"/>
    <p:sldLayoutId id="2147483794" r:id="rId30"/>
    <p:sldLayoutId id="2147483795" r:id="rId31"/>
    <p:sldLayoutId id="2147483796" r:id="rId32"/>
    <p:sldLayoutId id="2147483797" r:id="rId33"/>
    <p:sldLayoutId id="2147483798" r:id="rId34"/>
    <p:sldLayoutId id="2147483799" r:id="rId35"/>
    <p:sldLayoutId id="2147483800" r:id="rId36"/>
    <p:sldLayoutId id="2147483801" r:id="rId37"/>
  </p:sldLayoutIdLst>
  <p:hf hdr="0" dt="0"/>
  <p:txStyles>
    <p:titleStyle>
      <a:lvl1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Arial Unicode MS" pitchFamily="34" charset="-128"/>
        </a:defRPr>
      </a:lvl1pPr>
      <a:lvl2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457200"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algn="l" defTabSz="957263" rtl="0" eaLnBrk="1" fontAlgn="base" hangingPunct="1">
        <a:spcBef>
          <a:spcPct val="45000"/>
        </a:spcBef>
        <a:spcAft>
          <a:spcPct val="45000"/>
        </a:spcAft>
        <a:buClr>
          <a:srgbClr val="CC3300"/>
        </a:buClr>
        <a:defRPr sz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1pPr>
      <a:lvl2pPr marL="244475" indent="-242888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SzPct val="70000"/>
        <a:buFont typeface="Wingdings" pitchFamily="2" charset="2"/>
        <a:buChar char="n"/>
        <a:defRPr sz="12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06400" indent="-160338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547688" indent="-139700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318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11890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6pPr>
      <a:lvl7pPr marL="16462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7pPr>
      <a:lvl8pPr marL="21034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8pPr>
      <a:lvl9pPr marL="25606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quibase.org/bestpractices.html" TargetMode="External"/><Relationship Id="rId2" Type="http://schemas.openxmlformats.org/officeDocument/2006/relationships/hyperlink" Target="http://www.liquibase.org/blog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quibase.or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Database Refactoring and Version Control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June 14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Liquibase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Victor Grazi</a:t>
            </a:r>
          </a:p>
          <a:p>
            <a:r>
              <a:rPr lang="en-US" dirty="0" smtClean="0"/>
              <a:t>Aruneesh Salhotra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6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9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45908" y="405024"/>
            <a:ext cx="8649969" cy="576000"/>
          </a:xfrm>
        </p:spPr>
        <p:txBody>
          <a:bodyPr/>
          <a:lstStyle/>
          <a:p>
            <a:r>
              <a:rPr lang="en-US" sz="2800" dirty="0" smtClean="0"/>
              <a:t>Overriding/Extensions [FYI]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0772" y="1102875"/>
            <a:ext cx="9059349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800" dirty="0" smtClean="0"/>
              <a:t>Each </a:t>
            </a:r>
            <a:r>
              <a:rPr lang="en-US" sz="2800" dirty="0"/>
              <a:t>stage can be modified to support new </a:t>
            </a:r>
            <a:r>
              <a:rPr lang="en-US" sz="2800" dirty="0" smtClean="0"/>
              <a:t>functionality </a:t>
            </a:r>
            <a:r>
              <a:rPr lang="en-US" sz="2800" dirty="0"/>
              <a:t>or to modify existing logic. 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800" dirty="0" smtClean="0"/>
              <a:t>Any default implementation step can </a:t>
            </a:r>
            <a:r>
              <a:rPr lang="en-US" sz="2800" dirty="0"/>
              <a:t>be overridden with a custom subclass.  </a:t>
            </a:r>
            <a:endParaRPr lang="en-US" sz="2800" dirty="0" smtClean="0"/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800" dirty="0" smtClean="0"/>
              <a:t>At </a:t>
            </a:r>
            <a:r>
              <a:rPr lang="en-US" sz="2800" dirty="0"/>
              <a:t>each </a:t>
            </a:r>
            <a:r>
              <a:rPr lang="en-US" sz="2800" dirty="0" smtClean="0"/>
              <a:t>step, Liquibase searches </a:t>
            </a:r>
            <a:r>
              <a:rPr lang="en-US" sz="2800" dirty="0"/>
              <a:t>classes in known packages (</a:t>
            </a:r>
            <a:r>
              <a:rPr lang="en-US" sz="2800" dirty="0" err="1"/>
              <a:t>liquibase</a:t>
            </a:r>
            <a:r>
              <a:rPr lang="en-US" sz="2800" dirty="0"/>
              <a:t> core jar </a:t>
            </a:r>
            <a:r>
              <a:rPr lang="en-US" sz="2800" dirty="0" smtClean="0"/>
              <a:t>and </a:t>
            </a:r>
            <a:r>
              <a:rPr lang="en-US" sz="2800" dirty="0"/>
              <a:t>all liquibase.ext.* package structures) for classes that implement the correct interfaces.  </a:t>
            </a:r>
            <a:endParaRPr lang="en-US" sz="2800" dirty="0" smtClean="0"/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800" dirty="0" smtClean="0"/>
              <a:t>If more </a:t>
            </a:r>
            <a:r>
              <a:rPr lang="en-US" sz="2800" dirty="0"/>
              <a:t>than one </a:t>
            </a:r>
            <a:r>
              <a:rPr lang="en-US" sz="2800" dirty="0" smtClean="0"/>
              <a:t>match for an interface</a:t>
            </a:r>
            <a:r>
              <a:rPr lang="en-US" sz="2800" dirty="0"/>
              <a:t>, </a:t>
            </a:r>
            <a:r>
              <a:rPr lang="en-US" sz="2800" dirty="0" smtClean="0"/>
              <a:t>uses </a:t>
            </a:r>
            <a:r>
              <a:rPr lang="en-US" sz="2800" dirty="0" err="1" smtClean="0"/>
              <a:t>getPriority</a:t>
            </a:r>
            <a:r>
              <a:rPr lang="en-US" sz="2800" dirty="0"/>
              <a:t>() method </a:t>
            </a:r>
            <a:r>
              <a:rPr lang="en-US" sz="2800" dirty="0" smtClean="0"/>
              <a:t>defined </a:t>
            </a:r>
            <a:r>
              <a:rPr lang="en-US" sz="2800" dirty="0"/>
              <a:t>for each </a:t>
            </a:r>
            <a:r>
              <a:rPr lang="en-US" sz="2800" dirty="0" smtClean="0"/>
              <a:t>class to select the highest priority 1 </a:t>
            </a:r>
            <a:r>
              <a:rPr lang="en-US" sz="2800" dirty="0"/>
              <a:t>and 5</a:t>
            </a:r>
          </a:p>
        </p:txBody>
      </p:sp>
    </p:spTree>
    <p:extLst>
      <p:ext uri="{BB962C8B-B14F-4D97-AF65-F5344CB8AC3E}">
        <p14:creationId xmlns:p14="http://schemas.microsoft.com/office/powerpoint/2010/main" val="2676107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4" grpI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10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005" y="1714868"/>
            <a:ext cx="8613775" cy="4777324"/>
          </a:xfrm>
        </p:spPr>
        <p:txBody>
          <a:bodyPr/>
          <a:lstStyle/>
          <a:p>
            <a:r>
              <a:rPr lang="en-US" sz="3200" dirty="0" smtClean="0"/>
              <a:t>Properties:</a:t>
            </a:r>
          </a:p>
          <a:p>
            <a:r>
              <a:rPr lang="en-US" sz="3200" dirty="0" smtClean="0"/>
              <a:t>liquibase.enabled=true</a:t>
            </a:r>
          </a:p>
          <a:p>
            <a:r>
              <a:rPr lang="en-US" sz="3200" dirty="0" err="1" smtClean="0"/>
              <a:t>liquibase.change</a:t>
            </a:r>
            <a:r>
              <a:rPr lang="en-US" sz="3200" dirty="0" smtClean="0"/>
              <a:t>-log=</a:t>
            </a:r>
            <a:r>
              <a:rPr lang="en-US" sz="3200" dirty="0" err="1" smtClean="0"/>
              <a:t>classpath</a:t>
            </a:r>
            <a:r>
              <a:rPr lang="en-US" sz="3200" dirty="0" smtClean="0"/>
              <a:t>:/</a:t>
            </a:r>
            <a:r>
              <a:rPr lang="en-US" sz="3200" dirty="0" err="1" smtClean="0"/>
              <a:t>db</a:t>
            </a:r>
            <a:r>
              <a:rPr lang="en-US" sz="3200" dirty="0" smtClean="0"/>
              <a:t>/changelog/db.changelog-master.xml </a:t>
            </a:r>
            <a:r>
              <a:rPr lang="en-US" sz="3200" dirty="0" smtClean="0">
                <a:solidFill>
                  <a:srgbClr val="FF0000"/>
                </a:solidFill>
              </a:rPr>
              <a:t>(default)</a:t>
            </a:r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Actuator </a:t>
            </a:r>
            <a:r>
              <a:rPr lang="en-US" sz="3200" dirty="0"/>
              <a:t>endpoint for </a:t>
            </a:r>
            <a:r>
              <a:rPr lang="en-US" sz="3200" dirty="0" err="1" smtClean="0"/>
              <a:t>liquibase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 err="1" smtClean="0">
                <a:solidFill>
                  <a:srgbClr val="FF0000"/>
                </a:solidFill>
              </a:rPr>
              <a:t>todo</a:t>
            </a:r>
            <a:r>
              <a:rPr lang="en-US" sz="3200" dirty="0" smtClean="0">
                <a:solidFill>
                  <a:srgbClr val="FF0000"/>
                </a:solidFill>
              </a:rPr>
              <a:t>: How to add to standard Spring and non-spring applications??? 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000" dirty="0" smtClean="0"/>
              <a:t>SpringBoot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8838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212208" y="845426"/>
            <a:ext cx="4693737" cy="4777324"/>
          </a:xfrm>
        </p:spPr>
        <p:txBody>
          <a:bodyPr/>
          <a:lstStyle/>
          <a:p>
            <a:r>
              <a:rPr lang="en-US" sz="2400" u="sng" dirty="0" smtClean="0"/>
              <a:t>Two audit tables created:</a:t>
            </a:r>
          </a:p>
          <a:p>
            <a:pPr marL="171450" indent="-171450">
              <a:buFont typeface="Arial" charset="0"/>
              <a:buChar char="•"/>
            </a:pPr>
            <a:r>
              <a:rPr lang="en-US" sz="2400" dirty="0" smtClean="0"/>
              <a:t>DATABASECHANGELOG – Audit log of all changes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2400" dirty="0" smtClean="0"/>
              <a:t>Identified by ID and Author name</a:t>
            </a:r>
          </a:p>
          <a:p>
            <a:pPr marL="171450" indent="-171450">
              <a:buFont typeface="Arial" charset="0"/>
              <a:buChar char="•"/>
            </a:pPr>
            <a:r>
              <a:rPr lang="en-US" sz="2400" dirty="0" err="1" smtClean="0"/>
              <a:t>Liquibase</a:t>
            </a:r>
            <a:r>
              <a:rPr lang="en-US" sz="2400" dirty="0" smtClean="0"/>
              <a:t> scans this table to determine which change sets need to be applied</a:t>
            </a:r>
          </a:p>
          <a:p>
            <a:pPr marL="171450" indent="-171450">
              <a:buFont typeface="Arial" charset="0"/>
              <a:buChar char="•"/>
            </a:pPr>
            <a:r>
              <a:rPr lang="en-US" sz="2400" dirty="0" smtClean="0"/>
              <a:t>DATABASECHANGELOCK – Ensures that multiple instances only execute the DB changes once, and prevent concurrent modification.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852" y="607838"/>
            <a:ext cx="5299311" cy="604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7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12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 smtClean="0"/>
              <a:t>Can dump a full DB to get started</a:t>
            </a:r>
          </a:p>
          <a:p>
            <a:endParaRPr lang="en-US" sz="1800" dirty="0"/>
          </a:p>
          <a:p>
            <a:r>
              <a:rPr lang="en-US" sz="1800" dirty="0" smtClean="0">
                <a:solidFill>
                  <a:srgbClr val="FF0000"/>
                </a:solidFill>
              </a:rPr>
              <a:t>Command????</a:t>
            </a:r>
          </a:p>
          <a:p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60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13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Can also add direct SQL using the&lt;</a:t>
            </a:r>
            <a:r>
              <a:rPr lang="en-US" dirty="0" err="1" smtClean="0"/>
              <a:t>sql</a:t>
            </a:r>
            <a:r>
              <a:rPr lang="en-US" dirty="0" smtClean="0"/>
              <a:t>&gt; element</a:t>
            </a:r>
          </a:p>
          <a:p>
            <a:r>
              <a:rPr lang="en-US" dirty="0" smtClean="0"/>
              <a:t>This is useful for inserting 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09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14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/>
              <a:t>Command Line</a:t>
            </a:r>
          </a:p>
          <a:p>
            <a:r>
              <a:rPr lang="en-US" sz="2400" dirty="0" smtClean="0"/>
              <a:t>Maven</a:t>
            </a:r>
          </a:p>
          <a:p>
            <a:r>
              <a:rPr lang="en-US" sz="2400" dirty="0" smtClean="0"/>
              <a:t>Grails</a:t>
            </a:r>
          </a:p>
          <a:p>
            <a:r>
              <a:rPr lang="en-US" sz="2400" dirty="0" smtClean="0"/>
              <a:t>Spring</a:t>
            </a:r>
          </a:p>
          <a:p>
            <a:r>
              <a:rPr lang="en-US" sz="2400" dirty="0" smtClean="0"/>
              <a:t>Servlet listener so it automatically runs when web site is first deployed</a:t>
            </a:r>
          </a:p>
          <a:p>
            <a:r>
              <a:rPr lang="en-US" sz="2400" dirty="0" smtClean="0"/>
              <a:t>IDE</a:t>
            </a:r>
          </a:p>
          <a:p>
            <a:r>
              <a:rPr lang="en-US" sz="2400" dirty="0" smtClean="0"/>
              <a:t>Ant</a:t>
            </a:r>
          </a:p>
          <a:p>
            <a:r>
              <a:rPr lang="en-US" sz="2400" dirty="0" smtClean="0"/>
              <a:t>Can also add custom logic by creating custom classes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60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15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2276475"/>
            <a:ext cx="8951913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172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16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 smtClean="0"/>
              <a:t>Commands: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migrate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rollbackCount</a:t>
            </a:r>
            <a:r>
              <a:rPr lang="en-US" sz="2800" dirty="0" smtClean="0"/>
              <a:t>=2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generateChangeLog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Aruneesh – Supply specific use cases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 smtClean="0"/>
              <a:t>Liquibase</a:t>
            </a:r>
            <a:r>
              <a:rPr lang="en-US" dirty="0" smtClean="0"/>
              <a:t>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19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17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 smtClean="0"/>
              <a:t>How does this fit into the CI/CD workflow?</a:t>
            </a:r>
          </a:p>
          <a:p>
            <a:r>
              <a:rPr lang="en-US" sz="2800" dirty="0" smtClean="0"/>
              <a:t>Aruneesh will fill in</a:t>
            </a:r>
          </a:p>
          <a:p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274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18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www.liquibase.org</a:t>
            </a:r>
            <a:endParaRPr lang="en-US" sz="2000" dirty="0">
              <a:hlinkClick r:id="rId2"/>
            </a:endParaRPr>
          </a:p>
          <a:p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://www.liquibase.org/blog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www.liquibase.org/bestpractices.html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Liquibase Commercial version: </a:t>
            </a:r>
            <a:r>
              <a:rPr lang="en-US" sz="2000" dirty="0" err="1" smtClean="0"/>
              <a:t>Datical</a:t>
            </a:r>
            <a:endParaRPr lang="en-US" sz="2000" dirty="0" smtClean="0"/>
          </a:p>
          <a:p>
            <a:r>
              <a:rPr lang="en-US" sz="2000" dirty="0" smtClean="0"/>
              <a:t>Competitive/Industry tools: Flyway</a:t>
            </a:r>
          </a:p>
          <a:p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245908" y="1273190"/>
            <a:ext cx="8649969" cy="4777324"/>
          </a:xfrm>
        </p:spPr>
        <p:txBody>
          <a:bodyPr/>
          <a:lstStyle/>
          <a:p>
            <a:r>
              <a:rPr lang="en-US" sz="3200" dirty="0" smtClean="0"/>
              <a:t>Why </a:t>
            </a:r>
            <a:r>
              <a:rPr lang="en-US" sz="3200" dirty="0" smtClean="0"/>
              <a:t>use DB deployment orchestration tools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dirty="0" smtClean="0"/>
              <a:t>How do we do it today without tooling?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dirty="0" smtClean="0"/>
              <a:t>Why do we need to change that?</a:t>
            </a:r>
          </a:p>
          <a:p>
            <a:pPr marL="522288" lvl="1" indent="-342900">
              <a:buFont typeface="Arial" charset="0"/>
              <a:buChar char="•"/>
            </a:pPr>
            <a:r>
              <a:rPr lang="en-US" sz="3200" dirty="0" smtClean="0"/>
              <a:t>DevOps automation</a:t>
            </a:r>
          </a:p>
          <a:p>
            <a:pPr marL="522288" lvl="1" indent="-342900">
              <a:buFont typeface="Arial" charset="0"/>
              <a:buChar char="•"/>
            </a:pPr>
            <a:r>
              <a:rPr lang="en-US" sz="3200" dirty="0" smtClean="0"/>
              <a:t>Rollback</a:t>
            </a:r>
          </a:p>
          <a:p>
            <a:pPr marL="522288" lvl="1" indent="-342900">
              <a:buFont typeface="Arial" charset="0"/>
              <a:buChar char="•"/>
            </a:pPr>
            <a:r>
              <a:rPr lang="en-US" sz="3200" dirty="0" smtClean="0"/>
              <a:t>Database vendor independent</a:t>
            </a:r>
          </a:p>
          <a:p>
            <a:pPr marL="522288" lvl="1" indent="-342900">
              <a:buFont typeface="Arial" charset="0"/>
              <a:buChar char="•"/>
            </a:pPr>
            <a:r>
              <a:rPr lang="en-US" sz="3200" dirty="0" smtClean="0"/>
              <a:t>Testing</a:t>
            </a:r>
          </a:p>
          <a:p>
            <a:pPr marL="342900" indent="-342900">
              <a:buFont typeface="Arial" charset="0"/>
              <a:buChar char="•"/>
            </a:pPr>
            <a:endParaRPr lang="en-US" sz="3200" dirty="0"/>
          </a:p>
          <a:p>
            <a:pPr marL="342900" indent="-342900">
              <a:buFont typeface="Arial" charset="0"/>
              <a:buChar char="•"/>
            </a:pPr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45908" y="898800"/>
            <a:ext cx="8649969" cy="576000"/>
          </a:xfrm>
        </p:spPr>
        <p:txBody>
          <a:bodyPr/>
          <a:lstStyle/>
          <a:p>
            <a:r>
              <a:rPr lang="en-US" sz="2400" dirty="0" smtClean="0"/>
              <a:t>PROBLEM STATEMENT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1258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08" y="421087"/>
            <a:ext cx="8174192" cy="6193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45908" y="306787"/>
            <a:ext cx="8649969" cy="2187361"/>
          </a:xfrm>
        </p:spPr>
        <p:txBody>
          <a:bodyPr/>
          <a:lstStyle/>
          <a:p>
            <a:r>
              <a:rPr lang="en-US" sz="3200" dirty="0"/>
              <a:t>What is </a:t>
            </a:r>
            <a:r>
              <a:rPr lang="en-US" sz="3200" dirty="0" smtClean="0"/>
              <a:t>Liquibase </a:t>
            </a:r>
          </a:p>
          <a:p>
            <a:endParaRPr lang="en-US" sz="2800" dirty="0"/>
          </a:p>
          <a:p>
            <a:endParaRPr lang="en-US" sz="3200" dirty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://www.liquibase.org/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4514850" y="2247900"/>
            <a:ext cx="3905250" cy="375313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3182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3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618" y="826376"/>
            <a:ext cx="8849922" cy="55363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 </a:t>
            </a:r>
            <a:r>
              <a:rPr lang="en-US" sz="2800" b="1" dirty="0" smtClean="0"/>
              <a:t>change set </a:t>
            </a:r>
            <a:r>
              <a:rPr lang="en-US" sz="2800" dirty="0" smtClean="0"/>
              <a:t> is the basic unit for a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It includes metadata for the change and the change itself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Instructions</a:t>
            </a:r>
            <a:r>
              <a:rPr lang="en-US" sz="2800" dirty="0" smtClean="0"/>
              <a:t> contain </a:t>
            </a:r>
            <a:r>
              <a:rPr lang="en-US" sz="2800" dirty="0" smtClean="0"/>
              <a:t>one or more atomic changes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For example </a:t>
            </a:r>
          </a:p>
          <a:p>
            <a:pPr marL="822325" lvl="3" indent="-285750">
              <a:buFont typeface="Arial" panose="020B0604020202020204" pitchFamily="34" charset="0"/>
              <a:buChar char="•"/>
            </a:pPr>
            <a:r>
              <a:rPr lang="en-US" sz="2800" i="1" dirty="0" smtClean="0"/>
              <a:t>add table</a:t>
            </a:r>
            <a:endParaRPr lang="en-US" sz="2800" dirty="0"/>
          </a:p>
          <a:p>
            <a:pPr marL="822325" lvl="3" indent="-285750">
              <a:buFont typeface="Arial" panose="020B0604020202020204" pitchFamily="34" charset="0"/>
              <a:buChar char="•"/>
            </a:pPr>
            <a:r>
              <a:rPr lang="en-US" sz="2800" i="1" dirty="0" smtClean="0"/>
              <a:t>alter column</a:t>
            </a:r>
            <a:endParaRPr lang="en-US" sz="2800" dirty="0"/>
          </a:p>
          <a:p>
            <a:pPr marL="822325" lvl="3" indent="-285750">
              <a:buFont typeface="Arial" panose="020B0604020202020204" pitchFamily="34" charset="0"/>
              <a:buChar char="•"/>
            </a:pPr>
            <a:r>
              <a:rPr lang="en-US" sz="2800" i="1" dirty="0" smtClean="0"/>
              <a:t>add constraint</a:t>
            </a:r>
            <a:endParaRPr lang="en-US" sz="2800" dirty="0" smtClean="0"/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Change set  is uniquely identified by ID, Author, Filename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45908" y="251100"/>
            <a:ext cx="8649969" cy="576000"/>
          </a:xfrm>
        </p:spPr>
        <p:txBody>
          <a:bodyPr/>
          <a:lstStyle/>
          <a:p>
            <a:r>
              <a:rPr lang="en-US" sz="2800" dirty="0" smtClean="0"/>
              <a:t>Change Sets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4120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1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"/>
                            </p:stCondLst>
                            <p:childTnLst>
                              <p:par>
                                <p:cTn id="45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1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4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125" y="883526"/>
            <a:ext cx="8823834" cy="47773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1" dirty="0" smtClean="0"/>
              <a:t>Change set: </a:t>
            </a:r>
            <a:r>
              <a:rPr lang="en-US" sz="2600" dirty="0" smtClean="0"/>
              <a:t>describes a set of changes that Liquibase executes in a single transaction.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Change sets use the Liquibase specific commands to produce database independent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To facilitate rollback, a change set should consist of a single logical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Each </a:t>
            </a:r>
            <a:r>
              <a:rPr lang="en-US" sz="2600" dirty="0"/>
              <a:t>change set is performed in an atomic transaction, and is recorded in an audit table within the </a:t>
            </a:r>
            <a:r>
              <a:rPr lang="en-US" sz="2600" dirty="0" smtClean="0"/>
              <a:t>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1" dirty="0" smtClean="0"/>
              <a:t>Change log: </a:t>
            </a:r>
            <a:r>
              <a:rPr lang="en-US" sz="2600" dirty="0" smtClean="0"/>
              <a:t>Contains many change sets.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One change log per file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45908" y="251100"/>
            <a:ext cx="8649969" cy="576000"/>
          </a:xfrm>
        </p:spPr>
        <p:txBody>
          <a:bodyPr/>
          <a:lstStyle/>
          <a:p>
            <a:r>
              <a:rPr lang="en-US" sz="2800" dirty="0" smtClean="0"/>
              <a:t>Change Log and Change Sets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65796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5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76" y="788276"/>
            <a:ext cx="9235132" cy="47773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Create a new change log for each 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In the master change log, insert an include for each change log file</a:t>
            </a:r>
          </a:p>
          <a:p>
            <a:pPr lvl="1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smtClean="0"/>
              <a:t>eg </a:t>
            </a:r>
            <a:r>
              <a:rPr lang="en-US" sz="2800" dirty="0" smtClean="0"/>
              <a:t>&lt;include file=“changelog-0.0.1.xml”/&gt;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Best practice – Make a change log for each 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Formats: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XML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JSON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YAML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45908" y="251100"/>
            <a:ext cx="8649969" cy="576000"/>
          </a:xfrm>
        </p:spPr>
        <p:txBody>
          <a:bodyPr/>
          <a:lstStyle/>
          <a:p>
            <a:r>
              <a:rPr lang="en-US" sz="2800" dirty="0" smtClean="0"/>
              <a:t>Change Log and Change Sets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5870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30" y="863600"/>
            <a:ext cx="7393352" cy="5635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6" t="6819" b="5335"/>
          <a:stretch/>
        </p:blipFill>
        <p:spPr bwMode="auto">
          <a:xfrm>
            <a:off x="2789225" y="1294966"/>
            <a:ext cx="7645692" cy="5204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 b="5789"/>
          <a:stretch/>
        </p:blipFill>
        <p:spPr bwMode="auto">
          <a:xfrm>
            <a:off x="5171876" y="350878"/>
            <a:ext cx="7672707" cy="5514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48"/>
          <a:stretch/>
        </p:blipFill>
        <p:spPr bwMode="auto">
          <a:xfrm>
            <a:off x="7078031" y="2908772"/>
            <a:ext cx="7775821" cy="25608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6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45908" y="287600"/>
            <a:ext cx="8649969" cy="576000"/>
          </a:xfrm>
        </p:spPr>
        <p:txBody>
          <a:bodyPr/>
          <a:lstStyle/>
          <a:p>
            <a:r>
              <a:rPr lang="en-US" sz="2800" dirty="0" smtClean="0"/>
              <a:t>Defining a </a:t>
            </a:r>
            <a:r>
              <a:rPr lang="en-US" sz="2800" dirty="0" err="1" smtClean="0"/>
              <a:t>Changeset</a:t>
            </a:r>
            <a:endParaRPr lang="en-US" sz="2800" dirty="0"/>
          </a:p>
        </p:txBody>
      </p:sp>
      <p:sp>
        <p:nvSpPr>
          <p:cNvPr id="7" name="Line Callout 1 6"/>
          <p:cNvSpPr/>
          <p:nvPr/>
        </p:nvSpPr>
        <p:spPr bwMode="auto">
          <a:xfrm>
            <a:off x="4254500" y="4368800"/>
            <a:ext cx="2222500" cy="1477328"/>
          </a:xfrm>
          <a:prstGeom prst="borderCallout1">
            <a:avLst>
              <a:gd name="adj1" fmla="val -5140"/>
              <a:gd name="adj2" fmla="val 43096"/>
              <a:gd name="adj3" fmla="val -27218"/>
              <a:gd name="adj4" fmla="val 1995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Constraints</a:t>
            </a:r>
          </a:p>
          <a:p>
            <a:r>
              <a:rPr lang="en-US" dirty="0" err="1" smtClean="0"/>
              <a:t>primaryKey</a:t>
            </a:r>
            <a:endParaRPr lang="en-US" dirty="0"/>
          </a:p>
          <a:p>
            <a:r>
              <a:rPr lang="en-US" dirty="0" err="1" smtClean="0"/>
              <a:t>nullable</a:t>
            </a:r>
            <a:endParaRPr lang="en-US" dirty="0"/>
          </a:p>
          <a:p>
            <a:r>
              <a:rPr lang="en-US" dirty="0" err="1" smtClean="0"/>
              <a:t>foreignKeyName</a:t>
            </a:r>
            <a:endParaRPr lang="en-US" dirty="0"/>
          </a:p>
          <a:p>
            <a:r>
              <a:rPr lang="en-US" dirty="0" smtClean="0"/>
              <a:t>    . . .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auto">
          <a:xfrm flipH="1" flipV="1">
            <a:off x="4699000" y="2933700"/>
            <a:ext cx="666750" cy="1333500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2743360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7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975" y="788276"/>
            <a:ext cx="8823834" cy="4777324"/>
          </a:xfrm>
        </p:spPr>
        <p:txBody>
          <a:bodyPr/>
          <a:lstStyle/>
          <a:p>
            <a:r>
              <a:rPr lang="en-US" sz="2800" dirty="0" smtClean="0"/>
              <a:t>Two major approaches for migrating to Liquibase: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Make </a:t>
            </a:r>
            <a:r>
              <a:rPr lang="en-US" sz="2800" dirty="0"/>
              <a:t>it look like you’ve always been using </a:t>
            </a:r>
            <a:r>
              <a:rPr lang="en-US" sz="2800" dirty="0" smtClean="0"/>
              <a:t>Liquibase:</a:t>
            </a:r>
            <a:endParaRPr lang="en-US" sz="2800" dirty="0" smtClean="0"/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Generate a change log </a:t>
            </a:r>
            <a:r>
              <a:rPr lang="en-US" sz="2800" dirty="0"/>
              <a:t>file </a:t>
            </a:r>
            <a:r>
              <a:rPr lang="en-US" sz="2800" dirty="0" smtClean="0"/>
              <a:t>of current </a:t>
            </a:r>
            <a:r>
              <a:rPr lang="en-US" sz="2800" dirty="0"/>
              <a:t>state of </a:t>
            </a:r>
            <a:r>
              <a:rPr lang="en-US" sz="2800" dirty="0" smtClean="0"/>
              <a:t>database</a:t>
            </a:r>
            <a:endParaRPr lang="en-US" sz="2800" dirty="0" smtClean="0"/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Usually </a:t>
            </a:r>
            <a:r>
              <a:rPr lang="en-US" sz="2800" dirty="0"/>
              <a:t>the best long term, but </a:t>
            </a:r>
            <a:r>
              <a:rPr lang="en-US" sz="2800" dirty="0" smtClean="0"/>
              <a:t>requires </a:t>
            </a:r>
            <a:r>
              <a:rPr lang="en-US" sz="2800" dirty="0" smtClean="0"/>
              <a:t>more </a:t>
            </a:r>
            <a:r>
              <a:rPr lang="en-US" sz="2800" dirty="0"/>
              <a:t>work up front.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Just </a:t>
            </a:r>
            <a:r>
              <a:rPr lang="en-US" sz="2800" dirty="0"/>
              <a:t>start using </a:t>
            </a:r>
            <a:r>
              <a:rPr lang="en-US" sz="2800" dirty="0" err="1" smtClean="0"/>
              <a:t>Liquibase</a:t>
            </a:r>
            <a:endParaRPr lang="en-US" sz="2800" dirty="0" smtClean="0"/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Good for maintaining incremental versions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BUT: cannot </a:t>
            </a:r>
            <a:r>
              <a:rPr lang="en-US" sz="2800" dirty="0"/>
              <a:t>bootstrap an empty database with Liquibase </a:t>
            </a:r>
            <a:r>
              <a:rPr lang="en-US" sz="2800" dirty="0" smtClean="0"/>
              <a:t>alone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987017" y="276500"/>
            <a:ext cx="5370950" cy="576000"/>
          </a:xfrm>
        </p:spPr>
        <p:txBody>
          <a:bodyPr/>
          <a:lstStyle/>
          <a:p>
            <a:r>
              <a:rPr lang="en-US" sz="2400" dirty="0" smtClean="0"/>
              <a:t>Getting started with existing DB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76610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8154831" y="6401129"/>
            <a:ext cx="734548" cy="230400"/>
          </a:xfrm>
        </p:spPr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8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45908" y="6403424"/>
            <a:ext cx="7908923" cy="2318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36710" y="39264"/>
            <a:ext cx="5908045" cy="576000"/>
          </a:xfrm>
        </p:spPr>
        <p:txBody>
          <a:bodyPr/>
          <a:lstStyle/>
          <a:p>
            <a:r>
              <a:rPr lang="en-US" sz="2000" dirty="0" smtClean="0"/>
              <a:t>How </a:t>
            </a:r>
            <a:r>
              <a:rPr lang="en-US" sz="2000" dirty="0" smtClean="0"/>
              <a:t>Change Log </a:t>
            </a:r>
            <a:r>
              <a:rPr lang="en-US" sz="2000" dirty="0" smtClean="0"/>
              <a:t>File is applied “internally” [FYI]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088914" y="336372"/>
            <a:ext cx="5109672" cy="60170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A change log file is passed to a change log parser (based on the file extension)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Parser converts the original text into Change objects. 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Change objects are executed and generate </a:t>
            </a:r>
            <a:r>
              <a:rPr lang="en-US" sz="2400" dirty="0" err="1" smtClean="0"/>
              <a:t>SqlStatement</a:t>
            </a:r>
            <a:r>
              <a:rPr lang="en-US" sz="2400" dirty="0" smtClean="0"/>
              <a:t> objects. (Describe required statement types. )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For each Statement object, an appropriate </a:t>
            </a:r>
            <a:r>
              <a:rPr lang="en-US" sz="2400" dirty="0" err="1" smtClean="0"/>
              <a:t>SqlGenerator</a:t>
            </a:r>
            <a:r>
              <a:rPr lang="en-US" sz="2400" dirty="0" smtClean="0"/>
              <a:t> is manufactured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Creates one or more </a:t>
            </a:r>
            <a:r>
              <a:rPr lang="en-US" sz="2400" dirty="0" err="1" smtClean="0"/>
              <a:t>Sql</a:t>
            </a:r>
            <a:r>
              <a:rPr lang="en-US" sz="2400" dirty="0" smtClean="0"/>
              <a:t> objects for the statement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Invoked to produce the changes 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79725" y="717880"/>
            <a:ext cx="3905250" cy="1344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445062" y="711079"/>
            <a:ext cx="1639913" cy="317989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66532" y="2294255"/>
            <a:ext cx="3905250" cy="149385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4212" y="3930180"/>
            <a:ext cx="4320578" cy="1344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390282" y="3929388"/>
            <a:ext cx="1963091" cy="284023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lowchart: Document 5"/>
          <p:cNvSpPr/>
          <p:nvPr/>
        </p:nvSpPr>
        <p:spPr bwMode="auto">
          <a:xfrm>
            <a:off x="335661" y="789973"/>
            <a:ext cx="1123950" cy="1131579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Change Log File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606714" y="2437231"/>
            <a:ext cx="1275784" cy="1264781"/>
            <a:chOff x="4493133" y="4095343"/>
            <a:chExt cx="1288542" cy="1264781"/>
          </a:xfrm>
        </p:grpSpPr>
        <p:sp>
          <p:nvSpPr>
            <p:cNvPr id="16" name="Flowchart: Document 15"/>
            <p:cNvSpPr/>
            <p:nvPr/>
          </p:nvSpPr>
          <p:spPr bwMode="auto">
            <a:xfrm>
              <a:off x="4657725" y="4095343"/>
              <a:ext cx="1123950" cy="1087425"/>
            </a:xfrm>
            <a:prstGeom prst="flowChartDocumen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Change Objects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Flowchart: Document 16"/>
            <p:cNvSpPr/>
            <p:nvPr/>
          </p:nvSpPr>
          <p:spPr bwMode="auto">
            <a:xfrm>
              <a:off x="4581525" y="4169930"/>
              <a:ext cx="1123950" cy="1087425"/>
            </a:xfrm>
            <a:prstGeom prst="flowChartDocumen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Change Objects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Flowchart: Document 18"/>
            <p:cNvSpPr/>
            <p:nvPr/>
          </p:nvSpPr>
          <p:spPr bwMode="auto">
            <a:xfrm>
              <a:off x="4493133" y="4272699"/>
              <a:ext cx="1123950" cy="1087425"/>
            </a:xfrm>
            <a:prstGeom prst="flowChartDocumen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Change Objects</a:t>
              </a:r>
              <a:endPara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676535" y="5498136"/>
            <a:ext cx="1276350" cy="1257262"/>
            <a:chOff x="4505325" y="4180687"/>
            <a:chExt cx="1276350" cy="1257262"/>
          </a:xfrm>
        </p:grpSpPr>
        <p:sp>
          <p:nvSpPr>
            <p:cNvPr id="22" name="Flowchart: Document 21"/>
            <p:cNvSpPr/>
            <p:nvPr/>
          </p:nvSpPr>
          <p:spPr bwMode="auto">
            <a:xfrm>
              <a:off x="4657725" y="4180687"/>
              <a:ext cx="1123950" cy="1087425"/>
            </a:xfrm>
            <a:prstGeom prst="flowChartDocumen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Change Objects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Flowchart: Document 22"/>
            <p:cNvSpPr/>
            <p:nvPr/>
          </p:nvSpPr>
          <p:spPr bwMode="auto">
            <a:xfrm>
              <a:off x="4581525" y="4255274"/>
              <a:ext cx="1123950" cy="1087425"/>
            </a:xfrm>
            <a:prstGeom prst="flowChartDocumen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Change Objects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Flowchart: Document 23"/>
            <p:cNvSpPr/>
            <p:nvPr/>
          </p:nvSpPr>
          <p:spPr bwMode="auto">
            <a:xfrm>
              <a:off x="4505325" y="4350524"/>
              <a:ext cx="1123950" cy="1087425"/>
            </a:xfrm>
            <a:prstGeom prst="flowChartDocumen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Sql</a:t>
              </a:r>
              <a:endPara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Objects</a:t>
              </a:r>
              <a:endPara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0" name="Flowchart: Manual Operation 19"/>
          <p:cNvSpPr/>
          <p:nvPr/>
        </p:nvSpPr>
        <p:spPr bwMode="auto">
          <a:xfrm>
            <a:off x="139963" y="4027332"/>
            <a:ext cx="1973146" cy="1142895"/>
          </a:xfrm>
          <a:prstGeom prst="flowChartManualOperation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Sql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Generator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Factory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Flowchart: Manual Operation 25"/>
          <p:cNvSpPr/>
          <p:nvPr/>
        </p:nvSpPr>
        <p:spPr bwMode="auto">
          <a:xfrm>
            <a:off x="2537707" y="721552"/>
            <a:ext cx="1569521" cy="1262467"/>
          </a:xfrm>
          <a:prstGeom prst="flowChartManualOperation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Change Log Parser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Flowchart: Display 24"/>
          <p:cNvSpPr/>
          <p:nvPr/>
        </p:nvSpPr>
        <p:spPr bwMode="auto">
          <a:xfrm>
            <a:off x="2550070" y="4157472"/>
            <a:ext cx="1768051" cy="853440"/>
          </a:xfrm>
          <a:prstGeom prst="flowChartDisplay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Sql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Generator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lowchart: Card 26"/>
          <p:cNvSpPr/>
          <p:nvPr/>
        </p:nvSpPr>
        <p:spPr bwMode="auto">
          <a:xfrm>
            <a:off x="247216" y="2344496"/>
            <a:ext cx="1409330" cy="1130224"/>
          </a:xfrm>
          <a:prstGeom prst="flowChartPunchedCard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2743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Sql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Statement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Object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Flowchart: Magnetic Disk 27"/>
          <p:cNvSpPr/>
          <p:nvPr/>
        </p:nvSpPr>
        <p:spPr bwMode="auto">
          <a:xfrm>
            <a:off x="347169" y="5427465"/>
            <a:ext cx="1306961" cy="1095399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Database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111269" y="5397687"/>
            <a:ext cx="4320578" cy="139919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Straight Arrow Connector 30"/>
          <p:cNvCxnSpPr>
            <a:stCxn id="26" idx="1"/>
            <a:endCxn id="6" idx="3"/>
          </p:cNvCxnSpPr>
          <p:nvPr/>
        </p:nvCxnSpPr>
        <p:spPr bwMode="auto">
          <a:xfrm flipH="1">
            <a:off x="1459611" y="1352786"/>
            <a:ext cx="1235048" cy="2977"/>
          </a:xfrm>
          <a:prstGeom prst="straightConnector1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lg" len="med"/>
            <a:tailEnd type="oval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1654130" y="3140874"/>
            <a:ext cx="895940" cy="0"/>
          </a:xfrm>
          <a:prstGeom prst="straightConnector1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lg" len="med"/>
            <a:tailEnd type="oval"/>
          </a:ln>
          <a:effectLst/>
        </p:spPr>
      </p:cxnSp>
      <p:cxnSp>
        <p:nvCxnSpPr>
          <p:cNvPr id="40" name="Straight Arrow Connector 39"/>
          <p:cNvCxnSpPr>
            <a:stCxn id="16" idx="0"/>
            <a:endCxn id="26" idx="2"/>
          </p:cNvCxnSpPr>
          <p:nvPr/>
        </p:nvCxnSpPr>
        <p:spPr bwMode="auto">
          <a:xfrm flipH="1" flipV="1">
            <a:off x="3322468" y="1984019"/>
            <a:ext cx="3619" cy="453212"/>
          </a:xfrm>
          <a:prstGeom prst="straightConnector1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lg" len="med"/>
            <a:tailEnd type="oval"/>
          </a:ln>
          <a:effectLst/>
        </p:spPr>
      </p:cxnSp>
      <p:cxnSp>
        <p:nvCxnSpPr>
          <p:cNvPr id="43" name="Straight Arrow Connector 42"/>
          <p:cNvCxnSpPr>
            <a:stCxn id="20" idx="0"/>
          </p:cNvCxnSpPr>
          <p:nvPr/>
        </p:nvCxnSpPr>
        <p:spPr bwMode="auto">
          <a:xfrm flipV="1">
            <a:off x="1126536" y="3474720"/>
            <a:ext cx="0" cy="552612"/>
          </a:xfrm>
          <a:prstGeom prst="straightConnector1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lg" len="med"/>
            <a:tailEnd type="oval"/>
          </a:ln>
          <a:effectLst/>
        </p:spPr>
      </p:cxnSp>
      <p:cxnSp>
        <p:nvCxnSpPr>
          <p:cNvPr id="48" name="Straight Arrow Connector 47"/>
          <p:cNvCxnSpPr>
            <a:stCxn id="25" idx="1"/>
          </p:cNvCxnSpPr>
          <p:nvPr/>
        </p:nvCxnSpPr>
        <p:spPr bwMode="auto">
          <a:xfrm flipH="1">
            <a:off x="1914503" y="4584192"/>
            <a:ext cx="635567" cy="18288"/>
          </a:xfrm>
          <a:prstGeom prst="straightConnector1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lg" len="med"/>
            <a:tailEnd type="oval"/>
          </a:ln>
          <a:effectLst/>
        </p:spPr>
      </p:cxnSp>
      <p:cxnSp>
        <p:nvCxnSpPr>
          <p:cNvPr id="51" name="Straight Arrow Connector 50"/>
          <p:cNvCxnSpPr>
            <a:endCxn id="25" idx="2"/>
          </p:cNvCxnSpPr>
          <p:nvPr/>
        </p:nvCxnSpPr>
        <p:spPr bwMode="auto">
          <a:xfrm flipV="1">
            <a:off x="3434096" y="5010912"/>
            <a:ext cx="0" cy="487224"/>
          </a:xfrm>
          <a:prstGeom prst="straightConnector1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lg" len="med"/>
            <a:tailEnd type="oval"/>
          </a:ln>
          <a:effectLst/>
        </p:spPr>
      </p:cxnSp>
      <p:cxnSp>
        <p:nvCxnSpPr>
          <p:cNvPr id="54" name="Straight Arrow Connector 53"/>
          <p:cNvCxnSpPr>
            <a:stCxn id="28" idx="4"/>
          </p:cNvCxnSpPr>
          <p:nvPr/>
        </p:nvCxnSpPr>
        <p:spPr bwMode="auto">
          <a:xfrm>
            <a:off x="1654130" y="5975165"/>
            <a:ext cx="1040529" cy="0"/>
          </a:xfrm>
          <a:prstGeom prst="straightConnector1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lg" len="med"/>
            <a:tailEnd type="oval"/>
          </a:ln>
          <a:effectLst/>
        </p:spPr>
      </p:cxnSp>
      <p:sp>
        <p:nvSpPr>
          <p:cNvPr id="1044" name="TextBox 1043"/>
          <p:cNvSpPr txBox="1"/>
          <p:nvPr/>
        </p:nvSpPr>
        <p:spPr>
          <a:xfrm>
            <a:off x="1603074" y="1024128"/>
            <a:ext cx="93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Fed To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366921" y="1993977"/>
            <a:ext cx="1032248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643344" y="2780946"/>
            <a:ext cx="10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797591" y="4628619"/>
            <a:ext cx="10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Selects</a:t>
            </a:r>
            <a:br>
              <a:rPr lang="en-US" dirty="0" smtClean="0"/>
            </a:br>
            <a:r>
              <a:rPr lang="en-US" dirty="0" smtClean="0"/>
              <a:t>Correct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768553" y="4993771"/>
            <a:ext cx="1373922" cy="441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Generates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471803" y="5627147"/>
            <a:ext cx="1373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Invokes</a:t>
            </a:r>
            <a:br>
              <a:rPr lang="en-US" dirty="0" smtClean="0"/>
            </a:br>
            <a:r>
              <a:rPr lang="en-US" dirty="0" err="1" smtClean="0"/>
              <a:t>Sql</a:t>
            </a:r>
            <a:endParaRPr lang="en-US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1076416" y="3494178"/>
            <a:ext cx="10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Sent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590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1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1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1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1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30" grpId="0" animBg="1"/>
      <p:bldP spid="30" grpId="1" animBg="1"/>
    </p:bldLst>
  </p:timing>
</p:sld>
</file>

<file path=ppt/theme/theme1.xml><?xml version="1.0" encoding="utf-8"?>
<a:theme xmlns:a="http://schemas.openxmlformats.org/drawingml/2006/main" name="Default Theme">
  <a:themeElements>
    <a:clrScheme name="Custom 2">
      <a:dk1>
        <a:sysClr val="windowText" lastClr="000000"/>
      </a:dk1>
      <a:lt1>
        <a:sysClr val="window" lastClr="FFFFFF"/>
      </a:lt1>
      <a:dk2>
        <a:srgbClr val="000000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002060"/>
      </a:hlink>
      <a:folHlink>
        <a:srgbClr val="002060"/>
      </a:folHlink>
    </a:clrScheme>
    <a:fontScheme name="Nomur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2204</TotalTime>
  <Words>551</Words>
  <Application>Microsoft Office PowerPoint</Application>
  <PresentationFormat>Letter Paper (8.5x11 in)</PresentationFormat>
  <Paragraphs>151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 Theme</vt:lpstr>
      <vt:lpstr>Liquibase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Nomura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Grazi (IT/US)</dc:creator>
  <cp:lastModifiedBy>Victor Grazi (IT/US)</cp:lastModifiedBy>
  <cp:revision>58</cp:revision>
  <dcterms:created xsi:type="dcterms:W3CDTF">2018-05-23T20:06:42Z</dcterms:created>
  <dcterms:modified xsi:type="dcterms:W3CDTF">2018-06-12T21:18:56Z</dcterms:modified>
</cp:coreProperties>
</file>