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8"/>
  </p:notesMasterIdLst>
  <p:sldIdLst>
    <p:sldId id="256" r:id="rId2"/>
    <p:sldId id="264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8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4C0E-529E-4D66-B7AD-8954743CD3E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E6E90-3EBB-4B34-8CC6-42FD25F81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kit.com/blog/2017/08/value-stream-mapping-for-software-developmen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https://leankit.com/blog/2017/08/value-stream-mapping-for-software-development/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I’ll describe how I found Value Stream Mapping a useful tool to uncover the reality of delivery systems.</a:t>
            </a:r>
          </a:p>
          <a:p>
            <a:endParaRPr lang="en-GB" dirty="0" smtClean="0"/>
          </a:p>
          <a:p>
            <a:r>
              <a:rPr lang="en-GB" dirty="0" smtClean="0"/>
              <a:t>The first way of DevOps is “System Thinking” </a:t>
            </a:r>
          </a:p>
          <a:p>
            <a:endParaRPr lang="en-GB" dirty="0" smtClean="0"/>
          </a:p>
          <a:p>
            <a:r>
              <a:rPr lang="en-GB" dirty="0" smtClean="0"/>
              <a:t>As a Scrum</a:t>
            </a:r>
            <a:r>
              <a:rPr lang="en-GB" baseline="0" dirty="0" smtClean="0"/>
              <a:t> Master and Agile coach my job is helping my team. I found 90% of that work took place </a:t>
            </a:r>
            <a:r>
              <a:rPr lang="en-GB" i="1" baseline="0" dirty="0" smtClean="0"/>
              <a:t>outside</a:t>
            </a:r>
            <a:r>
              <a:rPr lang="en-GB" baseline="0" dirty="0" smtClean="0"/>
              <a:t> the team.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Scrum Task board isn’t enough.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of all, it’s columns conflated and therefore concealed a lot of information.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Second it’s scope was too narrow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90% of that work took place outside the team – it was hidden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wanted to shine a light on repeat offenders in the process and promote change.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Scrum Board only addresses the Zone of Control – and gives a false sense of security.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Ignoring other teams (where we had marginal influence) and forces of nature like earthquakes, CEOs or </a:t>
            </a:r>
            <a:r>
              <a:rPr lang="en-GB" baseline="0" dirty="0" err="1" smtClean="0"/>
              <a:t>Infosec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a consultant,</a:t>
            </a:r>
            <a:r>
              <a:rPr lang="en-GB" baseline="0" dirty="0" smtClean="0"/>
              <a:t> value stream maps are a quick way to get a picture of the shop floor at a new (to me) business.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helped me to emphasize to leaders, where the biggest constraint was – this provoked discussion, insight and action!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Those red areas are points of constraint we identified and addressed in a delivery system for a UK high-street bank’s mobile app.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Value Stream map is a great tool for a weather report “are marketing pushing a promotion?” , “is the integration server dead?”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will be zones of concern or zones of influence we don’t struggle with frequently enough to place on our Kanban, but we want to remain mindful of them.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Having the Value stream map available all the time prompts conversations: corrections, more detail, lack of information, leads and contacts, recommendations.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want to grow our zone of control and zone of influence by networking and increasing communications.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a broadcasting company, we identified two different value streams and changed the profile of a significant amount of our work to use the optimised value stream.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a Scrum master, identifying problems is mostly letting complexity be visualised, it’s displeasing and provokes change.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Value streams get out of date,</a:t>
            </a:r>
            <a:r>
              <a:rPr lang="en-GB" baseline="0" dirty="0" smtClean="0"/>
              <a:t> if we’re improving things we are changing the structure of the value stream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the UK’s largest online insurer, delivery had been improved (left to right) so much so we felt safe to look at the second way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Improving feedback from right to left. This meant A/B testing with feature toggles, increasing telemetry and analysing.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Value Stream Map was radically different to the one recorded 12 months before.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6E90-3EBB-4B34-8CC6-42FD25F81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A2F86-03F0-4B56-B1D3-960AA0B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8001C-327F-451D-907F-E81C8941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BF668-51CA-4C3B-8A50-713A336A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47BFF3-FC8F-48F7-B457-DFBA270E530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2FD232-90E5-4A9C-B2DD-C6371F5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D2106A-B3B0-43DA-8863-4A775D1F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9A8940-52DC-4809-BED9-1592FC8A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8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1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Value Stream – Lean Kanban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886700" cy="417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87" y="1825625"/>
            <a:ext cx="635142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9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293820" cy="450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3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846"/>
            <a:ext cx="7869614" cy="40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Tricks to Value Stream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86700" cy="5029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Keep a diagram on a flip-chart or a white-board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Engage people along the value stream to contribute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Keep it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Get people from different groups to contribute – does their process look like that?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Get people from the left and right of the stream to contribute – does it match their expectations?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Are there several value streams?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If it looks ugly that’s okay (the system may be ugly)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143000"/>
            <a:ext cx="6238279" cy="500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89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5824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And now, it’s Retrospective time!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43800" y="6111875"/>
            <a:ext cx="1261728" cy="365125"/>
          </a:xfrm>
          <a:prstGeom prst="rect">
            <a:avLst/>
          </a:prstGeom>
        </p:spPr>
        <p:txBody>
          <a:bodyPr/>
          <a:lstStyle/>
          <a:p>
            <a:fld id="{D9697783-C5CB-4BE6-8C48-CE8C6D7271F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52B4741-89F7-45FA-ADA1-87DB24EF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86138"/>
              </p:ext>
            </p:extLst>
          </p:nvPr>
        </p:nvGraphicFramePr>
        <p:xfrm>
          <a:off x="1390327" y="2057400"/>
          <a:ext cx="6363347" cy="19908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1">
                  <a:extLst>
                    <a:ext uri="{9D8B030D-6E8A-4147-A177-3AD203B41FA5}">
                      <a16:colId xmlns="" xmlns:a16="http://schemas.microsoft.com/office/drawing/2014/main" val="3060285519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402375056"/>
                    </a:ext>
                  </a:extLst>
                </a:gridCol>
                <a:gridCol w="1272214">
                  <a:extLst>
                    <a:ext uri="{9D8B030D-6E8A-4147-A177-3AD203B41FA5}">
                      <a16:colId xmlns="" xmlns:a16="http://schemas.microsoft.com/office/drawing/2014/main" val="1578573164"/>
                    </a:ext>
                  </a:extLst>
                </a:gridCol>
                <a:gridCol w="1212066">
                  <a:extLst>
                    <a:ext uri="{9D8B030D-6E8A-4147-A177-3AD203B41FA5}">
                      <a16:colId xmlns="" xmlns:a16="http://schemas.microsoft.com/office/drawing/2014/main" val="1867594257"/>
                    </a:ext>
                  </a:extLst>
                </a:gridCol>
                <a:gridCol w="1212066">
                  <a:extLst>
                    <a:ext uri="{9D8B030D-6E8A-4147-A177-3AD203B41FA5}">
                      <a16:colId xmlns="" xmlns:a16="http://schemas.microsoft.com/office/drawing/2014/main" val="1294065752"/>
                    </a:ext>
                  </a:extLst>
                </a:gridCol>
              </a:tblGrid>
              <a:tr h="630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</a:t>
                      </a:r>
                    </a:p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</a:t>
                      </a:r>
                    </a:p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Etc.</a:t>
                      </a:r>
                    </a:p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7413289"/>
                  </a:ext>
                </a:extLst>
              </a:tr>
              <a:tr h="1350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1895588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704474" y="2747199"/>
            <a:ext cx="5763126" cy="865663"/>
            <a:chOff x="1704474" y="2747199"/>
            <a:chExt cx="5763126" cy="865663"/>
          </a:xfrm>
        </p:grpSpPr>
        <p:sp>
          <p:nvSpPr>
            <p:cNvPr id="6" name="Rectangle: Rounded Corners 12">
              <a:extLst>
                <a:ext uri="{FF2B5EF4-FFF2-40B4-BE49-F238E27FC236}">
                  <a16:creationId xmlns="" xmlns:a16="http://schemas.microsoft.com/office/drawing/2014/main" id="{8F00D077-D083-44A8-88F4-4E9D20438899}"/>
                </a:ext>
              </a:extLst>
            </p:cNvPr>
            <p:cNvSpPr/>
            <p:nvPr/>
          </p:nvSpPr>
          <p:spPr>
            <a:xfrm>
              <a:off x="1900392" y="2795485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: Rounded Corners 17">
              <a:extLst>
                <a:ext uri="{FF2B5EF4-FFF2-40B4-BE49-F238E27FC236}">
                  <a16:creationId xmlns="" xmlns:a16="http://schemas.microsoft.com/office/drawing/2014/main" id="{F3D3A142-FC43-434F-A6FF-D35B6C735B6E}"/>
                </a:ext>
              </a:extLst>
            </p:cNvPr>
            <p:cNvSpPr/>
            <p:nvPr/>
          </p:nvSpPr>
          <p:spPr>
            <a:xfrm>
              <a:off x="2172510" y="3197308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: Rounded Corners 18">
              <a:extLst>
                <a:ext uri="{FF2B5EF4-FFF2-40B4-BE49-F238E27FC236}">
                  <a16:creationId xmlns="" xmlns:a16="http://schemas.microsoft.com/office/drawing/2014/main" id="{141277EA-B6F2-4A23-B418-4A7592F8D9AE}"/>
                </a:ext>
              </a:extLst>
            </p:cNvPr>
            <p:cNvSpPr/>
            <p:nvPr/>
          </p:nvSpPr>
          <p:spPr>
            <a:xfrm>
              <a:off x="1704474" y="3079462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: Rounded Corners 19">
              <a:extLst>
                <a:ext uri="{FF2B5EF4-FFF2-40B4-BE49-F238E27FC236}">
                  <a16:creationId xmlns="" xmlns:a16="http://schemas.microsoft.com/office/drawing/2014/main" id="{ABB7E691-29A6-49FE-80DD-2E25667A96DF}"/>
                </a:ext>
              </a:extLst>
            </p:cNvPr>
            <p:cNvSpPr/>
            <p:nvPr/>
          </p:nvSpPr>
          <p:spPr>
            <a:xfrm>
              <a:off x="1856874" y="3231862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: Rounded Corners 20">
              <a:extLst>
                <a:ext uri="{FF2B5EF4-FFF2-40B4-BE49-F238E27FC236}">
                  <a16:creationId xmlns="" xmlns:a16="http://schemas.microsoft.com/office/drawing/2014/main" id="{D356F587-EC23-4900-B3DB-23914BADBDD9}"/>
                </a:ext>
              </a:extLst>
            </p:cNvPr>
            <p:cNvSpPr/>
            <p:nvPr/>
          </p:nvSpPr>
          <p:spPr>
            <a:xfrm>
              <a:off x="2009274" y="3425908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Rectangle: Rounded Corners 21">
              <a:extLst>
                <a:ext uri="{FF2B5EF4-FFF2-40B4-BE49-F238E27FC236}">
                  <a16:creationId xmlns="" xmlns:a16="http://schemas.microsoft.com/office/drawing/2014/main" id="{4BB1E488-0A1E-4237-8B3E-0CA0DF0ED942}"/>
                </a:ext>
              </a:extLst>
            </p:cNvPr>
            <p:cNvSpPr/>
            <p:nvPr/>
          </p:nvSpPr>
          <p:spPr>
            <a:xfrm>
              <a:off x="2971800" y="2799319"/>
              <a:ext cx="376967" cy="2232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22">
              <a:extLst>
                <a:ext uri="{FF2B5EF4-FFF2-40B4-BE49-F238E27FC236}">
                  <a16:creationId xmlns="" xmlns:a16="http://schemas.microsoft.com/office/drawing/2014/main" id="{1BE0F00B-84FD-46E5-87C5-B635D21F2950}"/>
                </a:ext>
              </a:extLst>
            </p:cNvPr>
            <p:cNvSpPr/>
            <p:nvPr/>
          </p:nvSpPr>
          <p:spPr>
            <a:xfrm>
              <a:off x="3202021" y="2857954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Rectangle: Rounded Corners 23">
              <a:extLst>
                <a:ext uri="{FF2B5EF4-FFF2-40B4-BE49-F238E27FC236}">
                  <a16:creationId xmlns="" xmlns:a16="http://schemas.microsoft.com/office/drawing/2014/main" id="{73477711-9BF4-4825-86F6-30C9F1A03729}"/>
                </a:ext>
              </a:extLst>
            </p:cNvPr>
            <p:cNvSpPr/>
            <p:nvPr/>
          </p:nvSpPr>
          <p:spPr>
            <a:xfrm>
              <a:off x="3380874" y="3024085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Rectangle: Rounded Corners 26">
              <a:extLst>
                <a:ext uri="{FF2B5EF4-FFF2-40B4-BE49-F238E27FC236}">
                  <a16:creationId xmlns="" xmlns:a16="http://schemas.microsoft.com/office/drawing/2014/main" id="{534921E8-635C-486E-8F9D-C8982603A45C}"/>
                </a:ext>
              </a:extLst>
            </p:cNvPr>
            <p:cNvSpPr/>
            <p:nvPr/>
          </p:nvSpPr>
          <p:spPr>
            <a:xfrm>
              <a:off x="4345020" y="2747199"/>
              <a:ext cx="376967" cy="2232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Rectangle: Rounded Corners 27">
              <a:extLst>
                <a:ext uri="{FF2B5EF4-FFF2-40B4-BE49-F238E27FC236}">
                  <a16:creationId xmlns="" xmlns:a16="http://schemas.microsoft.com/office/drawing/2014/main" id="{B94F62D8-3074-47B8-836F-1851CE1224C1}"/>
                </a:ext>
              </a:extLst>
            </p:cNvPr>
            <p:cNvSpPr/>
            <p:nvPr/>
          </p:nvSpPr>
          <p:spPr>
            <a:xfrm>
              <a:off x="4497421" y="2899600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="" xmlns:a16="http://schemas.microsoft.com/office/drawing/2014/main" id="{D1241D99-B125-40DD-AA9A-8CBDAB5F09BF}"/>
                </a:ext>
              </a:extLst>
            </p:cNvPr>
            <p:cNvSpPr/>
            <p:nvPr/>
          </p:nvSpPr>
          <p:spPr>
            <a:xfrm>
              <a:off x="4676274" y="3065731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Rectangle: Rounded Corners 30">
              <a:extLst>
                <a:ext uri="{FF2B5EF4-FFF2-40B4-BE49-F238E27FC236}">
                  <a16:creationId xmlns="" xmlns:a16="http://schemas.microsoft.com/office/drawing/2014/main" id="{B0B83249-119D-43B4-A582-19D5704F76A5}"/>
                </a:ext>
              </a:extLst>
            </p:cNvPr>
            <p:cNvSpPr/>
            <p:nvPr/>
          </p:nvSpPr>
          <p:spPr>
            <a:xfrm>
              <a:off x="5640420" y="2747199"/>
              <a:ext cx="376967" cy="2232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Rectangle: Rounded Corners 31">
              <a:extLst>
                <a:ext uri="{FF2B5EF4-FFF2-40B4-BE49-F238E27FC236}">
                  <a16:creationId xmlns="" xmlns:a16="http://schemas.microsoft.com/office/drawing/2014/main" id="{B31AD127-BD6E-41B2-BDAB-08CA8D252924}"/>
                </a:ext>
              </a:extLst>
            </p:cNvPr>
            <p:cNvSpPr/>
            <p:nvPr/>
          </p:nvSpPr>
          <p:spPr>
            <a:xfrm>
              <a:off x="5792821" y="2899600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Rectangle: Rounded Corners 32">
              <a:extLst>
                <a:ext uri="{FF2B5EF4-FFF2-40B4-BE49-F238E27FC236}">
                  <a16:creationId xmlns="" xmlns:a16="http://schemas.microsoft.com/office/drawing/2014/main" id="{C5BD2FA7-3DBE-4CC5-A85C-BB903DCCB84D}"/>
                </a:ext>
              </a:extLst>
            </p:cNvPr>
            <p:cNvSpPr/>
            <p:nvPr/>
          </p:nvSpPr>
          <p:spPr>
            <a:xfrm>
              <a:off x="5971674" y="3065731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761D5DB6-0801-4D8F-AD02-65C93092D170}"/>
                </a:ext>
              </a:extLst>
            </p:cNvPr>
            <p:cNvGrpSpPr/>
            <p:nvPr/>
          </p:nvGrpSpPr>
          <p:grpSpPr>
            <a:xfrm>
              <a:off x="6820710" y="2747199"/>
              <a:ext cx="646890" cy="505486"/>
              <a:chOff x="3163110" y="2119868"/>
              <a:chExt cx="646890" cy="505486"/>
            </a:xfrm>
          </p:grpSpPr>
          <p:sp>
            <p:nvSpPr>
              <p:cNvPr id="21" name="Rectangle: Rounded Corners 34">
                <a:extLst>
                  <a:ext uri="{FF2B5EF4-FFF2-40B4-BE49-F238E27FC236}">
                    <a16:creationId xmlns="" xmlns:a16="http://schemas.microsoft.com/office/drawing/2014/main" id="{98D5F27D-E8AE-4C8A-8384-47C3BFC5BF39}"/>
                  </a:ext>
                </a:extLst>
              </p:cNvPr>
              <p:cNvSpPr/>
              <p:nvPr/>
            </p:nvSpPr>
            <p:spPr>
              <a:xfrm>
                <a:off x="3163110" y="2119868"/>
                <a:ext cx="376967" cy="22328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2" name="Rectangle: Rounded Corners 35">
                <a:extLst>
                  <a:ext uri="{FF2B5EF4-FFF2-40B4-BE49-F238E27FC236}">
                    <a16:creationId xmlns="" xmlns:a16="http://schemas.microsoft.com/office/drawing/2014/main" id="{288F4197-C062-4B8F-8691-BE79BD1C49AD}"/>
                  </a:ext>
                </a:extLst>
              </p:cNvPr>
              <p:cNvSpPr/>
              <p:nvPr/>
            </p:nvSpPr>
            <p:spPr>
              <a:xfrm>
                <a:off x="3315511" y="2272269"/>
                <a:ext cx="315636" cy="18695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3" name="Rectangle: Rounded Corners 36">
                <a:extLst>
                  <a:ext uri="{FF2B5EF4-FFF2-40B4-BE49-F238E27FC236}">
                    <a16:creationId xmlns="" xmlns:a16="http://schemas.microsoft.com/office/drawing/2014/main" id="{71E06B70-9B81-4E23-A125-39B37FCAF88B}"/>
                  </a:ext>
                </a:extLst>
              </p:cNvPr>
              <p:cNvSpPr/>
              <p:nvPr/>
            </p:nvSpPr>
            <p:spPr>
              <a:xfrm>
                <a:off x="3494364" y="2438400"/>
                <a:ext cx="315636" cy="18695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25" name="Rectangle: Rounded Corners 39">
              <a:extLst>
                <a:ext uri="{FF2B5EF4-FFF2-40B4-BE49-F238E27FC236}">
                  <a16:creationId xmlns="" xmlns:a16="http://schemas.microsoft.com/office/drawing/2014/main" id="{8A60FD96-AEAC-4FF2-A3A3-F54C48AC2A64}"/>
                </a:ext>
              </a:extLst>
            </p:cNvPr>
            <p:cNvSpPr/>
            <p:nvPr/>
          </p:nvSpPr>
          <p:spPr>
            <a:xfrm>
              <a:off x="5860968" y="3134893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" name="Rectangle: Rounded Corners 13">
              <a:extLst>
                <a:ext uri="{FF2B5EF4-FFF2-40B4-BE49-F238E27FC236}">
                  <a16:creationId xmlns="" xmlns:a16="http://schemas.microsoft.com/office/drawing/2014/main" id="{B133701A-22D7-47D2-87F7-2E5EA7301047}"/>
                </a:ext>
              </a:extLst>
            </p:cNvPr>
            <p:cNvSpPr/>
            <p:nvPr/>
          </p:nvSpPr>
          <p:spPr>
            <a:xfrm>
              <a:off x="2052792" y="2947885"/>
              <a:ext cx="315636" cy="186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02080" y="2063377"/>
            <a:ext cx="6339840" cy="1989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Questions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</a:p>
          <a:p>
            <a:pPr algn="ctr"/>
            <a:endParaRPr lang="en-US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1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1.04011 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97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9C1A2-B8E8-47F2-9A71-4EDA1006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E95AD3-87D0-4CE0-A356-C1E9C053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34" y="1066800"/>
            <a:ext cx="9144788" cy="55626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>
            <a:glow>
              <a:schemeClr val="accent1">
                <a:alpha val="86000"/>
              </a:schemeClr>
            </a:glow>
          </a:effectLst>
          <a:scene3d>
            <a:camera prst="orthographicFront"/>
            <a:lightRig rig="threePt" dir="t"/>
          </a:scene3d>
          <a:sp3d prstMaterial="softEdge"/>
        </p:spPr>
        <p:txBody>
          <a:bodyPr lIns="457200" tIns="548640" rIns="18288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Value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Stream: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All of the activities required to transform a requirement into a delivered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product (including activities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that do not necessarily add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value.)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263434" y="6096000"/>
            <a:ext cx="5757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697783-C5CB-4BE6-8C48-CE8C6D7271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1000A-F503-4F74-95CB-9CE3C8B7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Column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52594-1F66-43A0-9AFE-E61C3EA6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982662"/>
            <a:ext cx="8675370" cy="4351338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Lean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measures and minimizes the time spent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columns (minimize waste)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Kanban measure the time spent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 the column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(optimize flow)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Kanban is a pull system. Columns pull from the left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Therefore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there must be 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“done”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column for each process column, which the column to the right can pull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Note that a column should be associated with a team, and the transitions should be from team to team.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165733" y="3200400"/>
            <a:ext cx="886158" cy="1215185"/>
            <a:chOff x="4191267" y="5384800"/>
            <a:chExt cx="886158" cy="1215185"/>
          </a:xfrm>
        </p:grpSpPr>
        <p:sp>
          <p:nvSpPr>
            <p:cNvPr id="4" name="Rectangle 3"/>
            <p:cNvSpPr/>
            <p:nvPr/>
          </p:nvSpPr>
          <p:spPr bwMode="auto">
            <a:xfrm>
              <a:off x="4191267" y="5837985"/>
              <a:ext cx="886158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1267" y="53848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19865" y="3200400"/>
            <a:ext cx="886158" cy="1215185"/>
            <a:chOff x="6058167" y="5384800"/>
            <a:chExt cx="886158" cy="1215185"/>
          </a:xfrm>
        </p:grpSpPr>
        <p:sp>
          <p:nvSpPr>
            <p:cNvPr id="6" name="Rectangle 5"/>
            <p:cNvSpPr/>
            <p:nvPr/>
          </p:nvSpPr>
          <p:spPr bwMode="auto">
            <a:xfrm>
              <a:off x="6058167" y="5837985"/>
              <a:ext cx="886158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058167" y="53848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Review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74000" y="3200400"/>
            <a:ext cx="886159" cy="1215185"/>
            <a:chOff x="8001265" y="5384800"/>
            <a:chExt cx="886159" cy="1215185"/>
          </a:xfrm>
        </p:grpSpPr>
        <p:sp>
          <p:nvSpPr>
            <p:cNvPr id="8" name="Rectangle 7"/>
            <p:cNvSpPr/>
            <p:nvPr/>
          </p:nvSpPr>
          <p:spPr bwMode="auto">
            <a:xfrm>
              <a:off x="8001266" y="5837985"/>
              <a:ext cx="886158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001265" y="53848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Release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7465" y="3200400"/>
            <a:ext cx="886159" cy="1215185"/>
            <a:chOff x="457465" y="5384800"/>
            <a:chExt cx="886159" cy="121518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57466" y="53848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Specs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57465" y="5837985"/>
              <a:ext cx="886158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11599" y="3200400"/>
            <a:ext cx="886159" cy="1219200"/>
            <a:chOff x="2324366" y="5384800"/>
            <a:chExt cx="886159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324367" y="53848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Arial" charset="0"/>
                </a:rPr>
                <a:t>Dev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324366" y="5842000"/>
              <a:ext cx="886158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92799" y="3200400"/>
            <a:ext cx="886158" cy="1215185"/>
            <a:chOff x="5130802" y="5410200"/>
            <a:chExt cx="886158" cy="121518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5130802" y="5863385"/>
              <a:ext cx="886158" cy="76200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130802" y="54102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charset="0"/>
                </a:rPr>
                <a:t>Done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46931" y="3200400"/>
            <a:ext cx="886158" cy="1215185"/>
            <a:chOff x="6997702" y="5410200"/>
            <a:chExt cx="886158" cy="121518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997702" y="5863385"/>
              <a:ext cx="886158" cy="76200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997702" y="54102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Review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baseline="0" dirty="0" smtClean="0">
                  <a:latin typeface="Arial" charset="0"/>
                </a:rPr>
                <a:t>Done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84532" y="3200400"/>
            <a:ext cx="886159" cy="1215185"/>
            <a:chOff x="1397000" y="5410200"/>
            <a:chExt cx="886159" cy="121518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397001" y="54102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Specs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" charset="0"/>
                </a:rPr>
                <a:t>Done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397000" y="5863385"/>
              <a:ext cx="886158" cy="76200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38666" y="3200400"/>
            <a:ext cx="886159" cy="1219200"/>
            <a:chOff x="3263901" y="5410200"/>
            <a:chExt cx="886159" cy="12192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3263902" y="5410200"/>
              <a:ext cx="886158" cy="4301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latin typeface="Arial" charset="0"/>
                </a:rPr>
                <a:t>Dev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latin typeface="Arial" charset="0"/>
                </a:rPr>
                <a:t>Done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63901" y="5867400"/>
              <a:ext cx="886158" cy="76200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23850" y="3820076"/>
            <a:ext cx="6391050" cy="218524"/>
            <a:chOff x="1423850" y="5725076"/>
            <a:chExt cx="6391050" cy="218524"/>
          </a:xfrm>
        </p:grpSpPr>
        <p:sp>
          <p:nvSpPr>
            <p:cNvPr id="52" name="Right Arrow 51"/>
            <p:cNvSpPr/>
            <p:nvPr/>
          </p:nvSpPr>
          <p:spPr bwMode="auto">
            <a:xfrm>
              <a:off x="1423850" y="5725076"/>
              <a:ext cx="829735" cy="218524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ight Arrow 52"/>
            <p:cNvSpPr/>
            <p:nvPr/>
          </p:nvSpPr>
          <p:spPr bwMode="auto">
            <a:xfrm>
              <a:off x="3272063" y="5725076"/>
              <a:ext cx="829735" cy="218524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ight Arrow 53"/>
            <p:cNvSpPr/>
            <p:nvPr/>
          </p:nvSpPr>
          <p:spPr bwMode="auto">
            <a:xfrm>
              <a:off x="5120276" y="5725076"/>
              <a:ext cx="829735" cy="218524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ight Arrow 54"/>
            <p:cNvSpPr/>
            <p:nvPr/>
          </p:nvSpPr>
          <p:spPr bwMode="auto">
            <a:xfrm>
              <a:off x="6968488" y="5725076"/>
              <a:ext cx="846412" cy="218524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7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4479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90EE0-43DF-450F-8C25-BBB93E53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Column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74B44-8316-49E1-83C1-1E47F876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" y="754062"/>
            <a:ext cx="8675370" cy="4351338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Identify predictable series of steps to transform a requirement to a delivered product.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Things that take less than a day should probably not get a column, but should be included in another column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Meet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with Dev and Ops to review that chart, to see the world through the same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lens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Initially you just want to capture the current process, (we don’t want to introduce improvements yet.)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Senior management of the project should be involved in the column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selection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Long-Term Goals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What’s our average lead time; how can we improve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it?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Identify where work gets stuck in the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Identify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remediation strategies – Remove constraints, hire people, re-appropriate resources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" y="830262"/>
            <a:ext cx="8675370" cy="43513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Cycle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Time (C/T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 – Time from when Jira is moved to started, to when it is moved to done.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Process Time (P/T) – Time actually spent working on that process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Takt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-Time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Takt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 – Time allowed between the start of production of one unit and the start of production of the next unit in order to meet customer demand.</a:t>
            </a:r>
          </a:p>
          <a:p>
            <a:pPr marL="587375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a widget factory operates 480 minutes per day, &amp; customers demand 240 widgets per day, then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takt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time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 is two minutes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Changeover time: C/O – Time required to prepare the development environment for a new product.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0381" y="6356351"/>
            <a:ext cx="872539" cy="365125"/>
          </a:xfrm>
        </p:spPr>
        <p:txBody>
          <a:bodyPr/>
          <a:lstStyle/>
          <a:p>
            <a:fld id="{9E9A8940-52DC-4809-BED9-1592FC8AF3E2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03667" y="2489200"/>
            <a:ext cx="1197067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92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Stream Mapping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4199" y="6356351"/>
            <a:ext cx="336401" cy="365125"/>
          </a:xfrm>
        </p:spPr>
        <p:txBody>
          <a:bodyPr/>
          <a:lstStyle/>
          <a:p>
            <a:fld id="{9E9A8940-52DC-4809-BED9-1592FC8AF3E2}" type="slidenum">
              <a:rPr lang="en-US" smtClean="0"/>
              <a:t>5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990110" y="2064327"/>
            <a:ext cx="1039091" cy="111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P/T: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1 day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0110" y="1371600"/>
            <a:ext cx="1039091" cy="6927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57010" y="2064327"/>
            <a:ext cx="1039091" cy="111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P/T: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1 day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57010" y="1371600"/>
            <a:ext cx="1039091" cy="6927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Review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800109" y="2064327"/>
            <a:ext cx="1039091" cy="111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P/T: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1 day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800108" y="1371600"/>
            <a:ext cx="1039091" cy="6927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302611" y="1641763"/>
            <a:ext cx="813386" cy="2185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3169512" y="1641763"/>
            <a:ext cx="813386" cy="2185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036412" y="1641763"/>
            <a:ext cx="813386" cy="2185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6910628" y="1641763"/>
            <a:ext cx="872059" cy="2185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23210" y="1371600"/>
            <a:ext cx="1039091" cy="6927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charset="0"/>
              </a:rPr>
              <a:t>Dev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6309" y="1371600"/>
            <a:ext cx="1039091" cy="6927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Specs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6308" y="2064327"/>
            <a:ext cx="1039091" cy="111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P/T: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 days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3209" y="2068342"/>
            <a:ext cx="1039091" cy="111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P/T: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 days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1506816" y="2008950"/>
            <a:ext cx="404979" cy="312274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3373716" y="2008950"/>
            <a:ext cx="404979" cy="312274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5240616" y="2008950"/>
            <a:ext cx="404979" cy="312274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7107516" y="2008950"/>
            <a:ext cx="404979" cy="312274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4977" y="2393687"/>
            <a:ext cx="85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2775" y="2393687"/>
            <a:ext cx="85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days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0573" y="2393687"/>
            <a:ext cx="85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days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59604" y="2393687"/>
            <a:ext cx="98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days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19369" y="3992335"/>
                <a:ext cx="7034734" cy="17640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 smtClean="0"/>
                  <a:t>Total P/T: 10 days</a:t>
                </a:r>
              </a:p>
              <a:p>
                <a:r>
                  <a:rPr lang="en-US" sz="2400" dirty="0" smtClean="0"/>
                  <a:t>Total C/T: 40 days</a:t>
                </a:r>
              </a:p>
              <a:p>
                <a:r>
                  <a:rPr lang="en-US" sz="2400" dirty="0" smtClean="0"/>
                  <a:t>Efficiency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/>
                          </a:rPr>
                          <m:t>/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/>
                          </a:rPr>
                          <m:t>/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 smtClean="0"/>
                  <a:t>25%</a:t>
                </a:r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9" y="3992335"/>
                <a:ext cx="7034734" cy="17640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 bwMode="auto">
          <a:xfrm>
            <a:off x="152400" y="2272055"/>
            <a:ext cx="8686799" cy="7187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1475" y="4494248"/>
            <a:ext cx="2992564" cy="4463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80999" y="3990783"/>
            <a:ext cx="2983039" cy="4463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19369" y="2356807"/>
            <a:ext cx="881932" cy="5675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4168" y="2360835"/>
            <a:ext cx="881932" cy="5675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079442" y="2364863"/>
            <a:ext cx="881932" cy="5675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947493" y="2368891"/>
            <a:ext cx="881932" cy="5675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881068" y="2372919"/>
            <a:ext cx="881932" cy="5675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61950" y="4931182"/>
            <a:ext cx="3629910" cy="7933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0822" y="4514671"/>
            <a:ext cx="2594378" cy="12003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Legend</a:t>
            </a:r>
          </a:p>
          <a:p>
            <a:r>
              <a:rPr lang="en-US" sz="2400" dirty="0" smtClean="0"/>
              <a:t>P/T: Process time</a:t>
            </a:r>
          </a:p>
          <a:p>
            <a:r>
              <a:rPr lang="en-US" sz="2400" dirty="0" smtClean="0"/>
              <a:t>C/T: Cycle time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201301" y="3185522"/>
                <a:ext cx="1156369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01" y="3185522"/>
                <a:ext cx="1156369" cy="837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201301" y="6019800"/>
            <a:ext cx="565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Lean Principle: Reduce Delays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1170550" y="5912256"/>
            <a:ext cx="4392191" cy="7933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Line Callout 1 54"/>
          <p:cNvSpPr/>
          <p:nvPr/>
        </p:nvSpPr>
        <p:spPr bwMode="auto">
          <a:xfrm>
            <a:off x="3373716" y="3365403"/>
            <a:ext cx="1662696" cy="536576"/>
          </a:xfrm>
          <a:prstGeom prst="borderCallout1">
            <a:avLst>
              <a:gd name="adj1" fmla="val -6146"/>
              <a:gd name="adj2" fmla="val 19165"/>
              <a:gd name="adj3" fmla="val -115042"/>
              <a:gd name="adj4" fmla="val 9024"/>
            </a:avLst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charset="0"/>
              </a:rPr>
              <a:t>Lean shortens these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Line Callout 1 55"/>
          <p:cNvSpPr/>
          <p:nvPr/>
        </p:nvSpPr>
        <p:spPr bwMode="auto">
          <a:xfrm>
            <a:off x="6102769" y="3276600"/>
            <a:ext cx="1828966" cy="649257"/>
          </a:xfrm>
          <a:prstGeom prst="borderCallout1">
            <a:avLst>
              <a:gd name="adj1" fmla="val -6146"/>
              <a:gd name="adj2" fmla="val 19165"/>
              <a:gd name="adj3" fmla="val -58315"/>
              <a:gd name="adj4" fmla="val 12079"/>
            </a:avLst>
          </a:prstGeom>
          <a:solidFill>
            <a:srgbClr val="FFFF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charset="0"/>
              </a:rPr>
              <a:t>Kanban shortens these (Limit WIP)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/>
      <p:bldP spid="52" grpId="1"/>
      <p:bldP spid="54" grpId="0" animBg="1"/>
      <p:bldP spid="54" grpId="1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soliantconsulting.com/sites/default/files/blog-images/cf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4" y="1006814"/>
            <a:ext cx="8083590" cy="539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Flow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43800" y="6416675"/>
            <a:ext cx="1261728" cy="365125"/>
          </a:xfrm>
          <a:prstGeom prst="rect">
            <a:avLst/>
          </a:prstGeom>
        </p:spPr>
        <p:txBody>
          <a:bodyPr/>
          <a:lstStyle/>
          <a:p>
            <a:fld id="{D9697783-C5CB-4BE6-8C48-CE8C6D7271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6492875"/>
            <a:ext cx="2057400" cy="365125"/>
          </a:xfrm>
        </p:spPr>
        <p:txBody>
          <a:bodyPr/>
          <a:lstStyle/>
          <a:p>
            <a:fld id="{9E9A8940-52DC-4809-BED9-1592FC8AF3E2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-24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996950"/>
            <a:ext cx="8523287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-24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730625"/>
            <a:ext cx="8523287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8940-52DC-4809-BED9-1592FC8AF3E2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6769"/>
            <a:ext cx="8029339" cy="3904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08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ain Nomura Global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2420"/>
      </a:accent1>
      <a:accent2>
        <a:srgbClr val="737374"/>
      </a:accent2>
      <a:accent3>
        <a:srgbClr val="80A9AE"/>
      </a:accent3>
      <a:accent4>
        <a:srgbClr val="00305C"/>
      </a:accent4>
      <a:accent5>
        <a:srgbClr val="80003F"/>
      </a:accent5>
      <a:accent6>
        <a:srgbClr val="CC8D19"/>
      </a:accent6>
      <a:hlink>
        <a:srgbClr val="B1B1B0"/>
      </a:hlink>
      <a:folHlink>
        <a:srgbClr val="B1B1B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378</TotalTime>
  <Words>968</Words>
  <Application>Microsoft Office PowerPoint</Application>
  <PresentationFormat>Letter Paper (8.5x11 in)</PresentationFormat>
  <Paragraphs>153</Paragraphs>
  <Slides>16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Mapping the Value Stream – Lean Kanban</vt:lpstr>
      <vt:lpstr>PowerPoint Presentation</vt:lpstr>
      <vt:lpstr>Kanban Column Selection</vt:lpstr>
      <vt:lpstr>Kanban Column Selection</vt:lpstr>
      <vt:lpstr>Useful Metrics</vt:lpstr>
      <vt:lpstr>Value Stream Mapping Metrics</vt:lpstr>
      <vt:lpstr>Cumulative Flow Diagram</vt:lpstr>
      <vt:lpstr>Calculating Productivity</vt:lpstr>
      <vt:lpstr>Jira Kanban</vt:lpstr>
      <vt:lpstr>PowerPoint Presentation</vt:lpstr>
      <vt:lpstr>PowerPoint Presentation</vt:lpstr>
      <vt:lpstr>PowerPoint Presentation</vt:lpstr>
      <vt:lpstr>PowerPoint Presentation</vt:lpstr>
      <vt:lpstr>Tricks to Value Stream Mapping</vt:lpstr>
      <vt:lpstr>PowerPoint Presentation</vt:lpstr>
      <vt:lpstr>And now, it’s Retrospective time!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Value Stream – Lean Kanban</dc:title>
  <dc:creator>Grazi, Victor (IT/US)</dc:creator>
  <cp:lastModifiedBy>Grazi, Victor (IT/US)</cp:lastModifiedBy>
  <cp:revision>29</cp:revision>
  <dcterms:created xsi:type="dcterms:W3CDTF">2018-08-16T12:32:37Z</dcterms:created>
  <dcterms:modified xsi:type="dcterms:W3CDTF">2018-08-16T18:51:03Z</dcterms:modified>
</cp:coreProperties>
</file>