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6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65" r:id="rId7"/>
    <p:sldId id="267" r:id="rId8"/>
    <p:sldId id="260" r:id="rId9"/>
    <p:sldId id="261" r:id="rId10"/>
    <p:sldId id="268" r:id="rId11"/>
    <p:sldId id="263" r:id="rId12"/>
    <p:sldId id="271" r:id="rId13"/>
    <p:sldId id="273" r:id="rId14"/>
    <p:sldId id="266" r:id="rId15"/>
    <p:sldId id="269" r:id="rId16"/>
    <p:sldId id="272" r:id="rId17"/>
    <p:sldId id="270" r:id="rId18"/>
    <p:sldId id="264" r:id="rId1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0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D8F6B-B0F3-420D-97E3-E396D6049FA1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2E9A1-23DD-492C-8BA7-893F38C3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Sorry, PowerPoint</a:t>
            </a:r>
            <a:r>
              <a:rPr lang="en-US" baseline="0" dirty="0" smtClean="0"/>
              <a:t> has a “feature” that replaces # signs in hyperlinks with %20-%20. So I could not make these 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2E9A1-23DD-492C-8BA7-893F38C3A1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mura Standar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Freeform 26"/>
          <p:cNvSpPr>
            <a:spLocks noChangeAspect="1"/>
          </p:cNvSpPr>
          <p:nvPr/>
        </p:nvSpPr>
        <p:spPr bwMode="auto">
          <a:xfrm>
            <a:off x="3997025" y="0"/>
            <a:ext cx="5160212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6" y="1659"/>
              </a:cxn>
              <a:cxn ang="0">
                <a:pos x="3402" y="1659"/>
              </a:cxn>
              <a:cxn ang="0">
                <a:pos x="3402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3402" h="1659">
                <a:moveTo>
                  <a:pt x="0" y="520"/>
                </a:moveTo>
                <a:lnTo>
                  <a:pt x="506" y="1659"/>
                </a:lnTo>
                <a:lnTo>
                  <a:pt x="3402" y="1659"/>
                </a:lnTo>
                <a:lnTo>
                  <a:pt x="3402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40930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ltGray">
          <a:xfrm>
            <a:off x="6563082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ltGray">
          <a:xfrm>
            <a:off x="8273486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47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78" name="Freeform 19"/>
          <p:cNvSpPr>
            <a:spLocks/>
          </p:cNvSpPr>
          <p:nvPr/>
        </p:nvSpPr>
        <p:spPr bwMode="auto">
          <a:xfrm>
            <a:off x="294975" y="-7625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" name="Freeform 25"/>
          <p:cNvSpPr>
            <a:spLocks/>
          </p:cNvSpPr>
          <p:nvPr/>
        </p:nvSpPr>
        <p:spPr bwMode="auto">
          <a:xfrm>
            <a:off x="3481088" y="1175063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" name="Freeform 80"/>
          <p:cNvSpPr>
            <a:spLocks/>
          </p:cNvSpPr>
          <p:nvPr/>
        </p:nvSpPr>
        <p:spPr bwMode="auto">
          <a:xfrm>
            <a:off x="2261888" y="832163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" name="Freeform 81"/>
          <p:cNvSpPr>
            <a:spLocks/>
          </p:cNvSpPr>
          <p:nvPr/>
        </p:nvSpPr>
        <p:spPr bwMode="auto">
          <a:xfrm>
            <a:off x="3330275" y="1900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" name="Freeform 82"/>
          <p:cNvSpPr>
            <a:spLocks/>
          </p:cNvSpPr>
          <p:nvPr/>
        </p:nvSpPr>
        <p:spPr bwMode="auto">
          <a:xfrm>
            <a:off x="3654125" y="1900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" name="Freeform 83"/>
          <p:cNvSpPr>
            <a:spLocks/>
          </p:cNvSpPr>
          <p:nvPr/>
        </p:nvSpPr>
        <p:spPr bwMode="auto">
          <a:xfrm>
            <a:off x="2981025" y="1900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" name="Freeform 30"/>
          <p:cNvSpPr>
            <a:spLocks/>
          </p:cNvSpPr>
          <p:nvPr/>
        </p:nvSpPr>
        <p:spPr bwMode="auto">
          <a:xfrm>
            <a:off x="2631775" y="1900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Freeform 31"/>
          <p:cNvSpPr>
            <a:spLocks/>
          </p:cNvSpPr>
          <p:nvPr/>
        </p:nvSpPr>
        <p:spPr bwMode="auto">
          <a:xfrm>
            <a:off x="1585613" y="1900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Freeform 32"/>
          <p:cNvSpPr>
            <a:spLocks/>
          </p:cNvSpPr>
          <p:nvPr/>
        </p:nvSpPr>
        <p:spPr bwMode="auto">
          <a:xfrm>
            <a:off x="272750" y="1900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Freeform 26"/>
          <p:cNvSpPr>
            <a:spLocks noChangeAspect="1"/>
          </p:cNvSpPr>
          <p:nvPr userDrawn="1"/>
        </p:nvSpPr>
        <p:spPr bwMode="auto">
          <a:xfrm>
            <a:off x="3997025" y="0"/>
            <a:ext cx="5160212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6" y="1659"/>
              </a:cxn>
              <a:cxn ang="0">
                <a:pos x="3402" y="1659"/>
              </a:cxn>
              <a:cxn ang="0">
                <a:pos x="3402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3402" h="1659">
                <a:moveTo>
                  <a:pt x="0" y="520"/>
                </a:moveTo>
                <a:lnTo>
                  <a:pt x="506" y="1659"/>
                </a:lnTo>
                <a:lnTo>
                  <a:pt x="3402" y="1659"/>
                </a:lnTo>
                <a:lnTo>
                  <a:pt x="3402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Text Box 11"/>
          <p:cNvSpPr txBox="1">
            <a:spLocks noChangeArrowheads="1"/>
          </p:cNvSpPr>
          <p:nvPr userDrawn="1"/>
        </p:nvSpPr>
        <p:spPr bwMode="ltGray">
          <a:xfrm>
            <a:off x="6563082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ltGray">
          <a:xfrm>
            <a:off x="8273486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5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28" name="Freeform 19"/>
          <p:cNvSpPr>
            <a:spLocks/>
          </p:cNvSpPr>
          <p:nvPr userDrawn="1"/>
        </p:nvSpPr>
        <p:spPr bwMode="auto">
          <a:xfrm>
            <a:off x="294975" y="-7625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25"/>
          <p:cNvSpPr>
            <a:spLocks/>
          </p:cNvSpPr>
          <p:nvPr userDrawn="1"/>
        </p:nvSpPr>
        <p:spPr bwMode="auto">
          <a:xfrm>
            <a:off x="3481088" y="1175063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29"/>
          <p:cNvSpPr>
            <a:spLocks/>
          </p:cNvSpPr>
          <p:nvPr userDrawn="1"/>
        </p:nvSpPr>
        <p:spPr bwMode="auto">
          <a:xfrm>
            <a:off x="2261888" y="832163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30"/>
          <p:cNvSpPr>
            <a:spLocks/>
          </p:cNvSpPr>
          <p:nvPr userDrawn="1"/>
        </p:nvSpPr>
        <p:spPr bwMode="auto">
          <a:xfrm>
            <a:off x="3330275" y="1900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32"/>
          <p:cNvSpPr>
            <a:spLocks/>
          </p:cNvSpPr>
          <p:nvPr userDrawn="1"/>
        </p:nvSpPr>
        <p:spPr bwMode="auto">
          <a:xfrm>
            <a:off x="3654125" y="1900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3"/>
          <p:cNvSpPr>
            <a:spLocks/>
          </p:cNvSpPr>
          <p:nvPr userDrawn="1"/>
        </p:nvSpPr>
        <p:spPr bwMode="auto">
          <a:xfrm>
            <a:off x="2981025" y="1900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0"/>
          <p:cNvSpPr>
            <a:spLocks/>
          </p:cNvSpPr>
          <p:nvPr userDrawn="1"/>
        </p:nvSpPr>
        <p:spPr bwMode="auto">
          <a:xfrm>
            <a:off x="2631775" y="1900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1"/>
          <p:cNvSpPr>
            <a:spLocks/>
          </p:cNvSpPr>
          <p:nvPr userDrawn="1"/>
        </p:nvSpPr>
        <p:spPr bwMode="auto">
          <a:xfrm>
            <a:off x="1585613" y="1900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32"/>
          <p:cNvSpPr>
            <a:spLocks/>
          </p:cNvSpPr>
          <p:nvPr userDrawn="1"/>
        </p:nvSpPr>
        <p:spPr bwMode="auto">
          <a:xfrm>
            <a:off x="272750" y="1900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45908" y="4305600"/>
            <a:ext cx="8649969" cy="217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091964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245908" y="3526356"/>
            <a:ext cx="8649969" cy="13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0" hasCustomPrompt="1"/>
          </p:nvPr>
        </p:nvSpPr>
        <p:spPr>
          <a:xfrm>
            <a:off x="245908" y="5142232"/>
            <a:ext cx="8649969" cy="138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245908" y="1900800"/>
            <a:ext cx="8649969" cy="13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245908" y="3311676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245908" y="493130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04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43" hasCustomPrompt="1"/>
          </p:nvPr>
        </p:nvSpPr>
        <p:spPr>
          <a:xfrm>
            <a:off x="245907" y="3525717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44" hasCustomPrompt="1"/>
          </p:nvPr>
        </p:nvSpPr>
        <p:spPr>
          <a:xfrm>
            <a:off x="4639015" y="3525717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6" name="Content Placeholder 3"/>
          <p:cNvSpPr>
            <a:spLocks noGrp="1"/>
          </p:cNvSpPr>
          <p:nvPr>
            <p:ph sz="half" idx="47" hasCustomPrompt="1"/>
          </p:nvPr>
        </p:nvSpPr>
        <p:spPr>
          <a:xfrm>
            <a:off x="245907" y="5153961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7" name="Content Placeholder 3"/>
          <p:cNvSpPr>
            <a:spLocks noGrp="1"/>
          </p:cNvSpPr>
          <p:nvPr>
            <p:ph sz="half" idx="48" hasCustomPrompt="1"/>
          </p:nvPr>
        </p:nvSpPr>
        <p:spPr>
          <a:xfrm>
            <a:off x="4639015" y="5153961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49" hasCustomPrompt="1"/>
          </p:nvPr>
        </p:nvSpPr>
        <p:spPr>
          <a:xfrm>
            <a:off x="245907" y="331167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50" hasCustomPrompt="1"/>
          </p:nvPr>
        </p:nvSpPr>
        <p:spPr>
          <a:xfrm>
            <a:off x="245907" y="4943500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51" hasCustomPrompt="1"/>
          </p:nvPr>
        </p:nvSpPr>
        <p:spPr>
          <a:xfrm>
            <a:off x="463954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52" hasCustomPrompt="1"/>
          </p:nvPr>
        </p:nvSpPr>
        <p:spPr>
          <a:xfrm>
            <a:off x="4639547" y="331167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4639547" y="4943500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7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097846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5200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39" hasCustomPrompt="1"/>
          </p:nvPr>
        </p:nvSpPr>
        <p:spPr>
          <a:xfrm>
            <a:off x="317617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6097329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7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097846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5200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097846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317617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43" hasCustomPrompt="1"/>
          </p:nvPr>
        </p:nvSpPr>
        <p:spPr>
          <a:xfrm>
            <a:off x="6097329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097329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2369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2207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1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2369" y="432207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1158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5907" y="411121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4631158" y="411121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1900800"/>
            <a:ext cx="5721940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101169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610078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3176861" y="1900800"/>
            <a:ext cx="5721940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245907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3176153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3176861" y="1900799"/>
            <a:ext cx="572194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245907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6861" y="4310016"/>
            <a:ext cx="5721940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10016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3176153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41" hasCustomPrompt="1"/>
          </p:nvPr>
        </p:nvSpPr>
        <p:spPr>
          <a:xfrm>
            <a:off x="245907" y="4117492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3176153" y="4117492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52554" y="1900799"/>
            <a:ext cx="572194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101169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252554" y="4338891"/>
            <a:ext cx="5721940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6101169" y="4338891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251520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0078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41" hasCustomPrompt="1"/>
          </p:nvPr>
        </p:nvSpPr>
        <p:spPr>
          <a:xfrm>
            <a:off x="251520" y="411249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6100785" y="41124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mura Standard Part 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Freeform 32"/>
          <p:cNvSpPr>
            <a:spLocks noChangeAspect="1"/>
          </p:cNvSpPr>
          <p:nvPr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39211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9" name="Picture 2" descr="\\Europe\Data\Creative_Media\02001-03000\02154 Landor Project\PowerPoint Template\Assets\200339868_PPT.jpg"/>
          <p:cNvPicPr>
            <a:picLocks noChangeAspect="1" noChangeArrowheads="1"/>
          </p:cNvPicPr>
          <p:nvPr/>
        </p:nvPicPr>
        <p:blipFill>
          <a:blip r:embed="rId2" cstate="print"/>
          <a:srcRect l="8281" b="7581"/>
          <a:stretch>
            <a:fillRect/>
          </a:stretch>
        </p:blipFill>
        <p:spPr bwMode="auto">
          <a:xfrm>
            <a:off x="0" y="0"/>
            <a:ext cx="3594526" cy="2514246"/>
          </a:xfrm>
          <a:prstGeom prst="rect">
            <a:avLst/>
          </a:prstGeom>
          <a:noFill/>
        </p:spPr>
      </p:pic>
      <p:sp>
        <p:nvSpPr>
          <p:cNvPr id="31" name="Freeform 19"/>
          <p:cNvSpPr>
            <a:spLocks/>
          </p:cNvSpPr>
          <p:nvPr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25"/>
          <p:cNvSpPr>
            <a:spLocks/>
          </p:cNvSpPr>
          <p:nvPr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30"/>
          <p:cNvSpPr>
            <a:spLocks/>
          </p:cNvSpPr>
          <p:nvPr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31"/>
          <p:cNvSpPr>
            <a:spLocks/>
          </p:cNvSpPr>
          <p:nvPr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32"/>
          <p:cNvSpPr>
            <a:spLocks/>
          </p:cNvSpPr>
          <p:nvPr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25" name="Freeform 32"/>
          <p:cNvSpPr>
            <a:spLocks noChangeAspect="1"/>
          </p:cNvSpPr>
          <p:nvPr userDrawn="1"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Text Box 11"/>
          <p:cNvSpPr txBox="1">
            <a:spLocks noChangeArrowheads="1"/>
          </p:cNvSpPr>
          <p:nvPr userDrawn="1"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7" name="Text Box 11"/>
          <p:cNvSpPr txBox="1">
            <a:spLocks noChangeArrowheads="1"/>
          </p:cNvSpPr>
          <p:nvPr userDrawn="1"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8" name="Picture 2" descr="\\Europe\Data\Creative_Media\02001-03000\02154 Landor Project\PowerPoint Template\Assets\200339868_PPT.jpg"/>
          <p:cNvPicPr>
            <a:picLocks noChangeAspect="1" noChangeArrowheads="1"/>
          </p:cNvPicPr>
          <p:nvPr userDrawn="1"/>
        </p:nvPicPr>
        <p:blipFill>
          <a:blip r:embed="rId2" cstate="print"/>
          <a:srcRect l="8281" b="7581"/>
          <a:stretch>
            <a:fillRect/>
          </a:stretch>
        </p:blipFill>
        <p:spPr bwMode="auto">
          <a:xfrm>
            <a:off x="0" y="0"/>
            <a:ext cx="3594526" cy="2514246"/>
          </a:xfrm>
          <a:prstGeom prst="rect">
            <a:avLst/>
          </a:prstGeom>
          <a:noFill/>
        </p:spPr>
      </p:pic>
      <p:sp>
        <p:nvSpPr>
          <p:cNvPr id="30" name="Freeform 19"/>
          <p:cNvSpPr>
            <a:spLocks/>
          </p:cNvSpPr>
          <p:nvPr userDrawn="1"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25"/>
          <p:cNvSpPr>
            <a:spLocks/>
          </p:cNvSpPr>
          <p:nvPr userDrawn="1"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30"/>
          <p:cNvSpPr>
            <a:spLocks/>
          </p:cNvSpPr>
          <p:nvPr userDrawn="1"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31"/>
          <p:cNvSpPr>
            <a:spLocks/>
          </p:cNvSpPr>
          <p:nvPr userDrawn="1"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Freeform 32"/>
          <p:cNvSpPr>
            <a:spLocks/>
          </p:cNvSpPr>
          <p:nvPr userDrawn="1"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0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245908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50" hasCustomPrompt="1"/>
          </p:nvPr>
        </p:nvSpPr>
        <p:spPr>
          <a:xfrm>
            <a:off x="2439138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51" hasCustomPrompt="1"/>
          </p:nvPr>
        </p:nvSpPr>
        <p:spPr>
          <a:xfrm>
            <a:off x="4639015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52" hasCustomPrompt="1"/>
          </p:nvPr>
        </p:nvSpPr>
        <p:spPr>
          <a:xfrm>
            <a:off x="6832246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2438319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54" hasCustomPrompt="1"/>
          </p:nvPr>
        </p:nvSpPr>
        <p:spPr>
          <a:xfrm>
            <a:off x="4639015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55" hasCustomPrompt="1"/>
          </p:nvPr>
        </p:nvSpPr>
        <p:spPr>
          <a:xfrm>
            <a:off x="6832246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245908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0" hasCustomPrompt="1"/>
          </p:nvPr>
        </p:nvSpPr>
        <p:spPr>
          <a:xfrm>
            <a:off x="2439138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51" hasCustomPrompt="1"/>
          </p:nvPr>
        </p:nvSpPr>
        <p:spPr>
          <a:xfrm>
            <a:off x="4639015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half" idx="52" hasCustomPrompt="1"/>
          </p:nvPr>
        </p:nvSpPr>
        <p:spPr>
          <a:xfrm>
            <a:off x="6832246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3913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5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38319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4639015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6832246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245908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idx="61" hasCustomPrompt="1"/>
          </p:nvPr>
        </p:nvSpPr>
        <p:spPr>
          <a:xfrm>
            <a:off x="2438319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idx="62" hasCustomPrompt="1"/>
          </p:nvPr>
        </p:nvSpPr>
        <p:spPr>
          <a:xfrm>
            <a:off x="4639015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idx="63" hasCustomPrompt="1"/>
          </p:nvPr>
        </p:nvSpPr>
        <p:spPr>
          <a:xfrm>
            <a:off x="6832246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9015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9015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4639015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1158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5907" y="409310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2369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245907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631158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45908" y="4317475"/>
            <a:ext cx="8649969" cy="217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4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104156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4637826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245907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43" hasCustomPrompt="1"/>
          </p:nvPr>
        </p:nvSpPr>
        <p:spPr>
          <a:xfrm>
            <a:off x="3176861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6101583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45784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5908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2445784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4637457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6832246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7" y="1900800"/>
            <a:ext cx="4256862" cy="46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4634119" y="1900800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634119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34119" y="3556984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4634119" y="334025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4634119" y="5213168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634119" y="499643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51520" y="1900800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51520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251520" y="3556984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251520" y="334025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251520" y="5213168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251520" y="499643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4638469" y="1900800"/>
            <a:ext cx="4256862" cy="46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38469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Nomura Standard Full 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\\Europe\Data\Creative_Media\02001-03000\02154 Landor Project\PowerPoint Template\Assets\200339868_PPT.jpg"/>
          <p:cNvPicPr>
            <a:picLocks noChangeAspect="1" noChangeArrowheads="1"/>
          </p:cNvPicPr>
          <p:nvPr/>
        </p:nvPicPr>
        <p:blipFill>
          <a:blip r:embed="rId2" cstate="print"/>
          <a:srcRect l="1115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5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39211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sp>
        <p:nvSpPr>
          <p:cNvPr id="27" name="Freeform 32"/>
          <p:cNvSpPr>
            <a:spLocks noChangeAspect="1"/>
          </p:cNvSpPr>
          <p:nvPr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19"/>
          <p:cNvSpPr>
            <a:spLocks/>
          </p:cNvSpPr>
          <p:nvPr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0"/>
          <p:cNvSpPr>
            <a:spLocks/>
          </p:cNvSpPr>
          <p:nvPr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1"/>
          <p:cNvSpPr>
            <a:spLocks/>
          </p:cNvSpPr>
          <p:nvPr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8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pic>
        <p:nvPicPr>
          <p:cNvPr id="23" name="Picture 2" descr="\\Europe\Data\Creative_Media\02001-03000\02154 Landor Project\PowerPoint Template\Assets\200339868_PPT.jpg"/>
          <p:cNvPicPr>
            <a:picLocks noChangeAspect="1" noChangeArrowheads="1"/>
          </p:cNvPicPr>
          <p:nvPr userDrawn="1"/>
        </p:nvPicPr>
        <p:blipFill>
          <a:blip r:embed="rId2" cstate="print"/>
          <a:srcRect l="1115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 Box 11"/>
          <p:cNvSpPr txBox="1">
            <a:spLocks noChangeArrowheads="1"/>
          </p:cNvSpPr>
          <p:nvPr userDrawn="1"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5" name="Text Box 11"/>
          <p:cNvSpPr txBox="1">
            <a:spLocks noChangeArrowheads="1"/>
          </p:cNvSpPr>
          <p:nvPr userDrawn="1"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sp>
        <p:nvSpPr>
          <p:cNvPr id="26" name="Freeform 32"/>
          <p:cNvSpPr>
            <a:spLocks noChangeAspect="1"/>
          </p:cNvSpPr>
          <p:nvPr userDrawn="1"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19"/>
          <p:cNvSpPr>
            <a:spLocks/>
          </p:cNvSpPr>
          <p:nvPr userDrawn="1"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25"/>
          <p:cNvSpPr>
            <a:spLocks/>
          </p:cNvSpPr>
          <p:nvPr userDrawn="1"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30"/>
          <p:cNvSpPr>
            <a:spLocks/>
          </p:cNvSpPr>
          <p:nvPr userDrawn="1"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31"/>
          <p:cNvSpPr>
            <a:spLocks/>
          </p:cNvSpPr>
          <p:nvPr userDrawn="1"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32"/>
          <p:cNvSpPr>
            <a:spLocks/>
          </p:cNvSpPr>
          <p:nvPr userDrawn="1"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8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1900799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4351553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4134822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34" hasCustomPrompt="1"/>
          </p:nvPr>
        </p:nvSpPr>
        <p:spPr>
          <a:xfrm>
            <a:off x="251520" y="4624482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5" hasCustomPrompt="1"/>
          </p:nvPr>
        </p:nvSpPr>
        <p:spPr>
          <a:xfrm>
            <a:off x="4630847" y="4624482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51520" y="2204864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3" hasCustomPrompt="1"/>
          </p:nvPr>
        </p:nvSpPr>
        <p:spPr>
          <a:xfrm>
            <a:off x="4630847" y="2204864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091964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251520" y="19888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4632369" y="19888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251520" y="440652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632369" y="440652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47" hasCustomPrompt="1"/>
          </p:nvPr>
        </p:nvSpPr>
        <p:spPr>
          <a:xfrm>
            <a:off x="245907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48" hasCustomPrompt="1"/>
          </p:nvPr>
        </p:nvSpPr>
        <p:spPr>
          <a:xfrm>
            <a:off x="6101169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3175200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50" hasCustomPrompt="1"/>
          </p:nvPr>
        </p:nvSpPr>
        <p:spPr>
          <a:xfrm>
            <a:off x="245908" y="4150300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51" hasCustomPrompt="1"/>
          </p:nvPr>
        </p:nvSpPr>
        <p:spPr>
          <a:xfrm>
            <a:off x="245907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52" hasCustomPrompt="1"/>
          </p:nvPr>
        </p:nvSpPr>
        <p:spPr>
          <a:xfrm>
            <a:off x="3176175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6101169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45784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5908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2445784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4637457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6832246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61" hasCustomPrompt="1"/>
          </p:nvPr>
        </p:nvSpPr>
        <p:spPr>
          <a:xfrm>
            <a:off x="245908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62" hasCustomPrompt="1"/>
          </p:nvPr>
        </p:nvSpPr>
        <p:spPr>
          <a:xfrm>
            <a:off x="2445784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63" hasCustomPrompt="1"/>
          </p:nvPr>
        </p:nvSpPr>
        <p:spPr>
          <a:xfrm>
            <a:off x="4639015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64" hasCustomPrompt="1"/>
          </p:nvPr>
        </p:nvSpPr>
        <p:spPr>
          <a:xfrm>
            <a:off x="6832246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65" hasCustomPrompt="1"/>
          </p:nvPr>
        </p:nvSpPr>
        <p:spPr>
          <a:xfrm>
            <a:off x="245908" y="4077072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66" hasCustomPrompt="1"/>
          </p:nvPr>
        </p:nvSpPr>
        <p:spPr>
          <a:xfrm>
            <a:off x="245908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67" hasCustomPrompt="1"/>
          </p:nvPr>
        </p:nvSpPr>
        <p:spPr>
          <a:xfrm>
            <a:off x="2445784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68" hasCustomPrompt="1"/>
          </p:nvPr>
        </p:nvSpPr>
        <p:spPr>
          <a:xfrm>
            <a:off x="4637457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69" hasCustomPrompt="1"/>
          </p:nvPr>
        </p:nvSpPr>
        <p:spPr>
          <a:xfrm>
            <a:off x="6832246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31_Comple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Freeform 48"/>
          <p:cNvSpPr>
            <a:spLocks noChangeAspect="1"/>
          </p:cNvSpPr>
          <p:nvPr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7" y="3600000"/>
            <a:ext cx="7219950" cy="860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7" y="4608000"/>
            <a:ext cx="7219950" cy="507600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lang="en-GB" sz="1800" b="1" baseline="0" dirty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1000"/>
              </a:spcBef>
              <a:spcAft>
                <a:spcPts val="1000"/>
              </a:spcAft>
              <a:buClr>
                <a:srgbClr val="CC3300"/>
              </a:buClr>
            </a:pPr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129" name="Freeform 64"/>
          <p:cNvSpPr>
            <a:spLocks/>
          </p:cNvSpPr>
          <p:nvPr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0" name="Freeform 65"/>
          <p:cNvSpPr>
            <a:spLocks/>
          </p:cNvSpPr>
          <p:nvPr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1" name="Freeform 66"/>
          <p:cNvSpPr>
            <a:spLocks/>
          </p:cNvSpPr>
          <p:nvPr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2" name="Freeform 67"/>
          <p:cNvSpPr>
            <a:spLocks/>
          </p:cNvSpPr>
          <p:nvPr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" name="Freeform 68"/>
          <p:cNvSpPr>
            <a:spLocks/>
          </p:cNvSpPr>
          <p:nvPr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4" name="Freeform 69"/>
          <p:cNvSpPr>
            <a:spLocks/>
          </p:cNvSpPr>
          <p:nvPr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5" name="Freeform 70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6" name="Freeform 71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7" name="Freeform 72"/>
          <p:cNvSpPr>
            <a:spLocks/>
          </p:cNvSpPr>
          <p:nvPr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8" name="Freeform 73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9" name="Freeform 74"/>
          <p:cNvSpPr>
            <a:spLocks/>
          </p:cNvSpPr>
          <p:nvPr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0" name="Freeform 75"/>
          <p:cNvSpPr>
            <a:spLocks/>
          </p:cNvSpPr>
          <p:nvPr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1" name="Freeform 76"/>
          <p:cNvSpPr>
            <a:spLocks/>
          </p:cNvSpPr>
          <p:nvPr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2" name="Freeform 77"/>
          <p:cNvSpPr>
            <a:spLocks/>
          </p:cNvSpPr>
          <p:nvPr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3" name="Freeform 78"/>
          <p:cNvSpPr>
            <a:spLocks/>
          </p:cNvSpPr>
          <p:nvPr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4" name="Freeform 79"/>
          <p:cNvSpPr>
            <a:spLocks/>
          </p:cNvSpPr>
          <p:nvPr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5" name="Freeform 80"/>
          <p:cNvSpPr>
            <a:spLocks/>
          </p:cNvSpPr>
          <p:nvPr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6" name="Freeform 81"/>
          <p:cNvSpPr>
            <a:spLocks/>
          </p:cNvSpPr>
          <p:nvPr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72" name="Picture 171" descr="NOMURA_A4_PMS_1797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4" name="Freeform 48"/>
          <p:cNvSpPr>
            <a:spLocks noChangeAspect="1"/>
          </p:cNvSpPr>
          <p:nvPr userDrawn="1"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64"/>
          <p:cNvSpPr>
            <a:spLocks/>
          </p:cNvSpPr>
          <p:nvPr userDrawn="1"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65"/>
          <p:cNvSpPr>
            <a:spLocks/>
          </p:cNvSpPr>
          <p:nvPr userDrawn="1"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66"/>
          <p:cNvSpPr>
            <a:spLocks/>
          </p:cNvSpPr>
          <p:nvPr userDrawn="1"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67"/>
          <p:cNvSpPr>
            <a:spLocks/>
          </p:cNvSpPr>
          <p:nvPr userDrawn="1"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68"/>
          <p:cNvSpPr>
            <a:spLocks/>
          </p:cNvSpPr>
          <p:nvPr userDrawn="1"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69"/>
          <p:cNvSpPr>
            <a:spLocks/>
          </p:cNvSpPr>
          <p:nvPr userDrawn="1"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70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71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72"/>
          <p:cNvSpPr>
            <a:spLocks/>
          </p:cNvSpPr>
          <p:nvPr userDrawn="1"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73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74"/>
          <p:cNvSpPr>
            <a:spLocks/>
          </p:cNvSpPr>
          <p:nvPr userDrawn="1"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75"/>
          <p:cNvSpPr>
            <a:spLocks/>
          </p:cNvSpPr>
          <p:nvPr userDrawn="1"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76"/>
          <p:cNvSpPr>
            <a:spLocks/>
          </p:cNvSpPr>
          <p:nvPr userDrawn="1"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77"/>
          <p:cNvSpPr>
            <a:spLocks/>
          </p:cNvSpPr>
          <p:nvPr userDrawn="1"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78"/>
          <p:cNvSpPr>
            <a:spLocks/>
          </p:cNvSpPr>
          <p:nvPr userDrawn="1"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79"/>
          <p:cNvSpPr>
            <a:spLocks/>
          </p:cNvSpPr>
          <p:nvPr userDrawn="1"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80"/>
          <p:cNvSpPr>
            <a:spLocks/>
          </p:cNvSpPr>
          <p:nvPr userDrawn="1"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81"/>
          <p:cNvSpPr>
            <a:spLocks/>
          </p:cNvSpPr>
          <p:nvPr userDrawn="1"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3" name="Picture 42" descr="NOMURA_A4_PMS_1797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7" y="3600000"/>
            <a:ext cx="7219950" cy="860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1" name="Title 15"/>
          <p:cNvSpPr>
            <a:spLocks noGrp="1"/>
          </p:cNvSpPr>
          <p:nvPr>
            <p:ph type="title" hasCustomPrompt="1"/>
          </p:nvPr>
        </p:nvSpPr>
        <p:spPr>
          <a:xfrm>
            <a:off x="252047" y="4608000"/>
            <a:ext cx="7219950" cy="507600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lang="en-GB" sz="1800" b="1" baseline="0" dirty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1000"/>
              </a:spcBef>
              <a:spcAft>
                <a:spcPts val="1000"/>
              </a:spcAft>
              <a:buClr>
                <a:srgbClr val="CC3300"/>
              </a:buClr>
            </a:pPr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40" name="Freeform 48"/>
          <p:cNvSpPr>
            <a:spLocks noChangeAspect="1"/>
          </p:cNvSpPr>
          <p:nvPr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64"/>
          <p:cNvSpPr>
            <a:spLocks/>
          </p:cNvSpPr>
          <p:nvPr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65"/>
          <p:cNvSpPr>
            <a:spLocks/>
          </p:cNvSpPr>
          <p:nvPr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66"/>
          <p:cNvSpPr>
            <a:spLocks/>
          </p:cNvSpPr>
          <p:nvPr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67"/>
          <p:cNvSpPr>
            <a:spLocks/>
          </p:cNvSpPr>
          <p:nvPr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68"/>
          <p:cNvSpPr>
            <a:spLocks/>
          </p:cNvSpPr>
          <p:nvPr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69"/>
          <p:cNvSpPr>
            <a:spLocks/>
          </p:cNvSpPr>
          <p:nvPr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70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71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Freeform 72"/>
          <p:cNvSpPr>
            <a:spLocks/>
          </p:cNvSpPr>
          <p:nvPr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Freeform 73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Freeform 74"/>
          <p:cNvSpPr>
            <a:spLocks/>
          </p:cNvSpPr>
          <p:nvPr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" name="Freeform 75"/>
          <p:cNvSpPr>
            <a:spLocks/>
          </p:cNvSpPr>
          <p:nvPr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" name="Freeform 76"/>
          <p:cNvSpPr>
            <a:spLocks/>
          </p:cNvSpPr>
          <p:nvPr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" name="Freeform 77"/>
          <p:cNvSpPr>
            <a:spLocks/>
          </p:cNvSpPr>
          <p:nvPr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" name="Freeform 78"/>
          <p:cNvSpPr>
            <a:spLocks/>
          </p:cNvSpPr>
          <p:nvPr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Freeform 79"/>
          <p:cNvSpPr>
            <a:spLocks/>
          </p:cNvSpPr>
          <p:nvPr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" name="Freeform 80"/>
          <p:cNvSpPr>
            <a:spLocks/>
          </p:cNvSpPr>
          <p:nvPr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" name="Freeform 81"/>
          <p:cNvSpPr>
            <a:spLocks/>
          </p:cNvSpPr>
          <p:nvPr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9" name="Picture 58" descr="NOMURA_A4_PMS_1797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4" name="Freeform 48"/>
          <p:cNvSpPr>
            <a:spLocks noChangeAspect="1"/>
          </p:cNvSpPr>
          <p:nvPr userDrawn="1"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64"/>
          <p:cNvSpPr>
            <a:spLocks/>
          </p:cNvSpPr>
          <p:nvPr userDrawn="1"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65"/>
          <p:cNvSpPr>
            <a:spLocks/>
          </p:cNvSpPr>
          <p:nvPr userDrawn="1"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66"/>
          <p:cNvSpPr>
            <a:spLocks/>
          </p:cNvSpPr>
          <p:nvPr userDrawn="1"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67"/>
          <p:cNvSpPr>
            <a:spLocks/>
          </p:cNvSpPr>
          <p:nvPr userDrawn="1"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68"/>
          <p:cNvSpPr>
            <a:spLocks/>
          </p:cNvSpPr>
          <p:nvPr userDrawn="1"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69"/>
          <p:cNvSpPr>
            <a:spLocks/>
          </p:cNvSpPr>
          <p:nvPr userDrawn="1"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70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71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72"/>
          <p:cNvSpPr>
            <a:spLocks/>
          </p:cNvSpPr>
          <p:nvPr userDrawn="1"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73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74"/>
          <p:cNvSpPr>
            <a:spLocks/>
          </p:cNvSpPr>
          <p:nvPr userDrawn="1"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75"/>
          <p:cNvSpPr>
            <a:spLocks/>
          </p:cNvSpPr>
          <p:nvPr userDrawn="1"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76"/>
          <p:cNvSpPr>
            <a:spLocks/>
          </p:cNvSpPr>
          <p:nvPr userDrawn="1"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77"/>
          <p:cNvSpPr>
            <a:spLocks/>
          </p:cNvSpPr>
          <p:nvPr userDrawn="1"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78"/>
          <p:cNvSpPr>
            <a:spLocks/>
          </p:cNvSpPr>
          <p:nvPr userDrawn="1"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Freeform 79"/>
          <p:cNvSpPr>
            <a:spLocks/>
          </p:cNvSpPr>
          <p:nvPr userDrawn="1"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Freeform 80"/>
          <p:cNvSpPr>
            <a:spLocks/>
          </p:cNvSpPr>
          <p:nvPr userDrawn="1"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" name="Freeform 81"/>
          <p:cNvSpPr>
            <a:spLocks/>
          </p:cNvSpPr>
          <p:nvPr userDrawn="1"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3" name="Picture 62" descr="NOMURA_A4_PMS_1797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97200" y="57600"/>
            <a:ext cx="5555120" cy="720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1800" b="1" baseline="0" dirty="0" smtClean="0">
                <a:ea typeface="MS PGothic" pitchFamily="34" charset="-128"/>
              </a:rPr>
              <a:t>Table of contents</a:t>
            </a:r>
            <a:endParaRPr lang="en-GB" sz="1800" b="1" baseline="0" dirty="0">
              <a:ea typeface="MS PGothic" pitchFamily="34" charset="-128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897200" y="57600"/>
            <a:ext cx="5555120" cy="720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1800" b="1" baseline="0" dirty="0" smtClean="0">
                <a:ea typeface="MS PGothic" pitchFamily="34" charset="-128"/>
              </a:rPr>
              <a:t>Table of contents</a:t>
            </a:r>
            <a:endParaRPr lang="en-GB" sz="1800" b="1" baseline="0" dirty="0">
              <a:ea typeface="MS PGothic" pitchFamily="34" charset="-128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3049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700" i="1" baseline="0">
                <a:ea typeface="MS PGothic" pitchFamily="34" charset="-128"/>
              </a:defRPr>
            </a:lvl1pPr>
          </a:lstStyle>
          <a:p>
            <a:pPr lvl="0"/>
            <a:r>
              <a:rPr lang="en-GB" dirty="0" smtClean="0"/>
              <a:t>Source / Disclaimer / Annotations: 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8" y="1702676"/>
            <a:ext cx="8649969" cy="477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64800" rIns="46800" bIns="64800"/>
          <a:lstStyle>
            <a:lvl1pPr marL="0" indent="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SzPct val="150000"/>
              <a:buFontTx/>
              <a:buNone/>
              <a:tabLst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71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Arial" pitchFamily="34" charset="0"/>
              <a:buChar char="–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36575" indent="-1793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GB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8" y="1900800"/>
            <a:ext cx="8649969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SzPct val="150000"/>
              <a:buFontTx/>
              <a:buNone/>
              <a:tabLst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71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Arial" pitchFamily="34" charset="0"/>
              <a:buChar char="–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36575" indent="-1793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GB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1" name="Slide Header Placeholder"/>
          <p:cNvSpPr txBox="1">
            <a:spLocks/>
          </p:cNvSpPr>
          <p:nvPr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3" name="Slide Header Placeholder"/>
          <p:cNvSpPr txBox="1">
            <a:spLocks/>
          </p:cNvSpPr>
          <p:nvPr userDrawn="1"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5692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4635714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 txBox="1">
            <a:spLocks/>
          </p:cNvSpPr>
          <p:nvPr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6" name="Slide Header Placeholder"/>
          <p:cNvSpPr txBox="1">
            <a:spLocks/>
          </p:cNvSpPr>
          <p:nvPr userDrawn="1"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Freeform 45"/>
          <p:cNvSpPr>
            <a:spLocks noChangeAspect="1"/>
          </p:cNvSpPr>
          <p:nvPr/>
        </p:nvSpPr>
        <p:spPr bwMode="auto">
          <a:xfrm>
            <a:off x="1522729" y="0"/>
            <a:ext cx="7626008" cy="842400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81" y="265"/>
              </a:cxn>
              <a:cxn ang="0">
                <a:pos x="2399" y="265"/>
              </a:cxn>
              <a:cxn ang="0">
                <a:pos x="2399" y="0"/>
              </a:cxn>
              <a:cxn ang="0">
                <a:pos x="37" y="0"/>
              </a:cxn>
              <a:cxn ang="0">
                <a:pos x="0" y="85"/>
              </a:cxn>
            </a:cxnLst>
            <a:rect l="0" t="0" r="r" b="b"/>
            <a:pathLst>
              <a:path w="2399" h="265">
                <a:moveTo>
                  <a:pt x="0" y="85"/>
                </a:moveTo>
                <a:cubicBezTo>
                  <a:pt x="27" y="145"/>
                  <a:pt x="54" y="205"/>
                  <a:pt x="81" y="265"/>
                </a:cubicBezTo>
                <a:cubicBezTo>
                  <a:pt x="2399" y="265"/>
                  <a:pt x="2399" y="265"/>
                  <a:pt x="2399" y="265"/>
                </a:cubicBezTo>
                <a:cubicBezTo>
                  <a:pt x="2399" y="0"/>
                  <a:pt x="2399" y="0"/>
                  <a:pt x="239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25" y="28"/>
                  <a:pt x="12" y="57"/>
                  <a:pt x="0" y="85"/>
                </a:cubicBez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80800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pic>
        <p:nvPicPr>
          <p:cNvPr id="177" name="Picture 176" descr="NOMURA_A4_PMS_1797.emf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179" name="Freeform 7"/>
          <p:cNvSpPr>
            <a:spLocks/>
          </p:cNvSpPr>
          <p:nvPr/>
        </p:nvSpPr>
        <p:spPr bwMode="auto">
          <a:xfrm>
            <a:off x="1349692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0" name="Freeform 8"/>
          <p:cNvSpPr>
            <a:spLocks/>
          </p:cNvSpPr>
          <p:nvPr/>
        </p:nvSpPr>
        <p:spPr bwMode="auto">
          <a:xfrm>
            <a:off x="1344930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1" name="Freeform 9"/>
          <p:cNvSpPr>
            <a:spLocks/>
          </p:cNvSpPr>
          <p:nvPr/>
        </p:nvSpPr>
        <p:spPr bwMode="auto">
          <a:xfrm>
            <a:off x="1305242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2" name="Freeform 10"/>
          <p:cNvSpPr>
            <a:spLocks/>
          </p:cNvSpPr>
          <p:nvPr/>
        </p:nvSpPr>
        <p:spPr bwMode="auto">
          <a:xfrm>
            <a:off x="1300480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Freeform 11"/>
          <p:cNvSpPr>
            <a:spLocks/>
          </p:cNvSpPr>
          <p:nvPr/>
        </p:nvSpPr>
        <p:spPr bwMode="auto">
          <a:xfrm>
            <a:off x="943292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" name="Freeform 12"/>
          <p:cNvSpPr>
            <a:spLocks/>
          </p:cNvSpPr>
          <p:nvPr/>
        </p:nvSpPr>
        <p:spPr bwMode="auto">
          <a:xfrm>
            <a:off x="933768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5" name="Freeform 13"/>
          <p:cNvSpPr>
            <a:spLocks/>
          </p:cNvSpPr>
          <p:nvPr/>
        </p:nvSpPr>
        <p:spPr bwMode="auto">
          <a:xfrm>
            <a:off x="273366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6" name="Freeform 14"/>
          <p:cNvSpPr>
            <a:spLocks/>
          </p:cNvSpPr>
          <p:nvPr/>
        </p:nvSpPr>
        <p:spPr bwMode="auto">
          <a:xfrm>
            <a:off x="259080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7" name="Freeform 15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8" name="Freeform 16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9" name="Freeform 17"/>
          <p:cNvSpPr>
            <a:spLocks/>
          </p:cNvSpPr>
          <p:nvPr/>
        </p:nvSpPr>
        <p:spPr bwMode="auto">
          <a:xfrm>
            <a:off x="1409224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0" name="Freeform 18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1" name="Freeform 19"/>
          <p:cNvSpPr>
            <a:spLocks/>
          </p:cNvSpPr>
          <p:nvPr/>
        </p:nvSpPr>
        <p:spPr bwMode="auto">
          <a:xfrm>
            <a:off x="1185386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2" name="Freeform 20"/>
          <p:cNvSpPr>
            <a:spLocks/>
          </p:cNvSpPr>
          <p:nvPr/>
        </p:nvSpPr>
        <p:spPr bwMode="auto">
          <a:xfrm>
            <a:off x="1178243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3" name="Freeform 21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4" name="Freeform 22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5" name="Freeform 23"/>
          <p:cNvSpPr>
            <a:spLocks/>
          </p:cNvSpPr>
          <p:nvPr/>
        </p:nvSpPr>
        <p:spPr bwMode="auto">
          <a:xfrm>
            <a:off x="707548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6" name="Freeform 24"/>
          <p:cNvSpPr>
            <a:spLocks/>
          </p:cNvSpPr>
          <p:nvPr/>
        </p:nvSpPr>
        <p:spPr bwMode="auto">
          <a:xfrm>
            <a:off x="695643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7" name="Freeform 25"/>
          <p:cNvSpPr>
            <a:spLocks/>
          </p:cNvSpPr>
          <p:nvPr/>
        </p:nvSpPr>
        <p:spPr bwMode="auto">
          <a:xfrm>
            <a:off x="1065529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8" name="Freeform 26"/>
          <p:cNvSpPr>
            <a:spLocks/>
          </p:cNvSpPr>
          <p:nvPr/>
        </p:nvSpPr>
        <p:spPr bwMode="auto">
          <a:xfrm>
            <a:off x="1056005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9" name="Rectangle 27"/>
          <p:cNvSpPr>
            <a:spLocks noChangeArrowheads="1"/>
          </p:cNvSpPr>
          <p:nvPr/>
        </p:nvSpPr>
        <p:spPr bwMode="auto">
          <a:xfrm>
            <a:off x="1056005" y="0"/>
            <a:ext cx="1588" cy="1588"/>
          </a:xfrm>
          <a:prstGeom prst="rect">
            <a:avLst/>
          </a:prstGeom>
          <a:solidFill>
            <a:srgbClr val="ACAC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0" name="Freeform 28"/>
          <p:cNvSpPr>
            <a:spLocks/>
          </p:cNvSpPr>
          <p:nvPr/>
        </p:nvSpPr>
        <p:spPr bwMode="auto">
          <a:xfrm>
            <a:off x="1056005" y="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45"/>
          <p:cNvSpPr>
            <a:spLocks noChangeAspect="1"/>
          </p:cNvSpPr>
          <p:nvPr/>
        </p:nvSpPr>
        <p:spPr bwMode="auto">
          <a:xfrm>
            <a:off x="1522729" y="0"/>
            <a:ext cx="7626008" cy="842400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81" y="265"/>
              </a:cxn>
              <a:cxn ang="0">
                <a:pos x="2399" y="265"/>
              </a:cxn>
              <a:cxn ang="0">
                <a:pos x="2399" y="0"/>
              </a:cxn>
              <a:cxn ang="0">
                <a:pos x="37" y="0"/>
              </a:cxn>
              <a:cxn ang="0">
                <a:pos x="0" y="85"/>
              </a:cxn>
            </a:cxnLst>
            <a:rect l="0" t="0" r="r" b="b"/>
            <a:pathLst>
              <a:path w="2399" h="265">
                <a:moveTo>
                  <a:pt x="0" y="85"/>
                </a:moveTo>
                <a:cubicBezTo>
                  <a:pt x="27" y="145"/>
                  <a:pt x="54" y="205"/>
                  <a:pt x="81" y="265"/>
                </a:cubicBezTo>
                <a:cubicBezTo>
                  <a:pt x="2399" y="265"/>
                  <a:pt x="2399" y="265"/>
                  <a:pt x="2399" y="265"/>
                </a:cubicBezTo>
                <a:cubicBezTo>
                  <a:pt x="2399" y="0"/>
                  <a:pt x="2399" y="0"/>
                  <a:pt x="239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25" y="28"/>
                  <a:pt x="12" y="57"/>
                  <a:pt x="0" y="85"/>
                </a:cubicBez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8" name="Picture 27" descr="NOMURA_A4_PMS_1797.emf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9" name="Freeform 7"/>
          <p:cNvSpPr>
            <a:spLocks/>
          </p:cNvSpPr>
          <p:nvPr/>
        </p:nvSpPr>
        <p:spPr bwMode="auto">
          <a:xfrm>
            <a:off x="1349692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8"/>
          <p:cNvSpPr>
            <a:spLocks/>
          </p:cNvSpPr>
          <p:nvPr/>
        </p:nvSpPr>
        <p:spPr bwMode="auto">
          <a:xfrm>
            <a:off x="1344930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9"/>
          <p:cNvSpPr>
            <a:spLocks/>
          </p:cNvSpPr>
          <p:nvPr/>
        </p:nvSpPr>
        <p:spPr bwMode="auto">
          <a:xfrm>
            <a:off x="1305242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10"/>
          <p:cNvSpPr>
            <a:spLocks/>
          </p:cNvSpPr>
          <p:nvPr/>
        </p:nvSpPr>
        <p:spPr bwMode="auto">
          <a:xfrm>
            <a:off x="1300480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11"/>
          <p:cNvSpPr>
            <a:spLocks/>
          </p:cNvSpPr>
          <p:nvPr/>
        </p:nvSpPr>
        <p:spPr bwMode="auto">
          <a:xfrm>
            <a:off x="943292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12"/>
          <p:cNvSpPr>
            <a:spLocks/>
          </p:cNvSpPr>
          <p:nvPr/>
        </p:nvSpPr>
        <p:spPr bwMode="auto">
          <a:xfrm>
            <a:off x="933768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13"/>
          <p:cNvSpPr>
            <a:spLocks/>
          </p:cNvSpPr>
          <p:nvPr/>
        </p:nvSpPr>
        <p:spPr bwMode="auto">
          <a:xfrm>
            <a:off x="273366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14"/>
          <p:cNvSpPr>
            <a:spLocks/>
          </p:cNvSpPr>
          <p:nvPr/>
        </p:nvSpPr>
        <p:spPr bwMode="auto">
          <a:xfrm>
            <a:off x="259080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15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16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17"/>
          <p:cNvSpPr>
            <a:spLocks/>
          </p:cNvSpPr>
          <p:nvPr/>
        </p:nvSpPr>
        <p:spPr bwMode="auto">
          <a:xfrm>
            <a:off x="1409224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18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19"/>
          <p:cNvSpPr>
            <a:spLocks/>
          </p:cNvSpPr>
          <p:nvPr/>
        </p:nvSpPr>
        <p:spPr bwMode="auto">
          <a:xfrm>
            <a:off x="1185386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20"/>
          <p:cNvSpPr>
            <a:spLocks/>
          </p:cNvSpPr>
          <p:nvPr/>
        </p:nvSpPr>
        <p:spPr bwMode="auto">
          <a:xfrm>
            <a:off x="1178243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21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22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23"/>
          <p:cNvSpPr>
            <a:spLocks/>
          </p:cNvSpPr>
          <p:nvPr/>
        </p:nvSpPr>
        <p:spPr bwMode="auto">
          <a:xfrm>
            <a:off x="707548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24"/>
          <p:cNvSpPr>
            <a:spLocks/>
          </p:cNvSpPr>
          <p:nvPr/>
        </p:nvSpPr>
        <p:spPr bwMode="auto">
          <a:xfrm>
            <a:off x="695643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25"/>
          <p:cNvSpPr>
            <a:spLocks/>
          </p:cNvSpPr>
          <p:nvPr/>
        </p:nvSpPr>
        <p:spPr bwMode="auto">
          <a:xfrm>
            <a:off x="1065529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26"/>
          <p:cNvSpPr>
            <a:spLocks/>
          </p:cNvSpPr>
          <p:nvPr/>
        </p:nvSpPr>
        <p:spPr bwMode="auto">
          <a:xfrm>
            <a:off x="1056005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Rectangle 27"/>
          <p:cNvSpPr>
            <a:spLocks noChangeArrowheads="1"/>
          </p:cNvSpPr>
          <p:nvPr/>
        </p:nvSpPr>
        <p:spPr bwMode="auto">
          <a:xfrm>
            <a:off x="1056005" y="0"/>
            <a:ext cx="1588" cy="1588"/>
          </a:xfrm>
          <a:prstGeom prst="rect">
            <a:avLst/>
          </a:prstGeom>
          <a:solidFill>
            <a:srgbClr val="ACAC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Freeform 28"/>
          <p:cNvSpPr>
            <a:spLocks/>
          </p:cNvSpPr>
          <p:nvPr/>
        </p:nvSpPr>
        <p:spPr bwMode="auto">
          <a:xfrm>
            <a:off x="1056005" y="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  <p:sldLayoutId id="2147483790" r:id="rId26"/>
    <p:sldLayoutId id="2147483791" r:id="rId27"/>
    <p:sldLayoutId id="2147483792" r:id="rId28"/>
    <p:sldLayoutId id="2147483793" r:id="rId29"/>
    <p:sldLayoutId id="2147483794" r:id="rId30"/>
    <p:sldLayoutId id="2147483795" r:id="rId31"/>
    <p:sldLayoutId id="2147483796" r:id="rId32"/>
    <p:sldLayoutId id="2147483797" r:id="rId33"/>
    <p:sldLayoutId id="2147483798" r:id="rId34"/>
    <p:sldLayoutId id="2147483799" r:id="rId35"/>
    <p:sldLayoutId id="2147483800" r:id="rId36"/>
    <p:sldLayoutId id="2147483801" r:id="rId37"/>
  </p:sldLayoutIdLst>
  <p:hf hdr="0" dt="0"/>
  <p:txStyles>
    <p:titleStyle>
      <a:lvl1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Arial Unicode MS" pitchFamily="34" charset="-128"/>
        </a:defRPr>
      </a:lvl1pPr>
      <a:lvl2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algn="l" defTabSz="957263" rtl="0" eaLnBrk="1" fontAlgn="base" hangingPunct="1">
        <a:spcBef>
          <a:spcPct val="45000"/>
        </a:spcBef>
        <a:spcAft>
          <a:spcPct val="45000"/>
        </a:spcAft>
        <a:buClr>
          <a:srgbClr val="CC3300"/>
        </a:buClr>
        <a:defRPr sz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244475" indent="-242888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SzPct val="70000"/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06400" indent="-160338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547688" indent="-139700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318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11890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6pPr>
      <a:lvl7pPr marL="16462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7pPr>
      <a:lvl8pPr marL="21034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8pPr>
      <a:lvl9pPr marL="25606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ntranet.nomuranow.com/ETCB/nexu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Reduce your </a:t>
            </a:r>
            <a:r>
              <a:rPr lang="en-US" sz="2400" dirty="0"/>
              <a:t>build size and </a:t>
            </a:r>
            <a:r>
              <a:rPr lang="en-US" sz="2400" dirty="0" smtClean="0"/>
              <a:t>your build time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Building with Maven and Nexus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8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9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Your pom.xml file completely defines your build configuration.</a:t>
            </a:r>
          </a:p>
          <a:p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Must declare the GAV coordinates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19933"/>
            <a:ext cx="5720327" cy="21092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8" name="Rounded Rectangle 7"/>
          <p:cNvSpPr/>
          <p:nvPr/>
        </p:nvSpPr>
        <p:spPr bwMode="auto">
          <a:xfrm>
            <a:off x="1595792" y="3352800"/>
            <a:ext cx="5038016" cy="1066800"/>
          </a:xfrm>
          <a:prstGeom prst="roundRect">
            <a:avLst/>
          </a:prstGeom>
          <a:solidFill>
            <a:srgbClr val="FFFF00">
              <a:alpha val="12000"/>
            </a:srgb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38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10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dirty="0" smtClean="0"/>
              <a:t>Once you add your maven dependencies, you can refer to those libraries in your projects</a:t>
            </a:r>
            <a:endParaRPr lang="en-US" sz="1800" dirty="0"/>
          </a:p>
        </p:txBody>
      </p:sp>
      <p:pic>
        <p:nvPicPr>
          <p:cNvPr id="6151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2191289"/>
            <a:ext cx="8650287" cy="380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62400"/>
            <a:ext cx="3829050" cy="1666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2201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11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To view transitive dependencies, use the dependency plugin</a:t>
            </a:r>
          </a:p>
          <a:p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dependency:tree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28600" y="1524000"/>
            <a:ext cx="8649969" cy="5181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0" tIns="648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rgbClr val="CC3300"/>
              </a:buClr>
              <a:buSzPct val="150000"/>
              <a:buFontTx/>
              <a:buNone/>
              <a:tabLst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71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Arial" pitchFamily="34" charset="0"/>
              <a:buChar char="–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36575" indent="-1793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GB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189038" indent="-182563" algn="l" defTabSz="957263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Symbol" pitchFamily="18" charset="2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646238" indent="-182563" algn="l" defTabSz="957263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Symbol" pitchFamily="18" charset="2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103438" indent="-182563" algn="l" defTabSz="957263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Symbol" pitchFamily="18" charset="2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560638" indent="-182563" algn="l" defTabSz="957263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Symbol" pitchFamily="18" charset="2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C:\</a:t>
            </a:r>
            <a:r>
              <a:rPr lang="en-US" kern="0" dirty="0" smtClean="0">
                <a:solidFill>
                  <a:schemeClr val="bg1"/>
                </a:solidFill>
              </a:rPr>
              <a:t>dev\pricing\mavenplay&gt;mvn </a:t>
            </a:r>
            <a:r>
              <a:rPr lang="en-US" kern="0" dirty="0" err="1">
                <a:solidFill>
                  <a:schemeClr val="bg1"/>
                </a:solidFill>
              </a:rPr>
              <a:t>dependency:tree</a:t>
            </a:r>
            <a:endParaRPr lang="en-US" kern="0" dirty="0">
              <a:solidFill>
                <a:schemeClr val="bg1"/>
              </a:solidFill>
            </a:endParaRPr>
          </a:p>
          <a:p>
            <a:r>
              <a:rPr lang="en-US" kern="0" dirty="0" smtClean="0">
                <a:solidFill>
                  <a:schemeClr val="bg1"/>
                </a:solidFill>
              </a:rPr>
              <a:t>[</a:t>
            </a:r>
            <a:r>
              <a:rPr lang="en-US" kern="0" dirty="0">
                <a:solidFill>
                  <a:schemeClr val="bg1"/>
                </a:solidFill>
              </a:rPr>
              <a:t>INFO] Building maven-play </a:t>
            </a:r>
            <a:r>
              <a:rPr lang="en-US" kern="0" dirty="0" smtClean="0">
                <a:solidFill>
                  <a:schemeClr val="bg1"/>
                </a:solidFill>
              </a:rPr>
              <a:t>1.0.0-SNAPSHOT</a:t>
            </a:r>
          </a:p>
          <a:p>
            <a:r>
              <a:rPr lang="en-US" kern="0" dirty="0" smtClean="0">
                <a:solidFill>
                  <a:schemeClr val="bg1"/>
                </a:solidFill>
              </a:rPr>
              <a:t>[</a:t>
            </a:r>
            <a:r>
              <a:rPr lang="en-US" kern="0" dirty="0">
                <a:solidFill>
                  <a:schemeClr val="bg1"/>
                </a:solidFill>
              </a:rPr>
              <a:t>INFO] +- com.google.collections:google-collections:jar:1.0:compile</a:t>
            </a:r>
          </a:p>
          <a:p>
            <a:r>
              <a:rPr lang="en-US" kern="0" dirty="0">
                <a:solidFill>
                  <a:schemeClr val="bg1"/>
                </a:solidFill>
              </a:rPr>
              <a:t>[INFO] +- org.slf4j:slf4j-log4j12:jar:1.7.5:compile</a:t>
            </a:r>
          </a:p>
          <a:p>
            <a:r>
              <a:rPr lang="en-US" kern="0" dirty="0">
                <a:solidFill>
                  <a:schemeClr val="bg1"/>
                </a:solidFill>
              </a:rPr>
              <a:t>[INFO] |  +- org.slf4j:slf4j-api:jar:1.7.5:compile</a:t>
            </a:r>
          </a:p>
          <a:p>
            <a:r>
              <a:rPr lang="en-US" kern="0" dirty="0">
                <a:solidFill>
                  <a:schemeClr val="bg1"/>
                </a:solidFill>
              </a:rPr>
              <a:t>[INFO] |  \- log4j:log4j:jar:1.2.17:compile</a:t>
            </a:r>
          </a:p>
          <a:p>
            <a:r>
              <a:rPr lang="en-US" kern="0" dirty="0">
                <a:solidFill>
                  <a:schemeClr val="bg1"/>
                </a:solidFill>
              </a:rPr>
              <a:t>[INFO] +- org.mockito:mockito-core:jar:1.10.19:test</a:t>
            </a:r>
          </a:p>
          <a:p>
            <a:r>
              <a:rPr lang="en-US" kern="0" dirty="0">
                <a:solidFill>
                  <a:schemeClr val="bg1"/>
                </a:solidFill>
              </a:rPr>
              <a:t>[INFO] |  +- org.hamcrest:hamcrest-core:jar:1.1:test</a:t>
            </a:r>
          </a:p>
          <a:p>
            <a:r>
              <a:rPr lang="en-US" kern="0" dirty="0">
                <a:solidFill>
                  <a:schemeClr val="bg1"/>
                </a:solidFill>
              </a:rPr>
              <a:t>[INFO] |  \- org.objenesis:objenesis:jar:2.1:test</a:t>
            </a:r>
          </a:p>
          <a:p>
            <a:r>
              <a:rPr lang="en-US" kern="0" dirty="0">
                <a:solidFill>
                  <a:schemeClr val="bg1"/>
                </a:solidFill>
              </a:rPr>
              <a:t>[INFO] +- org.powermock:powermock-module-junit4:jar:1.6.5:test</a:t>
            </a:r>
          </a:p>
          <a:p>
            <a:r>
              <a:rPr lang="en-US" kern="0" dirty="0">
                <a:solidFill>
                  <a:schemeClr val="bg1"/>
                </a:solidFill>
              </a:rPr>
              <a:t>[INFO] |  +- junit:junit:jar:4.12:test</a:t>
            </a:r>
          </a:p>
          <a:p>
            <a:r>
              <a:rPr lang="en-US" kern="0" dirty="0">
                <a:solidFill>
                  <a:schemeClr val="bg1"/>
                </a:solidFill>
              </a:rPr>
              <a:t>[INFO] |  \- org.powermock:powermock-module-junit4-common:jar:1.6.5:test</a:t>
            </a:r>
          </a:p>
          <a:p>
            <a:r>
              <a:rPr lang="en-US" kern="0" dirty="0">
                <a:solidFill>
                  <a:schemeClr val="bg1"/>
                </a:solidFill>
              </a:rPr>
              <a:t>[INFO] |     +- org.powermock:powermock-core:jar:1.6.5:test</a:t>
            </a:r>
          </a:p>
          <a:p>
            <a:r>
              <a:rPr lang="en-US" kern="0" dirty="0">
                <a:solidFill>
                  <a:schemeClr val="bg1"/>
                </a:solidFill>
              </a:rPr>
              <a:t>[INFO] |     |  \- org.javassist:javassist:jar:3.20.0-GA:test</a:t>
            </a:r>
          </a:p>
          <a:p>
            <a:r>
              <a:rPr lang="en-US" kern="0" dirty="0">
                <a:solidFill>
                  <a:schemeClr val="bg1"/>
                </a:solidFill>
              </a:rPr>
              <a:t>[INFO] |     \- org.powermock:powermock-reflect:jar:1.6.5:test</a:t>
            </a:r>
          </a:p>
          <a:p>
            <a:r>
              <a:rPr lang="en-US" kern="0" dirty="0">
                <a:solidFill>
                  <a:schemeClr val="bg1"/>
                </a:solidFill>
              </a:rPr>
              <a:t>[INFO] \- org.powermock:powermock-api-mockito:jar:1.6.5:test</a:t>
            </a:r>
          </a:p>
          <a:p>
            <a:r>
              <a:rPr lang="en-US" kern="0" dirty="0">
                <a:solidFill>
                  <a:schemeClr val="bg1"/>
                </a:solidFill>
              </a:rPr>
              <a:t>[INFO]    \- org.powermock:powermock-api-mockito-common:jar:1.6.5:test</a:t>
            </a:r>
          </a:p>
          <a:p>
            <a:r>
              <a:rPr lang="en-US" kern="0" dirty="0">
                <a:solidFill>
                  <a:schemeClr val="bg1"/>
                </a:solidFill>
              </a:rPr>
              <a:t>[INFO]       \- org.powermock:powermock-api-support:jar:1.6.5:test</a:t>
            </a:r>
          </a:p>
          <a:p>
            <a:r>
              <a:rPr lang="en-US" kern="0" dirty="0">
                <a:solidFill>
                  <a:schemeClr val="bg1"/>
                </a:solidFill>
              </a:rPr>
              <a:t>[INFO] ------------------------------------------------------------------------</a:t>
            </a:r>
          </a:p>
          <a:p>
            <a:endParaRPr lang="en-US" kern="0" dirty="0">
              <a:solidFill>
                <a:schemeClr val="bg1"/>
              </a:solidFill>
            </a:endParaRPr>
          </a:p>
          <a:p>
            <a:endParaRPr lang="en-US" kern="0" dirty="0">
              <a:solidFill>
                <a:schemeClr val="bg1"/>
              </a:solidFill>
            </a:endParaRPr>
          </a:p>
          <a:p>
            <a:r>
              <a:rPr lang="en-US" kern="0" dirty="0" smtClean="0">
                <a:solidFill>
                  <a:schemeClr val="bg1"/>
                </a:solidFill>
              </a:rPr>
              <a:t>[</a:t>
            </a:r>
            <a:r>
              <a:rPr lang="en-US" kern="0" dirty="0">
                <a:solidFill>
                  <a:schemeClr val="bg1"/>
                </a:solidFill>
              </a:rPr>
              <a:t>INFO] --- maven-dependency-plugin:2.8:tree (default-cli) @ my-sub ---</a:t>
            </a:r>
          </a:p>
          <a:p>
            <a:r>
              <a:rPr lang="en-US" kern="0" dirty="0">
                <a:solidFill>
                  <a:schemeClr val="bg1"/>
                </a:solidFill>
              </a:rPr>
              <a:t>[INFO] com.nomura.vgrazi.play:my-sub:jar:1.0.0-SNAPSHOT</a:t>
            </a:r>
          </a:p>
          <a:p>
            <a:r>
              <a:rPr lang="en-US" kern="0" dirty="0">
                <a:solidFill>
                  <a:schemeClr val="bg1"/>
                </a:solidFill>
              </a:rPr>
              <a:t>[INFO] \- com.google.collections:google-collections:jar:1.0:compile</a:t>
            </a:r>
          </a:p>
          <a:p>
            <a:r>
              <a:rPr lang="en-US" kern="0" dirty="0">
                <a:solidFill>
                  <a:schemeClr val="bg1"/>
                </a:solidFill>
              </a:rPr>
              <a:t>[INFO] 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890007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12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Filter to a specific library using the –</a:t>
            </a:r>
            <a:r>
              <a:rPr lang="en-US" dirty="0" err="1" smtClean="0"/>
              <a:t>Dincludes</a:t>
            </a:r>
            <a:r>
              <a:rPr lang="en-US" dirty="0" smtClean="0"/>
              <a:t> switch</a:t>
            </a:r>
          </a:p>
          <a:p>
            <a:r>
              <a:rPr lang="en-US" dirty="0"/>
              <a:t>C:\dev\pricing\mavenplay&gt;mvn </a:t>
            </a:r>
            <a:r>
              <a:rPr lang="en-US" dirty="0" err="1"/>
              <a:t>dependency:tree</a:t>
            </a:r>
            <a:r>
              <a:rPr lang="en-US" dirty="0"/>
              <a:t> -</a:t>
            </a:r>
            <a:r>
              <a:rPr lang="en-US" dirty="0" err="1"/>
              <a:t>Dincludes</a:t>
            </a:r>
            <a:r>
              <a:rPr lang="en-US" dirty="0"/>
              <a:t>=</a:t>
            </a:r>
            <a:r>
              <a:rPr lang="en-US" dirty="0" err="1"/>
              <a:t>org.javassist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28600" y="1718651"/>
            <a:ext cx="8649969" cy="38930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0" tIns="648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rgbClr val="CC3300"/>
              </a:buClr>
              <a:buSzPct val="150000"/>
              <a:buFontTx/>
              <a:buNone/>
              <a:tabLst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71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Arial" pitchFamily="34" charset="0"/>
              <a:buChar char="–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36575" indent="-1793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GB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189038" indent="-182563" algn="l" defTabSz="957263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Symbol" pitchFamily="18" charset="2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646238" indent="-182563" algn="l" defTabSz="957263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Symbol" pitchFamily="18" charset="2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103438" indent="-182563" algn="l" defTabSz="957263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Symbol" pitchFamily="18" charset="2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560638" indent="-182563" algn="l" defTabSz="957263" rtl="0" eaLnBrk="1" fontAlgn="base" hangingPunct="1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Font typeface="Symbol" pitchFamily="18" charset="2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C:\</a:t>
            </a:r>
            <a:r>
              <a:rPr lang="en-US" kern="0" dirty="0" smtClean="0">
                <a:solidFill>
                  <a:schemeClr val="bg1"/>
                </a:solidFill>
              </a:rPr>
              <a:t>dev\pricing\mavenplay&gt;mvn </a:t>
            </a:r>
            <a:r>
              <a:rPr lang="en-US" kern="0" dirty="0" err="1">
                <a:solidFill>
                  <a:schemeClr val="bg1"/>
                </a:solidFill>
              </a:rPr>
              <a:t>dependency:tree</a:t>
            </a:r>
            <a:r>
              <a:rPr lang="en-US" kern="0" dirty="0">
                <a:solidFill>
                  <a:schemeClr val="bg1"/>
                </a:solidFill>
              </a:rPr>
              <a:t> -</a:t>
            </a:r>
            <a:r>
              <a:rPr lang="en-US" kern="0" dirty="0" err="1">
                <a:solidFill>
                  <a:schemeClr val="bg1"/>
                </a:solidFill>
              </a:rPr>
              <a:t>Dincludes</a:t>
            </a:r>
            <a:r>
              <a:rPr lang="en-US" kern="0" dirty="0">
                <a:solidFill>
                  <a:schemeClr val="bg1"/>
                </a:solidFill>
              </a:rPr>
              <a:t>=</a:t>
            </a:r>
            <a:r>
              <a:rPr lang="en-US" kern="0" dirty="0" err="1">
                <a:solidFill>
                  <a:schemeClr val="bg1"/>
                </a:solidFill>
              </a:rPr>
              <a:t>org.javassist</a:t>
            </a:r>
            <a:endParaRPr lang="en-US" kern="0" dirty="0">
              <a:solidFill>
                <a:schemeClr val="bg1"/>
              </a:solidFill>
            </a:endParaRPr>
          </a:p>
          <a:p>
            <a:r>
              <a:rPr lang="en-US" kern="0" dirty="0">
                <a:solidFill>
                  <a:schemeClr val="bg1"/>
                </a:solidFill>
              </a:rPr>
              <a:t>[INFO] Scanning for projects...</a:t>
            </a:r>
          </a:p>
          <a:p>
            <a:r>
              <a:rPr lang="en-US" kern="0" dirty="0" smtClean="0">
                <a:solidFill>
                  <a:schemeClr val="bg1"/>
                </a:solidFill>
              </a:rPr>
              <a:t>[</a:t>
            </a:r>
            <a:r>
              <a:rPr lang="en-US" kern="0" dirty="0">
                <a:solidFill>
                  <a:schemeClr val="bg1"/>
                </a:solidFill>
              </a:rPr>
              <a:t>INFO] ------------------------------------------------------------------------</a:t>
            </a:r>
          </a:p>
          <a:p>
            <a:r>
              <a:rPr lang="en-US" kern="0" dirty="0">
                <a:solidFill>
                  <a:schemeClr val="bg1"/>
                </a:solidFill>
              </a:rPr>
              <a:t>[INFO] Building maven-play 1.0.0-SNAPSHOT</a:t>
            </a:r>
          </a:p>
          <a:p>
            <a:r>
              <a:rPr lang="en-US" kern="0" dirty="0">
                <a:solidFill>
                  <a:schemeClr val="bg1"/>
                </a:solidFill>
              </a:rPr>
              <a:t>[INFO] ------------------------------------------------------------------------</a:t>
            </a:r>
          </a:p>
          <a:p>
            <a:r>
              <a:rPr lang="en-US" kern="0" dirty="0">
                <a:solidFill>
                  <a:schemeClr val="bg1"/>
                </a:solidFill>
              </a:rPr>
              <a:t>[INFO]</a:t>
            </a:r>
          </a:p>
          <a:p>
            <a:r>
              <a:rPr lang="en-US" kern="0" dirty="0">
                <a:solidFill>
                  <a:schemeClr val="bg1"/>
                </a:solidFill>
              </a:rPr>
              <a:t>[INFO] --- maven-dependency-plugin:2.8:tree (default-cli) @ maven-play ---</a:t>
            </a:r>
          </a:p>
          <a:p>
            <a:r>
              <a:rPr lang="en-US" kern="0" dirty="0">
                <a:solidFill>
                  <a:schemeClr val="bg1"/>
                </a:solidFill>
              </a:rPr>
              <a:t>[INFO] com.nomura.vgrazi.play:maven-play:pom:1.0.0-SNAPSHOT</a:t>
            </a:r>
          </a:p>
          <a:p>
            <a:r>
              <a:rPr lang="en-US" kern="0" dirty="0">
                <a:solidFill>
                  <a:schemeClr val="bg1"/>
                </a:solidFill>
              </a:rPr>
              <a:t>[INFO] \- org.powermock:powermock-module-junit4:jar:1.6.5:test</a:t>
            </a:r>
          </a:p>
          <a:p>
            <a:r>
              <a:rPr lang="en-US" kern="0" dirty="0">
                <a:solidFill>
                  <a:schemeClr val="bg1"/>
                </a:solidFill>
              </a:rPr>
              <a:t>[INFO]    \- org.powermock:powermock-module-junit4-common:jar:1.6.5:test</a:t>
            </a:r>
          </a:p>
          <a:p>
            <a:r>
              <a:rPr lang="en-US" kern="0" dirty="0">
                <a:solidFill>
                  <a:schemeClr val="bg1"/>
                </a:solidFill>
              </a:rPr>
              <a:t>[INFO]       \- org.powermock:powermock-core:jar:1.6.5:test</a:t>
            </a:r>
          </a:p>
          <a:p>
            <a:r>
              <a:rPr lang="en-US" kern="0" dirty="0">
                <a:solidFill>
                  <a:schemeClr val="bg1"/>
                </a:solidFill>
              </a:rPr>
              <a:t>[INFO]          \- org.javassist:javassist:jar:3.20.0-GA:test</a:t>
            </a:r>
          </a:p>
          <a:p>
            <a:r>
              <a:rPr lang="en-US" kern="0" dirty="0">
                <a:solidFill>
                  <a:schemeClr val="bg1"/>
                </a:solidFill>
              </a:rPr>
              <a:t>[INFO]</a:t>
            </a:r>
          </a:p>
          <a:p>
            <a:endParaRPr lang="en-U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84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13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You can also create child projects that inherit from the parent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38" y="2133600"/>
            <a:ext cx="7222124" cy="420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 bwMode="auto">
          <a:xfrm>
            <a:off x="1219200" y="2133600"/>
            <a:ext cx="6705600" cy="1752600"/>
          </a:xfrm>
          <a:prstGeom prst="roundRect">
            <a:avLst/>
          </a:prstGeom>
          <a:solidFill>
            <a:srgbClr val="FFFF00">
              <a:alpha val="12000"/>
            </a:srgb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351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14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Put a &lt;</a:t>
            </a:r>
            <a:r>
              <a:rPr lang="en-US" dirty="0" err="1" smtClean="0"/>
              <a:t>dependencyManagement</a:t>
            </a:r>
            <a:r>
              <a:rPr lang="en-US" dirty="0" smtClean="0"/>
              <a:t>&gt; section in your parent pom, then all child modules can omit versions in those dependencies, to refer to the same versions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73" y="2386017"/>
            <a:ext cx="6345227" cy="2719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00789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15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mvn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help:effective-pom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Effective </a:t>
            </a:r>
            <a:r>
              <a:rPr lang="en-US" dirty="0">
                <a:solidFill>
                  <a:schemeClr val="bg1"/>
                </a:solidFill>
              </a:rPr>
              <a:t>POMs, after inheritance, interpolation, and profiles are applied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&lt;?xml version="1.0" encoding="UTF-8"?&gt;</a:t>
            </a:r>
          </a:p>
          <a:p>
            <a:r>
              <a:rPr lang="en-US" dirty="0">
                <a:solidFill>
                  <a:schemeClr val="bg1"/>
                </a:solidFill>
              </a:rPr>
              <a:t>&lt;!-- ====================================================================== --&gt;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&lt;!-- </a:t>
            </a:r>
            <a:r>
              <a:rPr lang="en-US" dirty="0">
                <a:solidFill>
                  <a:schemeClr val="bg1"/>
                </a:solidFill>
              </a:rPr>
              <a:t>Generated by Maven Help Plugin on 2018-02-28T03:10:01                  --&gt;</a:t>
            </a:r>
          </a:p>
          <a:p>
            <a:r>
              <a:rPr lang="en-US" dirty="0">
                <a:solidFill>
                  <a:schemeClr val="bg1"/>
                </a:solidFill>
              </a:rPr>
              <a:t>&lt;!-- See: http://maven.apache.org/plugins/maven-help-plugin/                --&gt;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&lt;!-- </a:t>
            </a:r>
            <a:r>
              <a:rPr lang="en-US" dirty="0">
                <a:solidFill>
                  <a:schemeClr val="bg1"/>
                </a:solidFill>
              </a:rPr>
              <a:t>====================================================================== --&gt;</a:t>
            </a:r>
          </a:p>
          <a:p>
            <a:r>
              <a:rPr lang="en-US" dirty="0">
                <a:solidFill>
                  <a:schemeClr val="bg1"/>
                </a:solidFill>
              </a:rPr>
              <a:t>&lt;projects&gt;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&lt;!-- </a:t>
            </a:r>
            <a:r>
              <a:rPr lang="en-US" dirty="0">
                <a:solidFill>
                  <a:schemeClr val="bg1"/>
                </a:solidFill>
              </a:rPr>
              <a:t>Effective POM for project                                              --&gt;</a:t>
            </a:r>
          </a:p>
          <a:p>
            <a:r>
              <a:rPr lang="en-US" dirty="0">
                <a:solidFill>
                  <a:schemeClr val="bg1"/>
                </a:solidFill>
              </a:rPr>
              <a:t>  &lt;!-- 'com.nomura.vgrazi.play:maven-play:pom:1.0.0-SNAPSHOT'                 --&gt;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project </a:t>
            </a:r>
            <a:r>
              <a:rPr lang="en-US" dirty="0" err="1">
                <a:solidFill>
                  <a:schemeClr val="bg1"/>
                </a:solidFill>
              </a:rPr>
              <a:t>xmlns</a:t>
            </a:r>
            <a:r>
              <a:rPr lang="en-US" dirty="0">
                <a:solidFill>
                  <a:schemeClr val="bg1"/>
                </a:solidFill>
              </a:rPr>
              <a:t>="http://maven.apache.org/POM/4.0.0" </a:t>
            </a:r>
            <a:r>
              <a:rPr lang="en-US" dirty="0" err="1">
                <a:solidFill>
                  <a:schemeClr val="bg1"/>
                </a:solidFill>
              </a:rPr>
              <a:t>xmlns:xsi</a:t>
            </a:r>
            <a:r>
              <a:rPr lang="en-US" dirty="0">
                <a:solidFill>
                  <a:schemeClr val="bg1"/>
                </a:solidFill>
              </a:rPr>
              <a:t>="http://www.w3.org/2001/XMLSchema-instance" </a:t>
            </a:r>
            <a:r>
              <a:rPr lang="en-US" dirty="0" err="1">
                <a:solidFill>
                  <a:schemeClr val="bg1"/>
                </a:solidFill>
              </a:rPr>
              <a:t>xsi:schemaLocation</a:t>
            </a:r>
            <a:r>
              <a:rPr lang="en-US" dirty="0">
                <a:solidFill>
                  <a:schemeClr val="bg1"/>
                </a:solidFill>
              </a:rPr>
              <a:t>="http://maven.apache.org/POM/4.0.0 http://ma</a:t>
            </a:r>
          </a:p>
          <a:p>
            <a:r>
              <a:rPr lang="en-US" dirty="0">
                <a:solidFill>
                  <a:schemeClr val="bg1"/>
                </a:solidFill>
              </a:rPr>
              <a:t>ven.apache.org/</a:t>
            </a:r>
            <a:r>
              <a:rPr lang="en-US" dirty="0" err="1">
                <a:solidFill>
                  <a:schemeClr val="bg1"/>
                </a:solidFill>
              </a:rPr>
              <a:t>xsd</a:t>
            </a:r>
            <a:r>
              <a:rPr lang="en-US" dirty="0">
                <a:solidFill>
                  <a:schemeClr val="bg1"/>
                </a:solidFill>
              </a:rPr>
              <a:t>/maven-4.0.0.xsd"&gt;</a:t>
            </a:r>
          </a:p>
          <a:p>
            <a:r>
              <a:rPr lang="en-US" dirty="0">
                <a:solidFill>
                  <a:schemeClr val="bg1"/>
                </a:solidFill>
              </a:rPr>
              <a:t>    &lt;</a:t>
            </a:r>
            <a:r>
              <a:rPr lang="en-US" dirty="0" err="1">
                <a:solidFill>
                  <a:schemeClr val="bg1"/>
                </a:solidFill>
              </a:rPr>
              <a:t>modelVersion</a:t>
            </a:r>
            <a:r>
              <a:rPr lang="en-US" dirty="0">
                <a:solidFill>
                  <a:schemeClr val="bg1"/>
                </a:solidFill>
              </a:rPr>
              <a:t>&gt;4.0.0&lt;/</a:t>
            </a:r>
            <a:r>
              <a:rPr lang="en-US" dirty="0" err="1">
                <a:solidFill>
                  <a:schemeClr val="bg1"/>
                </a:solidFill>
              </a:rPr>
              <a:t>modelVersion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    &lt;groupId&gt;</a:t>
            </a:r>
            <a:r>
              <a:rPr lang="en-US" dirty="0" err="1">
                <a:solidFill>
                  <a:schemeClr val="bg1"/>
                </a:solidFill>
              </a:rPr>
              <a:t>com.nomura.vgrazi.play</a:t>
            </a:r>
            <a:r>
              <a:rPr lang="en-US" dirty="0">
                <a:solidFill>
                  <a:schemeClr val="bg1"/>
                </a:solidFill>
              </a:rPr>
              <a:t>&lt;/groupId&gt;</a:t>
            </a:r>
          </a:p>
          <a:p>
            <a:r>
              <a:rPr lang="en-US" dirty="0">
                <a:solidFill>
                  <a:schemeClr val="bg1"/>
                </a:solidFill>
              </a:rPr>
              <a:t>    &lt;artifactId&gt;maven-play&lt;/artifactId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. . . . . . . . 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You can see the </a:t>
            </a:r>
            <a:r>
              <a:rPr lang="en-US" i="1" dirty="0" smtClean="0"/>
              <a:t>effective pom </a:t>
            </a:r>
            <a:r>
              <a:rPr lang="en-US" dirty="0" smtClean="0"/>
              <a:t>(including all implied dependencies and versions)</a:t>
            </a:r>
          </a:p>
          <a:p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help:effective-pom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171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16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Maven lifecycle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clean – clear your target (output area)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test – run all tests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package – run your tests and if passed, build your jars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install – package and install to your local repository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deploy – package and deploy to Nexus (specified in your settings.xml ). This should only be done on a build server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exec:java</a:t>
            </a:r>
            <a:r>
              <a:rPr lang="en-US" dirty="0" smtClean="0"/>
              <a:t> –</a:t>
            </a:r>
            <a:r>
              <a:rPr lang="en-US" dirty="0" err="1" smtClean="0"/>
              <a:t>DmainClass</a:t>
            </a:r>
            <a:r>
              <a:rPr lang="en-US" dirty="0" smtClean="0"/>
              <a:t>=“</a:t>
            </a:r>
            <a:r>
              <a:rPr lang="en-US" dirty="0" err="1" smtClean="0"/>
              <a:t>my.package.MyClass</a:t>
            </a:r>
            <a:r>
              <a:rPr lang="en-US" dirty="0" smtClean="0"/>
              <a:t>” runs your program, automatically assembles the required libraries into the </a:t>
            </a:r>
            <a:r>
              <a:rPr lang="en-US" dirty="0" err="1" smtClean="0"/>
              <a:t>classpath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44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17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dirty="0" smtClean="0"/>
              <a:t>http</a:t>
            </a:r>
            <a:r>
              <a:rPr lang="en-US" sz="1600" dirty="0"/>
              <a:t>://intranet.nomuranow.com/ETCB/confluence/display/CORE/Sonatype+Nexus+-+</a:t>
            </a:r>
            <a:r>
              <a:rPr lang="en-US" sz="1600" dirty="0" smtClean="0"/>
              <a:t>Maven+Repository#SonatypeNexus-MavenRepository-NexusInfrastructure</a:t>
            </a:r>
          </a:p>
          <a:p>
            <a:endParaRPr lang="en-US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Nexus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08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908" y="914400"/>
            <a:ext cx="8649969" cy="4777324"/>
          </a:xfrm>
        </p:spPr>
        <p:txBody>
          <a:bodyPr/>
          <a:lstStyle/>
          <a:p>
            <a:pPr algn="ctr"/>
            <a:r>
              <a:rPr lang="en-US" sz="3200" dirty="0" smtClean="0"/>
              <a:t>Are there library binaries in your build?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2214534" y="1944327"/>
            <a:ext cx="4946063" cy="3507343"/>
          </a:xfrm>
          <a:prstGeom prst="roundRect">
            <a:avLst/>
          </a:prstGeom>
          <a:solidFill>
            <a:srgbClr val="FF000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WRONG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u="sng" dirty="0" smtClean="0">
                <a:solidFill>
                  <a:schemeClr val="bg1"/>
                </a:solidFill>
                <a:latin typeface="Arial" charset="0"/>
              </a:rPr>
              <a:t>WAY</a:t>
            </a:r>
            <a:r>
              <a:rPr lang="en-US" b="1" u="sng" dirty="0" smtClean="0">
                <a:solidFill>
                  <a:schemeClr val="bg1"/>
                </a:solidFill>
                <a:latin typeface="Arial" charset="0"/>
              </a:rPr>
              <a:t/>
            </a:r>
            <a:br>
              <a:rPr lang="en-US" b="1" u="sng" dirty="0" smtClean="0">
                <a:solidFill>
                  <a:schemeClr val="bg1"/>
                </a:solidFill>
                <a:latin typeface="Arial" charset="0"/>
              </a:rPr>
            </a:br>
            <a:endParaRPr lang="en-US" b="1" u="sng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GO BACK</a:t>
            </a:r>
          </a:p>
        </p:txBody>
      </p:sp>
    </p:spTree>
    <p:extLst>
      <p:ext uri="{BB962C8B-B14F-4D97-AF65-F5344CB8AC3E}">
        <p14:creationId xmlns:p14="http://schemas.microsoft.com/office/powerpoint/2010/main" val="523913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2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908" y="1013876"/>
            <a:ext cx="8649969" cy="738724"/>
          </a:xfrm>
        </p:spPr>
        <p:txBody>
          <a:bodyPr/>
          <a:lstStyle/>
          <a:p>
            <a:r>
              <a:rPr lang="en-US" sz="2400" dirty="0" smtClean="0"/>
              <a:t>Maven Central – Home to Hundreds of Thousands of Libraries!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69780" y="1730313"/>
            <a:ext cx="6926420" cy="3527488"/>
            <a:chOff x="762000" y="2133600"/>
            <a:chExt cx="7343775" cy="4457700"/>
          </a:xfrm>
        </p:grpSpPr>
        <p:pic>
          <p:nvPicPr>
            <p:cNvPr id="1030" name="Picture 6" descr="C:\Users\vgrazi\AppData\Local\Temp\SNAGHTML113ffda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133600"/>
              <a:ext cx="7343775" cy="44577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6" name="Rectangle 5"/>
            <p:cNvSpPr/>
            <p:nvPr/>
          </p:nvSpPr>
          <p:spPr bwMode="auto">
            <a:xfrm>
              <a:off x="1600200" y="4768849"/>
              <a:ext cx="5149850" cy="58896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0"/>
              </a:schemeClr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err="1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90800" y="1600200"/>
            <a:ext cx="3581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https://search.maven.org/#stats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11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3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vgrazi\AppData\Local\Temp\SNAGHTML161d7af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219200"/>
            <a:ext cx="87058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90374" y="914400"/>
            <a:ext cx="7363252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https://search.maven.org/#</a:t>
            </a:r>
            <a:r>
              <a:rPr lang="en-US" sz="1400" dirty="0" smtClean="0"/>
              <a:t>search%7Cga%7C1%7Cg%3A%22com.google.collections%22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17764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4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43" y="1033465"/>
            <a:ext cx="5085857" cy="57179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47750"/>
            <a:ext cx="2589068" cy="34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0374" y="789801"/>
            <a:ext cx="7363252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https://search.maven.org/#</a:t>
            </a:r>
            <a:r>
              <a:rPr lang="en-US" sz="1200" dirty="0" smtClean="0"/>
              <a:t>artifactdetails%7Ccom.google.collections%7Cgoogle-collections%7C1.0%7Cjar  </a:t>
            </a:r>
          </a:p>
        </p:txBody>
      </p:sp>
    </p:spTree>
    <p:extLst>
      <p:ext uri="{BB962C8B-B14F-4D97-AF65-F5344CB8AC3E}">
        <p14:creationId xmlns:p14="http://schemas.microsoft.com/office/powerpoint/2010/main" val="4161709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5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6"/>
          <a:stretch/>
        </p:blipFill>
        <p:spPr bwMode="auto">
          <a:xfrm>
            <a:off x="510075" y="1117600"/>
            <a:ext cx="8122263" cy="5576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TextBox 5"/>
          <p:cNvSpPr txBox="1"/>
          <p:nvPr/>
        </p:nvSpPr>
        <p:spPr>
          <a:xfrm>
            <a:off x="1158329" y="481568"/>
            <a:ext cx="63219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tabLst>
                <a:tab pos="1143000" algn="l"/>
              </a:tabLst>
            </a:pPr>
            <a:r>
              <a:rPr lang="en-US" dirty="0"/>
              <a:t>Internal Nexus: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://intranet.nomuranow.com/ETCB/nexus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71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6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GAV:</a:t>
            </a:r>
          </a:p>
          <a:p>
            <a:r>
              <a:rPr lang="en-US" dirty="0"/>
              <a:t>Group ID: e.g. </a:t>
            </a:r>
            <a:r>
              <a:rPr lang="en-US" dirty="0" err="1" smtClean="0"/>
              <a:t>com.google.collections</a:t>
            </a:r>
            <a:r>
              <a:rPr lang="en-US" dirty="0" smtClean="0"/>
              <a:t> (think of it like a package)</a:t>
            </a:r>
          </a:p>
          <a:p>
            <a:r>
              <a:rPr lang="en-US" dirty="0"/>
              <a:t>Artifact </a:t>
            </a:r>
            <a:r>
              <a:rPr lang="en-US" dirty="0" err="1" smtClean="0"/>
              <a:t>ID:google-collections</a:t>
            </a:r>
            <a:r>
              <a:rPr lang="en-US" dirty="0" smtClean="0"/>
              <a:t> (basically, the name of this module)</a:t>
            </a:r>
          </a:p>
          <a:p>
            <a:r>
              <a:rPr lang="en-US" dirty="0" smtClean="0"/>
              <a:t>Version: 1.0 (the version of the package)</a:t>
            </a:r>
          </a:p>
          <a:p>
            <a:endParaRPr lang="en-US" dirty="0"/>
          </a:p>
          <a:p>
            <a:r>
              <a:rPr lang="en-US" dirty="0" smtClean="0"/>
              <a:t>Use Semantic Versioning (contains three integer sections)</a:t>
            </a:r>
          </a:p>
          <a:p>
            <a:r>
              <a:rPr lang="en-US" sz="2000" dirty="0" smtClean="0"/>
              <a:t>eg &lt;version&gt;4.2.1&lt;/version&gt;</a:t>
            </a:r>
          </a:p>
          <a:p>
            <a:r>
              <a:rPr lang="en-US" dirty="0" smtClean="0"/>
              <a:t>4 - MAJOR </a:t>
            </a:r>
            <a:r>
              <a:rPr lang="en-US" dirty="0"/>
              <a:t>version when you make incompatible API changes,</a:t>
            </a:r>
          </a:p>
          <a:p>
            <a:r>
              <a:rPr lang="en-US" dirty="0" smtClean="0"/>
              <a:t>2 - MINOR </a:t>
            </a:r>
            <a:r>
              <a:rPr lang="en-US" dirty="0"/>
              <a:t>version when you add functionality in a backwards-compatible manner, and</a:t>
            </a:r>
          </a:p>
          <a:p>
            <a:r>
              <a:rPr lang="en-US" dirty="0" smtClean="0"/>
              <a:t>1 - PATCH </a:t>
            </a:r>
            <a:r>
              <a:rPr lang="en-US" dirty="0"/>
              <a:t>version when you make backwards-compatible bug fixes.</a:t>
            </a:r>
          </a:p>
          <a:p>
            <a:endParaRPr lang="en-US" dirty="0" smtClean="0"/>
          </a:p>
          <a:p>
            <a:r>
              <a:rPr lang="en-US" dirty="0" smtClean="0"/>
              <a:t>Snapshot versions end in –SNAPSHOT. New builds replace the previous snapshot version</a:t>
            </a:r>
          </a:p>
          <a:p>
            <a:r>
              <a:rPr lang="en-US" dirty="0" smtClean="0"/>
              <a:t>Release versions do not end in –SNAPSHOT. New builds must increment the version number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Libraries are specified by a “GAV” coordinate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52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7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908" y="838200"/>
            <a:ext cx="8649969" cy="4777324"/>
          </a:xfrm>
        </p:spPr>
        <p:txBody>
          <a:bodyPr/>
          <a:lstStyle/>
          <a:p>
            <a:r>
              <a:rPr lang="en-US" sz="2000" dirty="0" smtClean="0"/>
              <a:t>Maven – Convention over configuration –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best if you use the proposed structure:</a:t>
            </a:r>
          </a:p>
          <a:p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277" y="1923664"/>
            <a:ext cx="3425447" cy="31554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52148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8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802342"/>
            <a:ext cx="8649969" cy="57600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800" b="0" dirty="0" smtClean="0"/>
              <a:t>%</a:t>
            </a:r>
            <a:r>
              <a:rPr lang="en-US" sz="1800" b="0" dirty="0" err="1" smtClean="0"/>
              <a:t>userprofile</a:t>
            </a:r>
            <a:r>
              <a:rPr lang="en-US" sz="1800" b="0" dirty="0" smtClean="0"/>
              <a:t>/.m2/</a:t>
            </a:r>
            <a:r>
              <a:rPr lang="en-US" sz="1800" dirty="0" smtClean="0"/>
              <a:t>settings.xml</a:t>
            </a:r>
            <a:r>
              <a:rPr lang="en-US" sz="1800" b="0" dirty="0" smtClean="0"/>
              <a:t> contains basic Maven configuration. It is used across all of your projects.</a:t>
            </a:r>
          </a:p>
          <a:p>
            <a:pPr marL="530225" lvl="1" indent="-285750">
              <a:buFont typeface="Arial" charset="0"/>
              <a:buChar char="•"/>
            </a:pPr>
            <a:r>
              <a:rPr lang="en-US" sz="1800" b="0" dirty="0" smtClean="0"/>
              <a:t>It points to the Nexus proxy to use for downloads</a:t>
            </a:r>
          </a:p>
          <a:p>
            <a:pPr marL="530225" lvl="1" indent="-285750">
              <a:buFont typeface="Arial" charset="0"/>
              <a:buChar char="•"/>
            </a:pPr>
            <a:r>
              <a:rPr lang="en-US" sz="1800" b="0" dirty="0" smtClean="0"/>
              <a:t>and to your local repository location.</a:t>
            </a:r>
            <a:br>
              <a:rPr lang="en-US" sz="1800" b="0" dirty="0" smtClean="0"/>
            </a:br>
            <a:r>
              <a:rPr lang="en-US" sz="1800" b="0" dirty="0" smtClean="0"/>
              <a:t>(Your local repository can get very large. We recommend moving it out of </a:t>
            </a:r>
            <a:r>
              <a:rPr lang="en-US" sz="1800" b="0" dirty="0"/>
              <a:t>your roaming profile.)</a:t>
            </a:r>
            <a:endParaRPr lang="en-US" sz="1800" b="0" dirty="0" smtClean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53" y="2686247"/>
            <a:ext cx="8036707" cy="34859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439043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002060"/>
      </a:hlink>
      <a:folHlink>
        <a:srgbClr val="002060"/>
      </a:folHlink>
    </a:clrScheme>
    <a:fontScheme name="Nomu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2581</TotalTime>
  <Words>775</Words>
  <Application>Microsoft Office PowerPoint</Application>
  <PresentationFormat>Letter Paper (8.5x11 in)</PresentationFormat>
  <Paragraphs>124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Theme</vt:lpstr>
      <vt:lpstr>Building with Maven and Nexus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Nomura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Grazi (IT/US)</dc:creator>
  <cp:lastModifiedBy>Victor Grazi (IT/US)</cp:lastModifiedBy>
  <cp:revision>41</cp:revision>
  <cp:lastPrinted>2018-02-22T19:26:35Z</cp:lastPrinted>
  <dcterms:created xsi:type="dcterms:W3CDTF">2018-02-21T17:31:20Z</dcterms:created>
  <dcterms:modified xsi:type="dcterms:W3CDTF">2018-02-28T20:39:46Z</dcterms:modified>
</cp:coreProperties>
</file>