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64" r:id="rId1"/>
  </p:sldMasterIdLst>
  <p:notesMasterIdLst>
    <p:notesMasterId r:id="rId18"/>
  </p:notesMasterIdLst>
  <p:sldIdLst>
    <p:sldId id="256" r:id="rId2"/>
    <p:sldId id="263" r:id="rId3"/>
    <p:sldId id="268" r:id="rId4"/>
    <p:sldId id="258" r:id="rId5"/>
    <p:sldId id="259" r:id="rId6"/>
    <p:sldId id="260" r:id="rId7"/>
    <p:sldId id="264" r:id="rId8"/>
    <p:sldId id="257" r:id="rId9"/>
    <p:sldId id="267" r:id="rId10"/>
    <p:sldId id="262" r:id="rId11"/>
    <p:sldId id="269" r:id="rId12"/>
    <p:sldId id="270" r:id="rId13"/>
    <p:sldId id="271" r:id="rId14"/>
    <p:sldId id="266" r:id="rId15"/>
    <p:sldId id="265" r:id="rId16"/>
    <p:sldId id="261" r:id="rId1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8" y="-10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0F449-90A0-4FB5-A899-D5B30ADD5B8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96206-F9B6-44DD-8B7E-EEFC6C91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9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96206-F9B6-44DD-8B7E-EEFC6C9126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4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com.nomura.demo.springbootdemo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org.slf4j.Logger;</a:t>
            </a:r>
          </a:p>
          <a:p>
            <a:r>
              <a:rPr lang="en-US" dirty="0" smtClean="0"/>
              <a:t>import org.slf4j.LoggerFactory;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org.springframework.boot.CommandLineRunner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org.springframework.core.annotation.Order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org.springframework.stereotype.Component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@Component</a:t>
            </a:r>
          </a:p>
          <a:p>
            <a:r>
              <a:rPr lang="en-US" dirty="0" smtClean="0"/>
              <a:t>@Order(1)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SomeMainClass</a:t>
            </a:r>
            <a:r>
              <a:rPr lang="en-US" dirty="0" smtClean="0"/>
              <a:t> implements </a:t>
            </a:r>
            <a:r>
              <a:rPr lang="en-US" dirty="0" err="1" smtClean="0"/>
              <a:t>CommandLineRunner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private static final Logger </a:t>
            </a:r>
            <a:r>
              <a:rPr lang="en-US" dirty="0" err="1" smtClean="0"/>
              <a:t>logger</a:t>
            </a:r>
            <a:r>
              <a:rPr lang="en-US" dirty="0" smtClean="0"/>
              <a:t> = </a:t>
            </a:r>
            <a:r>
              <a:rPr lang="en-US" dirty="0" err="1" smtClean="0"/>
              <a:t>LoggerFactory.getLogger</a:t>
            </a:r>
            <a:r>
              <a:rPr lang="en-US" dirty="0" smtClean="0"/>
              <a:t>(</a:t>
            </a:r>
            <a:r>
              <a:rPr lang="en-US" dirty="0" err="1" smtClean="0"/>
              <a:t>SomeMainClass.class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new </a:t>
            </a:r>
            <a:r>
              <a:rPr lang="en-US" dirty="0" err="1" smtClean="0"/>
              <a:t>SomeMainClass</a:t>
            </a:r>
            <a:r>
              <a:rPr lang="en-US" dirty="0" smtClean="0"/>
              <a:t>().launch();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private void launch()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logger.info("Yay! You got it!");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@Override</a:t>
            </a:r>
          </a:p>
          <a:p>
            <a:r>
              <a:rPr lang="en-US" dirty="0" smtClean="0"/>
              <a:t>    public void run(String... </a:t>
            </a:r>
            <a:r>
              <a:rPr lang="en-US" dirty="0" err="1" smtClean="0"/>
              <a:t>args</a:t>
            </a:r>
            <a:r>
              <a:rPr lang="en-US" dirty="0" smtClean="0"/>
              <a:t>) throws Exception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launch();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96206-F9B6-44DD-8B7E-EEFC6C9126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08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96206-F9B6-44DD-8B7E-EEFC6C9126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2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96206-F9B6-44DD-8B7E-EEFC6C9126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29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96206-F9B6-44DD-8B7E-EEFC6C9126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29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("/")</a:t>
            </a:r>
          </a:p>
          <a:p>
            <a:pPr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String landing()</a:t>
            </a:r>
          </a:p>
          <a:p>
            <a:pPr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"index";</a:t>
            </a:r>
          </a:p>
          <a:p>
            <a:pPr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96206-F9B6-44DD-8B7E-EEFC6C9126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36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("/")</a:t>
            </a:r>
          </a:p>
          <a:p>
            <a:pPr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String landing()</a:t>
            </a:r>
          </a:p>
          <a:p>
            <a:pPr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"index";</a:t>
            </a:r>
          </a:p>
          <a:p>
            <a:pPr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96206-F9B6-44DD-8B7E-EEFC6C9126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3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mura Standar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Freeform 26"/>
          <p:cNvSpPr>
            <a:spLocks noChangeAspect="1"/>
          </p:cNvSpPr>
          <p:nvPr/>
        </p:nvSpPr>
        <p:spPr bwMode="auto">
          <a:xfrm>
            <a:off x="3997025" y="0"/>
            <a:ext cx="5160212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6" y="1659"/>
              </a:cxn>
              <a:cxn ang="0">
                <a:pos x="3402" y="1659"/>
              </a:cxn>
              <a:cxn ang="0">
                <a:pos x="3402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3402" h="1659">
                <a:moveTo>
                  <a:pt x="0" y="520"/>
                </a:moveTo>
                <a:lnTo>
                  <a:pt x="506" y="1659"/>
                </a:lnTo>
                <a:lnTo>
                  <a:pt x="3402" y="1659"/>
                </a:lnTo>
                <a:lnTo>
                  <a:pt x="3402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40930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ltGray">
          <a:xfrm>
            <a:off x="6563082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ltGray">
          <a:xfrm>
            <a:off x="8273486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47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78" name="Freeform 19"/>
          <p:cNvSpPr>
            <a:spLocks/>
          </p:cNvSpPr>
          <p:nvPr/>
        </p:nvSpPr>
        <p:spPr bwMode="auto">
          <a:xfrm>
            <a:off x="294975" y="-7625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Freeform 25"/>
          <p:cNvSpPr>
            <a:spLocks/>
          </p:cNvSpPr>
          <p:nvPr/>
        </p:nvSpPr>
        <p:spPr bwMode="auto">
          <a:xfrm>
            <a:off x="3481088" y="1175063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Freeform 80"/>
          <p:cNvSpPr>
            <a:spLocks/>
          </p:cNvSpPr>
          <p:nvPr/>
        </p:nvSpPr>
        <p:spPr bwMode="auto">
          <a:xfrm>
            <a:off x="2261888" y="832163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Freeform 81"/>
          <p:cNvSpPr>
            <a:spLocks/>
          </p:cNvSpPr>
          <p:nvPr/>
        </p:nvSpPr>
        <p:spPr bwMode="auto">
          <a:xfrm>
            <a:off x="3330275" y="1900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3654125" y="1900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2981025" y="1900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Freeform 30"/>
          <p:cNvSpPr>
            <a:spLocks/>
          </p:cNvSpPr>
          <p:nvPr/>
        </p:nvSpPr>
        <p:spPr bwMode="auto">
          <a:xfrm>
            <a:off x="2631775" y="1900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31"/>
          <p:cNvSpPr>
            <a:spLocks/>
          </p:cNvSpPr>
          <p:nvPr/>
        </p:nvSpPr>
        <p:spPr bwMode="auto">
          <a:xfrm>
            <a:off x="1585613" y="1900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32"/>
          <p:cNvSpPr>
            <a:spLocks/>
          </p:cNvSpPr>
          <p:nvPr/>
        </p:nvSpPr>
        <p:spPr bwMode="auto">
          <a:xfrm>
            <a:off x="272750" y="1900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Freeform 26"/>
          <p:cNvSpPr>
            <a:spLocks noChangeAspect="1"/>
          </p:cNvSpPr>
          <p:nvPr userDrawn="1"/>
        </p:nvSpPr>
        <p:spPr bwMode="auto">
          <a:xfrm>
            <a:off x="3997025" y="0"/>
            <a:ext cx="5160212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6" y="1659"/>
              </a:cxn>
              <a:cxn ang="0">
                <a:pos x="3402" y="1659"/>
              </a:cxn>
              <a:cxn ang="0">
                <a:pos x="3402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3402" h="1659">
                <a:moveTo>
                  <a:pt x="0" y="520"/>
                </a:moveTo>
                <a:lnTo>
                  <a:pt x="506" y="1659"/>
                </a:lnTo>
                <a:lnTo>
                  <a:pt x="3402" y="1659"/>
                </a:lnTo>
                <a:lnTo>
                  <a:pt x="3402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 Box 11"/>
          <p:cNvSpPr txBox="1">
            <a:spLocks noChangeArrowheads="1"/>
          </p:cNvSpPr>
          <p:nvPr userDrawn="1"/>
        </p:nvSpPr>
        <p:spPr bwMode="ltGray">
          <a:xfrm>
            <a:off x="6563082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ltGray">
          <a:xfrm>
            <a:off x="8273486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5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28" name="Freeform 19"/>
          <p:cNvSpPr>
            <a:spLocks/>
          </p:cNvSpPr>
          <p:nvPr userDrawn="1"/>
        </p:nvSpPr>
        <p:spPr bwMode="auto">
          <a:xfrm>
            <a:off x="294975" y="-7625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5"/>
          <p:cNvSpPr>
            <a:spLocks/>
          </p:cNvSpPr>
          <p:nvPr userDrawn="1"/>
        </p:nvSpPr>
        <p:spPr bwMode="auto">
          <a:xfrm>
            <a:off x="3481088" y="1175063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auto">
          <a:xfrm>
            <a:off x="2261888" y="832163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auto">
          <a:xfrm>
            <a:off x="3330275" y="1900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2"/>
          <p:cNvSpPr>
            <a:spLocks/>
          </p:cNvSpPr>
          <p:nvPr userDrawn="1"/>
        </p:nvSpPr>
        <p:spPr bwMode="auto">
          <a:xfrm>
            <a:off x="3654125" y="1900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3"/>
          <p:cNvSpPr>
            <a:spLocks/>
          </p:cNvSpPr>
          <p:nvPr userDrawn="1"/>
        </p:nvSpPr>
        <p:spPr bwMode="auto">
          <a:xfrm>
            <a:off x="2981025" y="1900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0"/>
          <p:cNvSpPr>
            <a:spLocks/>
          </p:cNvSpPr>
          <p:nvPr userDrawn="1"/>
        </p:nvSpPr>
        <p:spPr bwMode="auto">
          <a:xfrm>
            <a:off x="2631775" y="1900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1"/>
          <p:cNvSpPr>
            <a:spLocks/>
          </p:cNvSpPr>
          <p:nvPr userDrawn="1"/>
        </p:nvSpPr>
        <p:spPr bwMode="auto">
          <a:xfrm>
            <a:off x="1585613" y="1900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32"/>
          <p:cNvSpPr>
            <a:spLocks/>
          </p:cNvSpPr>
          <p:nvPr userDrawn="1"/>
        </p:nvSpPr>
        <p:spPr bwMode="auto">
          <a:xfrm>
            <a:off x="272750" y="1900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45908" y="4305600"/>
            <a:ext cx="8649969" cy="21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091964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245908" y="3526356"/>
            <a:ext cx="8649969" cy="13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0" hasCustomPrompt="1"/>
          </p:nvPr>
        </p:nvSpPr>
        <p:spPr>
          <a:xfrm>
            <a:off x="245908" y="5142232"/>
            <a:ext cx="8649969" cy="138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245908" y="1900800"/>
            <a:ext cx="8649969" cy="13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245908" y="3311676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245908" y="493130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04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43" hasCustomPrompt="1"/>
          </p:nvPr>
        </p:nvSpPr>
        <p:spPr>
          <a:xfrm>
            <a:off x="245907" y="3525717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44" hasCustomPrompt="1"/>
          </p:nvPr>
        </p:nvSpPr>
        <p:spPr>
          <a:xfrm>
            <a:off x="4639015" y="3525717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6" name="Content Placeholder 3"/>
          <p:cNvSpPr>
            <a:spLocks noGrp="1"/>
          </p:cNvSpPr>
          <p:nvPr>
            <p:ph sz="half" idx="47" hasCustomPrompt="1"/>
          </p:nvPr>
        </p:nvSpPr>
        <p:spPr>
          <a:xfrm>
            <a:off x="245907" y="5153961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7" name="Content Placeholder 3"/>
          <p:cNvSpPr>
            <a:spLocks noGrp="1"/>
          </p:cNvSpPr>
          <p:nvPr>
            <p:ph sz="half" idx="48" hasCustomPrompt="1"/>
          </p:nvPr>
        </p:nvSpPr>
        <p:spPr>
          <a:xfrm>
            <a:off x="4639015" y="5153961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49" hasCustomPrompt="1"/>
          </p:nvPr>
        </p:nvSpPr>
        <p:spPr>
          <a:xfrm>
            <a:off x="245907" y="331167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0" hasCustomPrompt="1"/>
          </p:nvPr>
        </p:nvSpPr>
        <p:spPr>
          <a:xfrm>
            <a:off x="245907" y="4943500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51" hasCustomPrompt="1"/>
          </p:nvPr>
        </p:nvSpPr>
        <p:spPr>
          <a:xfrm>
            <a:off x="463954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52" hasCustomPrompt="1"/>
          </p:nvPr>
        </p:nvSpPr>
        <p:spPr>
          <a:xfrm>
            <a:off x="4639547" y="331167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4639547" y="4943500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7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097846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5200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39" hasCustomPrompt="1"/>
          </p:nvPr>
        </p:nvSpPr>
        <p:spPr>
          <a:xfrm>
            <a:off x="317617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6097329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7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097846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5200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097846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317617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43" hasCustomPrompt="1"/>
          </p:nvPr>
        </p:nvSpPr>
        <p:spPr>
          <a:xfrm>
            <a:off x="6097329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097329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2369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2207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2369" y="432207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1158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5907" y="411121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4631158" y="411121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1900800"/>
            <a:ext cx="5721940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101169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610078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3176861" y="1900800"/>
            <a:ext cx="5721940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245907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3176153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3176861" y="1900799"/>
            <a:ext cx="572194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245907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6861" y="4310016"/>
            <a:ext cx="572194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10016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3176153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1" hasCustomPrompt="1"/>
          </p:nvPr>
        </p:nvSpPr>
        <p:spPr>
          <a:xfrm>
            <a:off x="245907" y="4117492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3176153" y="4117492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52554" y="1900799"/>
            <a:ext cx="572194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101169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252554" y="4338891"/>
            <a:ext cx="572194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6101169" y="4338891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251520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0078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41" hasCustomPrompt="1"/>
          </p:nvPr>
        </p:nvSpPr>
        <p:spPr>
          <a:xfrm>
            <a:off x="251520" y="411249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6100785" y="41124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mura Standard Part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Freeform 32"/>
          <p:cNvSpPr>
            <a:spLocks noChangeAspect="1"/>
          </p:cNvSpPr>
          <p:nvPr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39211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9" name="Picture 2" descr="\\Europe\Data\Creative_Media\02001-03000\02154 Landor Project\PowerPoint Template\Assets\200339868_PPT.jpg"/>
          <p:cNvPicPr>
            <a:picLocks noChangeAspect="1" noChangeArrowheads="1"/>
          </p:cNvPicPr>
          <p:nvPr/>
        </p:nvPicPr>
        <p:blipFill>
          <a:blip r:embed="rId2" cstate="print"/>
          <a:srcRect l="8281" b="7581"/>
          <a:stretch>
            <a:fillRect/>
          </a:stretch>
        </p:blipFill>
        <p:spPr bwMode="auto">
          <a:xfrm>
            <a:off x="0" y="0"/>
            <a:ext cx="3594526" cy="2514246"/>
          </a:xfrm>
          <a:prstGeom prst="rect">
            <a:avLst/>
          </a:prstGeom>
          <a:noFill/>
        </p:spPr>
      </p:pic>
      <p:sp>
        <p:nvSpPr>
          <p:cNvPr id="31" name="Freeform 19"/>
          <p:cNvSpPr>
            <a:spLocks/>
          </p:cNvSpPr>
          <p:nvPr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25"/>
          <p:cNvSpPr>
            <a:spLocks/>
          </p:cNvSpPr>
          <p:nvPr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30"/>
          <p:cNvSpPr>
            <a:spLocks/>
          </p:cNvSpPr>
          <p:nvPr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31"/>
          <p:cNvSpPr>
            <a:spLocks/>
          </p:cNvSpPr>
          <p:nvPr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32"/>
          <p:cNvSpPr>
            <a:spLocks/>
          </p:cNvSpPr>
          <p:nvPr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25" name="Freeform 32"/>
          <p:cNvSpPr>
            <a:spLocks noChangeAspect="1"/>
          </p:cNvSpPr>
          <p:nvPr userDrawn="1"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Text Box 11"/>
          <p:cNvSpPr txBox="1">
            <a:spLocks noChangeArrowheads="1"/>
          </p:cNvSpPr>
          <p:nvPr userDrawn="1"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7" name="Text Box 11"/>
          <p:cNvSpPr txBox="1">
            <a:spLocks noChangeArrowheads="1"/>
          </p:cNvSpPr>
          <p:nvPr userDrawn="1"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8" name="Picture 2" descr="\\Europe\Data\Creative_Media\02001-03000\02154 Landor Project\PowerPoint Template\Assets\200339868_PPT.jpg"/>
          <p:cNvPicPr>
            <a:picLocks noChangeAspect="1" noChangeArrowheads="1"/>
          </p:cNvPicPr>
          <p:nvPr userDrawn="1"/>
        </p:nvPicPr>
        <p:blipFill>
          <a:blip r:embed="rId2" cstate="print"/>
          <a:srcRect l="8281" b="7581"/>
          <a:stretch>
            <a:fillRect/>
          </a:stretch>
        </p:blipFill>
        <p:spPr bwMode="auto">
          <a:xfrm>
            <a:off x="0" y="0"/>
            <a:ext cx="3594526" cy="2514246"/>
          </a:xfrm>
          <a:prstGeom prst="rect">
            <a:avLst/>
          </a:prstGeom>
          <a:noFill/>
        </p:spPr>
      </p:pic>
      <p:sp>
        <p:nvSpPr>
          <p:cNvPr id="30" name="Freeform 19"/>
          <p:cNvSpPr>
            <a:spLocks/>
          </p:cNvSpPr>
          <p:nvPr userDrawn="1"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25"/>
          <p:cNvSpPr>
            <a:spLocks/>
          </p:cNvSpPr>
          <p:nvPr userDrawn="1"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30"/>
          <p:cNvSpPr>
            <a:spLocks/>
          </p:cNvSpPr>
          <p:nvPr userDrawn="1"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31"/>
          <p:cNvSpPr>
            <a:spLocks/>
          </p:cNvSpPr>
          <p:nvPr userDrawn="1"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32"/>
          <p:cNvSpPr>
            <a:spLocks/>
          </p:cNvSpPr>
          <p:nvPr userDrawn="1"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0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245908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50" hasCustomPrompt="1"/>
          </p:nvPr>
        </p:nvSpPr>
        <p:spPr>
          <a:xfrm>
            <a:off x="2439138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51" hasCustomPrompt="1"/>
          </p:nvPr>
        </p:nvSpPr>
        <p:spPr>
          <a:xfrm>
            <a:off x="4639015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52" hasCustomPrompt="1"/>
          </p:nvPr>
        </p:nvSpPr>
        <p:spPr>
          <a:xfrm>
            <a:off x="6832246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2438319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54" hasCustomPrompt="1"/>
          </p:nvPr>
        </p:nvSpPr>
        <p:spPr>
          <a:xfrm>
            <a:off x="4639015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5" hasCustomPrompt="1"/>
          </p:nvPr>
        </p:nvSpPr>
        <p:spPr>
          <a:xfrm>
            <a:off x="6832246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245908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0" hasCustomPrompt="1"/>
          </p:nvPr>
        </p:nvSpPr>
        <p:spPr>
          <a:xfrm>
            <a:off x="2439138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51" hasCustomPrompt="1"/>
          </p:nvPr>
        </p:nvSpPr>
        <p:spPr>
          <a:xfrm>
            <a:off x="4639015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52" hasCustomPrompt="1"/>
          </p:nvPr>
        </p:nvSpPr>
        <p:spPr>
          <a:xfrm>
            <a:off x="6832246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3913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5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38319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4639015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6832246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245908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idx="61" hasCustomPrompt="1"/>
          </p:nvPr>
        </p:nvSpPr>
        <p:spPr>
          <a:xfrm>
            <a:off x="2438319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idx="62" hasCustomPrompt="1"/>
          </p:nvPr>
        </p:nvSpPr>
        <p:spPr>
          <a:xfrm>
            <a:off x="4639015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idx="63" hasCustomPrompt="1"/>
          </p:nvPr>
        </p:nvSpPr>
        <p:spPr>
          <a:xfrm>
            <a:off x="6832246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9015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9015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4639015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1158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5907" y="409310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2369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245907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631158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45908" y="4317475"/>
            <a:ext cx="8649969" cy="21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4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104156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4637826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245907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3" hasCustomPrompt="1"/>
          </p:nvPr>
        </p:nvSpPr>
        <p:spPr>
          <a:xfrm>
            <a:off x="3176861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6101583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45784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5908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2445784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4637457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6832246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7" y="1900800"/>
            <a:ext cx="4256862" cy="46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4634119" y="1900800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634119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34119" y="3556984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4634119" y="334025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4634119" y="5213168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634119" y="499643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51520" y="1900800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51520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251520" y="3556984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251520" y="334025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251520" y="5213168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251520" y="499643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4638469" y="1900800"/>
            <a:ext cx="4256862" cy="46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38469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Nomura Standard Full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\\Europe\Data\Creative_Media\02001-03000\02154 Landor Project\PowerPoint Template\Assets\200339868_PPT.jpg"/>
          <p:cNvPicPr>
            <a:picLocks noChangeAspect="1" noChangeArrowheads="1"/>
          </p:cNvPicPr>
          <p:nvPr/>
        </p:nvPicPr>
        <p:blipFill>
          <a:blip r:embed="rId2" cstate="print"/>
          <a:srcRect l="111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5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39211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sp>
        <p:nvSpPr>
          <p:cNvPr id="27" name="Freeform 32"/>
          <p:cNvSpPr>
            <a:spLocks noChangeAspect="1"/>
          </p:cNvSpPr>
          <p:nvPr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19"/>
          <p:cNvSpPr>
            <a:spLocks/>
          </p:cNvSpPr>
          <p:nvPr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0"/>
          <p:cNvSpPr>
            <a:spLocks/>
          </p:cNvSpPr>
          <p:nvPr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1"/>
          <p:cNvSpPr>
            <a:spLocks/>
          </p:cNvSpPr>
          <p:nvPr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8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pic>
        <p:nvPicPr>
          <p:cNvPr id="23" name="Picture 2" descr="\\Europe\Data\Creative_Media\02001-03000\02154 Landor Project\PowerPoint Template\Assets\200339868_PPT.jpg"/>
          <p:cNvPicPr>
            <a:picLocks noChangeAspect="1" noChangeArrowheads="1"/>
          </p:cNvPicPr>
          <p:nvPr userDrawn="1"/>
        </p:nvPicPr>
        <p:blipFill>
          <a:blip r:embed="rId2" cstate="print"/>
          <a:srcRect l="111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 Box 11"/>
          <p:cNvSpPr txBox="1">
            <a:spLocks noChangeArrowheads="1"/>
          </p:cNvSpPr>
          <p:nvPr userDrawn="1"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5" name="Text Box 11"/>
          <p:cNvSpPr txBox="1">
            <a:spLocks noChangeArrowheads="1"/>
          </p:cNvSpPr>
          <p:nvPr userDrawn="1"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sp>
        <p:nvSpPr>
          <p:cNvPr id="26" name="Freeform 32"/>
          <p:cNvSpPr>
            <a:spLocks noChangeAspect="1"/>
          </p:cNvSpPr>
          <p:nvPr userDrawn="1"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9"/>
          <p:cNvSpPr>
            <a:spLocks/>
          </p:cNvSpPr>
          <p:nvPr userDrawn="1"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25"/>
          <p:cNvSpPr>
            <a:spLocks/>
          </p:cNvSpPr>
          <p:nvPr userDrawn="1"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30"/>
          <p:cNvSpPr>
            <a:spLocks/>
          </p:cNvSpPr>
          <p:nvPr userDrawn="1"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31"/>
          <p:cNvSpPr>
            <a:spLocks/>
          </p:cNvSpPr>
          <p:nvPr userDrawn="1"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32"/>
          <p:cNvSpPr>
            <a:spLocks/>
          </p:cNvSpPr>
          <p:nvPr userDrawn="1"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8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1900799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4351553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4134822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34" hasCustomPrompt="1"/>
          </p:nvPr>
        </p:nvSpPr>
        <p:spPr>
          <a:xfrm>
            <a:off x="251520" y="4624482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5" hasCustomPrompt="1"/>
          </p:nvPr>
        </p:nvSpPr>
        <p:spPr>
          <a:xfrm>
            <a:off x="4630847" y="4624482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51520" y="2204864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3" hasCustomPrompt="1"/>
          </p:nvPr>
        </p:nvSpPr>
        <p:spPr>
          <a:xfrm>
            <a:off x="4630847" y="2204864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091964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251520" y="19888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4632369" y="19888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251520" y="440652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632369" y="440652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47" hasCustomPrompt="1"/>
          </p:nvPr>
        </p:nvSpPr>
        <p:spPr>
          <a:xfrm>
            <a:off x="245907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48" hasCustomPrompt="1"/>
          </p:nvPr>
        </p:nvSpPr>
        <p:spPr>
          <a:xfrm>
            <a:off x="6101169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3175200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50" hasCustomPrompt="1"/>
          </p:nvPr>
        </p:nvSpPr>
        <p:spPr>
          <a:xfrm>
            <a:off x="245908" y="4150300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51" hasCustomPrompt="1"/>
          </p:nvPr>
        </p:nvSpPr>
        <p:spPr>
          <a:xfrm>
            <a:off x="245907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52" hasCustomPrompt="1"/>
          </p:nvPr>
        </p:nvSpPr>
        <p:spPr>
          <a:xfrm>
            <a:off x="3176175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6101169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45784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5908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2445784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4637457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6832246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61" hasCustomPrompt="1"/>
          </p:nvPr>
        </p:nvSpPr>
        <p:spPr>
          <a:xfrm>
            <a:off x="245908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62" hasCustomPrompt="1"/>
          </p:nvPr>
        </p:nvSpPr>
        <p:spPr>
          <a:xfrm>
            <a:off x="2445784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63" hasCustomPrompt="1"/>
          </p:nvPr>
        </p:nvSpPr>
        <p:spPr>
          <a:xfrm>
            <a:off x="4639015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64" hasCustomPrompt="1"/>
          </p:nvPr>
        </p:nvSpPr>
        <p:spPr>
          <a:xfrm>
            <a:off x="6832246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65" hasCustomPrompt="1"/>
          </p:nvPr>
        </p:nvSpPr>
        <p:spPr>
          <a:xfrm>
            <a:off x="245908" y="4077072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66" hasCustomPrompt="1"/>
          </p:nvPr>
        </p:nvSpPr>
        <p:spPr>
          <a:xfrm>
            <a:off x="245908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67" hasCustomPrompt="1"/>
          </p:nvPr>
        </p:nvSpPr>
        <p:spPr>
          <a:xfrm>
            <a:off x="2445784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68" hasCustomPrompt="1"/>
          </p:nvPr>
        </p:nvSpPr>
        <p:spPr>
          <a:xfrm>
            <a:off x="4637457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69" hasCustomPrompt="1"/>
          </p:nvPr>
        </p:nvSpPr>
        <p:spPr>
          <a:xfrm>
            <a:off x="6832246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31_Comple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Freeform 48"/>
          <p:cNvSpPr>
            <a:spLocks noChangeAspect="1"/>
          </p:cNvSpPr>
          <p:nvPr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7" y="3600000"/>
            <a:ext cx="7219950" cy="860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7" y="4608000"/>
            <a:ext cx="7219950" cy="507600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GB" sz="1800" b="1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1000"/>
              </a:spcBef>
              <a:spcAft>
                <a:spcPts val="1000"/>
              </a:spcAft>
              <a:buClr>
                <a:srgbClr val="CC3300"/>
              </a:buClr>
            </a:pPr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129" name="Freeform 64"/>
          <p:cNvSpPr>
            <a:spLocks/>
          </p:cNvSpPr>
          <p:nvPr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0" name="Freeform 65"/>
          <p:cNvSpPr>
            <a:spLocks/>
          </p:cNvSpPr>
          <p:nvPr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1" name="Freeform 66"/>
          <p:cNvSpPr>
            <a:spLocks/>
          </p:cNvSpPr>
          <p:nvPr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2" name="Freeform 67"/>
          <p:cNvSpPr>
            <a:spLocks/>
          </p:cNvSpPr>
          <p:nvPr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" name="Freeform 68"/>
          <p:cNvSpPr>
            <a:spLocks/>
          </p:cNvSpPr>
          <p:nvPr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" name="Freeform 69"/>
          <p:cNvSpPr>
            <a:spLocks/>
          </p:cNvSpPr>
          <p:nvPr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" name="Freeform 70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6" name="Freeform 71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" name="Freeform 72"/>
          <p:cNvSpPr>
            <a:spLocks/>
          </p:cNvSpPr>
          <p:nvPr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8" name="Freeform 73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9" name="Freeform 74"/>
          <p:cNvSpPr>
            <a:spLocks/>
          </p:cNvSpPr>
          <p:nvPr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0" name="Freeform 75"/>
          <p:cNvSpPr>
            <a:spLocks/>
          </p:cNvSpPr>
          <p:nvPr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" name="Freeform 76"/>
          <p:cNvSpPr>
            <a:spLocks/>
          </p:cNvSpPr>
          <p:nvPr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2" name="Freeform 77"/>
          <p:cNvSpPr>
            <a:spLocks/>
          </p:cNvSpPr>
          <p:nvPr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3" name="Freeform 78"/>
          <p:cNvSpPr>
            <a:spLocks/>
          </p:cNvSpPr>
          <p:nvPr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4" name="Freeform 79"/>
          <p:cNvSpPr>
            <a:spLocks/>
          </p:cNvSpPr>
          <p:nvPr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5" name="Freeform 80"/>
          <p:cNvSpPr>
            <a:spLocks/>
          </p:cNvSpPr>
          <p:nvPr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" name="Freeform 81"/>
          <p:cNvSpPr>
            <a:spLocks/>
          </p:cNvSpPr>
          <p:nvPr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72" name="Picture 171" descr="NOMURA_A4_PMS_1797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4" name="Freeform 48"/>
          <p:cNvSpPr>
            <a:spLocks noChangeAspect="1"/>
          </p:cNvSpPr>
          <p:nvPr userDrawn="1"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64"/>
          <p:cNvSpPr>
            <a:spLocks/>
          </p:cNvSpPr>
          <p:nvPr userDrawn="1"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65"/>
          <p:cNvSpPr>
            <a:spLocks/>
          </p:cNvSpPr>
          <p:nvPr userDrawn="1"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66"/>
          <p:cNvSpPr>
            <a:spLocks/>
          </p:cNvSpPr>
          <p:nvPr userDrawn="1"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67"/>
          <p:cNvSpPr>
            <a:spLocks/>
          </p:cNvSpPr>
          <p:nvPr userDrawn="1"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68"/>
          <p:cNvSpPr>
            <a:spLocks/>
          </p:cNvSpPr>
          <p:nvPr userDrawn="1"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69"/>
          <p:cNvSpPr>
            <a:spLocks/>
          </p:cNvSpPr>
          <p:nvPr userDrawn="1"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70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71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72"/>
          <p:cNvSpPr>
            <a:spLocks/>
          </p:cNvSpPr>
          <p:nvPr userDrawn="1"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73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74"/>
          <p:cNvSpPr>
            <a:spLocks/>
          </p:cNvSpPr>
          <p:nvPr userDrawn="1"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75"/>
          <p:cNvSpPr>
            <a:spLocks/>
          </p:cNvSpPr>
          <p:nvPr userDrawn="1"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76"/>
          <p:cNvSpPr>
            <a:spLocks/>
          </p:cNvSpPr>
          <p:nvPr userDrawn="1"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77"/>
          <p:cNvSpPr>
            <a:spLocks/>
          </p:cNvSpPr>
          <p:nvPr userDrawn="1"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78"/>
          <p:cNvSpPr>
            <a:spLocks/>
          </p:cNvSpPr>
          <p:nvPr userDrawn="1"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79"/>
          <p:cNvSpPr>
            <a:spLocks/>
          </p:cNvSpPr>
          <p:nvPr userDrawn="1"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80"/>
          <p:cNvSpPr>
            <a:spLocks/>
          </p:cNvSpPr>
          <p:nvPr userDrawn="1"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81"/>
          <p:cNvSpPr>
            <a:spLocks/>
          </p:cNvSpPr>
          <p:nvPr userDrawn="1"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3" name="Picture 42" descr="NOMURA_A4_PMS_1797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7" y="3600000"/>
            <a:ext cx="7219950" cy="860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252047" y="4608000"/>
            <a:ext cx="7219950" cy="507600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GB" sz="1800" b="1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1000"/>
              </a:spcBef>
              <a:spcAft>
                <a:spcPts val="1000"/>
              </a:spcAft>
              <a:buClr>
                <a:srgbClr val="CC3300"/>
              </a:buClr>
            </a:pPr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40" name="Freeform 48"/>
          <p:cNvSpPr>
            <a:spLocks noChangeAspect="1"/>
          </p:cNvSpPr>
          <p:nvPr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64"/>
          <p:cNvSpPr>
            <a:spLocks/>
          </p:cNvSpPr>
          <p:nvPr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65"/>
          <p:cNvSpPr>
            <a:spLocks/>
          </p:cNvSpPr>
          <p:nvPr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66"/>
          <p:cNvSpPr>
            <a:spLocks/>
          </p:cNvSpPr>
          <p:nvPr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67"/>
          <p:cNvSpPr>
            <a:spLocks/>
          </p:cNvSpPr>
          <p:nvPr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68"/>
          <p:cNvSpPr>
            <a:spLocks/>
          </p:cNvSpPr>
          <p:nvPr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69"/>
          <p:cNvSpPr>
            <a:spLocks/>
          </p:cNvSpPr>
          <p:nvPr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70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71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72"/>
          <p:cNvSpPr>
            <a:spLocks/>
          </p:cNvSpPr>
          <p:nvPr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73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Freeform 74"/>
          <p:cNvSpPr>
            <a:spLocks/>
          </p:cNvSpPr>
          <p:nvPr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Freeform 75"/>
          <p:cNvSpPr>
            <a:spLocks/>
          </p:cNvSpPr>
          <p:nvPr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Freeform 76"/>
          <p:cNvSpPr>
            <a:spLocks/>
          </p:cNvSpPr>
          <p:nvPr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Freeform 77"/>
          <p:cNvSpPr>
            <a:spLocks/>
          </p:cNvSpPr>
          <p:nvPr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Freeform 78"/>
          <p:cNvSpPr>
            <a:spLocks/>
          </p:cNvSpPr>
          <p:nvPr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Freeform 79"/>
          <p:cNvSpPr>
            <a:spLocks/>
          </p:cNvSpPr>
          <p:nvPr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" name="Freeform 80"/>
          <p:cNvSpPr>
            <a:spLocks/>
          </p:cNvSpPr>
          <p:nvPr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Freeform 81"/>
          <p:cNvSpPr>
            <a:spLocks/>
          </p:cNvSpPr>
          <p:nvPr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9" name="Picture 58" descr="NOMURA_A4_PMS_1797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4" name="Freeform 48"/>
          <p:cNvSpPr>
            <a:spLocks noChangeAspect="1"/>
          </p:cNvSpPr>
          <p:nvPr userDrawn="1"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64"/>
          <p:cNvSpPr>
            <a:spLocks/>
          </p:cNvSpPr>
          <p:nvPr userDrawn="1"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65"/>
          <p:cNvSpPr>
            <a:spLocks/>
          </p:cNvSpPr>
          <p:nvPr userDrawn="1"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66"/>
          <p:cNvSpPr>
            <a:spLocks/>
          </p:cNvSpPr>
          <p:nvPr userDrawn="1"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67"/>
          <p:cNvSpPr>
            <a:spLocks/>
          </p:cNvSpPr>
          <p:nvPr userDrawn="1"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68"/>
          <p:cNvSpPr>
            <a:spLocks/>
          </p:cNvSpPr>
          <p:nvPr userDrawn="1"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69"/>
          <p:cNvSpPr>
            <a:spLocks/>
          </p:cNvSpPr>
          <p:nvPr userDrawn="1"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70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71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72"/>
          <p:cNvSpPr>
            <a:spLocks/>
          </p:cNvSpPr>
          <p:nvPr userDrawn="1"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73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74"/>
          <p:cNvSpPr>
            <a:spLocks/>
          </p:cNvSpPr>
          <p:nvPr userDrawn="1"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75"/>
          <p:cNvSpPr>
            <a:spLocks/>
          </p:cNvSpPr>
          <p:nvPr userDrawn="1"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76"/>
          <p:cNvSpPr>
            <a:spLocks/>
          </p:cNvSpPr>
          <p:nvPr userDrawn="1"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77"/>
          <p:cNvSpPr>
            <a:spLocks/>
          </p:cNvSpPr>
          <p:nvPr userDrawn="1"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78"/>
          <p:cNvSpPr>
            <a:spLocks/>
          </p:cNvSpPr>
          <p:nvPr userDrawn="1"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Freeform 79"/>
          <p:cNvSpPr>
            <a:spLocks/>
          </p:cNvSpPr>
          <p:nvPr userDrawn="1"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Freeform 80"/>
          <p:cNvSpPr>
            <a:spLocks/>
          </p:cNvSpPr>
          <p:nvPr userDrawn="1"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" name="Freeform 81"/>
          <p:cNvSpPr>
            <a:spLocks/>
          </p:cNvSpPr>
          <p:nvPr userDrawn="1"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3" name="Picture 62" descr="NOMURA_A4_PMS_1797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97200" y="57600"/>
            <a:ext cx="5555120" cy="72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b="1" baseline="0" dirty="0" smtClean="0">
                <a:ea typeface="MS PGothic" pitchFamily="34" charset="-128"/>
              </a:rPr>
              <a:t>Table of contents</a:t>
            </a:r>
            <a:endParaRPr lang="en-GB" sz="1800" b="1" baseline="0" dirty="0">
              <a:ea typeface="MS PGothic" pitchFamily="34" charset="-128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897200" y="57600"/>
            <a:ext cx="5555120" cy="72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b="1" baseline="0" dirty="0" smtClean="0">
                <a:ea typeface="MS PGothic" pitchFamily="34" charset="-128"/>
              </a:rPr>
              <a:t>Table of contents</a:t>
            </a:r>
            <a:endParaRPr lang="en-GB" sz="1800" b="1" baseline="0" dirty="0">
              <a:ea typeface="MS PGothic" pitchFamily="34" charset="-12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3049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700" i="1" baseline="0">
                <a:ea typeface="MS PGothic" pitchFamily="34" charset="-128"/>
              </a:defRPr>
            </a:lvl1pPr>
          </a:lstStyle>
          <a:p>
            <a:pPr lvl="0"/>
            <a:r>
              <a:rPr lang="en-GB" dirty="0" smtClean="0"/>
              <a:t>Source / Disclaimer / Annotations: 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8" y="1702676"/>
            <a:ext cx="8649969" cy="477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648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8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1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8" y="1900800"/>
            <a:ext cx="8649969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1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3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5692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635714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6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Freeform 45"/>
          <p:cNvSpPr>
            <a:spLocks noChangeAspect="1"/>
          </p:cNvSpPr>
          <p:nvPr/>
        </p:nvSpPr>
        <p:spPr bwMode="auto">
          <a:xfrm>
            <a:off x="1522729" y="0"/>
            <a:ext cx="7626008" cy="842400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81" y="265"/>
              </a:cxn>
              <a:cxn ang="0">
                <a:pos x="2399" y="265"/>
              </a:cxn>
              <a:cxn ang="0">
                <a:pos x="2399" y="0"/>
              </a:cxn>
              <a:cxn ang="0">
                <a:pos x="37" y="0"/>
              </a:cxn>
              <a:cxn ang="0">
                <a:pos x="0" y="85"/>
              </a:cxn>
            </a:cxnLst>
            <a:rect l="0" t="0" r="r" b="b"/>
            <a:pathLst>
              <a:path w="2399" h="265">
                <a:moveTo>
                  <a:pt x="0" y="85"/>
                </a:moveTo>
                <a:cubicBezTo>
                  <a:pt x="27" y="145"/>
                  <a:pt x="54" y="205"/>
                  <a:pt x="81" y="265"/>
                </a:cubicBezTo>
                <a:cubicBezTo>
                  <a:pt x="2399" y="265"/>
                  <a:pt x="2399" y="265"/>
                  <a:pt x="2399" y="265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5" y="28"/>
                  <a:pt x="12" y="57"/>
                  <a:pt x="0" y="85"/>
                </a:cubicBez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80800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pic>
        <p:nvPicPr>
          <p:cNvPr id="177" name="Picture 176" descr="NOMURA_A4_PMS_1797.emf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179" name="Freeform 7"/>
          <p:cNvSpPr>
            <a:spLocks/>
          </p:cNvSpPr>
          <p:nvPr/>
        </p:nvSpPr>
        <p:spPr bwMode="auto">
          <a:xfrm>
            <a:off x="1349692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0" name="Freeform 8"/>
          <p:cNvSpPr>
            <a:spLocks/>
          </p:cNvSpPr>
          <p:nvPr/>
        </p:nvSpPr>
        <p:spPr bwMode="auto">
          <a:xfrm>
            <a:off x="1344930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1" name="Freeform 9"/>
          <p:cNvSpPr>
            <a:spLocks/>
          </p:cNvSpPr>
          <p:nvPr/>
        </p:nvSpPr>
        <p:spPr bwMode="auto">
          <a:xfrm>
            <a:off x="1305242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2" name="Freeform 10"/>
          <p:cNvSpPr>
            <a:spLocks/>
          </p:cNvSpPr>
          <p:nvPr/>
        </p:nvSpPr>
        <p:spPr bwMode="auto">
          <a:xfrm>
            <a:off x="1300480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Freeform 11"/>
          <p:cNvSpPr>
            <a:spLocks/>
          </p:cNvSpPr>
          <p:nvPr/>
        </p:nvSpPr>
        <p:spPr bwMode="auto">
          <a:xfrm>
            <a:off x="943292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" name="Freeform 12"/>
          <p:cNvSpPr>
            <a:spLocks/>
          </p:cNvSpPr>
          <p:nvPr/>
        </p:nvSpPr>
        <p:spPr bwMode="auto">
          <a:xfrm>
            <a:off x="933768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5" name="Freeform 13"/>
          <p:cNvSpPr>
            <a:spLocks/>
          </p:cNvSpPr>
          <p:nvPr/>
        </p:nvSpPr>
        <p:spPr bwMode="auto">
          <a:xfrm>
            <a:off x="273366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6" name="Freeform 14"/>
          <p:cNvSpPr>
            <a:spLocks/>
          </p:cNvSpPr>
          <p:nvPr/>
        </p:nvSpPr>
        <p:spPr bwMode="auto">
          <a:xfrm>
            <a:off x="259080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7" name="Freeform 15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8" name="Freeform 16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9" name="Freeform 17"/>
          <p:cNvSpPr>
            <a:spLocks/>
          </p:cNvSpPr>
          <p:nvPr/>
        </p:nvSpPr>
        <p:spPr bwMode="auto">
          <a:xfrm>
            <a:off x="1409224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0" name="Freeform 18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1" name="Freeform 19"/>
          <p:cNvSpPr>
            <a:spLocks/>
          </p:cNvSpPr>
          <p:nvPr/>
        </p:nvSpPr>
        <p:spPr bwMode="auto">
          <a:xfrm>
            <a:off x="1185386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2" name="Freeform 20"/>
          <p:cNvSpPr>
            <a:spLocks/>
          </p:cNvSpPr>
          <p:nvPr/>
        </p:nvSpPr>
        <p:spPr bwMode="auto">
          <a:xfrm>
            <a:off x="1178243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3" name="Freeform 21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" name="Freeform 22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5" name="Freeform 23"/>
          <p:cNvSpPr>
            <a:spLocks/>
          </p:cNvSpPr>
          <p:nvPr/>
        </p:nvSpPr>
        <p:spPr bwMode="auto">
          <a:xfrm>
            <a:off x="707548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6" name="Freeform 24"/>
          <p:cNvSpPr>
            <a:spLocks/>
          </p:cNvSpPr>
          <p:nvPr/>
        </p:nvSpPr>
        <p:spPr bwMode="auto">
          <a:xfrm>
            <a:off x="695643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7" name="Freeform 25"/>
          <p:cNvSpPr>
            <a:spLocks/>
          </p:cNvSpPr>
          <p:nvPr/>
        </p:nvSpPr>
        <p:spPr bwMode="auto">
          <a:xfrm>
            <a:off x="1065529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8" name="Freeform 26"/>
          <p:cNvSpPr>
            <a:spLocks/>
          </p:cNvSpPr>
          <p:nvPr/>
        </p:nvSpPr>
        <p:spPr bwMode="auto">
          <a:xfrm>
            <a:off x="1056005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9" name="Rectangle 27"/>
          <p:cNvSpPr>
            <a:spLocks noChangeArrowheads="1"/>
          </p:cNvSpPr>
          <p:nvPr/>
        </p:nvSpPr>
        <p:spPr bwMode="auto">
          <a:xfrm>
            <a:off x="1056005" y="0"/>
            <a:ext cx="1588" cy="1588"/>
          </a:xfrm>
          <a:prstGeom prst="rect">
            <a:avLst/>
          </a:prstGeom>
          <a:solidFill>
            <a:srgbClr val="ACAC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0" name="Freeform 28"/>
          <p:cNvSpPr>
            <a:spLocks/>
          </p:cNvSpPr>
          <p:nvPr/>
        </p:nvSpPr>
        <p:spPr bwMode="auto">
          <a:xfrm>
            <a:off x="1056005" y="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45"/>
          <p:cNvSpPr>
            <a:spLocks noChangeAspect="1"/>
          </p:cNvSpPr>
          <p:nvPr/>
        </p:nvSpPr>
        <p:spPr bwMode="auto">
          <a:xfrm>
            <a:off x="1522729" y="0"/>
            <a:ext cx="7626008" cy="842400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81" y="265"/>
              </a:cxn>
              <a:cxn ang="0">
                <a:pos x="2399" y="265"/>
              </a:cxn>
              <a:cxn ang="0">
                <a:pos x="2399" y="0"/>
              </a:cxn>
              <a:cxn ang="0">
                <a:pos x="37" y="0"/>
              </a:cxn>
              <a:cxn ang="0">
                <a:pos x="0" y="85"/>
              </a:cxn>
            </a:cxnLst>
            <a:rect l="0" t="0" r="r" b="b"/>
            <a:pathLst>
              <a:path w="2399" h="265">
                <a:moveTo>
                  <a:pt x="0" y="85"/>
                </a:moveTo>
                <a:cubicBezTo>
                  <a:pt x="27" y="145"/>
                  <a:pt x="54" y="205"/>
                  <a:pt x="81" y="265"/>
                </a:cubicBezTo>
                <a:cubicBezTo>
                  <a:pt x="2399" y="265"/>
                  <a:pt x="2399" y="265"/>
                  <a:pt x="2399" y="265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5" y="28"/>
                  <a:pt x="12" y="57"/>
                  <a:pt x="0" y="85"/>
                </a:cubicBez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8" name="Picture 27" descr="NOMURA_A4_PMS_1797.emf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9" name="Freeform 7"/>
          <p:cNvSpPr>
            <a:spLocks/>
          </p:cNvSpPr>
          <p:nvPr/>
        </p:nvSpPr>
        <p:spPr bwMode="auto">
          <a:xfrm>
            <a:off x="1349692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1344930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9"/>
          <p:cNvSpPr>
            <a:spLocks/>
          </p:cNvSpPr>
          <p:nvPr/>
        </p:nvSpPr>
        <p:spPr bwMode="auto">
          <a:xfrm>
            <a:off x="1305242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10"/>
          <p:cNvSpPr>
            <a:spLocks/>
          </p:cNvSpPr>
          <p:nvPr/>
        </p:nvSpPr>
        <p:spPr bwMode="auto">
          <a:xfrm>
            <a:off x="1300480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11"/>
          <p:cNvSpPr>
            <a:spLocks/>
          </p:cNvSpPr>
          <p:nvPr/>
        </p:nvSpPr>
        <p:spPr bwMode="auto">
          <a:xfrm>
            <a:off x="943292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933768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13"/>
          <p:cNvSpPr>
            <a:spLocks/>
          </p:cNvSpPr>
          <p:nvPr/>
        </p:nvSpPr>
        <p:spPr bwMode="auto">
          <a:xfrm>
            <a:off x="273366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14"/>
          <p:cNvSpPr>
            <a:spLocks/>
          </p:cNvSpPr>
          <p:nvPr/>
        </p:nvSpPr>
        <p:spPr bwMode="auto">
          <a:xfrm>
            <a:off x="259080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5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16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17"/>
          <p:cNvSpPr>
            <a:spLocks/>
          </p:cNvSpPr>
          <p:nvPr/>
        </p:nvSpPr>
        <p:spPr bwMode="auto">
          <a:xfrm>
            <a:off x="1409224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18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19"/>
          <p:cNvSpPr>
            <a:spLocks/>
          </p:cNvSpPr>
          <p:nvPr/>
        </p:nvSpPr>
        <p:spPr bwMode="auto">
          <a:xfrm>
            <a:off x="1185386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20"/>
          <p:cNvSpPr>
            <a:spLocks/>
          </p:cNvSpPr>
          <p:nvPr/>
        </p:nvSpPr>
        <p:spPr bwMode="auto">
          <a:xfrm>
            <a:off x="1178243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21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22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23"/>
          <p:cNvSpPr>
            <a:spLocks/>
          </p:cNvSpPr>
          <p:nvPr/>
        </p:nvSpPr>
        <p:spPr bwMode="auto">
          <a:xfrm>
            <a:off x="707548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24"/>
          <p:cNvSpPr>
            <a:spLocks/>
          </p:cNvSpPr>
          <p:nvPr/>
        </p:nvSpPr>
        <p:spPr bwMode="auto">
          <a:xfrm>
            <a:off x="695643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25"/>
          <p:cNvSpPr>
            <a:spLocks/>
          </p:cNvSpPr>
          <p:nvPr/>
        </p:nvSpPr>
        <p:spPr bwMode="auto">
          <a:xfrm>
            <a:off x="1065529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26"/>
          <p:cNvSpPr>
            <a:spLocks/>
          </p:cNvSpPr>
          <p:nvPr/>
        </p:nvSpPr>
        <p:spPr bwMode="auto">
          <a:xfrm>
            <a:off x="1056005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Rectangle 27"/>
          <p:cNvSpPr>
            <a:spLocks noChangeArrowheads="1"/>
          </p:cNvSpPr>
          <p:nvPr/>
        </p:nvSpPr>
        <p:spPr bwMode="auto">
          <a:xfrm>
            <a:off x="1056005" y="0"/>
            <a:ext cx="1588" cy="1588"/>
          </a:xfrm>
          <a:prstGeom prst="rect">
            <a:avLst/>
          </a:prstGeom>
          <a:solidFill>
            <a:srgbClr val="ACAC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28"/>
          <p:cNvSpPr>
            <a:spLocks/>
          </p:cNvSpPr>
          <p:nvPr/>
        </p:nvSpPr>
        <p:spPr bwMode="auto">
          <a:xfrm>
            <a:off x="1056005" y="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</p:sldLayoutIdLst>
  <p:hf hdr="0" dt="0"/>
  <p:txStyles>
    <p:titleStyle>
      <a:lvl1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algn="l" defTabSz="957263" rtl="0" eaLnBrk="1" fontAlgn="base" hangingPunct="1">
        <a:spcBef>
          <a:spcPct val="45000"/>
        </a:spcBef>
        <a:spcAft>
          <a:spcPct val="45000"/>
        </a:spcAft>
        <a:buClr>
          <a:srgbClr val="CC3300"/>
        </a:buClr>
        <a:defRPr sz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244475" indent="-242888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06400" indent="-160338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547688" indent="-139700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318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11890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6pPr>
      <a:lvl7pPr marL="16462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7pPr>
      <a:lvl8pPr marL="21034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8pPr>
      <a:lvl9pPr marL="25606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3673" y="3888000"/>
            <a:ext cx="6905700" cy="507600"/>
          </a:xfrm>
        </p:spPr>
        <p:txBody>
          <a:bodyPr/>
          <a:lstStyle/>
          <a:p>
            <a:r>
              <a:rPr lang="en-US" dirty="0"/>
              <a:t>Bootstrap your application development, </a:t>
            </a:r>
            <a:r>
              <a:rPr lang="en-US"/>
              <a:t>batteries </a:t>
            </a:r>
            <a:r>
              <a:rPr lang="en-US" smtClean="0"/>
              <a:t>included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9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5908" y="6701890"/>
            <a:ext cx="7908923" cy="23185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97"/>
          <a:stretch/>
        </p:blipFill>
        <p:spPr bwMode="auto">
          <a:xfrm>
            <a:off x="273204" y="910242"/>
            <a:ext cx="5625586" cy="106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9"/>
          <a:stretch/>
        </p:blipFill>
        <p:spPr bwMode="auto">
          <a:xfrm>
            <a:off x="228600" y="1913906"/>
            <a:ext cx="7441854" cy="502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333172" y="2538746"/>
            <a:ext cx="2623642" cy="27748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780" y="1913906"/>
            <a:ext cx="1037815" cy="22932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1178" y="5554081"/>
            <a:ext cx="4800600" cy="111722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26"/>
          <a:stretch/>
        </p:blipFill>
        <p:spPr bwMode="auto">
          <a:xfrm>
            <a:off x="228600" y="731880"/>
            <a:ext cx="5783580" cy="105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310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57" y="1905000"/>
            <a:ext cx="5067943" cy="287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245908" y="1318676"/>
            <a:ext cx="8898092" cy="47773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Build the project as a jar or war, as with any Maven or Gradle build</a:t>
            </a:r>
          </a:p>
          <a:p>
            <a:pPr marL="0" lvl="1" indent="0">
              <a:buClr>
                <a:srgbClr val="CC3300"/>
              </a:buClr>
              <a:buSzPct val="15000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Jar contains all dependencies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To execute:</a:t>
            </a:r>
          </a:p>
          <a:p>
            <a:pPr marL="635000" lvl="2" indent="-457200">
              <a:buClr>
                <a:srgbClr val="CC33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–jar spring-boot-demo-0.0.1-SNAPSHOT.jar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5000" lvl="2" indent="-457200">
              <a:buClr>
                <a:srgbClr val="CC33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spring-boot:run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5000" lvl="2" indent="-457200">
              <a:buClr>
                <a:srgbClr val="CC33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–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cpxxx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com.nomura.demo.springbootdemo.SpringBootDemoApplication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245908" y="838200"/>
            <a:ext cx="8649969" cy="576000"/>
          </a:xfrm>
        </p:spPr>
        <p:txBody>
          <a:bodyPr/>
          <a:lstStyle/>
          <a:p>
            <a:r>
              <a:rPr lang="en-US" sz="2800" dirty="0" smtClean="0"/>
              <a:t>Build and run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6078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245908" y="1318676"/>
            <a:ext cx="8898092" cy="24151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Requires </a:t>
            </a:r>
            <a:r>
              <a:rPr lang="en-US" sz="1800" dirty="0" err="1" smtClean="0"/>
              <a:t>mvn</a:t>
            </a:r>
            <a:r>
              <a:rPr lang="en-US" sz="1800" dirty="0" smtClean="0"/>
              <a:t> </a:t>
            </a:r>
            <a:r>
              <a:rPr lang="en-US" sz="1800" dirty="0" err="1" smtClean="0"/>
              <a:t>lps</a:t>
            </a:r>
            <a:r>
              <a:rPr lang="en-US" sz="1800" dirty="0" smtClean="0"/>
              <a:t> plugin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245908" y="838200"/>
            <a:ext cx="8649969" cy="576000"/>
          </a:xfrm>
        </p:spPr>
        <p:txBody>
          <a:bodyPr/>
          <a:lstStyle/>
          <a:p>
            <a:r>
              <a:rPr lang="en-US" sz="2800" dirty="0" smtClean="0"/>
              <a:t>EOS/LPS Integration</a:t>
            </a:r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40" b="11687"/>
          <a:stretch/>
        </p:blipFill>
        <p:spPr bwMode="auto">
          <a:xfrm>
            <a:off x="74302" y="1357852"/>
            <a:ext cx="9013677" cy="428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752600" y="4191000"/>
            <a:ext cx="6858000" cy="116002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31133" y="3020199"/>
            <a:ext cx="392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Specify environment specific details using LPS env placeholders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3400" y="1650110"/>
            <a:ext cx="4684105" cy="79231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34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2" grpId="0" animBg="1"/>
      <p:bldP spid="3" grpId="0"/>
      <p:bldP spid="3" grpId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245908" y="700314"/>
            <a:ext cx="8898092" cy="2719924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Add a maven dependency: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dependency&gt;</a:t>
            </a:r>
          </a:p>
          <a:p>
            <a:pPr lvl="0"/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groupId&gt;com.nomura.fid.core&lt;/groupId&gt;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artifactId&gt;propstore-spring-boot-client&lt;/artifactId&gt;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version&gt;2.0.4&lt;/version&gt;</a:t>
            </a:r>
          </a:p>
          <a:p>
            <a:pPr lvl="0"/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dependency&gt;</a:t>
            </a:r>
            <a:endParaRPr lang="en-US" sz="20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Add a query property in </a:t>
            </a:r>
            <a:r>
              <a:rPr lang="en-US" sz="2800" dirty="0" err="1" smtClean="0"/>
              <a:t>application.properties</a:t>
            </a:r>
            <a:r>
              <a:rPr lang="en-US" sz="2800" dirty="0" smtClean="0"/>
              <a:t>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/>
          <a:lstStyle/>
          <a:p>
            <a:r>
              <a:rPr lang="en-US" sz="2800" dirty="0" smtClean="0"/>
              <a:t>Propstore Integration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37744" y="4557486"/>
            <a:ext cx="7391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propstore.property.sources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propertySourceName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MyProperties,env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=dev ||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system=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demo,app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=my-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app,region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41253" y="3917502"/>
            <a:ext cx="6397747" cy="2516216"/>
            <a:chOff x="841253" y="3917502"/>
            <a:chExt cx="6397747" cy="2516216"/>
          </a:xfrm>
        </p:grpSpPr>
        <p:sp>
          <p:nvSpPr>
            <p:cNvPr id="6" name="Right Brace 5"/>
            <p:cNvSpPr/>
            <p:nvPr/>
          </p:nvSpPr>
          <p:spPr bwMode="auto">
            <a:xfrm rot="16200000">
              <a:off x="2439926" y="2656859"/>
              <a:ext cx="533400" cy="3730746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30819" y="3917502"/>
              <a:ext cx="1574381" cy="3357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env property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Right Brace 11"/>
            <p:cNvSpPr/>
            <p:nvPr/>
          </p:nvSpPr>
          <p:spPr bwMode="auto">
            <a:xfrm rot="16200000">
              <a:off x="4325748" y="2755069"/>
              <a:ext cx="364319" cy="5462185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63256" y="4977272"/>
              <a:ext cx="1905001" cy="3015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property source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Right Brace 13"/>
            <p:cNvSpPr/>
            <p:nvPr/>
          </p:nvSpPr>
          <p:spPr bwMode="auto">
            <a:xfrm rot="16200000">
              <a:off x="4172851" y="4026071"/>
              <a:ext cx="301090" cy="4514203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96342" y="5863749"/>
              <a:ext cx="1905001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Propstore query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0353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228600" y="767592"/>
            <a:ext cx="8317143" cy="97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Move the </a:t>
            </a:r>
            <a:r>
              <a:rPr lang="en-US" sz="2000" dirty="0" err="1" smtClean="0"/>
              <a:t>webapp</a:t>
            </a:r>
            <a:r>
              <a:rPr lang="en-US" sz="2000" dirty="0" smtClean="0"/>
              <a:t> dir into </a:t>
            </a:r>
            <a:r>
              <a:rPr lang="en-US" sz="2000" i="1" u="sng" dirty="0" smtClean="0"/>
              <a:t>main</a:t>
            </a:r>
            <a:r>
              <a:rPr lang="en-US" sz="2000" dirty="0" smtClean="0"/>
              <a:t> directory </a:t>
            </a:r>
            <a:r>
              <a:rPr lang="en-US" sz="2000" dirty="0" smtClean="0"/>
              <a:t>(No longer need WEB-INF)</a:t>
            </a:r>
          </a:p>
          <a:p>
            <a:endParaRPr lang="en-US" sz="2000" dirty="0" smtClean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/>
          <a:lstStyle/>
          <a:p>
            <a:r>
              <a:rPr lang="en-US" sz="2800" dirty="0" smtClean="0"/>
              <a:t>Converting a Web App</a:t>
            </a:r>
            <a:endParaRPr lang="en-US" sz="2800" dirty="0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211361" y="3994284"/>
            <a:ext cx="7561039" cy="265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648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rgbClr val="CC3300"/>
              </a:buClr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189038" indent="-182563" algn="l" defTabSz="957263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Symbol" pitchFamily="18" charset="2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646238" indent="-182563" algn="l" defTabSz="957263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Symbol" pitchFamily="18" charset="2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103438" indent="-182563" algn="l" defTabSz="957263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Symbol" pitchFamily="18" charset="2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560638" indent="-182563" algn="l" defTabSz="957263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Symbol" pitchFamily="18" charset="2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kern="0" dirty="0" smtClean="0"/>
              <a:t>Add @Controller annotation to the controller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kern="0" dirty="0" smtClean="0"/>
              <a:t>Map a suffix property: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spring.mvc.view.suffix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kern="0" dirty="0" smtClean="0"/>
              <a:t>Create your </a:t>
            </a:r>
            <a:r>
              <a:rPr lang="en-US" sz="2000" kern="0" dirty="0" err="1" smtClean="0"/>
              <a:t>RequestMappings</a:t>
            </a:r>
            <a:r>
              <a:rPr lang="en-US" sz="2000" kern="0" dirty="0" smtClean="0"/>
              <a:t>:</a:t>
            </a:r>
            <a:endParaRPr lang="en-US" sz="2000" kern="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540" y="4863792"/>
            <a:ext cx="3604260" cy="1854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956593" y="1295400"/>
            <a:ext cx="4050836" cy="2638425"/>
            <a:chOff x="956593" y="1295400"/>
            <a:chExt cx="4050836" cy="26384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540"/>
            <a:stretch/>
          </p:blipFill>
          <p:spPr bwMode="auto">
            <a:xfrm>
              <a:off x="956593" y="1295400"/>
              <a:ext cx="4050836" cy="26384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1504950"/>
              <a:ext cx="704850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66" y="1478367"/>
            <a:ext cx="57067" cy="25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27920" y="1136142"/>
            <a:ext cx="195818" cy="94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01344" y="1433793"/>
            <a:ext cx="195818" cy="35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413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245908" y="1466400"/>
            <a:ext cx="8898092" cy="4777324"/>
          </a:xfrm>
        </p:spPr>
        <p:txBody>
          <a:bodyPr/>
          <a:lstStyle/>
          <a:p>
            <a:pPr lvl="1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245908" y="990600"/>
            <a:ext cx="8649969" cy="576000"/>
          </a:xfrm>
        </p:spPr>
        <p:txBody>
          <a:bodyPr/>
          <a:lstStyle/>
          <a:p>
            <a:r>
              <a:rPr lang="en-US" sz="2800" dirty="0" smtClean="0"/>
              <a:t>IntelliJ Settings for Spring Boot Dev Tools</a:t>
            </a:r>
            <a:endParaRPr lang="en-US" sz="28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3467100" cy="169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6914" y="1524000"/>
            <a:ext cx="467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Registry – Ctrl-Shift-A (then enter “registry”)</a:t>
            </a:r>
            <a:endParaRPr lang="en-US" dirty="0"/>
          </a:p>
        </p:txBody>
      </p:sp>
      <p:pic>
        <p:nvPicPr>
          <p:cNvPr id="2052" name="Picture 4" descr="C:\Users\vgrazi\AppData\Local\Temp\SNAGHTML1d6323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00" b="14316"/>
          <a:stretch/>
        </p:blipFill>
        <p:spPr bwMode="auto">
          <a:xfrm>
            <a:off x="2209800" y="3124200"/>
            <a:ext cx="5612028" cy="345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urved Connector 5"/>
          <p:cNvCxnSpPr>
            <a:endCxn id="2053" idx="1"/>
          </p:cNvCxnSpPr>
          <p:nvPr/>
        </p:nvCxnSpPr>
        <p:spPr bwMode="auto">
          <a:xfrm rot="16200000" flipH="1">
            <a:off x="951891" y="2028216"/>
            <a:ext cx="991818" cy="457200"/>
          </a:xfrm>
          <a:prstGeom prst="curvedConnector2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urved Connector 17"/>
          <p:cNvCxnSpPr/>
          <p:nvPr/>
        </p:nvCxnSpPr>
        <p:spPr bwMode="auto">
          <a:xfrm rot="16200000" flipH="1">
            <a:off x="1485291" y="3867759"/>
            <a:ext cx="991818" cy="457200"/>
          </a:xfrm>
          <a:prstGeom prst="curvedConnector2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362200"/>
            <a:ext cx="5267325" cy="3819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855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15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</a:p>
          <a:p>
            <a:r>
              <a:rPr lang="en-US" dirty="0" err="1" smtClean="0"/>
              <a:t>CommandLineRunner</a:t>
            </a:r>
            <a:endParaRPr lang="en-US" dirty="0" smtClean="0"/>
          </a:p>
          <a:p>
            <a:r>
              <a:rPr lang="en-US" dirty="0" smtClean="0"/>
              <a:t>Execution: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java –</a:t>
            </a:r>
            <a:r>
              <a:rPr lang="en-US" dirty="0"/>
              <a:t>jar </a:t>
            </a:r>
            <a:r>
              <a:rPr lang="en-US" dirty="0" smtClean="0"/>
              <a:t>SpringBootDemo.jar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java </a:t>
            </a:r>
            <a:r>
              <a:rPr lang="en-US" dirty="0" err="1" smtClean="0"/>
              <a:t>SpringBootDemoApplication</a:t>
            </a:r>
            <a:endParaRPr lang="en-US" dirty="0" smtClean="0"/>
          </a:p>
          <a:p>
            <a:r>
              <a:rPr lang="en-US" dirty="0" smtClean="0"/>
              <a:t>Ordering @Order(1)</a:t>
            </a:r>
          </a:p>
          <a:p>
            <a:r>
              <a:rPr lang="en-US" dirty="0" smtClean="0"/>
              <a:t>Profiles</a:t>
            </a:r>
          </a:p>
          <a:p>
            <a:r>
              <a:rPr lang="en-US" dirty="0" smtClean="0"/>
              <a:t>Nested profiles</a:t>
            </a:r>
          </a:p>
          <a:p>
            <a:r>
              <a:rPr lang="en-US" dirty="0" smtClean="0"/>
              <a:t>Testing </a:t>
            </a:r>
          </a:p>
          <a:p>
            <a:r>
              <a:rPr lang="en-US" b="1" dirty="0" smtClean="0"/>
              <a:t>Propstore</a:t>
            </a:r>
          </a:p>
          <a:p>
            <a:r>
              <a:rPr lang="en-US" b="1" dirty="0" smtClean="0"/>
              <a:t>EOS integration</a:t>
            </a:r>
            <a:endParaRPr lang="en-US" b="1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19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Spring Boot is the easiest way to launch a new application and maintain an existing one.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“Starter” dependencies include all required dependencies for standard applications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Curated compatibility of all </a:t>
            </a:r>
            <a:r>
              <a:rPr lang="en-US" sz="2800" dirty="0"/>
              <a:t>dependency </a:t>
            </a:r>
            <a:r>
              <a:rPr lang="en-US" sz="2800" dirty="0" smtClean="0"/>
              <a:t>versions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Auto configures deployment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Easily override defaults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Easily snap in to EOS and/or Propstore</a:t>
            </a:r>
          </a:p>
          <a:p>
            <a:endParaRPr lang="en-US" sz="2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/>
              <a:t>Spring </a:t>
            </a:r>
            <a:r>
              <a:rPr lang="en-US" sz="2800" dirty="0" smtClean="0"/>
              <a:t>Boot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1859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Java </a:t>
            </a:r>
            <a:r>
              <a:rPr lang="en-US" sz="2800" dirty="0"/>
              <a:t>8 or greater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Maven 3 </a:t>
            </a:r>
            <a:r>
              <a:rPr lang="en-US" sz="2800" dirty="0"/>
              <a:t>or </a:t>
            </a:r>
            <a:r>
              <a:rPr lang="en-US" sz="2800" dirty="0" smtClean="0"/>
              <a:t>Gradle 4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Spring </a:t>
            </a:r>
            <a:r>
              <a:rPr lang="en-US" sz="2800" dirty="0" smtClean="0"/>
              <a:t>4 or greater</a:t>
            </a:r>
            <a:endParaRPr lang="en-US" sz="2800" dirty="0"/>
          </a:p>
          <a:p>
            <a:endParaRPr lang="en-US" sz="2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/>
              <a:t>Spring Boot </a:t>
            </a:r>
            <a:r>
              <a:rPr lang="en-US" sz="2800" dirty="0" smtClean="0"/>
              <a:t>minimum requirements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7944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 smtClean="0"/>
              <a:t>Doesn’t require an IDE: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start.spring.io</a:t>
            </a:r>
            <a:endParaRPr lang="en-US" sz="2800" dirty="0" smtClean="0"/>
          </a:p>
          <a:p>
            <a:endParaRPr lang="en-US" sz="2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/>
              <a:t>Spring Boot “</a:t>
            </a:r>
            <a:r>
              <a:rPr lang="en-US" sz="2800" dirty="0" err="1"/>
              <a:t>Initializr</a:t>
            </a:r>
            <a:r>
              <a:rPr lang="en-US" sz="2800" dirty="0"/>
              <a:t>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197" y="1981200"/>
            <a:ext cx="4181203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22350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-228600" y="6523049"/>
            <a:ext cx="734548" cy="230400"/>
          </a:xfrm>
        </p:spPr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4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304800"/>
            <a:ext cx="8649969" cy="576000"/>
          </a:xfrm>
        </p:spPr>
        <p:txBody>
          <a:bodyPr/>
          <a:lstStyle/>
          <a:p>
            <a:r>
              <a:rPr lang="en-US" sz="2800" dirty="0" err="1"/>
              <a:t>Initializr</a:t>
            </a:r>
            <a:r>
              <a:rPr lang="en-US" sz="2800" dirty="0"/>
              <a:t> – </a:t>
            </a:r>
            <a:r>
              <a:rPr lang="en-US" sz="2800" dirty="0"/>
              <a:t>Using</a:t>
            </a:r>
            <a:r>
              <a:rPr lang="en-US" sz="2800" dirty="0"/>
              <a:t> </a:t>
            </a:r>
            <a:r>
              <a:rPr lang="en-US" sz="2800" dirty="0"/>
              <a:t>IntelliJ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" t="2869" r="2018" b="13821"/>
          <a:stretch/>
        </p:blipFill>
        <p:spPr bwMode="auto">
          <a:xfrm>
            <a:off x="203199" y="914399"/>
            <a:ext cx="7257143" cy="12482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52" y="2191656"/>
            <a:ext cx="5532120" cy="23302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3" name="Curved Connector 12"/>
          <p:cNvCxnSpPr>
            <a:endCxn id="2053" idx="1"/>
          </p:cNvCxnSpPr>
          <p:nvPr/>
        </p:nvCxnSpPr>
        <p:spPr bwMode="auto">
          <a:xfrm rot="16200000" flipH="1">
            <a:off x="184343" y="2381057"/>
            <a:ext cx="1172367" cy="779052"/>
          </a:xfrm>
          <a:prstGeom prst="curvedConnector2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urved Connector 15"/>
          <p:cNvCxnSpPr>
            <a:stCxn id="2053" idx="2"/>
            <a:endCxn id="29" idx="1"/>
          </p:cNvCxnSpPr>
          <p:nvPr/>
        </p:nvCxnSpPr>
        <p:spPr bwMode="auto">
          <a:xfrm rot="16200000" flipH="1">
            <a:off x="4026995" y="4420995"/>
            <a:ext cx="444123" cy="645888"/>
          </a:xfrm>
          <a:prstGeom prst="curvedConnector2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78777"/>
            <a:ext cx="4419600" cy="357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74484"/>
            <a:ext cx="60388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801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68530"/>
            <a:ext cx="7645544" cy="371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45908" y="6553200"/>
            <a:ext cx="7908923" cy="23185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532123" y="4714469"/>
            <a:ext cx="8410098" cy="2079499"/>
          </a:xfrm>
        </p:spPr>
        <p:txBody>
          <a:bodyPr/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SpringBootApplication</a:t>
            </a:r>
            <a:r>
              <a:rPr lang="en-US" sz="2000" dirty="0" smtClean="0"/>
              <a:t>:</a:t>
            </a:r>
          </a:p>
          <a:p>
            <a:pPr marL="350838" lvl="1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@Configuration – Designates this as a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class</a:t>
            </a:r>
          </a:p>
          <a:p>
            <a:pPr marL="350838" lvl="1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@</a:t>
            </a:r>
            <a:r>
              <a:rPr lang="en-US" sz="2000" dirty="0" err="1" smtClean="0"/>
              <a:t>EnableAutoConfiguration</a:t>
            </a:r>
            <a:r>
              <a:rPr lang="en-US" sz="2000" dirty="0" smtClean="0"/>
              <a:t> – Configures using sensible defaults</a:t>
            </a:r>
          </a:p>
          <a:p>
            <a:pPr marL="350838" lvl="1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@</a:t>
            </a:r>
            <a:r>
              <a:rPr lang="en-US" sz="2000" dirty="0" err="1" smtClean="0"/>
              <a:t>ComponentScan</a:t>
            </a:r>
            <a:r>
              <a:rPr lang="en-US" sz="2000" dirty="0" smtClean="0"/>
              <a:t> – Scans </a:t>
            </a:r>
            <a:r>
              <a:rPr lang="en-US" sz="2000" dirty="0" err="1" smtClean="0"/>
              <a:t>classpath</a:t>
            </a:r>
            <a:r>
              <a:rPr lang="en-US" sz="2000" dirty="0" smtClean="0"/>
              <a:t> for Spring classes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245908" y="304800"/>
            <a:ext cx="8649969" cy="576000"/>
          </a:xfrm>
        </p:spPr>
        <p:txBody>
          <a:bodyPr/>
          <a:lstStyle/>
          <a:p>
            <a:r>
              <a:rPr lang="en-US" sz="2800" dirty="0"/>
              <a:t>Spring </a:t>
            </a:r>
            <a:r>
              <a:rPr lang="en-US" sz="2800" dirty="0" smtClean="0"/>
              <a:t>Boot </a:t>
            </a:r>
            <a:r>
              <a:rPr lang="en-US" sz="2800" dirty="0" err="1" smtClean="0"/>
              <a:t>Initializr</a:t>
            </a:r>
            <a:r>
              <a:rPr lang="en-US" sz="2800" dirty="0" smtClean="0"/>
              <a:t> Generated Project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4419600" y="2514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69828" y="3048000"/>
            <a:ext cx="3459771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145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  <p:bldP spid="2" grpId="1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6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1"/>
          <a:stretch/>
        </p:blipFill>
        <p:spPr bwMode="auto">
          <a:xfrm>
            <a:off x="233400" y="2545443"/>
            <a:ext cx="8675613" cy="34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914400"/>
            <a:ext cx="4419600" cy="1490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04" y="4495800"/>
            <a:ext cx="8325496" cy="136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230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245908" y="785276"/>
            <a:ext cx="8898092" cy="47773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Starter: </a:t>
            </a:r>
            <a:r>
              <a:rPr lang="en-US" sz="1800" dirty="0" smtClean="0"/>
              <a:t>Curated </a:t>
            </a:r>
            <a:r>
              <a:rPr lang="en-US" sz="1800" dirty="0" smtClean="0"/>
              <a:t>bills of materials of dependencies and versions, guaranteed to be compatible.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All versions are </a:t>
            </a:r>
            <a:r>
              <a:rPr lang="en-US" sz="1800" dirty="0" smtClean="0"/>
              <a:t>inherited from the parent </a:t>
            </a:r>
            <a:r>
              <a:rPr lang="en-US" sz="1800" dirty="0" smtClean="0"/>
              <a:t>POM, just specify artifact.</a:t>
            </a: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List of starters https</a:t>
            </a:r>
            <a:r>
              <a:rPr lang="en-US" sz="1800" dirty="0"/>
              <a:t>://github.com/spring-projects/spring-boot/tree/master/spring-boot-project/spring-boot-starters</a:t>
            </a: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245908" y="304800"/>
            <a:ext cx="8649969" cy="576000"/>
          </a:xfrm>
        </p:spPr>
        <p:txBody>
          <a:bodyPr/>
          <a:lstStyle/>
          <a:p>
            <a:r>
              <a:rPr lang="en-US" sz="2800" dirty="0" smtClean="0"/>
              <a:t>Starters</a:t>
            </a:r>
            <a:endParaRPr lang="en-US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9" y="2667000"/>
            <a:ext cx="8967047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2543628" y="4343400"/>
            <a:ext cx="6444343" cy="1752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317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245908" y="856800"/>
            <a:ext cx="8898092" cy="47773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245908" y="228600"/>
            <a:ext cx="8649969" cy="576000"/>
          </a:xfrm>
        </p:spPr>
        <p:txBody>
          <a:bodyPr/>
          <a:lstStyle/>
          <a:p>
            <a:r>
              <a:rPr lang="en-US" sz="2800" dirty="0" err="1" smtClean="0"/>
              <a:t>application.properties</a:t>
            </a:r>
            <a:r>
              <a:rPr lang="en-US" sz="2800" dirty="0" smtClean="0"/>
              <a:t>/ </a:t>
            </a:r>
            <a:r>
              <a:rPr lang="en-US" sz="2800" dirty="0" err="1" smtClean="0"/>
              <a:t>application.yml</a:t>
            </a:r>
            <a:endParaRPr lang="en-US" sz="2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6344"/>
            <a:ext cx="7048843" cy="3106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63"/>
          <a:stretch/>
        </p:blipFill>
        <p:spPr bwMode="auto">
          <a:xfrm>
            <a:off x="304800" y="3024415"/>
            <a:ext cx="8116313" cy="3452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8887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grazi-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m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vgrazi-Presentation</Template>
  <TotalTime>13533</TotalTime>
  <Words>425</Words>
  <Application>Microsoft Office PowerPoint</Application>
  <PresentationFormat>Letter Paper (8.5x11 in)</PresentationFormat>
  <Paragraphs>134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vgrazi-Presentation</vt:lpstr>
      <vt:lpstr>Spring Boot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Nomura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Victor Grazi (IT/US)</dc:creator>
  <cp:lastModifiedBy>Victor Grazi (IT/US)</cp:lastModifiedBy>
  <cp:revision>55</cp:revision>
  <cp:lastPrinted>2018-04-12T18:08:00Z</cp:lastPrinted>
  <dcterms:created xsi:type="dcterms:W3CDTF">2018-04-02T16:09:52Z</dcterms:created>
  <dcterms:modified xsi:type="dcterms:W3CDTF">2018-04-12T20:48:35Z</dcterms:modified>
</cp:coreProperties>
</file>