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8B14-8182-4549-9FAA-62FCEB5902D3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8AC-C4AB-CA46-BC56-658AA62D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39"/>
            <a:ext cx="7772400" cy="1470025"/>
          </a:xfrm>
        </p:spPr>
        <p:txBody>
          <a:bodyPr/>
          <a:lstStyle/>
          <a:p>
            <a:r>
              <a:rPr lang="en-US" dirty="0"/>
              <a:t>Mockito Test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3270"/>
            <a:ext cx="6400800" cy="1752600"/>
          </a:xfrm>
        </p:spPr>
        <p:txBody>
          <a:bodyPr/>
          <a:lstStyle/>
          <a:p>
            <a:r>
              <a:rPr lang="en-US" dirty="0"/>
              <a:t>Unit Testing with Mock Objects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95787" y="3048725"/>
            <a:ext cx="3959761" cy="2981165"/>
            <a:chOff x="2608323" y="4432300"/>
            <a:chExt cx="3378200" cy="2413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323" y="4432300"/>
              <a:ext cx="3378200" cy="2413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36464" y="4641056"/>
              <a:ext cx="2941102" cy="348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Apple Casual"/>
                </a:rPr>
                <a:t>TESTS ARE EASIER IF YOU </a:t>
              </a:r>
            </a:p>
            <a:p>
              <a:pPr algn="ctr"/>
              <a:r>
                <a:rPr lang="en-US" sz="1400" dirty="0">
                  <a:latin typeface="Apple Casual"/>
                </a:rPr>
                <a:t>THINK OF THEM AS EXIT POLLS.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8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60"/>
            <a:ext cx="8229600" cy="1143000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6" y="1073868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Tests one responsibility of a single class (called the “System Under Test” or SUT). </a:t>
            </a:r>
          </a:p>
          <a:p>
            <a:r>
              <a:rPr lang="en-US" dirty="0"/>
              <a:t>Verifies that the code in an SUT works.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Simplify testing</a:t>
            </a:r>
          </a:p>
          <a:p>
            <a:pPr lvl="1"/>
            <a:r>
              <a:rPr lang="en-US" dirty="0"/>
              <a:t>Provide control of the </a:t>
            </a:r>
            <a:br>
              <a:rPr lang="en-US" dirty="0"/>
            </a:br>
            <a:r>
              <a:rPr lang="en-US" dirty="0"/>
              <a:t>execution context</a:t>
            </a:r>
          </a:p>
          <a:p>
            <a:r>
              <a:rPr lang="en-US" dirty="0"/>
              <a:t>Enter “Test Doubles”:</a:t>
            </a:r>
          </a:p>
          <a:p>
            <a:pPr lvl="1"/>
            <a:r>
              <a:rPr lang="en-US" dirty="0"/>
              <a:t>Fake replacements for live </a:t>
            </a:r>
            <a:br>
              <a:rPr lang="en-US" dirty="0"/>
            </a:br>
            <a:r>
              <a:rPr lang="en-US" dirty="0"/>
              <a:t>resources during testing.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83080" y="3592005"/>
            <a:ext cx="3458391" cy="3185902"/>
            <a:chOff x="5583080" y="3592005"/>
            <a:chExt cx="3458391" cy="3185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1624" r="17063"/>
            <a:stretch/>
          </p:blipFill>
          <p:spPr>
            <a:xfrm>
              <a:off x="5583080" y="3592005"/>
              <a:ext cx="3458391" cy="31859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52125" r="17063"/>
            <a:stretch/>
          </p:blipFill>
          <p:spPr>
            <a:xfrm>
              <a:off x="7547208" y="3592005"/>
              <a:ext cx="1494263" cy="3185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18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l="1442" t="36048" r="78091" b="33687"/>
          <a:stretch/>
        </p:blipFill>
        <p:spPr>
          <a:xfrm>
            <a:off x="1594660" y="38325"/>
            <a:ext cx="6402426" cy="669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aseline="30000" dirty="0"/>
              <a:t>Common problems in Unit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845"/>
            <a:ext cx="8229600" cy="550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baseline="30000" dirty="0"/>
              <a:t>How to write unit tests if the SUT depends on some of the following components:</a:t>
            </a:r>
          </a:p>
          <a:p>
            <a:r>
              <a:rPr lang="en-US" sz="3600" baseline="30000" dirty="0"/>
              <a:t>Database access code </a:t>
            </a:r>
          </a:p>
          <a:p>
            <a:r>
              <a:rPr lang="en-US" sz="3600" baseline="30000" dirty="0"/>
              <a:t>LDAP server access code</a:t>
            </a:r>
          </a:p>
          <a:p>
            <a:r>
              <a:rPr lang="en-US" sz="3600" baseline="30000" dirty="0"/>
              <a:t>Not yet implemented classes</a:t>
            </a:r>
          </a:p>
          <a:p>
            <a:r>
              <a:rPr lang="en-US" sz="3600" baseline="30000" dirty="0"/>
              <a:t>Components which supply non-deterministic results (e.g.</a:t>
            </a:r>
            <a:br>
              <a:rPr lang="en-US" sz="3600" baseline="30000" dirty="0"/>
            </a:br>
            <a:endParaRPr lang="en-US" sz="3600" baseline="30000" dirty="0"/>
          </a:p>
          <a:p>
            <a:r>
              <a:rPr lang="en-US" sz="3600" baseline="30000" dirty="0"/>
              <a:t>Remote classes</a:t>
            </a:r>
          </a:p>
          <a:p>
            <a:r>
              <a:rPr lang="en-US" sz="3600" baseline="30000" dirty="0"/>
              <a:t>Gateways to legacy code or systems</a:t>
            </a:r>
          </a:p>
          <a:p>
            <a:r>
              <a:rPr lang="en-US" sz="3600" baseline="30000" dirty="0"/>
              <a:t>Web service proxy classes</a:t>
            </a:r>
          </a:p>
          <a:p>
            <a:r>
              <a:rPr lang="en-US" sz="3600" baseline="30000" dirty="0"/>
              <a:t>Facades to other subsystems</a:t>
            </a:r>
          </a:p>
          <a:p>
            <a:r>
              <a:rPr lang="en-US" sz="3600" baseline="30000" dirty="0"/>
              <a:t>Slow components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6671" y="3530082"/>
            <a:ext cx="4959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30000" dirty="0"/>
              <a:t>current time or current</a:t>
            </a:r>
            <a:r>
              <a:rPr lang="en-US" sz="3600" dirty="0"/>
              <a:t> </a:t>
            </a:r>
            <a:r>
              <a:rPr lang="en-US" sz="3600" baseline="30000" dirty="0"/>
              <a:t>temperature);</a:t>
            </a:r>
          </a:p>
        </p:txBody>
      </p:sp>
    </p:spTree>
    <p:extLst>
      <p:ext uri="{BB962C8B-B14F-4D97-AF65-F5344CB8AC3E}">
        <p14:creationId xmlns:p14="http://schemas.microsoft.com/office/powerpoint/2010/main" val="23159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rcRect l="761" r="761"/>
          <a:stretch>
            <a:fillRect/>
          </a:stretch>
        </p:blipFill>
        <p:spPr>
          <a:xfrm>
            <a:off x="457200" y="1932018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Google Trends</a:t>
            </a:r>
            <a:br>
              <a:rPr lang="en-US" sz="3600" dirty="0"/>
            </a:br>
            <a:r>
              <a:rPr lang="en-US" dirty="0"/>
              <a:t>Java Mocking Frameworks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9192" t="41442" r="56444" b="42468"/>
          <a:stretch/>
        </p:blipFill>
        <p:spPr>
          <a:xfrm>
            <a:off x="989194" y="4141974"/>
            <a:ext cx="514833" cy="185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0164" t="69520" r="44781" b="13621"/>
          <a:stretch/>
        </p:blipFill>
        <p:spPr>
          <a:xfrm>
            <a:off x="5857652" y="3077876"/>
            <a:ext cx="675003" cy="1945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0718" t="8267" r="36590" b="74874"/>
          <a:stretch/>
        </p:blipFill>
        <p:spPr>
          <a:xfrm>
            <a:off x="989194" y="3466902"/>
            <a:ext cx="789411" cy="1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40" y="2776211"/>
            <a:ext cx="2601486" cy="2601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926"/>
            <a:ext cx="8229600" cy="1143000"/>
          </a:xfrm>
        </p:spPr>
        <p:txBody>
          <a:bodyPr/>
          <a:lstStyle/>
          <a:p>
            <a:r>
              <a:rPr lang="en-US" dirty="0"/>
              <a:t>Five Categories of Mock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54" y="74205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Dummy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Empty object passed in a method call (to satisfy a compiler when a non-null method argument is required). </a:t>
            </a:r>
          </a:p>
          <a:p>
            <a:r>
              <a:rPr lang="en-US" sz="2400" b="1" dirty="0"/>
              <a:t>Fake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Simplified object for testing, (e.g., an in-memory database).</a:t>
            </a:r>
          </a:p>
          <a:p>
            <a:r>
              <a:rPr lang="en-US" sz="2400" b="1" dirty="0"/>
              <a:t>Stub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Hardcoded behavior for a given set of tests.</a:t>
            </a:r>
          </a:p>
          <a:p>
            <a:r>
              <a:rPr lang="en-US" sz="2400" b="1" dirty="0"/>
              <a:t>Mock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An object with the ability to </a:t>
            </a:r>
          </a:p>
          <a:p>
            <a:pPr lvl="1"/>
            <a:r>
              <a:rPr lang="en-US" sz="2000" dirty="0"/>
              <a:t>have a programmed expected behavior, and </a:t>
            </a:r>
          </a:p>
          <a:p>
            <a:pPr lvl="1"/>
            <a:r>
              <a:rPr lang="en-US" sz="2000" dirty="0"/>
              <a:t>verify the interactions occurring in its lifetime.</a:t>
            </a:r>
          </a:p>
          <a:p>
            <a:r>
              <a:rPr lang="en-US" sz="2400" b="1" dirty="0"/>
              <a:t>Spy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 mock created as a proxy to an existing real object;  some methods can be stubbed, while the un-stubbed ones are forwarded to the covered object.</a:t>
            </a:r>
          </a:p>
        </p:txBody>
      </p:sp>
    </p:spTree>
    <p:extLst>
      <p:ext uri="{BB962C8B-B14F-4D97-AF65-F5344CB8AC3E}">
        <p14:creationId xmlns:p14="http://schemas.microsoft.com/office/powerpoint/2010/main" val="8645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It’s ok to copy and paste, but don’t get caught! Refactor as soon as it is working.</a:t>
            </a:r>
          </a:p>
          <a:p>
            <a:r>
              <a:rPr lang="en-US" sz="2400" dirty="0"/>
              <a:t>Never leave a catch block empty.</a:t>
            </a:r>
          </a:p>
          <a:p>
            <a:r>
              <a:rPr lang="en-US" sz="2400" dirty="0"/>
              <a:t>The proper way to propagate an </a:t>
            </a:r>
            <a:r>
              <a:rPr lang="en-US" sz="2400" dirty="0" err="1"/>
              <a:t>InterruptedException</a:t>
            </a:r>
            <a:r>
              <a:rPr lang="en-US" sz="2400" dirty="0"/>
              <a:t> is </a:t>
            </a:r>
            <a:r>
              <a:rPr lang="en-US" sz="2400" dirty="0" err="1"/>
              <a:t>Thread.currentThread</a:t>
            </a:r>
            <a:r>
              <a:rPr lang="en-US" sz="2400" dirty="0"/>
              <a:t>().interrupt();</a:t>
            </a:r>
          </a:p>
          <a:p>
            <a:r>
              <a:rPr lang="en-US" sz="2400" dirty="0"/>
              <a:t>Learn Eclipse keyboard shortcuts. You will be more productive. </a:t>
            </a:r>
          </a:p>
          <a:p>
            <a:r>
              <a:rPr lang="en-US" sz="2400" dirty="0"/>
              <a:t>Learn all Eclipse </a:t>
            </a:r>
            <a:r>
              <a:rPr lang="en-US" sz="2400" dirty="0" err="1"/>
              <a:t>refactorings</a:t>
            </a:r>
            <a:r>
              <a:rPr lang="en-US" sz="2400" dirty="0"/>
              <a:t>.</a:t>
            </a:r>
          </a:p>
          <a:p>
            <a:r>
              <a:rPr lang="en-US" sz="2400" dirty="0"/>
              <a:t>Don</a:t>
            </a:r>
            <a:r>
              <a:rPr lang="fr-FR" sz="2400" dirty="0"/>
              <a:t>’</a:t>
            </a:r>
            <a:r>
              <a:rPr lang="en-US" sz="2400" dirty="0"/>
              <a:t>t abbreviate. If you are a slow typist, abbreviate but rename when you’re done.</a:t>
            </a:r>
          </a:p>
          <a:p>
            <a:r>
              <a:rPr lang="en-US" sz="2400" dirty="0"/>
              <a:t>Concurrency is </a:t>
            </a:r>
            <a:r>
              <a:rPr lang="en-US" sz="2400" strike="sngStrike" dirty="0"/>
              <a:t>hard </a:t>
            </a:r>
            <a:r>
              <a:rPr lang="en-US" sz="2400" dirty="0"/>
              <a:t>impossible. Use API’s, tools, and use immutable objects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3490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204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Mockito Test Framework</vt:lpstr>
      <vt:lpstr>Unit Test</vt:lpstr>
      <vt:lpstr>Common problems in Unit Testing</vt:lpstr>
      <vt:lpstr>Google Trends Java Mocking Frameworks</vt:lpstr>
      <vt:lpstr>Five Categories of Mock Objects</vt:lpstr>
      <vt:lpstr>Best Practices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 Test Framework</dc:title>
  <dc:creator>Victor Grazi</dc:creator>
  <cp:lastModifiedBy>Grazi, Victor (IT/US)</cp:lastModifiedBy>
  <cp:revision>40</cp:revision>
  <dcterms:created xsi:type="dcterms:W3CDTF">2013-02-15T21:20:25Z</dcterms:created>
  <dcterms:modified xsi:type="dcterms:W3CDTF">2018-09-28T19:14:23Z</dcterms:modified>
</cp:coreProperties>
</file>