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7" r:id="rId1"/>
  </p:sldMasterIdLst>
  <p:notesMasterIdLst>
    <p:notesMasterId r:id="rId26"/>
  </p:notesMasterIdLst>
  <p:sldIdLst>
    <p:sldId id="256" r:id="rId2"/>
    <p:sldId id="264" r:id="rId3"/>
    <p:sldId id="257" r:id="rId4"/>
    <p:sldId id="258" r:id="rId5"/>
    <p:sldId id="261" r:id="rId6"/>
    <p:sldId id="266" r:id="rId7"/>
    <p:sldId id="273" r:id="rId8"/>
    <p:sldId id="272" r:id="rId9"/>
    <p:sldId id="259" r:id="rId10"/>
    <p:sldId id="270" r:id="rId11"/>
    <p:sldId id="269" r:id="rId12"/>
    <p:sldId id="268" r:id="rId13"/>
    <p:sldId id="271" r:id="rId14"/>
    <p:sldId id="274" r:id="rId15"/>
    <p:sldId id="267" r:id="rId16"/>
    <p:sldId id="275" r:id="rId17"/>
    <p:sldId id="276" r:id="rId18"/>
    <p:sldId id="260" r:id="rId19"/>
    <p:sldId id="265" r:id="rId20"/>
    <p:sldId id="280" r:id="rId21"/>
    <p:sldId id="281" r:id="rId22"/>
    <p:sldId id="278" r:id="rId23"/>
    <p:sldId id="279" r:id="rId24"/>
    <p:sldId id="26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-912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0BE95-FA8E-6540-A4EF-0B645FE61D40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5D1BE-F7D6-494C-A110-E1BF3D0D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3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JMX we can determine the </a:t>
            </a:r>
            <a:r>
              <a:rPr lang="en-US" dirty="0" err="1" smtClean="0"/>
              <a:t>pid</a:t>
            </a:r>
            <a:r>
              <a:rPr lang="en-US" dirty="0" smtClean="0"/>
              <a:t> of the current</a:t>
            </a:r>
            <a:r>
              <a:rPr lang="en-US" baseline="0" dirty="0" smtClean="0"/>
              <a:t> process, then test for threshold conditions and preemptively invoke our </a:t>
            </a:r>
            <a:r>
              <a:rPr lang="en-US" baseline="0" dirty="0" err="1" smtClean="0"/>
              <a:t>launchJstackProcess</a:t>
            </a:r>
            <a:r>
              <a:rPr lang="en-US" baseline="0" dirty="0" smtClean="0"/>
              <a:t>() method as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5D1BE-F7D6-494C-A110-E1BF3D0D2D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29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JMX we can determine the </a:t>
            </a:r>
            <a:r>
              <a:rPr lang="en-US" dirty="0" err="1" smtClean="0"/>
              <a:t>pid</a:t>
            </a:r>
            <a:r>
              <a:rPr lang="en-US" dirty="0" smtClean="0"/>
              <a:t> of the current</a:t>
            </a:r>
            <a:r>
              <a:rPr lang="en-US" baseline="0" dirty="0" smtClean="0"/>
              <a:t> process, then test for threshold conditions and preemptively invoke our </a:t>
            </a:r>
            <a:r>
              <a:rPr lang="en-US" baseline="0" dirty="0" err="1" smtClean="0"/>
              <a:t>launchJstackProcess</a:t>
            </a:r>
            <a:r>
              <a:rPr lang="en-US" baseline="0" dirty="0" smtClean="0"/>
              <a:t>() method as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5D1BE-F7D6-494C-A110-E1BF3D0D2D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29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7D6-402C-2945-BD03-57946C9B0784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7D6-402C-2945-BD03-57946C9B0784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CDED-6262-7C4A-9AA3-D73DB3EE73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7D6-402C-2945-BD03-57946C9B0784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CDED-6262-7C4A-9AA3-D73DB3EE73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7D6-402C-2945-BD03-57946C9B0784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CDED-6262-7C4A-9AA3-D73DB3EE73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7D6-402C-2945-BD03-57946C9B0784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CDED-6262-7C4A-9AA3-D73DB3EE73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7D6-402C-2945-BD03-57946C9B0784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CDED-6262-7C4A-9AA3-D73DB3EE73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7D6-402C-2945-BD03-57946C9B0784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CDED-6262-7C4A-9AA3-D73DB3EE73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7D6-402C-2945-BD03-57946C9B0784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CDED-6262-7C4A-9AA3-D73DB3EE73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7D6-402C-2945-BD03-57946C9B0784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CDED-6262-7C4A-9AA3-D73DB3EE73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7D6-402C-2945-BD03-57946C9B0784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CDED-6262-7C4A-9AA3-D73DB3EE73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7D6-402C-2945-BD03-57946C9B0784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CDED-6262-7C4A-9AA3-D73DB3EE73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7D6-402C-2945-BD03-57946C9B0784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CDED-6262-7C4A-9AA3-D73DB3EE73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242" y="1882588"/>
            <a:ext cx="8660342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CC6B37D6-402C-2945-BD03-57946C9B0784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r>
              <a:rPr lang="en-US" dirty="0" err="1" smtClean="0"/>
              <a:t>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48BECDED-6262-7C4A-9AA3-D73DB3EE737A}" type="slidenum">
              <a:rPr lang="en-US" smtClean="0"/>
              <a:pPr/>
              <a:t>‹#›</a:t>
            </a:fld>
            <a:r>
              <a:rPr lang="en-US" dirty="0" smtClean="0"/>
              <a:t> of 10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  <p:sldLayoutId id="214748412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3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enai.com/projects/btrace/pages/UserGuide" TargetMode="External"/><Relationship Id="rId2" Type="http://schemas.openxmlformats.org/officeDocument/2006/relationships/hyperlink" Target="https://github.com/jbachorik/btrace/release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jbachorik/btrace/tree/master/sampl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grazi/BytecodeExplore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specs/jvms/se7/html/jvms-4.html" TargetMode="External"/><Relationship Id="rId2" Type="http://schemas.openxmlformats.org/officeDocument/2006/relationships/hyperlink" Target="http://www.infoq.com/presentations/java8-debugg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h-schmidt.net/FloatConverter/IEEE754.html" TargetMode="External"/><Relationship Id="rId4" Type="http://schemas.openxmlformats.org/officeDocument/2006/relationships/hyperlink" Target="https://en.wikipedia.org/wiki/Java_bytecode_instruction_listing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6" y="4608056"/>
            <a:ext cx="9126076" cy="1348318"/>
          </a:xfrm>
        </p:spPr>
        <p:txBody>
          <a:bodyPr/>
          <a:lstStyle/>
          <a:p>
            <a:r>
              <a:rPr lang="en-US" sz="6600" dirty="0" smtClean="0"/>
              <a:t>Enterprise </a:t>
            </a:r>
            <a:r>
              <a:rPr lang="en-US" sz="6600" dirty="0" smtClean="0"/>
              <a:t>Java Debugging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4000" dirty="0" smtClean="0"/>
              <a:t>Advanced techniques for gaining</a:t>
            </a:r>
            <a:br>
              <a:rPr lang="en-US" sz="4000" dirty="0" smtClean="0"/>
            </a:br>
            <a:r>
              <a:rPr lang="en-US" sz="4000" dirty="0" smtClean="0"/>
              <a:t> insight into your </a:t>
            </a:r>
            <a:r>
              <a:rPr lang="en-US" sz="4000" dirty="0" smtClean="0"/>
              <a:t>code </a:t>
            </a:r>
            <a:r>
              <a:rPr lang="en-US" sz="4000" dirty="0"/>
              <a:t>at run 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12734" y="6000824"/>
            <a:ext cx="48014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Victor </a:t>
            </a:r>
            <a:r>
              <a:rPr lang="en-US" sz="3200" dirty="0" smtClean="0"/>
              <a:t>Grazi – GM </a:t>
            </a:r>
            <a:r>
              <a:rPr lang="en-US" sz="3200" dirty="0" smtClean="0"/>
              <a:t>Core </a:t>
            </a:r>
            <a:r>
              <a:rPr lang="en-US" sz="3200" dirty="0" smtClean="0"/>
              <a:t>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090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8" y="0"/>
            <a:ext cx="9131204" cy="68580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4400" dirty="0" err="1" smtClean="0"/>
              <a:t>BTrace</a:t>
            </a:r>
            <a:endParaRPr lang="en-US" sz="4400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Scripts are similar </a:t>
            </a:r>
            <a:r>
              <a:rPr lang="en-US" dirty="0"/>
              <a:t>to Aspect Oriented. Consist </a:t>
            </a:r>
            <a:r>
              <a:rPr lang="en-US" dirty="0" smtClean="0"/>
              <a:t>of: </a:t>
            </a:r>
          </a:p>
          <a:p>
            <a:pPr lvl="1">
              <a:spcBef>
                <a:spcPts val="0"/>
              </a:spcBef>
            </a:pPr>
            <a:r>
              <a:rPr lang="en-US" sz="3200" dirty="0" smtClean="0"/>
              <a:t>Probes </a:t>
            </a:r>
            <a:r>
              <a:rPr lang="en-US" sz="3200" dirty="0"/>
              <a:t>– Like </a:t>
            </a:r>
            <a:r>
              <a:rPr lang="en-US" sz="3200" dirty="0" err="1"/>
              <a:t>pointcuts</a:t>
            </a:r>
            <a:r>
              <a:rPr lang="en-US" sz="3200" dirty="0"/>
              <a:t>, define when the instrumentation should be executed</a:t>
            </a:r>
            <a:r>
              <a:rPr lang="en-US" sz="3200" dirty="0" smtClean="0"/>
              <a:t>.</a:t>
            </a:r>
          </a:p>
          <a:p>
            <a:pPr lvl="1">
              <a:spcBef>
                <a:spcPts val="0"/>
              </a:spcBef>
            </a:pPr>
            <a:r>
              <a:rPr lang="en-US" sz="3200" dirty="0" smtClean="0"/>
              <a:t>Actions </a:t>
            </a:r>
            <a:r>
              <a:rPr lang="en-US" sz="3200" dirty="0"/>
              <a:t>– advices, define the </a:t>
            </a:r>
            <a:r>
              <a:rPr lang="en-US" sz="3200" dirty="0" smtClean="0"/>
              <a:t>instrumentation.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600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Probe </a:t>
            </a:r>
            <a:r>
              <a:rPr lang="en-US" dirty="0"/>
              <a:t>can consist </a:t>
            </a:r>
            <a:r>
              <a:rPr lang="en-US" dirty="0" smtClean="0"/>
              <a:t>of:</a:t>
            </a:r>
          </a:p>
          <a:p>
            <a:pPr lvl="1">
              <a:spcBef>
                <a:spcPts val="0"/>
              </a:spcBef>
            </a:pPr>
            <a:r>
              <a:rPr lang="en-US" sz="3200" dirty="0" smtClean="0"/>
              <a:t>Method/Constructor entry/exit</a:t>
            </a:r>
          </a:p>
          <a:p>
            <a:pPr lvl="1">
              <a:spcBef>
                <a:spcPts val="0"/>
              </a:spcBef>
            </a:pPr>
            <a:r>
              <a:rPr lang="en-US" sz="3200" dirty="0" smtClean="0"/>
              <a:t>Line </a:t>
            </a:r>
            <a:r>
              <a:rPr lang="en-US" sz="3200" dirty="0"/>
              <a:t>number</a:t>
            </a:r>
          </a:p>
          <a:p>
            <a:pPr lvl="1">
              <a:spcBef>
                <a:spcPts val="0"/>
              </a:spcBef>
            </a:pPr>
            <a:r>
              <a:rPr lang="en-US" sz="3200" dirty="0" smtClean="0"/>
              <a:t>Field </a:t>
            </a:r>
            <a:r>
              <a:rPr lang="en-US" sz="3200" dirty="0"/>
              <a:t>updated/accessed</a:t>
            </a:r>
          </a:p>
          <a:p>
            <a:pPr lvl="1">
              <a:spcBef>
                <a:spcPts val="0"/>
              </a:spcBef>
            </a:pPr>
            <a:r>
              <a:rPr lang="en-US" sz="3200" dirty="0" smtClean="0"/>
              <a:t>Specific </a:t>
            </a:r>
            <a:r>
              <a:rPr lang="en-US" sz="3200" dirty="0"/>
              <a:t>method call/return</a:t>
            </a:r>
          </a:p>
          <a:p>
            <a:pPr lvl="1">
              <a:spcBef>
                <a:spcPts val="0"/>
              </a:spcBef>
            </a:pPr>
            <a:r>
              <a:rPr lang="en-US" sz="3200" dirty="0" smtClean="0"/>
              <a:t>Before Exception thrown</a:t>
            </a:r>
            <a:endParaRPr lang="en-US" sz="3200" dirty="0"/>
          </a:p>
          <a:p>
            <a:pPr lvl="1"/>
            <a:r>
              <a:rPr lang="en-US" sz="3200" dirty="0" smtClean="0"/>
              <a:t>Synchronization </a:t>
            </a:r>
            <a:r>
              <a:rPr lang="en-US" sz="3200" dirty="0"/>
              <a:t>entry/exit</a:t>
            </a:r>
          </a:p>
        </p:txBody>
      </p:sp>
    </p:spTree>
    <p:extLst>
      <p:ext uri="{BB962C8B-B14F-4D97-AF65-F5344CB8AC3E}">
        <p14:creationId xmlns:p14="http://schemas.microsoft.com/office/powerpoint/2010/main" val="3223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"/>
            <a:ext cx="9144000" cy="6780883"/>
          </a:xfrm>
        </p:spPr>
        <p:txBody>
          <a:bodyPr>
            <a:noAutofit/>
          </a:bodyPr>
          <a:lstStyle/>
          <a:p>
            <a:pPr marL="0" indent="0" algn="ctr">
              <a:spcBef>
                <a:spcPts val="1200"/>
              </a:spcBef>
              <a:buNone/>
            </a:pPr>
            <a:r>
              <a:rPr lang="en-US" sz="4000" dirty="0"/>
              <a:t>Using </a:t>
            </a:r>
            <a:r>
              <a:rPr lang="en-US" sz="4000" dirty="0" err="1"/>
              <a:t>BTrace</a:t>
            </a:r>
            <a:endParaRPr lang="en-US" sz="4000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1. Download latest </a:t>
            </a:r>
            <a:r>
              <a:rPr lang="en-US" dirty="0" err="1" smtClean="0"/>
              <a:t>BTrace</a:t>
            </a:r>
            <a:r>
              <a:rPr lang="en-US" dirty="0" smtClean="0"/>
              <a:t> from Github: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github.com/jbachorik/btrace/releases/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2. Unzip and set BTRACE_HOME env variable, point PATH to BTRACE_HOME/bin.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3. Detailed User Guide at: </a:t>
            </a:r>
            <a:r>
              <a:rPr lang="en-US" sz="3000" u="sng" dirty="0" smtClean="0">
                <a:effectLst/>
                <a:hlinkClick r:id="rId3"/>
              </a:rPr>
              <a:t>https</a:t>
            </a:r>
            <a:r>
              <a:rPr lang="en-US" sz="3000" u="sng" dirty="0">
                <a:effectLst/>
                <a:hlinkClick r:id="rId3"/>
              </a:rPr>
              <a:t>://</a:t>
            </a:r>
            <a:r>
              <a:rPr lang="en-US" sz="3000" u="sng" dirty="0" smtClean="0">
                <a:effectLst/>
                <a:hlinkClick r:id="rId3"/>
              </a:rPr>
              <a:t>kenai.com/projects/btrace/pages/UserGuide</a:t>
            </a:r>
            <a:endParaRPr lang="en-US" sz="3000" u="sng" dirty="0" smtClean="0"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 smtClean="0">
                <a:effectLst/>
              </a:rPr>
              <a:t>4. Identify Java process PIDs (</a:t>
            </a:r>
            <a:r>
              <a:rPr lang="en-US" dirty="0" err="1" smtClean="0">
                <a:effectLst/>
              </a:rPr>
              <a:t>jps</a:t>
            </a:r>
            <a:r>
              <a:rPr lang="en-US" dirty="0" smtClean="0">
                <a:effectLst/>
              </a:rPr>
              <a:t> utility.)</a:t>
            </a:r>
          </a:p>
          <a:p>
            <a:pPr>
              <a:spcBef>
                <a:spcPts val="1800"/>
              </a:spcBef>
            </a:pPr>
            <a:r>
              <a:rPr lang="en-US" dirty="0" smtClean="0">
                <a:effectLst/>
              </a:rPr>
              <a:t>5. </a:t>
            </a:r>
            <a:r>
              <a:rPr lang="en-US" dirty="0" err="1"/>
              <a:t>btrace</a:t>
            </a:r>
            <a:r>
              <a:rPr lang="en-US" dirty="0"/>
              <a:t> &lt;</a:t>
            </a:r>
            <a:r>
              <a:rPr lang="en-US" dirty="0" err="1"/>
              <a:t>pid</a:t>
            </a:r>
            <a:r>
              <a:rPr lang="en-US" dirty="0"/>
              <a:t>&gt; &lt;</a:t>
            </a:r>
            <a:r>
              <a:rPr lang="en-US" dirty="0" smtClean="0"/>
              <a:t>btrace-script.java&gt; </a:t>
            </a:r>
            <a:br>
              <a:rPr lang="en-US" dirty="0" smtClean="0"/>
            </a:br>
            <a:r>
              <a:rPr lang="en-US" dirty="0" smtClean="0"/>
              <a:t>(Note </a:t>
            </a:r>
            <a:r>
              <a:rPr lang="en-US" dirty="0" err="1" smtClean="0"/>
              <a:t>btrace</a:t>
            </a:r>
            <a:r>
              <a:rPr lang="en-US" dirty="0" smtClean="0"/>
              <a:t>-script is Java source, omit package.)</a:t>
            </a:r>
            <a:endParaRPr lang="en-US" u="sng" dirty="0" smtClean="0">
              <a:effectLst/>
            </a:endParaRPr>
          </a:p>
          <a:p>
            <a:pPr>
              <a:spcBef>
                <a:spcPts val="1200"/>
              </a:spcBef>
            </a:pP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48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367" y="-487341"/>
            <a:ext cx="8340091" cy="1653988"/>
          </a:xfrm>
        </p:spPr>
        <p:txBody>
          <a:bodyPr/>
          <a:lstStyle/>
          <a:p>
            <a:r>
              <a:rPr lang="en-US" sz="3200" dirty="0" smtClean="0"/>
              <a:t>Installing Optional Visual VM </a:t>
            </a:r>
            <a:r>
              <a:rPr lang="en-US" sz="3200" dirty="0" err="1" smtClean="0"/>
              <a:t>Btrace</a:t>
            </a:r>
            <a:r>
              <a:rPr lang="en-US" sz="3200" dirty="0" smtClean="0"/>
              <a:t> Plugin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451" y="3406998"/>
            <a:ext cx="4866716" cy="31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9616" y="691792"/>
            <a:ext cx="883933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/>
              <a:t>Start Java Visual VM  by typing </a:t>
            </a:r>
            <a:r>
              <a:rPr lang="en-US" sz="3200" dirty="0" err="1" smtClean="0"/>
              <a:t>jvisualvm</a:t>
            </a:r>
            <a:r>
              <a:rPr lang="en-US" sz="3200" dirty="0" smtClean="0"/>
              <a:t> at a command prompt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Make sure your proxy is set to </a:t>
            </a:r>
            <a:r>
              <a:rPr lang="en-GB" sz="3200" dirty="0" smtClean="0"/>
              <a:t>applicationwebproxy.nomura.com:80</a:t>
            </a:r>
          </a:p>
          <a:p>
            <a:pPr marL="342900" indent="-342900">
              <a:buAutoNum type="arabicPeriod"/>
            </a:pPr>
            <a:r>
              <a:rPr lang="en-GB" sz="3200" dirty="0" smtClean="0"/>
              <a:t>On the plugins tab, reload the </a:t>
            </a:r>
            <a:r>
              <a:rPr lang="en-GB" sz="3200" dirty="0" err="1" smtClean="0"/>
              <a:t>catalog</a:t>
            </a:r>
            <a:r>
              <a:rPr lang="en-GB" sz="3200" dirty="0" smtClean="0"/>
              <a:t> and select </a:t>
            </a:r>
            <a:r>
              <a:rPr lang="en-GB" sz="3200" dirty="0" err="1" smtClean="0"/>
              <a:t>Btrace</a:t>
            </a:r>
            <a:r>
              <a:rPr lang="en-GB" sz="3200" dirty="0" smtClean="0"/>
              <a:t> plugin.</a:t>
            </a:r>
          </a:p>
          <a:p>
            <a:pPr marL="342900" indent="-342900">
              <a:buAutoNum type="arabicPeriod"/>
            </a:pPr>
            <a:r>
              <a:rPr lang="en-GB" sz="3200" dirty="0" smtClean="0"/>
              <a:t>Restart Visual VM.</a:t>
            </a:r>
          </a:p>
          <a:p>
            <a:pPr marL="342900" indent="-342900">
              <a:buAutoNum type="arabicPeriod"/>
            </a:pPr>
            <a:r>
              <a:rPr lang="en-GB" sz="3200" dirty="0" smtClean="0"/>
              <a:t>Right click on a</a:t>
            </a:r>
            <a:br>
              <a:rPr lang="en-GB" sz="3200" dirty="0" smtClean="0"/>
            </a:br>
            <a:r>
              <a:rPr lang="en-GB" sz="3200" dirty="0" smtClean="0"/>
              <a:t> PID and select</a:t>
            </a:r>
            <a:br>
              <a:rPr lang="en-GB" sz="3200" dirty="0" smtClean="0"/>
            </a:br>
            <a:r>
              <a:rPr lang="en-GB" sz="3200" dirty="0" smtClean="0"/>
              <a:t> “Trace”.</a:t>
            </a:r>
            <a:endParaRPr lang="en-GB" dirty="0" smtClean="0"/>
          </a:p>
          <a:p>
            <a:endParaRPr lang="en-GB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845" y="3316077"/>
            <a:ext cx="5409107" cy="347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599" y="3335888"/>
            <a:ext cx="4201883" cy="2885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Inline imag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598" y="3113588"/>
            <a:ext cx="4910951" cy="3674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585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8"/>
            <a:ext cx="7581901" cy="675589"/>
          </a:xfrm>
        </p:spPr>
        <p:txBody>
          <a:bodyPr/>
          <a:lstStyle/>
          <a:p>
            <a:r>
              <a:rPr lang="en-US" dirty="0" err="1" smtClean="0"/>
              <a:t>Btrace</a:t>
            </a:r>
            <a:r>
              <a:rPr lang="en-US" dirty="0" smtClean="0"/>
              <a:t>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242" y="802760"/>
            <a:ext cx="8660342" cy="58224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github.com/jbachorik/btrace/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	tree/master/samples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12" y="2031139"/>
            <a:ext cx="7216776" cy="45002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Rounded Rectangle 3"/>
          <p:cNvSpPr/>
          <p:nvPr/>
        </p:nvSpPr>
        <p:spPr>
          <a:xfrm>
            <a:off x="6212701" y="2325212"/>
            <a:ext cx="1214398" cy="5438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Calling member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5554812" y="3212418"/>
            <a:ext cx="1103998" cy="5982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Called member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664201" y="2501900"/>
            <a:ext cx="5485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686300" y="3022601"/>
            <a:ext cx="868512" cy="355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15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928009"/>
          </a:xfrm>
        </p:spPr>
        <p:txBody>
          <a:bodyPr/>
          <a:lstStyle/>
          <a:p>
            <a:r>
              <a:rPr lang="en-US" dirty="0" err="1" smtClean="0"/>
              <a:t>Btrace</a:t>
            </a:r>
            <a:r>
              <a:rPr lang="en-US" dirty="0" smtClean="0"/>
              <a:t>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242" y="1035586"/>
            <a:ext cx="8660342" cy="5822414"/>
          </a:xfrm>
        </p:spPr>
        <p:txBody>
          <a:bodyPr/>
          <a:lstStyle/>
          <a:p>
            <a:r>
              <a:rPr lang="en-US" dirty="0" smtClean="0"/>
              <a:t>Can capture </a:t>
            </a:r>
          </a:p>
          <a:p>
            <a:pPr lvl="1"/>
            <a:r>
              <a:rPr lang="en-US" dirty="0" smtClean="0"/>
              <a:t>Calling class</a:t>
            </a:r>
          </a:p>
          <a:p>
            <a:pPr lvl="1"/>
            <a:r>
              <a:rPr lang="en-US" dirty="0" smtClean="0"/>
              <a:t>Calling method</a:t>
            </a:r>
          </a:p>
          <a:p>
            <a:pPr lvl="1"/>
            <a:r>
              <a:rPr lang="en-US" dirty="0" smtClean="0"/>
              <a:t>On entry or return</a:t>
            </a:r>
          </a:p>
          <a:p>
            <a:pPr lvl="1"/>
            <a:r>
              <a:rPr lang="en-US" dirty="0" smtClean="0"/>
              <a:t>Or on access to a specific method</a:t>
            </a:r>
          </a:p>
          <a:p>
            <a:pPr lvl="1"/>
            <a:r>
              <a:rPr lang="en-US" dirty="0" smtClean="0"/>
              <a:t>Or at a specific </a:t>
            </a:r>
            <a:r>
              <a:rPr lang="en-US" dirty="0" smtClean="0"/>
              <a:t>line</a:t>
            </a:r>
          </a:p>
          <a:p>
            <a:pPr lvl="1"/>
            <a:r>
              <a:rPr lang="en-US" dirty="0" smtClean="0"/>
              <a:t>Or synchronized entry/exit</a:t>
            </a:r>
            <a:endParaRPr lang="en-US" dirty="0" smtClean="0"/>
          </a:p>
          <a:p>
            <a:r>
              <a:rPr lang="en-US" dirty="0" smtClean="0"/>
              <a:t>Can schedule repeated execution via Timer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6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600" dirty="0" smtClean="0"/>
              <a:t>Demo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78326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2346"/>
            <a:ext cx="7581901" cy="701451"/>
          </a:xfrm>
        </p:spPr>
        <p:txBody>
          <a:bodyPr/>
          <a:lstStyle/>
          <a:p>
            <a:r>
              <a:rPr lang="en-US" sz="4000" dirty="0" smtClean="0"/>
              <a:t>JVM Instruction Set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715579"/>
              </p:ext>
            </p:extLst>
          </p:nvPr>
        </p:nvGraphicFramePr>
        <p:xfrm>
          <a:off x="104772" y="599491"/>
          <a:ext cx="9039227" cy="4709628"/>
        </p:xfrm>
        <a:graphic>
          <a:graphicData uri="http://schemas.openxmlformats.org/drawingml/2006/table">
            <a:tbl>
              <a:tblPr/>
              <a:tblGrid>
                <a:gridCol w="1438278"/>
                <a:gridCol w="7600949"/>
              </a:tblGrid>
              <a:tr h="171851">
                <a:tc>
                  <a:txBody>
                    <a:bodyPr/>
                    <a:lstStyle/>
                    <a:p>
                      <a:r>
                        <a:rPr lang="en-US" sz="3200" dirty="0"/>
                        <a:t>load</a:t>
                      </a:r>
                    </a:p>
                  </a:txBody>
                  <a:tcPr marL="35611" marR="35611" marT="17806" marB="17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a variable onto the stack</a:t>
                      </a:r>
                    </a:p>
                  </a:txBody>
                  <a:tcPr marL="35611" marR="35611" marT="17806" marB="17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851">
                <a:tc>
                  <a:txBody>
                    <a:bodyPr/>
                    <a:lstStyle/>
                    <a:p>
                      <a:r>
                        <a:rPr lang="en-US" sz="3200" dirty="0"/>
                        <a:t>dup</a:t>
                      </a:r>
                    </a:p>
                  </a:txBody>
                  <a:tcPr marL="35611" marR="35611" marT="17806" marB="17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duplication the top stack entry</a:t>
                      </a:r>
                    </a:p>
                  </a:txBody>
                  <a:tcPr marL="35611" marR="35611" marT="17806" marB="17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851">
                <a:tc>
                  <a:txBody>
                    <a:bodyPr/>
                    <a:lstStyle/>
                    <a:p>
                      <a:r>
                        <a:rPr lang="en-US" sz="3200"/>
                        <a:t>swap</a:t>
                      </a:r>
                    </a:p>
                  </a:txBody>
                  <a:tcPr marL="35611" marR="35611" marT="17806" marB="17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swap the top two stack entries</a:t>
                      </a:r>
                    </a:p>
                  </a:txBody>
                  <a:tcPr marL="35611" marR="35611" marT="17806" marB="17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0738">
                <a:tc>
                  <a:txBody>
                    <a:bodyPr/>
                    <a:lstStyle/>
                    <a:p>
                      <a:r>
                        <a:rPr lang="en-US" sz="3200"/>
                        <a:t>return</a:t>
                      </a:r>
                    </a:p>
                  </a:txBody>
                  <a:tcPr marL="35611" marR="35611" marT="17806" marB="17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return, leaving </a:t>
                      </a:r>
                      <a:r>
                        <a:rPr lang="en-US" sz="3200" dirty="0"/>
                        <a:t>result on the caller stack</a:t>
                      </a:r>
                    </a:p>
                  </a:txBody>
                  <a:tcPr marL="35611" marR="35611" marT="17806" marB="17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851">
                <a:tc>
                  <a:txBody>
                    <a:bodyPr/>
                    <a:lstStyle/>
                    <a:p>
                      <a:r>
                        <a:rPr lang="en-US" sz="3200"/>
                        <a:t>const</a:t>
                      </a:r>
                    </a:p>
                  </a:txBody>
                  <a:tcPr marL="35611" marR="35611" marT="17806" marB="17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place a constant on the stack</a:t>
                      </a:r>
                    </a:p>
                  </a:txBody>
                  <a:tcPr marL="35611" marR="35611" marT="17806" marB="17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0738">
                <a:tc>
                  <a:txBody>
                    <a:bodyPr/>
                    <a:lstStyle/>
                    <a:p>
                      <a:r>
                        <a:rPr lang="en-US" sz="3200"/>
                        <a:t>add</a:t>
                      </a:r>
                    </a:p>
                  </a:txBody>
                  <a:tcPr marL="35611" marR="35611" marT="17806" marB="17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Replace top </a:t>
                      </a:r>
                      <a:r>
                        <a:rPr lang="en-US" sz="3200" dirty="0"/>
                        <a:t>two stack </a:t>
                      </a:r>
                      <a:r>
                        <a:rPr lang="en-US" sz="3200" dirty="0" smtClean="0"/>
                        <a:t>entries</a:t>
                      </a:r>
                      <a:r>
                        <a:rPr lang="en-US" sz="3200" baseline="0" dirty="0" smtClean="0"/>
                        <a:t> with sum</a:t>
                      </a:r>
                      <a:endParaRPr lang="en-US" sz="3200" dirty="0"/>
                    </a:p>
                  </a:txBody>
                  <a:tcPr marL="35611" marR="35611" marT="17806" marB="17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0738">
                <a:tc>
                  <a:txBody>
                    <a:bodyPr/>
                    <a:lstStyle/>
                    <a:p>
                      <a:r>
                        <a:rPr lang="en-US" sz="3200"/>
                        <a:t>mul</a:t>
                      </a:r>
                    </a:p>
                  </a:txBody>
                  <a:tcPr marL="35611" marR="35611" marT="17806" marB="17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Replace top two stack entries</a:t>
                      </a:r>
                      <a:r>
                        <a:rPr lang="en-US" sz="3200" baseline="0" dirty="0" smtClean="0"/>
                        <a:t> with product</a:t>
                      </a:r>
                      <a:endParaRPr lang="en-US" sz="3200" dirty="0"/>
                    </a:p>
                  </a:txBody>
                  <a:tcPr marL="35611" marR="35611" marT="17806" marB="17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0738">
                <a:tc>
                  <a:txBody>
                    <a:bodyPr/>
                    <a:lstStyle/>
                    <a:p>
                      <a:r>
                        <a:rPr lang="en-US" sz="3200"/>
                        <a:t>div</a:t>
                      </a:r>
                    </a:p>
                  </a:txBody>
                  <a:tcPr marL="35611" marR="35611" marT="17806" marB="17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Replace top two stack entries</a:t>
                      </a:r>
                      <a:r>
                        <a:rPr lang="en-US" sz="3200" baseline="0" dirty="0" smtClean="0"/>
                        <a:t> with quotient</a:t>
                      </a:r>
                      <a:endParaRPr lang="en-US" sz="3200" dirty="0"/>
                    </a:p>
                  </a:txBody>
                  <a:tcPr marL="35611" marR="35611" marT="17806" marB="17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0738">
                <a:tc>
                  <a:txBody>
                    <a:bodyPr/>
                    <a:lstStyle/>
                    <a:p>
                      <a:r>
                        <a:rPr lang="en-US" sz="3200"/>
                        <a:t>sub</a:t>
                      </a:r>
                    </a:p>
                  </a:txBody>
                  <a:tcPr marL="35611" marR="35611" marT="17806" marB="17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Replace top two stack entries</a:t>
                      </a:r>
                      <a:r>
                        <a:rPr lang="en-US" sz="3200" baseline="0" dirty="0" smtClean="0"/>
                        <a:t> with diff</a:t>
                      </a:r>
                      <a:endParaRPr lang="en-US" sz="3200" dirty="0"/>
                    </a:p>
                  </a:txBody>
                  <a:tcPr marL="35611" marR="35611" marT="17806" marB="17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42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2209853"/>
              </p:ext>
            </p:extLst>
          </p:nvPr>
        </p:nvGraphicFramePr>
        <p:xfrm>
          <a:off x="239713" y="24822"/>
          <a:ext cx="9039227" cy="6731572"/>
        </p:xfrm>
        <a:graphic>
          <a:graphicData uri="http://schemas.openxmlformats.org/drawingml/2006/table">
            <a:tbl>
              <a:tblPr/>
              <a:tblGrid>
                <a:gridCol w="3227387"/>
                <a:gridCol w="5811840"/>
              </a:tblGrid>
              <a:tr h="300738">
                <a:tc>
                  <a:txBody>
                    <a:bodyPr/>
                    <a:lstStyle/>
                    <a:p>
                      <a:r>
                        <a:rPr lang="en-US" sz="3200" dirty="0"/>
                        <a:t>store</a:t>
                      </a:r>
                    </a:p>
                  </a:txBody>
                  <a:tcPr marL="35611" marR="35611" marT="17806" marB="17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store top </a:t>
                      </a:r>
                      <a:r>
                        <a:rPr lang="en-US" sz="3200" dirty="0"/>
                        <a:t>stack entry into a </a:t>
                      </a:r>
                      <a:r>
                        <a:rPr lang="en-US" sz="3200" dirty="0" err="1" smtClean="0"/>
                        <a:t>var</a:t>
                      </a:r>
                      <a:endParaRPr lang="en-US" sz="3200" dirty="0"/>
                    </a:p>
                  </a:txBody>
                  <a:tcPr marL="35611" marR="35611" marT="17806" marB="17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851">
                <a:tc>
                  <a:txBody>
                    <a:bodyPr/>
                    <a:lstStyle/>
                    <a:p>
                      <a:r>
                        <a:rPr lang="en-US" sz="3200"/>
                        <a:t>if_cmpeq</a:t>
                      </a:r>
                    </a:p>
                  </a:txBody>
                  <a:tcPr marL="35611" marR="35611" marT="17806" marB="17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if eq, branch</a:t>
                      </a:r>
                    </a:p>
                  </a:txBody>
                  <a:tcPr marL="35611" marR="35611" marT="17806" marB="17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851">
                <a:tc>
                  <a:txBody>
                    <a:bodyPr/>
                    <a:lstStyle/>
                    <a:p>
                      <a:r>
                        <a:rPr lang="en-US" sz="3200"/>
                        <a:t>if_cmpgt</a:t>
                      </a:r>
                    </a:p>
                  </a:txBody>
                  <a:tcPr marL="35611" marR="35611" marT="17806" marB="17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if &gt; branch</a:t>
                      </a:r>
                    </a:p>
                  </a:txBody>
                  <a:tcPr marL="35611" marR="35611" marT="17806" marB="17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851">
                <a:tc>
                  <a:txBody>
                    <a:bodyPr/>
                    <a:lstStyle/>
                    <a:p>
                      <a:r>
                        <a:rPr lang="en-US" sz="3200"/>
                        <a:t>invoke_virtual</a:t>
                      </a:r>
                    </a:p>
                  </a:txBody>
                  <a:tcPr marL="35611" marR="35611" marT="17806" marB="17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standard method invocation</a:t>
                      </a:r>
                    </a:p>
                  </a:txBody>
                  <a:tcPr marL="35611" marR="35611" marT="17806" marB="17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0738">
                <a:tc>
                  <a:txBody>
                    <a:bodyPr/>
                    <a:lstStyle/>
                    <a:p>
                      <a:r>
                        <a:rPr lang="en-US" sz="3200"/>
                        <a:t>invoke_special</a:t>
                      </a:r>
                    </a:p>
                  </a:txBody>
                  <a:tcPr marL="35611" marR="35611" marT="17806" marB="17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special </a:t>
                      </a:r>
                      <a:r>
                        <a:rPr lang="en-US" sz="3200" dirty="0" smtClean="0"/>
                        <a:t>(final and super) method invocation</a:t>
                      </a:r>
                      <a:endParaRPr lang="en-US" sz="3200" dirty="0"/>
                    </a:p>
                  </a:txBody>
                  <a:tcPr marL="35611" marR="35611" marT="17806" marB="17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851">
                <a:tc>
                  <a:txBody>
                    <a:bodyPr/>
                    <a:lstStyle/>
                    <a:p>
                      <a:r>
                        <a:rPr lang="en-US" sz="3200"/>
                        <a:t>invoke_interface</a:t>
                      </a:r>
                    </a:p>
                  </a:txBody>
                  <a:tcPr marL="35611" marR="35611" marT="17806" marB="17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invoke </a:t>
                      </a:r>
                      <a:r>
                        <a:rPr lang="en-US" sz="3200" dirty="0" smtClean="0"/>
                        <a:t>an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dirty="0" smtClean="0"/>
                        <a:t>interface method</a:t>
                      </a:r>
                      <a:endParaRPr lang="en-US" sz="3200" dirty="0"/>
                    </a:p>
                  </a:txBody>
                  <a:tcPr marL="35611" marR="35611" marT="17806" marB="17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851">
                <a:tc>
                  <a:txBody>
                    <a:bodyPr/>
                    <a:lstStyle/>
                    <a:p>
                      <a:r>
                        <a:rPr lang="en-US" sz="3200"/>
                        <a:t>invoke_static</a:t>
                      </a:r>
                    </a:p>
                  </a:txBody>
                  <a:tcPr marL="35611" marR="35611" marT="17806" marB="17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invoke a static method</a:t>
                      </a:r>
                    </a:p>
                  </a:txBody>
                  <a:tcPr marL="35611" marR="35611" marT="17806" marB="17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9626">
                <a:tc>
                  <a:txBody>
                    <a:bodyPr/>
                    <a:lstStyle/>
                    <a:p>
                      <a:r>
                        <a:rPr lang="en-US" sz="3200"/>
                        <a:t>invoke_dynamic</a:t>
                      </a:r>
                    </a:p>
                  </a:txBody>
                  <a:tcPr marL="35611" marR="35611" marT="17806" marB="17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invokes a dynamic method, </a:t>
                      </a:r>
                      <a:r>
                        <a:rPr lang="en-US" sz="3200" dirty="0" smtClean="0"/>
                        <a:t>to </a:t>
                      </a:r>
                      <a:r>
                        <a:rPr lang="en-US" sz="3200" dirty="0"/>
                        <a:t>support </a:t>
                      </a:r>
                      <a:r>
                        <a:rPr lang="en-US" sz="3200" dirty="0" smtClean="0"/>
                        <a:t>“</a:t>
                      </a:r>
                      <a:r>
                        <a:rPr lang="en-US" sz="3200" dirty="0"/>
                        <a:t>duck” typed languages</a:t>
                      </a:r>
                    </a:p>
                  </a:txBody>
                  <a:tcPr marL="35611" marR="35611" marT="17806" marB="17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851">
                <a:tc>
                  <a:txBody>
                    <a:bodyPr/>
                    <a:lstStyle/>
                    <a:p>
                      <a:r>
                        <a:rPr lang="en-US" sz="3200" dirty="0" err="1"/>
                        <a:t>monitor_enter</a:t>
                      </a:r>
                      <a:endParaRPr lang="en-US" sz="3200" dirty="0"/>
                    </a:p>
                  </a:txBody>
                  <a:tcPr marL="35611" marR="35611" marT="17806" marB="17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grab a lock if available or block</a:t>
                      </a:r>
                    </a:p>
                  </a:txBody>
                  <a:tcPr marL="35611" marR="35611" marT="17806" marB="17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851">
                <a:tc>
                  <a:txBody>
                    <a:bodyPr/>
                    <a:lstStyle/>
                    <a:p>
                      <a:r>
                        <a:rPr lang="en-US" sz="3200"/>
                        <a:t>monitor_exit</a:t>
                      </a:r>
                    </a:p>
                  </a:txBody>
                  <a:tcPr marL="35611" marR="35611" marT="17806" marB="17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release an owned lock</a:t>
                      </a:r>
                    </a:p>
                  </a:txBody>
                  <a:tcPr marL="35611" marR="35611" marT="17806" marB="17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851">
                <a:tc>
                  <a:txBody>
                    <a:bodyPr/>
                    <a:lstStyle/>
                    <a:p>
                      <a:r>
                        <a:rPr lang="en-US" sz="3200"/>
                        <a:t>new</a:t>
                      </a:r>
                    </a:p>
                  </a:txBody>
                  <a:tcPr marL="35611" marR="35611" marT="17806" marB="17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create a new instance</a:t>
                      </a:r>
                    </a:p>
                  </a:txBody>
                  <a:tcPr marL="35611" marR="35611" marT="17806" marB="17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4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4" y="200069"/>
            <a:ext cx="8963392" cy="6457862"/>
          </a:xfrm>
        </p:spPr>
        <p:txBody>
          <a:bodyPr>
            <a:noAutofit/>
          </a:bodyPr>
          <a:lstStyle/>
          <a:p>
            <a:pPr marL="0" indent="0" algn="ctr">
              <a:spcBef>
                <a:spcPts val="1400"/>
              </a:spcBef>
              <a:buNone/>
            </a:pPr>
            <a:r>
              <a:rPr lang="en-US" sz="5400" dirty="0"/>
              <a:t>Bytecode Explorer</a:t>
            </a:r>
          </a:p>
          <a:p>
            <a:pPr>
              <a:spcBef>
                <a:spcPts val="1400"/>
              </a:spcBef>
            </a:pPr>
            <a:r>
              <a:rPr lang="en-US" sz="3200" dirty="0" smtClean="0"/>
              <a:t>Upload .class files to display bytecode structure.</a:t>
            </a:r>
          </a:p>
          <a:p>
            <a:pPr>
              <a:spcBef>
                <a:spcPts val="1400"/>
              </a:spcBef>
            </a:pPr>
            <a:r>
              <a:rPr lang="en-US" sz="3200" dirty="0" smtClean="0"/>
              <a:t>Hover over constant pool to display translation of each constant. </a:t>
            </a:r>
          </a:p>
          <a:p>
            <a:pPr>
              <a:spcBef>
                <a:spcPts val="1400"/>
              </a:spcBef>
            </a:pPr>
            <a:r>
              <a:rPr lang="en-US" sz="3200" dirty="0" smtClean="0"/>
              <a:t>Hover over any method to display disassembled method instructions.</a:t>
            </a:r>
          </a:p>
          <a:p>
            <a:pPr>
              <a:spcBef>
                <a:spcPts val="1400"/>
              </a:spcBef>
            </a:pPr>
            <a:r>
              <a:rPr lang="en-US" sz="3200" dirty="0" smtClean="0"/>
              <a:t>Open source </a:t>
            </a:r>
            <a:r>
              <a:rPr lang="en-US" sz="3200" dirty="0" err="1" smtClean="0"/>
              <a:t>AngularJS</a:t>
            </a:r>
            <a:r>
              <a:rPr lang="en-US" sz="3200" dirty="0" smtClean="0"/>
              <a:t> application. </a:t>
            </a:r>
            <a:br>
              <a:rPr lang="en-US" sz="3200" dirty="0" smtClean="0"/>
            </a:br>
            <a:r>
              <a:rPr lang="en-US" sz="3200" dirty="0" smtClean="0"/>
              <a:t>Download from </a:t>
            </a:r>
            <a:r>
              <a:rPr lang="en-US" sz="3200" dirty="0" smtClean="0">
                <a:hlinkClick r:id="rId2"/>
              </a:rPr>
              <a:t>https://github.com/vgrazi/BytecodeExplorer</a:t>
            </a:r>
            <a:endParaRPr lang="en-US" sz="3200" dirty="0" smtClean="0"/>
          </a:p>
          <a:p>
            <a:pPr>
              <a:spcBef>
                <a:spcPts val="1400"/>
              </a:spcBef>
            </a:pPr>
            <a:r>
              <a:rPr lang="en-US" sz="3200" dirty="0" smtClean="0"/>
              <a:t>Contributors welcome!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866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600" dirty="0" smtClean="0"/>
              <a:t>Demo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09917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606" y="1533058"/>
            <a:ext cx="8663614" cy="3953436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JStack</a:t>
            </a:r>
            <a:r>
              <a:rPr lang="en-US" sz="3200" dirty="0" smtClean="0"/>
              <a:t>: Preemptive Java thread dumps</a:t>
            </a:r>
          </a:p>
          <a:p>
            <a:r>
              <a:rPr lang="en-US" sz="3200" dirty="0" err="1" smtClean="0"/>
              <a:t>Btrace</a:t>
            </a:r>
            <a:r>
              <a:rPr lang="en-US" sz="3200" dirty="0" smtClean="0"/>
              <a:t>: </a:t>
            </a:r>
            <a:r>
              <a:rPr lang="en-US" dirty="0" smtClean="0"/>
              <a:t>Invoke</a:t>
            </a:r>
            <a:r>
              <a:rPr lang="en-US" sz="3200" dirty="0" smtClean="0"/>
              <a:t> Java diagnostics against a </a:t>
            </a:r>
            <a:r>
              <a:rPr lang="en-US" sz="3200" dirty="0" smtClean="0"/>
              <a:t>running JVM</a:t>
            </a:r>
          </a:p>
          <a:p>
            <a:r>
              <a:rPr lang="en-US" dirty="0"/>
              <a:t>Bytecode </a:t>
            </a:r>
            <a:r>
              <a:rPr lang="en-US" dirty="0" smtClean="0"/>
              <a:t>reweaving: </a:t>
            </a:r>
            <a:r>
              <a:rPr lang="en-US" dirty="0"/>
              <a:t>Bytecode </a:t>
            </a:r>
            <a:r>
              <a:rPr lang="en-US" dirty="0" smtClean="0"/>
              <a:t>Explorer/ASM</a:t>
            </a:r>
            <a:endParaRPr lang="en-US" dirty="0"/>
          </a:p>
          <a:p>
            <a:r>
              <a:rPr lang="en-US" sz="3200" dirty="0" smtClean="0"/>
              <a:t>Java agents: Bespoke instrumentation of your code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8856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Agents</a:t>
            </a:r>
            <a:br>
              <a:rPr lang="en-US" dirty="0" smtClean="0"/>
            </a:br>
            <a:r>
              <a:rPr lang="en-US" sz="3600" dirty="0"/>
              <a:t>Static, launch with Java </a:t>
            </a:r>
            <a:r>
              <a:rPr lang="en-US" sz="3600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 </a:t>
            </a:r>
            <a:r>
              <a:rPr lang="en-US" dirty="0" err="1" smtClean="0"/>
              <a:t>premain</a:t>
            </a:r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 smtClean="0"/>
              <a:t>public </a:t>
            </a:r>
            <a:r>
              <a:rPr lang="en-US" dirty="0"/>
              <a:t>static void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premain</a:t>
            </a:r>
            <a:r>
              <a:rPr lang="en-US" dirty="0" smtClean="0"/>
              <a:t>(String </a:t>
            </a:r>
            <a:r>
              <a:rPr lang="en-US" dirty="0" err="1"/>
              <a:t>args</a:t>
            </a:r>
            <a:r>
              <a:rPr lang="en-US" dirty="0"/>
              <a:t>, Instrumentation </a:t>
            </a:r>
            <a:r>
              <a:rPr lang="en-US" dirty="0" err="1"/>
              <a:t>inst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Launch command:</a:t>
            </a:r>
            <a:br>
              <a:rPr lang="en-US" dirty="0" smtClean="0"/>
            </a:br>
            <a:r>
              <a:rPr lang="en-US" dirty="0" smtClean="0"/>
              <a:t>java –</a:t>
            </a:r>
            <a:r>
              <a:rPr lang="en-US" dirty="0" err="1" smtClean="0"/>
              <a:t>javaagent:target</a:t>
            </a:r>
            <a:r>
              <a:rPr lang="en-US" dirty="0" smtClean="0"/>
              <a:t>/lib/</a:t>
            </a:r>
            <a:br>
              <a:rPr lang="en-US" dirty="0" smtClean="0"/>
            </a:br>
            <a:r>
              <a:rPr lang="en-US" dirty="0" smtClean="0"/>
              <a:t>	my-agent.jar=&lt;agent-</a:t>
            </a:r>
            <a:r>
              <a:rPr lang="en-US" dirty="0" err="1" smtClean="0"/>
              <a:t>args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my.JavaMainClass</a:t>
            </a:r>
            <a:r>
              <a:rPr lang="en-US" dirty="0" smtClean="0"/>
              <a:t>  &lt;java-</a:t>
            </a:r>
            <a:r>
              <a:rPr lang="en-US" dirty="0" err="1" smtClean="0"/>
              <a:t>args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3204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367" y="107577"/>
            <a:ext cx="8340091" cy="1653988"/>
          </a:xfrm>
        </p:spPr>
        <p:txBody>
          <a:bodyPr/>
          <a:lstStyle/>
          <a:p>
            <a:r>
              <a:rPr lang="en-US" dirty="0" smtClean="0"/>
              <a:t>Java Agents</a:t>
            </a:r>
            <a:br>
              <a:rPr lang="en-US" dirty="0" smtClean="0"/>
            </a:br>
            <a:r>
              <a:rPr lang="en-US" sz="3600" dirty="0" smtClean="0"/>
              <a:t>Dynamically attach to running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25" y="1882588"/>
            <a:ext cx="9526376" cy="3953436"/>
          </a:xfrm>
        </p:spPr>
        <p:txBody>
          <a:bodyPr>
            <a:normAutofit/>
          </a:bodyPr>
          <a:lstStyle/>
          <a:p>
            <a:r>
              <a:rPr lang="en-US" dirty="0" smtClean="0"/>
              <a:t>Load the agent at startup. Implement</a:t>
            </a:r>
            <a:br>
              <a:rPr lang="en-US" dirty="0" smtClean="0"/>
            </a:br>
            <a:r>
              <a:rPr lang="en-US" dirty="0"/>
              <a:t>public static void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agentmain</a:t>
            </a:r>
            <a:r>
              <a:rPr lang="en-US" dirty="0"/>
              <a:t>(String </a:t>
            </a:r>
            <a:r>
              <a:rPr lang="en-US" dirty="0" err="1"/>
              <a:t>args</a:t>
            </a:r>
            <a:r>
              <a:rPr lang="en-US" dirty="0"/>
              <a:t>, Instrumentation </a:t>
            </a:r>
            <a:r>
              <a:rPr lang="en-US" dirty="0" err="1"/>
              <a:t>inst</a:t>
            </a:r>
            <a:r>
              <a:rPr lang="en-US" dirty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67" y="3872811"/>
            <a:ext cx="7177667" cy="23381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95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934" y="1882588"/>
            <a:ext cx="7332133" cy="3953436"/>
          </a:xfrm>
        </p:spPr>
        <p:txBody>
          <a:bodyPr>
            <a:normAutofit/>
          </a:bodyPr>
          <a:lstStyle/>
          <a:p>
            <a:r>
              <a:rPr lang="en-US" dirty="0" smtClean="0"/>
              <a:t>Add agent to the jar manifest: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7750" y="342900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99" y="2571750"/>
            <a:ext cx="7053603" cy="27241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543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-150426"/>
            <a:ext cx="7581901" cy="1026995"/>
          </a:xfrm>
        </p:spPr>
        <p:txBody>
          <a:bodyPr/>
          <a:lstStyle/>
          <a:p>
            <a:r>
              <a:rPr lang="en-US" dirty="0" smtClean="0"/>
              <a:t>Maven definition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37" y="893205"/>
            <a:ext cx="8011326" cy="294396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43" y="4213261"/>
            <a:ext cx="8017714" cy="23938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 rot="1240857">
            <a:off x="6565900" y="1651000"/>
            <a:ext cx="1770463" cy="6633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Manifest</a:t>
            </a:r>
          </a:p>
          <a:p>
            <a:pPr algn="ctr"/>
            <a:r>
              <a:rPr lang="en-US" b="1" dirty="0" smtClean="0"/>
              <a:t>Generation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 rot="953371">
            <a:off x="5638800" y="4508500"/>
            <a:ext cx="1770463" cy="663388"/>
          </a:xfrm>
          <a:prstGeom prst="roundRect">
            <a:avLst>
              <a:gd name="adj" fmla="val 2049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Dynamic Agent</a:t>
            </a:r>
          </a:p>
          <a:p>
            <a:pPr algn="ctr"/>
            <a:r>
              <a:rPr lang="en-US" b="1" dirty="0" smtClean="0"/>
              <a:t>Generation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9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99" y="1882588"/>
            <a:ext cx="8660342" cy="395343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http://www.infoq.com/presentations/java8-</a:t>
            </a:r>
            <a:r>
              <a:rPr lang="en-US" dirty="0" smtClean="0">
                <a:hlinkClick r:id="rId2"/>
              </a:rPr>
              <a:t>debugging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https://docs.oracle.com/javase/specs/jvms/se7/html/jvms-4.</a:t>
            </a:r>
            <a:r>
              <a:rPr lang="en-US" dirty="0" smtClean="0">
                <a:hlinkClick r:id="rId3"/>
              </a:rPr>
              <a:t>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https://en.wikipedia.org/wiki/</a:t>
            </a:r>
            <a:r>
              <a:rPr lang="en-US" dirty="0" smtClean="0">
                <a:hlinkClick r:id="rId4"/>
              </a:rPr>
              <a:t>Java_bytecode_instruction_listings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http://www.h-schmidt.net/FloatConverter/IEEE754.</a:t>
            </a:r>
            <a:r>
              <a:rPr lang="en-US" dirty="0" smtClean="0">
                <a:hlinkClick r:id="rId5"/>
              </a:rPr>
              <a:t>html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9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-5525"/>
            <a:ext cx="9052560" cy="6428378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4400" dirty="0" err="1"/>
              <a:t>JStack</a:t>
            </a:r>
            <a:endParaRPr lang="en-US" sz="2800" dirty="0" smtClean="0"/>
          </a:p>
          <a:p>
            <a:r>
              <a:rPr lang="en-US" sz="3200" dirty="0" smtClean="0"/>
              <a:t>Displays </a:t>
            </a:r>
            <a:r>
              <a:rPr lang="en-US" sz="3200" dirty="0"/>
              <a:t>detailed stack trace of the supplied </a:t>
            </a:r>
            <a:r>
              <a:rPr lang="en-US" sz="3200" dirty="0" err="1"/>
              <a:t>pid</a:t>
            </a:r>
            <a:r>
              <a:rPr lang="en-US" sz="3200" dirty="0"/>
              <a:t>.</a:t>
            </a:r>
          </a:p>
          <a:p>
            <a:r>
              <a:rPr lang="en-US" sz="3200" dirty="0"/>
              <a:t>Similar to kill -3 on </a:t>
            </a:r>
            <a:r>
              <a:rPr lang="en-US" sz="3200" dirty="0" err="1"/>
              <a:t>unix</a:t>
            </a:r>
            <a:r>
              <a:rPr lang="en-US" sz="3200" dirty="0"/>
              <a:t>, but platform independent.</a:t>
            </a:r>
          </a:p>
          <a:p>
            <a:r>
              <a:rPr lang="en-US" sz="3200" dirty="0" smtClean="0"/>
              <a:t>Unlike </a:t>
            </a:r>
            <a:r>
              <a:rPr lang="en-US" sz="3200" dirty="0"/>
              <a:t>kill -3, can be </a:t>
            </a:r>
            <a:r>
              <a:rPr lang="en-US" dirty="0" smtClean="0"/>
              <a:t>invoked </a:t>
            </a:r>
            <a:r>
              <a:rPr lang="en-US" sz="3200" dirty="0" smtClean="0"/>
              <a:t>remotely.</a:t>
            </a:r>
            <a:endParaRPr lang="en-US" sz="3200" dirty="0"/>
          </a:p>
          <a:p>
            <a:r>
              <a:rPr lang="en-US" sz="3200" dirty="0"/>
              <a:t>Can be invoked by </a:t>
            </a:r>
            <a:r>
              <a:rPr lang="en-US" sz="3200" dirty="0" smtClean="0"/>
              <a:t>an executing program </a:t>
            </a:r>
            <a:r>
              <a:rPr lang="en-US" sz="3200" dirty="0"/>
              <a:t>on </a:t>
            </a:r>
            <a:r>
              <a:rPr lang="en-US" sz="3200" dirty="0" smtClean="0"/>
              <a:t>itself, </a:t>
            </a:r>
            <a:r>
              <a:rPr lang="en-US" sz="3200" dirty="0"/>
              <a:t>to preemptively generate log data when thresholds have been breached</a:t>
            </a:r>
            <a:r>
              <a:rPr lang="en-US" sz="3200" dirty="0" smtClean="0"/>
              <a:t>.</a:t>
            </a:r>
          </a:p>
          <a:p>
            <a:r>
              <a:rPr lang="en-US" dirty="0" smtClean="0"/>
              <a:t>Suggestion – Thread names are not final, reassign them according to their function.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8194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0" y="439420"/>
            <a:ext cx="8130540" cy="59791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5770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13" y="631291"/>
            <a:ext cx="8152374" cy="55954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6397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600" dirty="0" smtClean="0"/>
              <a:t>Demo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78326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88078"/>
            <a:ext cx="7581901" cy="1653988"/>
          </a:xfrm>
        </p:spPr>
        <p:txBody>
          <a:bodyPr/>
          <a:lstStyle/>
          <a:p>
            <a:pPr algn="l"/>
            <a:r>
              <a:rPr lang="en-US" sz="4000" dirty="0" smtClean="0"/>
              <a:t>Thread names are not final!</a:t>
            </a:r>
            <a:br>
              <a:rPr lang="en-US" sz="4000" dirty="0" smtClean="0"/>
            </a:br>
            <a:r>
              <a:rPr lang="en-US" sz="4000" dirty="0" smtClean="0"/>
              <a:t>Setting a descriptive thread name adds clarity in tools and stack traces:</a:t>
            </a:r>
            <a:endParaRPr lang="en-US" sz="4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" y="3527004"/>
            <a:ext cx="8410575" cy="15621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1596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829" y="0"/>
            <a:ext cx="8660342" cy="6594892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Before</a:t>
            </a:r>
            <a:r>
              <a:rPr lang="en-US" sz="2800" dirty="0" smtClean="0"/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solidFill>
                  <a:schemeClr val="accent4"/>
                </a:solidFill>
              </a:rPr>
              <a:t>"Thread-18" </a:t>
            </a:r>
            <a:r>
              <a:rPr lang="en-US" sz="2800" dirty="0"/>
              <a:t>#30 </a:t>
            </a:r>
            <a:r>
              <a:rPr lang="en-US" sz="2800" dirty="0" err="1"/>
              <a:t>prio</a:t>
            </a:r>
            <a:r>
              <a:rPr lang="en-US" sz="2800" dirty="0"/>
              <a:t>=5 </a:t>
            </a:r>
            <a:r>
              <a:rPr lang="en-US" sz="2800" dirty="0" err="1"/>
              <a:t>os_prio</a:t>
            </a:r>
            <a:r>
              <a:rPr lang="en-US" sz="2800" dirty="0"/>
              <a:t>=0</a:t>
            </a:r>
            <a:r>
              <a:rPr lang="en-US" sz="2800" dirty="0">
                <a:solidFill>
                  <a:schemeClr val="accent4"/>
                </a:solidFill>
              </a:rPr>
              <a:t> </a:t>
            </a:r>
            <a:r>
              <a:rPr lang="en-US" sz="2800" dirty="0" err="1"/>
              <a:t>tid</a:t>
            </a:r>
            <a:r>
              <a:rPr lang="en-US" sz="2800" dirty="0"/>
              <a:t>=0x0000000017c8b800 </a:t>
            </a:r>
            <a:r>
              <a:rPr lang="en-US" sz="2800" dirty="0" err="1"/>
              <a:t>nid</a:t>
            </a:r>
            <a:r>
              <a:rPr lang="en-US" sz="2800" dirty="0"/>
              <a:t>=0x46878 in </a:t>
            </a:r>
            <a:r>
              <a:rPr lang="en-US" sz="2800" dirty="0" err="1"/>
              <a:t>Object.wait</a:t>
            </a:r>
            <a:r>
              <a:rPr lang="en-US" sz="2800" dirty="0"/>
              <a:t>() [0x000000001b65e000]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/>
              <a:t>   </a:t>
            </a:r>
            <a:r>
              <a:rPr lang="en-US" sz="2800" dirty="0" err="1"/>
              <a:t>java.lang.Thread.State</a:t>
            </a:r>
            <a:r>
              <a:rPr lang="en-US" sz="2800" dirty="0"/>
              <a:t>: TIMED_WAITING (on object monitor)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/>
              <a:t>	at </a:t>
            </a:r>
            <a:r>
              <a:rPr lang="en-US" sz="2800" dirty="0" err="1"/>
              <a:t>java.lang.Object.wait</a:t>
            </a:r>
            <a:r>
              <a:rPr lang="en-US" sz="2800" dirty="0"/>
              <a:t>(Native Method) </a:t>
            </a:r>
            <a:endParaRPr lang="en-US" sz="28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After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 smtClean="0">
                <a:solidFill>
                  <a:schemeClr val="accent4"/>
                </a:solidFill>
              </a:rPr>
              <a:t>"Running </a:t>
            </a:r>
            <a:r>
              <a:rPr lang="en-US" sz="2800" dirty="0">
                <a:solidFill>
                  <a:schemeClr val="accent4"/>
                </a:solidFill>
              </a:rPr>
              <a:t>Command ID: 19 Start time:15-09-09 </a:t>
            </a:r>
            <a:r>
              <a:rPr lang="en-US" sz="2800" dirty="0" smtClean="0">
                <a:solidFill>
                  <a:schemeClr val="accent4"/>
                </a:solidFill>
              </a:rPr>
              <a:t>10:39:50" </a:t>
            </a:r>
            <a:r>
              <a:rPr lang="en-US" sz="2800" dirty="0" smtClean="0"/>
              <a:t>#30 </a:t>
            </a:r>
            <a:r>
              <a:rPr lang="en-US" sz="2800" dirty="0" err="1"/>
              <a:t>prio</a:t>
            </a:r>
            <a:r>
              <a:rPr lang="en-US" sz="2800" dirty="0"/>
              <a:t>=5 </a:t>
            </a:r>
            <a:r>
              <a:rPr lang="en-US" sz="2800" dirty="0" err="1"/>
              <a:t>os_prio</a:t>
            </a:r>
            <a:r>
              <a:rPr lang="en-US" sz="2800" dirty="0"/>
              <a:t>=0 </a:t>
            </a:r>
            <a:r>
              <a:rPr lang="en-US" sz="2800" dirty="0" err="1"/>
              <a:t>tid</a:t>
            </a:r>
            <a:r>
              <a:rPr lang="en-US" sz="2800" dirty="0"/>
              <a:t>=0x0000000017ea7800 </a:t>
            </a:r>
            <a:r>
              <a:rPr lang="en-US" sz="2800" dirty="0" err="1"/>
              <a:t>nid</a:t>
            </a:r>
            <a:r>
              <a:rPr lang="en-US" sz="2800" dirty="0"/>
              <a:t>=0x47a68 in </a:t>
            </a:r>
            <a:r>
              <a:rPr lang="en-US" sz="2800" dirty="0" err="1"/>
              <a:t>Object.wait</a:t>
            </a:r>
            <a:r>
              <a:rPr lang="en-US" sz="2800" dirty="0"/>
              <a:t>() [0x000000001b12e000]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/>
              <a:t>   </a:t>
            </a:r>
            <a:r>
              <a:rPr lang="en-US" sz="2800" dirty="0" err="1"/>
              <a:t>java.lang.Thread.State</a:t>
            </a:r>
            <a:r>
              <a:rPr lang="en-US" sz="2800" dirty="0"/>
              <a:t>: TIMED_WAITING (on object monitor)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/>
              <a:t>	at </a:t>
            </a:r>
            <a:r>
              <a:rPr lang="en-US" sz="2800" dirty="0" err="1"/>
              <a:t>java.lang.Object.wait</a:t>
            </a:r>
            <a:r>
              <a:rPr lang="en-US" sz="2800" dirty="0"/>
              <a:t>(Native Method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941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-73349"/>
            <a:ext cx="7581901" cy="848756"/>
          </a:xfrm>
        </p:spPr>
        <p:txBody>
          <a:bodyPr/>
          <a:lstStyle/>
          <a:p>
            <a:r>
              <a:rPr lang="en-US" dirty="0" err="1" smtClean="0"/>
              <a:t>Btrace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" y="833943"/>
            <a:ext cx="9144000" cy="6024057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3200" dirty="0" smtClean="0"/>
              <a:t>A read</a:t>
            </a:r>
            <a:r>
              <a:rPr lang="en-US" sz="3200" dirty="0"/>
              <a:t>-only microscope into your running </a:t>
            </a:r>
            <a:r>
              <a:rPr lang="en-US" sz="3200" dirty="0" smtClean="0"/>
              <a:t>code.</a:t>
            </a:r>
            <a:br>
              <a:rPr lang="en-US" sz="3200" dirty="0" smtClean="0"/>
            </a:br>
            <a:r>
              <a:rPr lang="en-US" sz="3200" dirty="0" smtClean="0"/>
              <a:t>(No JVM restart required).</a:t>
            </a:r>
            <a:endParaRPr lang="en-US" sz="3200" dirty="0"/>
          </a:p>
          <a:p>
            <a:pPr>
              <a:spcBef>
                <a:spcPts val="200"/>
              </a:spcBef>
            </a:pPr>
            <a:r>
              <a:rPr lang="en-US" sz="3200" dirty="0"/>
              <a:t>Traces a running Java </a:t>
            </a:r>
            <a:r>
              <a:rPr lang="en-US" sz="3200" dirty="0" smtClean="0"/>
              <a:t>program – similar </a:t>
            </a:r>
            <a:r>
              <a:rPr lang="en-US" sz="3200" dirty="0"/>
              <a:t>to </a:t>
            </a:r>
            <a:r>
              <a:rPr lang="en-US" sz="3200" dirty="0" err="1"/>
              <a:t>DTrace</a:t>
            </a:r>
            <a:r>
              <a:rPr lang="en-US" sz="3200" dirty="0"/>
              <a:t> for </a:t>
            </a:r>
            <a:r>
              <a:rPr lang="en-US" sz="3200" dirty="0" err="1"/>
              <a:t>OpenSolaris</a:t>
            </a:r>
            <a:r>
              <a:rPr lang="en-US" sz="3200" dirty="0"/>
              <a:t> </a:t>
            </a:r>
            <a:r>
              <a:rPr lang="en-US" sz="3200" dirty="0" smtClean="0"/>
              <a:t>applications.</a:t>
            </a:r>
            <a:endParaRPr lang="en-US" sz="3200" dirty="0"/>
          </a:p>
          <a:p>
            <a:pPr>
              <a:spcBef>
                <a:spcPts val="200"/>
              </a:spcBef>
            </a:pPr>
            <a:r>
              <a:rPr lang="en-US" sz="3200" dirty="0"/>
              <a:t>Dynamically instruments </a:t>
            </a:r>
            <a:r>
              <a:rPr lang="en-US" sz="3200" dirty="0" smtClean="0"/>
              <a:t>classes </a:t>
            </a:r>
            <a:r>
              <a:rPr lang="en-US" sz="3200" dirty="0"/>
              <a:t>of the target application to inject tracing </a:t>
            </a:r>
            <a:r>
              <a:rPr lang="en-US" sz="3200" dirty="0" smtClean="0"/>
              <a:t>code.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321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14959</TotalTime>
  <Words>560</Words>
  <Application>Microsoft Office PowerPoint</Application>
  <PresentationFormat>On-screen Show (4:3)</PresentationFormat>
  <Paragraphs>134</Paragraphs>
  <Slides>24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Orbit</vt:lpstr>
      <vt:lpstr>Enterprise Java Debugging  Advanced techniques for gaining  insight into your code at run time</vt:lpstr>
      <vt:lpstr>Agenda</vt:lpstr>
      <vt:lpstr>PowerPoint Presentation</vt:lpstr>
      <vt:lpstr>PowerPoint Presentation</vt:lpstr>
      <vt:lpstr>PowerPoint Presentation</vt:lpstr>
      <vt:lpstr>PowerPoint Presentation</vt:lpstr>
      <vt:lpstr>Thread names are not final! Setting a descriptive thread name adds clarity in tools and stack traces:</vt:lpstr>
      <vt:lpstr>PowerPoint Presentation</vt:lpstr>
      <vt:lpstr>Btrace</vt:lpstr>
      <vt:lpstr>PowerPoint Presentation</vt:lpstr>
      <vt:lpstr>PowerPoint Presentation</vt:lpstr>
      <vt:lpstr>Installing Optional Visual VM Btrace Plugin</vt:lpstr>
      <vt:lpstr>Btrace Samples</vt:lpstr>
      <vt:lpstr>Btrace Samples</vt:lpstr>
      <vt:lpstr>PowerPoint Presentation</vt:lpstr>
      <vt:lpstr>JVM Instruction Set</vt:lpstr>
      <vt:lpstr>PowerPoint Presentation</vt:lpstr>
      <vt:lpstr>PowerPoint Presentation</vt:lpstr>
      <vt:lpstr>PowerPoint Presentation</vt:lpstr>
      <vt:lpstr>Java Agents Static, launch with Java application</vt:lpstr>
      <vt:lpstr>Java Agents Dynamically attach to running application</vt:lpstr>
      <vt:lpstr>Agent manifest</vt:lpstr>
      <vt:lpstr>Maven definition</vt:lpstr>
      <vt:lpstr>Additional References</vt:lpstr>
    </vt:vector>
  </TitlesOfParts>
  <Company>Credit Suisse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Bytecode Engineering for Enterprise Debugging</dc:title>
  <dc:creator>Victor Grazi</dc:creator>
  <cp:lastModifiedBy>Victor Grazi (US)</cp:lastModifiedBy>
  <cp:revision>66</cp:revision>
  <dcterms:created xsi:type="dcterms:W3CDTF">2015-08-31T02:22:30Z</dcterms:created>
  <dcterms:modified xsi:type="dcterms:W3CDTF">2015-09-17T16:31:23Z</dcterms:modified>
</cp:coreProperties>
</file>