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 id="2147483802" r:id="rId2"/>
  </p:sldMasterIdLst>
  <p:notesMasterIdLst>
    <p:notesMasterId r:id="rId28"/>
  </p:notesMasterIdLst>
  <p:handoutMasterIdLst>
    <p:handoutMasterId r:id="rId29"/>
  </p:handoutMasterIdLst>
  <p:sldIdLst>
    <p:sldId id="259" r:id="rId3"/>
    <p:sldId id="281" r:id="rId4"/>
    <p:sldId id="280" r:id="rId5"/>
    <p:sldId id="278" r:id="rId6"/>
    <p:sldId id="283" r:id="rId7"/>
    <p:sldId id="270" r:id="rId8"/>
    <p:sldId id="271" r:id="rId9"/>
    <p:sldId id="272" r:id="rId10"/>
    <p:sldId id="287" r:id="rId11"/>
    <p:sldId id="274" r:id="rId12"/>
    <p:sldId id="273" r:id="rId13"/>
    <p:sldId id="277" r:id="rId14"/>
    <p:sldId id="286" r:id="rId15"/>
    <p:sldId id="260" r:id="rId16"/>
    <p:sldId id="284" r:id="rId17"/>
    <p:sldId id="262" r:id="rId18"/>
    <p:sldId id="285" r:id="rId19"/>
    <p:sldId id="288" r:id="rId20"/>
    <p:sldId id="289" r:id="rId21"/>
    <p:sldId id="263" r:id="rId22"/>
    <p:sldId id="264" r:id="rId23"/>
    <p:sldId id="269" r:id="rId24"/>
    <p:sldId id="257" r:id="rId25"/>
    <p:sldId id="266" r:id="rId26"/>
    <p:sldId id="279" r:id="rId27"/>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5898"/>
    <a:srgbClr val="A86ED4"/>
    <a:srgbClr val="009A46"/>
    <a:srgbClr val="00AC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72" autoAdjust="0"/>
    <p:restoredTop sz="87079" autoAdjust="0"/>
  </p:normalViewPr>
  <p:slideViewPr>
    <p:cSldViewPr>
      <p:cViewPr varScale="1">
        <p:scale>
          <a:sx n="62" d="100"/>
          <a:sy n="62" d="100"/>
        </p:scale>
        <p:origin x="1884" y="66"/>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2C91A8-C4F6-45AB-B696-8E9EF71815FA}" type="datetimeFigureOut">
              <a:rPr lang="en-US" smtClean="0"/>
              <a:t>10/12/2018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7D62FC-FEC3-417A-9D97-9BDB1691B49E}" type="slidenum">
              <a:rPr lang="en-US" smtClean="0"/>
              <a:t>‹#›</a:t>
            </a:fld>
            <a:endParaRPr lang="en-US"/>
          </a:p>
        </p:txBody>
      </p:sp>
    </p:spTree>
    <p:extLst>
      <p:ext uri="{BB962C8B-B14F-4D97-AF65-F5344CB8AC3E}">
        <p14:creationId xmlns:p14="http://schemas.microsoft.com/office/powerpoint/2010/main" val="473584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0B500-9842-4ADF-89EF-2457A29775F5}" type="datetimeFigureOut">
              <a:rPr lang="en-US" smtClean="0"/>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5C42A-AAB6-409A-91E5-B31BBBD97B2B}" type="slidenum">
              <a:rPr lang="en-US" smtClean="0"/>
              <a:t>‹#›</a:t>
            </a:fld>
            <a:endParaRPr lang="en-US"/>
          </a:p>
        </p:txBody>
      </p:sp>
    </p:spTree>
    <p:extLst>
      <p:ext uri="{BB962C8B-B14F-4D97-AF65-F5344CB8AC3E}">
        <p14:creationId xmlns:p14="http://schemas.microsoft.com/office/powerpoint/2010/main" val="182203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lot of people are migrating to Git from other version control systems like SVN. And there are differences. Today I don't want to talk about SVN,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 Gitlab, I just want to talk about Git. Let's see what the main commands are, see what it is doing under the covers, and see how we can manage our projects in Git.</a:t>
            </a:r>
          </a:p>
          <a:p>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0</a:t>
            </a:fld>
            <a:endParaRPr lang="en-US" dirty="0"/>
          </a:p>
        </p:txBody>
      </p:sp>
    </p:spTree>
    <p:extLst>
      <p:ext uri="{BB962C8B-B14F-4D97-AF65-F5344CB8AC3E}">
        <p14:creationId xmlns:p14="http://schemas.microsoft.com/office/powerpoint/2010/main" val="403613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10</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11</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init</a:t>
            </a:r>
          </a:p>
          <a:p>
            <a:r>
              <a:rPr lang="en-US" dirty="0"/>
              <a:t>git status</a:t>
            </a:r>
          </a:p>
          <a:p>
            <a:r>
              <a:rPr lang="en-US" dirty="0"/>
              <a:t>git</a:t>
            </a:r>
            <a:r>
              <a:rPr lang="en-US" baseline="0" dirty="0"/>
              <a:t> add</a:t>
            </a:r>
          </a:p>
          <a:p>
            <a:r>
              <a:rPr lang="en-US" baseline="0" dirty="0"/>
              <a:t>(to delete a file from Git, delete it locally, then do git add &lt;file&gt; then git commit</a:t>
            </a:r>
          </a:p>
          <a:p>
            <a:r>
              <a:rPr lang="en-US" baseline="0" dirty="0" err="1"/>
              <a:t>gitk</a:t>
            </a:r>
            <a:r>
              <a:rPr lang="en-US" baseline="0" dirty="0"/>
              <a:t> – open git log browser</a:t>
            </a:r>
          </a:p>
          <a:p>
            <a:r>
              <a:rPr lang="en-US" baseline="0" dirty="0"/>
              <a:t>git commit –m “message”</a:t>
            </a:r>
            <a:endParaRPr lang="en-US" dirty="0"/>
          </a:p>
          <a:p>
            <a:r>
              <a:rPr lang="en-US" dirty="0"/>
              <a:t>git branch</a:t>
            </a:r>
          </a:p>
          <a:p>
            <a:r>
              <a:rPr lang="en-US" dirty="0"/>
              <a:t>git branch &lt;name&gt;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git branch –d &lt;name&gt; // delete branch</a:t>
            </a:r>
          </a:p>
          <a:p>
            <a:r>
              <a:rPr lang="en-US" dirty="0"/>
              <a:t>HEAD</a:t>
            </a:r>
            <a:r>
              <a:rPr lang="en-US" baseline="0" dirty="0"/>
              <a:t> points to a branch, branch points to the commit</a:t>
            </a:r>
          </a:p>
          <a:p>
            <a:r>
              <a:rPr lang="en-US" baseline="0" dirty="0"/>
              <a:t>branch points to a commit</a:t>
            </a:r>
          </a:p>
          <a:p>
            <a:endParaRPr lang="en-US" dirty="0"/>
          </a:p>
          <a:p>
            <a:endParaRPr lang="en-US" dirty="0"/>
          </a:p>
          <a:p>
            <a:r>
              <a:rPr lang="en-US" dirty="0"/>
              <a:t>add git --cached</a:t>
            </a:r>
          </a:p>
        </p:txBody>
      </p:sp>
      <p:sp>
        <p:nvSpPr>
          <p:cNvPr id="4" name="Slide Number Placeholder 3"/>
          <p:cNvSpPr>
            <a:spLocks noGrp="1"/>
          </p:cNvSpPr>
          <p:nvPr>
            <p:ph type="sldNum" sz="quarter" idx="10"/>
          </p:nvPr>
        </p:nvSpPr>
        <p:spPr/>
        <p:txBody>
          <a:bodyPr/>
          <a:lstStyle/>
          <a:p>
            <a:fld id="{5835C42A-AAB6-409A-91E5-B31BBBD97B2B}" type="slidenum">
              <a:rPr lang="en-US" smtClean="0"/>
              <a:t>13</a:t>
            </a:fld>
            <a:endParaRPr lang="en-US"/>
          </a:p>
        </p:txBody>
      </p:sp>
    </p:spTree>
    <p:extLst>
      <p:ext uri="{BB962C8B-B14F-4D97-AF65-F5344CB8AC3E}">
        <p14:creationId xmlns:p14="http://schemas.microsoft.com/office/powerpoint/2010/main" val="359566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21</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dirty="0"/>
              <a:t>If you are from the SVN world, you have a local workspace and a remote repository for each project.</a:t>
            </a:r>
          </a:p>
          <a:p>
            <a:pPr marL="342900" indent="-342900">
              <a:buFont typeface="Arial" panose="020B0604020202020204" pitchFamily="34" charset="0"/>
              <a:buChar char="•"/>
            </a:pPr>
            <a:r>
              <a:rPr lang="en-US" sz="2000" dirty="0"/>
              <a:t>In your local directory, you have a lot of .</a:t>
            </a:r>
            <a:r>
              <a:rPr lang="en-US" sz="2000" dirty="0" err="1"/>
              <a:t>svn</a:t>
            </a:r>
            <a:r>
              <a:rPr lang="en-US" sz="2000" dirty="0"/>
              <a:t> directories.</a:t>
            </a:r>
          </a:p>
          <a:p>
            <a:pPr marL="342900" indent="-342900">
              <a:buFont typeface="Arial" panose="020B0604020202020204" pitchFamily="34" charset="0"/>
              <a:buChar char="•"/>
            </a:pPr>
            <a:r>
              <a:rPr lang="en-US" sz="2000" dirty="0"/>
              <a:t>Git is much different. There is no difference between the structure of the remote machine and your local clones. (Any local</a:t>
            </a:r>
            <a:r>
              <a:rPr lang="en-US" sz="2000" baseline="0" dirty="0"/>
              <a:t> git repo can be a remote as well) If you create a git repo on your machine, someone else can access your machine and check out and commit.</a:t>
            </a:r>
          </a:p>
          <a:p>
            <a:pPr marL="342900" indent="-342900">
              <a:buFont typeface="Arial" panose="020B0604020202020204" pitchFamily="34" charset="0"/>
              <a:buChar char="•"/>
            </a:pPr>
            <a:r>
              <a:rPr lang="en-US" sz="2000" baseline="0" dirty="0"/>
              <a:t>You don’t even need a remote at all, you can just use </a:t>
            </a:r>
            <a:endParaRPr lang="en-US" sz="2000" dirty="0"/>
          </a:p>
          <a:p>
            <a:pPr marL="342900" indent="-342900">
              <a:buFont typeface="Arial" panose="020B0604020202020204" pitchFamily="34" charset="0"/>
              <a:buChar char="•"/>
            </a:pPr>
            <a:r>
              <a:rPr lang="en-US" sz="2000" dirty="0">
                <a:latin typeface="Courier New" panose="02070309020205020404" pitchFamily="49" charset="0"/>
              </a:rPr>
              <a:t>git</a:t>
            </a:r>
            <a:r>
              <a:rPr lang="en-US" sz="2000" dirty="0"/>
              <a:t> </a:t>
            </a:r>
            <a:r>
              <a:rPr lang="en-US" sz="2000" dirty="0" err="1">
                <a:latin typeface="Courier New" panose="02070309020205020404" pitchFamily="49" charset="0"/>
              </a:rPr>
              <a:t>init</a:t>
            </a:r>
            <a:r>
              <a:rPr lang="en-US" sz="2000" dirty="0"/>
              <a:t> to create a local Git repo</a:t>
            </a:r>
          </a:p>
          <a:p>
            <a:pPr marL="342900" indent="-342900">
              <a:buFont typeface="Arial" panose="020B0604020202020204" pitchFamily="34" charset="0"/>
              <a:buChar char="•"/>
            </a:pPr>
            <a:r>
              <a:rPr lang="en-US" sz="2000" dirty="0"/>
              <a:t>There are three areas in a Git local repo: </a:t>
            </a:r>
          </a:p>
          <a:p>
            <a:pPr marL="708025" lvl="3" indent="-171450">
              <a:buFont typeface="Arial" charset="0"/>
              <a:buChar char="•"/>
            </a:pPr>
            <a:r>
              <a:rPr lang="en-US" sz="2000" dirty="0"/>
              <a:t>Working area</a:t>
            </a:r>
          </a:p>
          <a:p>
            <a:pPr marL="708025" lvl="3" indent="-171450">
              <a:buFont typeface="Arial" charset="0"/>
              <a:buChar char="•"/>
            </a:pPr>
            <a:r>
              <a:rPr lang="en-US" sz="2000" dirty="0"/>
              <a:t>Staging area (or Index)</a:t>
            </a:r>
          </a:p>
          <a:p>
            <a:pPr marL="708025" lvl="3" indent="-171450">
              <a:buFont typeface="Arial" charset="0"/>
              <a:buChar char="•"/>
            </a:pPr>
            <a:r>
              <a:rPr lang="en-US" sz="2000" dirty="0"/>
              <a:t>Repository</a:t>
            </a:r>
          </a:p>
          <a:p>
            <a:pPr marL="171450" indent="-171450">
              <a:buFont typeface="Arial" charset="0"/>
              <a:buChar char="•"/>
            </a:pPr>
            <a:r>
              <a:rPr lang="en-US" sz="2000" dirty="0"/>
              <a:t>There is one</a:t>
            </a:r>
            <a:r>
              <a:rPr lang="en-US" sz="2000" i="1" dirty="0"/>
              <a:t> HEAD, </a:t>
            </a:r>
            <a:r>
              <a:rPr lang="en-US" sz="2000" dirty="0"/>
              <a:t>that points to the branch where your commits and checkouts will occur.</a:t>
            </a:r>
          </a:p>
          <a:p>
            <a:pPr marL="171450" indent="-171450">
              <a:buFont typeface="Arial" charset="0"/>
              <a:buChar char="•"/>
            </a:pPr>
            <a:r>
              <a:rPr lang="en-US" sz="2000" dirty="0"/>
              <a:t>Every local git command either moves data between the areas or moves the current head</a:t>
            </a:r>
          </a:p>
          <a:p>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1</a:t>
            </a:fld>
            <a:endParaRPr lang="en-US" dirty="0"/>
          </a:p>
        </p:txBody>
      </p:sp>
    </p:spTree>
    <p:extLst>
      <p:ext uri="{BB962C8B-B14F-4D97-AF65-F5344CB8AC3E}">
        <p14:creationId xmlns:p14="http://schemas.microsoft.com/office/powerpoint/2010/main" val="374516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2000" dirty="0"/>
              <a:t>There is one</a:t>
            </a:r>
            <a:r>
              <a:rPr lang="en-US" sz="2000" i="1" dirty="0"/>
              <a:t> HEAD, </a:t>
            </a:r>
            <a:r>
              <a:rPr lang="en-US" sz="2000" dirty="0"/>
              <a:t>that points to the branch where your commits and checkouts will occur.</a:t>
            </a:r>
          </a:p>
          <a:p>
            <a:pPr marL="171450" indent="-171450">
              <a:buFont typeface="Arial" charset="0"/>
              <a:buChar char="•"/>
            </a:pPr>
            <a:r>
              <a:rPr lang="en-US" sz="2000" dirty="0"/>
              <a:t>Every local git command either moves data between the areas or moves the current head</a:t>
            </a:r>
          </a:p>
          <a:p>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2</a:t>
            </a:fld>
            <a:endParaRPr lang="en-US" dirty="0"/>
          </a:p>
        </p:txBody>
      </p:sp>
    </p:spTree>
    <p:extLst>
      <p:ext uri="{BB962C8B-B14F-4D97-AF65-F5344CB8AC3E}">
        <p14:creationId xmlns:p14="http://schemas.microsoft.com/office/powerpoint/2010/main" val="4212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5C42A-AAB6-409A-91E5-B31BBBD97B2B}" type="slidenum">
              <a:rPr lang="en-US" smtClean="0"/>
              <a:t>3</a:t>
            </a:fld>
            <a:endParaRPr lang="en-US"/>
          </a:p>
        </p:txBody>
      </p:sp>
    </p:spTree>
    <p:extLst>
      <p:ext uri="{BB962C8B-B14F-4D97-AF65-F5344CB8AC3E}">
        <p14:creationId xmlns:p14="http://schemas.microsoft.com/office/powerpoint/2010/main" val="2998505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4</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git clone, an exact replica of the remote machine will appear on your local machine, fully initialized</a:t>
            </a:r>
          </a:p>
        </p:txBody>
      </p:sp>
      <p:sp>
        <p:nvSpPr>
          <p:cNvPr id="4" name="Slide Number Placeholder 3"/>
          <p:cNvSpPr>
            <a:spLocks noGrp="1"/>
          </p:cNvSpPr>
          <p:nvPr>
            <p:ph type="sldNum" sz="quarter" idx="10"/>
          </p:nvPr>
        </p:nvSpPr>
        <p:spPr/>
        <p:txBody>
          <a:bodyPr/>
          <a:lstStyle/>
          <a:p>
            <a:fld id="{5835C42A-AAB6-409A-91E5-B31BBBD97B2B}" type="slidenum">
              <a:rPr lang="en-US" smtClean="0"/>
              <a:t>5</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6</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7</a:t>
            </a:fld>
            <a:endParaRPr lang="en-US"/>
          </a:p>
        </p:txBody>
      </p:sp>
    </p:spTree>
    <p:extLst>
      <p:ext uri="{BB962C8B-B14F-4D97-AF65-F5344CB8AC3E}">
        <p14:creationId xmlns:p14="http://schemas.microsoft.com/office/powerpoint/2010/main" val="382854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do an init, you can start versioning</a:t>
            </a:r>
            <a:r>
              <a:rPr lang="en-US" baseline="0" dirty="0"/>
              <a:t> anything under that directory. No need for a remote</a:t>
            </a:r>
            <a:endParaRPr lang="en-US" dirty="0"/>
          </a:p>
        </p:txBody>
      </p:sp>
      <p:sp>
        <p:nvSpPr>
          <p:cNvPr id="4" name="Slide Number Placeholder 3"/>
          <p:cNvSpPr>
            <a:spLocks noGrp="1"/>
          </p:cNvSpPr>
          <p:nvPr>
            <p:ph type="sldNum" sz="quarter" idx="10"/>
          </p:nvPr>
        </p:nvSpPr>
        <p:spPr/>
        <p:txBody>
          <a:bodyPr/>
          <a:lstStyle/>
          <a:p>
            <a:fld id="{5835C42A-AAB6-409A-91E5-B31BBBD97B2B}" type="slidenum">
              <a:rPr lang="en-US" smtClean="0"/>
              <a:t>9</a:t>
            </a:fld>
            <a:endParaRPr lang="en-US"/>
          </a:p>
        </p:txBody>
      </p:sp>
    </p:spTree>
    <p:extLst>
      <p:ext uri="{BB962C8B-B14F-4D97-AF65-F5344CB8AC3E}">
        <p14:creationId xmlns:p14="http://schemas.microsoft.com/office/powerpoint/2010/main" val="3828545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omura Standard Cover">
    <p:spTree>
      <p:nvGrpSpPr>
        <p:cNvPr id="1" name=""/>
        <p:cNvGrpSpPr/>
        <p:nvPr/>
      </p:nvGrpSpPr>
      <p:grpSpPr>
        <a:xfrm>
          <a:off x="0" y="0"/>
          <a:ext cx="0" cy="0"/>
          <a:chOff x="0" y="0"/>
          <a:chExt cx="0" cy="0"/>
        </a:xfrm>
      </p:grpSpPr>
      <p:sp>
        <p:nvSpPr>
          <p:cNvPr id="3098" name="Freeform 26"/>
          <p:cNvSpPr>
            <a:spLocks noChangeAspect="1"/>
          </p:cNvSpPr>
          <p:nvPr/>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9"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19" name="Text Placeholder 18"/>
          <p:cNvSpPr>
            <a:spLocks noGrp="1"/>
          </p:cNvSpPr>
          <p:nvPr>
            <p:ph type="body" sz="quarter" idx="14" hasCustomPrompt="1"/>
          </p:nvPr>
        </p:nvSpPr>
        <p:spPr>
          <a:xfrm>
            <a:off x="6540930"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6" name="Text Box 11"/>
          <p:cNvSpPr txBox="1">
            <a:spLocks noChangeArrowheads="1"/>
          </p:cNvSpPr>
          <p:nvPr/>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3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5" name="Text Box 11"/>
          <p:cNvSpPr txBox="1">
            <a:spLocks noChangeArrowheads="1"/>
          </p:cNvSpPr>
          <p:nvPr/>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47" name="Picture 3" descr="O:\Logo_Library\N\NOMURA\A4\NOMURA_A4_CMYK_WHITE.emf"/>
          <p:cNvPicPr>
            <a:picLocks noChangeAspect="1" noChangeArrowheads="1"/>
          </p:cNvPicPr>
          <p:nvPr/>
        </p:nvPicPr>
        <p:blipFill>
          <a:blip r:embed="rId2" cstate="print"/>
          <a:srcRect/>
          <a:stretch>
            <a:fillRect/>
          </a:stretch>
        </p:blipFill>
        <p:spPr bwMode="auto">
          <a:xfrm>
            <a:off x="7599752" y="310690"/>
            <a:ext cx="1260140" cy="216024"/>
          </a:xfrm>
          <a:prstGeom prst="rect">
            <a:avLst/>
          </a:prstGeom>
          <a:noFill/>
        </p:spPr>
      </p:pic>
      <p:sp>
        <p:nvSpPr>
          <p:cNvPr id="48" name="TextBox 47"/>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78" name="Freeform 19"/>
          <p:cNvSpPr>
            <a:spLocks/>
          </p:cNvSpPr>
          <p:nvPr/>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25"/>
          <p:cNvSpPr>
            <a:spLocks/>
          </p:cNvSpPr>
          <p:nvPr/>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81"/>
          <p:cNvSpPr>
            <a:spLocks/>
          </p:cNvSpPr>
          <p:nvPr/>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82"/>
          <p:cNvSpPr>
            <a:spLocks/>
          </p:cNvSpPr>
          <p:nvPr/>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83"/>
          <p:cNvSpPr>
            <a:spLocks/>
          </p:cNvSpPr>
          <p:nvPr/>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30"/>
          <p:cNvSpPr>
            <a:spLocks/>
          </p:cNvSpPr>
          <p:nvPr/>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31"/>
          <p:cNvSpPr>
            <a:spLocks/>
          </p:cNvSpPr>
          <p:nvPr/>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32"/>
          <p:cNvSpPr>
            <a:spLocks/>
          </p:cNvSpPr>
          <p:nvPr/>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26"/>
          <p:cNvSpPr>
            <a:spLocks noChangeAspect="1"/>
          </p:cNvSpPr>
          <p:nvPr userDrawn="1"/>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Text Box 11"/>
          <p:cNvSpPr txBox="1">
            <a:spLocks noChangeArrowheads="1"/>
          </p:cNvSpPr>
          <p:nvPr userDrawn="1"/>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4" name="Text Box 11"/>
          <p:cNvSpPr txBox="1">
            <a:spLocks noChangeArrowheads="1"/>
          </p:cNvSpPr>
          <p:nvPr userDrawn="1"/>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5" name="Picture 3" descr="O:\Logo_Library\N\NOMURA\A4\NOMURA_A4_CMYK_WHITE.emf"/>
          <p:cNvPicPr>
            <a:picLocks noChangeAspect="1" noChangeArrowheads="1"/>
          </p:cNvPicPr>
          <p:nvPr userDrawn="1"/>
        </p:nvPicPr>
        <p:blipFill>
          <a:blip r:embed="rId2" cstate="print"/>
          <a:srcRect/>
          <a:stretch>
            <a:fillRect/>
          </a:stretch>
        </p:blipFill>
        <p:spPr bwMode="auto">
          <a:xfrm>
            <a:off x="7599752" y="310690"/>
            <a:ext cx="1260140" cy="216024"/>
          </a:xfrm>
          <a:prstGeom prst="rect">
            <a:avLst/>
          </a:prstGeom>
          <a:noFill/>
        </p:spPr>
      </p:pic>
      <p:sp>
        <p:nvSpPr>
          <p:cNvPr id="27" name="TextBox 26"/>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8" name="Freeform 19"/>
          <p:cNvSpPr>
            <a:spLocks/>
          </p:cNvSpPr>
          <p:nvPr userDrawn="1"/>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userDrawn="1"/>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userDrawn="1"/>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userDrawn="1"/>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userDrawn="1"/>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userDrawn="1"/>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p:cNvSpPr>
          <p:nvPr userDrawn="1"/>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p:cNvSpPr>
          <p:nvPr userDrawn="1"/>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p:cNvSpPr>
          <p:nvPr userDrawn="1"/>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7" hasCustomPrompt="1"/>
          </p:nvPr>
        </p:nvSpPr>
        <p:spPr>
          <a:xfrm>
            <a:off x="245908" y="4305600"/>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526356"/>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45908" y="5142232"/>
            <a:ext cx="8649969"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31" hasCustomPrompt="1"/>
          </p:nvPr>
        </p:nvSpPr>
        <p:spPr>
          <a:xfrm>
            <a:off x="245908" y="1900800"/>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45908" y="331167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45908" y="493130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7" name="Content Placeholder 3"/>
          <p:cNvSpPr>
            <a:spLocks noGrp="1"/>
          </p:cNvSpPr>
          <p:nvPr>
            <p:ph sz="half" idx="2" hasCustomPrompt="1"/>
          </p:nvPr>
        </p:nvSpPr>
        <p:spPr>
          <a:xfrm>
            <a:off x="245907"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4639015"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45907"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4639015"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45907"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4639015"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0"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4590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4590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463954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463954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463954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097846"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5200"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5"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37" hasCustomPrompt="1"/>
          </p:nvPr>
        </p:nvSpPr>
        <p:spPr>
          <a:xfrm>
            <a:off x="6097846"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38" hasCustomPrompt="1"/>
          </p:nvPr>
        </p:nvSpPr>
        <p:spPr>
          <a:xfrm>
            <a:off x="3175200"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097846"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42"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43"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09732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0"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4632369"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4632369"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45907"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4631158"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9"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36" hasCustomPrompt="1"/>
          </p:nvPr>
        </p:nvSpPr>
        <p:spPr>
          <a:xfrm>
            <a:off x="245908"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101169"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8"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Content Placeholder 3"/>
          <p:cNvSpPr>
            <a:spLocks noGrp="1"/>
          </p:cNvSpPr>
          <p:nvPr>
            <p:ph sz="half" idx="36" hasCustomPrompt="1"/>
          </p:nvPr>
        </p:nvSpPr>
        <p:spPr>
          <a:xfrm>
            <a:off x="3176861"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3176861"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37"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6861" y="4310016"/>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245907" y="4310016"/>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0"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0"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1" hasCustomPrompt="1"/>
          </p:nvPr>
        </p:nvSpPr>
        <p:spPr>
          <a:xfrm>
            <a:off x="245907" y="4117492"/>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2" hasCustomPrompt="1"/>
          </p:nvPr>
        </p:nvSpPr>
        <p:spPr>
          <a:xfrm>
            <a:off x="3176153" y="4117492"/>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252554"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101169"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52554" y="4338891"/>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101169" y="4338891"/>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1" name="Text Placeholder 2"/>
          <p:cNvSpPr>
            <a:spLocks noGrp="1"/>
          </p:cNvSpPr>
          <p:nvPr>
            <p:ph type="body" idx="40" hasCustomPrompt="1"/>
          </p:nvPr>
        </p:nvSpPr>
        <p:spPr>
          <a:xfrm>
            <a:off x="251520"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51520" y="411249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100785" y="411249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mura Standard Part Image Cover">
    <p:spTree>
      <p:nvGrpSpPr>
        <p:cNvPr id="1" name=""/>
        <p:cNvGrpSpPr/>
        <p:nvPr/>
      </p:nvGrpSpPr>
      <p:grpSpPr>
        <a:xfrm>
          <a:off x="0" y="0"/>
          <a:ext cx="0" cy="0"/>
          <a:chOff x="0" y="0"/>
          <a:chExt cx="0" cy="0"/>
        </a:xfrm>
      </p:grpSpPr>
      <p:sp>
        <p:nvSpPr>
          <p:cNvPr id="4128"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15"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20"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1"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23"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24"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9" name="Picture 2" descr="\\Europe\Data\Creative_Media\02001-03000\02154 Landor Project\PowerPoint Template\Assets\200339868_PPT.jpg"/>
          <p:cNvPicPr>
            <a:picLocks noChangeAspect="1" noChangeArrowheads="1"/>
          </p:cNvPicPr>
          <p:nvPr/>
        </p:nvPicPr>
        <p:blipFill>
          <a:blip r:embed="rId2" cstate="print"/>
          <a:srcRect l="8281" b="7581"/>
          <a:stretch>
            <a:fillRect/>
          </a:stretch>
        </p:blipFill>
        <p:spPr bwMode="auto">
          <a:xfrm>
            <a:off x="0" y="0"/>
            <a:ext cx="3594526" cy="2514246"/>
          </a:xfrm>
          <a:prstGeom prst="rect">
            <a:avLst/>
          </a:prstGeom>
          <a:noFill/>
        </p:spPr>
      </p:pic>
      <p:sp>
        <p:nvSpPr>
          <p:cNvPr id="31"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46" name="TextBox 45"/>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5"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7"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8" name="Picture 2" descr="\\Europe\Data\Creative_Media\02001-03000\02154 Landor Project\PowerPoint Template\Assets\200339868_PPT.jpg"/>
          <p:cNvPicPr>
            <a:picLocks noChangeAspect="1" noChangeArrowheads="1"/>
          </p:cNvPicPr>
          <p:nvPr userDrawn="1"/>
        </p:nvPicPr>
        <p:blipFill>
          <a:blip r:embed="rId2" cstate="print"/>
          <a:srcRect l="8281" b="7581"/>
          <a:stretch>
            <a:fillRect/>
          </a:stretch>
        </p:blipFill>
        <p:spPr bwMode="auto">
          <a:xfrm>
            <a:off x="0" y="0"/>
            <a:ext cx="3594526" cy="2514246"/>
          </a:xfrm>
          <a:prstGeom prst="rect">
            <a:avLst/>
          </a:prstGeom>
          <a:noFill/>
        </p:spPr>
      </p:pic>
      <p:sp>
        <p:nvSpPr>
          <p:cNvPr id="30"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51" name="TextBox 50"/>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43913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4639015"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6832246"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8"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2" name="Content Placeholder 3"/>
          <p:cNvSpPr>
            <a:spLocks noGrp="1"/>
          </p:cNvSpPr>
          <p:nvPr>
            <p:ph sz="half" idx="49" hasCustomPrompt="1"/>
          </p:nvPr>
        </p:nvSpPr>
        <p:spPr>
          <a:xfrm>
            <a:off x="24590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43913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4639015"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6832246"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43913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50"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438319"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4639015"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4639015"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4639015"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4639015"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4"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4639015"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3"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45907" y="409310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a:t>Source / Disclaimer / Annotations: </a:t>
            </a:r>
          </a:p>
        </p:txBody>
      </p:sp>
      <p:sp>
        <p:nvSpPr>
          <p:cNvPr id="1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4632369"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45907"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4631158"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27" hasCustomPrompt="1"/>
          </p:nvPr>
        </p:nvSpPr>
        <p:spPr>
          <a:xfrm>
            <a:off x="245908" y="4317475"/>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245908" y="410415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8" name="Text Placeholder 2"/>
          <p:cNvSpPr>
            <a:spLocks noGrp="1"/>
          </p:cNvSpPr>
          <p:nvPr>
            <p:ph type="body" idx="29" hasCustomPrompt="1"/>
          </p:nvPr>
        </p:nvSpPr>
        <p:spPr>
          <a:xfrm>
            <a:off x="4637826"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8"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45907"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101169"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175200"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45907"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176861"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101583"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7"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4634119"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463411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4634119"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4634119"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4634119"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4634119"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7" name="Content Placeholder 3"/>
          <p:cNvSpPr>
            <a:spLocks noGrp="1"/>
          </p:cNvSpPr>
          <p:nvPr>
            <p:ph sz="half" idx="27" hasCustomPrompt="1"/>
          </p:nvPr>
        </p:nvSpPr>
        <p:spPr>
          <a:xfrm>
            <a:off x="251520"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51520"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51520"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51520"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51520"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51520"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4638469"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463846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Nomura Standard Full Image Cover">
    <p:spTree>
      <p:nvGrpSpPr>
        <p:cNvPr id="1" name=""/>
        <p:cNvGrpSpPr/>
        <p:nvPr/>
      </p:nvGrpSpPr>
      <p:grpSpPr>
        <a:xfrm>
          <a:off x="0" y="0"/>
          <a:ext cx="0" cy="0"/>
          <a:chOff x="0" y="0"/>
          <a:chExt cx="0" cy="0"/>
        </a:xfrm>
      </p:grpSpPr>
      <p:pic>
        <p:nvPicPr>
          <p:cNvPr id="12" name="Picture 2" descr="\\Europe\Data\Creative_Media\02001-03000\02154 Landor Project\PowerPoint Template\Assets\200339868_PPT.jpg"/>
          <p:cNvPicPr>
            <a:picLocks noChangeAspect="1" noChangeArrowheads="1"/>
          </p:cNvPicPr>
          <p:nvPr/>
        </p:nvPicPr>
        <p:blipFill>
          <a:blip r:embed="rId2" cstate="print"/>
          <a:srcRect l="11153"/>
          <a:stretch>
            <a:fillRect/>
          </a:stretch>
        </p:blipFill>
        <p:spPr bwMode="auto">
          <a:xfrm>
            <a:off x="0" y="0"/>
            <a:ext cx="9144000" cy="6858000"/>
          </a:xfrm>
          <a:prstGeom prst="rect">
            <a:avLst/>
          </a:prstGeom>
          <a:noFill/>
          <a:ln>
            <a:noFill/>
          </a:ln>
        </p:spPr>
      </p:pic>
      <p:sp>
        <p:nvSpPr>
          <p:cNvPr id="4"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5"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6"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7"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8"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9"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0"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1"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7"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8"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39" name="TextBox 38"/>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pic>
        <p:nvPicPr>
          <p:cNvPr id="23" name="Picture 2" descr="\\Europe\Data\Creative_Media\02001-03000\02154 Landor Project\PowerPoint Template\Assets\200339868_PPT.jpg"/>
          <p:cNvPicPr>
            <a:picLocks noChangeAspect="1" noChangeArrowheads="1"/>
          </p:cNvPicPr>
          <p:nvPr userDrawn="1"/>
        </p:nvPicPr>
        <p:blipFill>
          <a:blip r:embed="rId2" cstate="print"/>
          <a:srcRect l="11153"/>
          <a:stretch>
            <a:fillRect/>
          </a:stretch>
        </p:blipFill>
        <p:spPr bwMode="auto">
          <a:xfrm>
            <a:off x="0" y="0"/>
            <a:ext cx="9144000" cy="6858000"/>
          </a:xfrm>
          <a:prstGeom prst="rect">
            <a:avLst/>
          </a:prstGeom>
          <a:noFill/>
          <a:ln>
            <a:noFill/>
          </a:ln>
        </p:spPr>
      </p:pic>
      <p:sp>
        <p:nvSpPr>
          <p:cNvPr id="24"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5"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6"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8"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49" name="TextBox 48"/>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8" y="1900799"/>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40" name="Text Placeholder 2"/>
          <p:cNvSpPr>
            <a:spLocks noGrp="1"/>
          </p:cNvSpPr>
          <p:nvPr>
            <p:ph type="body" idx="44" hasCustomPrompt="1"/>
          </p:nvPr>
        </p:nvSpPr>
        <p:spPr>
          <a:xfrm>
            <a:off x="245907"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45908" y="4351553"/>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45908" y="413482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51520"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5" hasCustomPrompt="1"/>
          </p:nvPr>
        </p:nvSpPr>
        <p:spPr>
          <a:xfrm>
            <a:off x="4630847"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Content Placeholder 3"/>
          <p:cNvSpPr>
            <a:spLocks noGrp="1"/>
          </p:cNvSpPr>
          <p:nvPr>
            <p:ph sz="half" idx="26" hasCustomPrompt="1"/>
          </p:nvPr>
        </p:nvSpPr>
        <p:spPr>
          <a:xfrm>
            <a:off x="251520"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3" hasCustomPrompt="1"/>
          </p:nvPr>
        </p:nvSpPr>
        <p:spPr>
          <a:xfrm>
            <a:off x="4630847"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Text Placeholder 2"/>
          <p:cNvSpPr>
            <a:spLocks noGrp="1"/>
          </p:cNvSpPr>
          <p:nvPr>
            <p:ph type="body" idx="29" hasCustomPrompt="1"/>
          </p:nvPr>
        </p:nvSpPr>
        <p:spPr>
          <a:xfrm>
            <a:off x="251520"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30" hasCustomPrompt="1"/>
          </p:nvPr>
        </p:nvSpPr>
        <p:spPr>
          <a:xfrm>
            <a:off x="4632369"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1" hasCustomPrompt="1"/>
          </p:nvPr>
        </p:nvSpPr>
        <p:spPr>
          <a:xfrm>
            <a:off x="251520"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4632369"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45907"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101169"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175200"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45908" y="4150300"/>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45907"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176175"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101169"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53" hasCustomPrompt="1"/>
          </p:nvPr>
        </p:nvSpPr>
        <p:spPr>
          <a:xfrm>
            <a:off x="245908"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61" hasCustomPrompt="1"/>
          </p:nvPr>
        </p:nvSpPr>
        <p:spPr>
          <a:xfrm>
            <a:off x="245908"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62" hasCustomPrompt="1"/>
          </p:nvPr>
        </p:nvSpPr>
        <p:spPr>
          <a:xfrm>
            <a:off x="2445784"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63" hasCustomPrompt="1"/>
          </p:nvPr>
        </p:nvSpPr>
        <p:spPr>
          <a:xfrm>
            <a:off x="4639015"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64" hasCustomPrompt="1"/>
          </p:nvPr>
        </p:nvSpPr>
        <p:spPr>
          <a:xfrm>
            <a:off x="6832246"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Text Placeholder 2"/>
          <p:cNvSpPr>
            <a:spLocks noGrp="1"/>
          </p:cNvSpPr>
          <p:nvPr>
            <p:ph type="body" idx="65" hasCustomPrompt="1"/>
          </p:nvPr>
        </p:nvSpPr>
        <p:spPr>
          <a:xfrm>
            <a:off x="245908" y="407707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66" hasCustomPrompt="1"/>
          </p:nvPr>
        </p:nvSpPr>
        <p:spPr>
          <a:xfrm>
            <a:off x="245908"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67" hasCustomPrompt="1"/>
          </p:nvPr>
        </p:nvSpPr>
        <p:spPr>
          <a:xfrm>
            <a:off x="2445784"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68" hasCustomPrompt="1"/>
          </p:nvPr>
        </p:nvSpPr>
        <p:spPr>
          <a:xfrm>
            <a:off x="4637457"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69" hasCustomPrompt="1"/>
          </p:nvPr>
        </p:nvSpPr>
        <p:spPr>
          <a:xfrm>
            <a:off x="6832246"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10"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31_Complete 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dirty="0"/>
              <a:t>10/12/2018</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4910799"/>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10/12/2018</a:t>
            </a:fld>
            <a:endParaRPr lang="en-US" dirty="0"/>
          </a:p>
        </p:txBody>
      </p:sp>
      <p:sp>
        <p:nvSpPr>
          <p:cNvPr id="5" name="Footer Placeholder 4"/>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318258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
    <p:spTree>
      <p:nvGrpSpPr>
        <p:cNvPr id="1" name=""/>
        <p:cNvGrpSpPr/>
        <p:nvPr/>
      </p:nvGrpSpPr>
      <p:grpSpPr>
        <a:xfrm>
          <a:off x="0" y="0"/>
          <a:ext cx="0" cy="0"/>
          <a:chOff x="0" y="0"/>
          <a:chExt cx="0" cy="0"/>
        </a:xfrm>
      </p:grpSpPr>
      <p:sp>
        <p:nvSpPr>
          <p:cNvPr id="1072"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6"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129"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72" name="Picture 171"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3" name="Picture 4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10/12/2018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083315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10/12/2018</a:t>
            </a:fld>
            <a:endParaRPr lang="en-US" dirty="0"/>
          </a:p>
        </p:txBody>
      </p:sp>
      <p:sp>
        <p:nvSpPr>
          <p:cNvPr id="6" name="Footer Placeholder 5"/>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8682745"/>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10/12/2018</a:t>
            </a:fld>
            <a:endParaRPr lang="en-US" dirty="0"/>
          </a:p>
        </p:txBody>
      </p:sp>
      <p:sp>
        <p:nvSpPr>
          <p:cNvPr id="8" name="Footer Placeholder 7"/>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4413684"/>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10/12/2018</a:t>
            </a:fld>
            <a:endParaRPr lang="en-US" dirty="0"/>
          </a:p>
        </p:txBody>
      </p:sp>
      <p:sp>
        <p:nvSpPr>
          <p:cNvPr id="4" name="Footer Placeholder 3"/>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0801212"/>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10/12/2018</a:t>
            </a:fld>
            <a:endParaRPr lang="en-US" dirty="0"/>
          </a:p>
        </p:txBody>
      </p:sp>
      <p:sp>
        <p:nvSpPr>
          <p:cNvPr id="3" name="Footer Placeholder 2"/>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3707676"/>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10/12/2018</a:t>
            </a:fld>
            <a:endParaRPr lang="en-US" dirty="0"/>
          </a:p>
        </p:txBody>
      </p:sp>
      <p:sp>
        <p:nvSpPr>
          <p:cNvPr id="6" name="Footer Placeholder 5"/>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62804722"/>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10/12/2018</a:t>
            </a:fld>
            <a:endParaRPr lang="en-US" dirty="0"/>
          </a:p>
        </p:txBody>
      </p:sp>
      <p:sp>
        <p:nvSpPr>
          <p:cNvPr id="6" name="Footer Placeholder 5"/>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79433541"/>
      </p:ext>
    </p:extLst>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10/12/2018</a:t>
            </a:fld>
            <a:endParaRPr lang="en-US" dirty="0"/>
          </a:p>
        </p:txBody>
      </p:sp>
      <p:sp>
        <p:nvSpPr>
          <p:cNvPr id="6" name="Footer Placeholder 5"/>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6673168"/>
      </p:ext>
    </p:extLst>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10/12/2018</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4144366"/>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10/12/2018</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767687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1"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40"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9" name="Picture 58"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63" name="Picture 6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48A87A34-81AB-432B-8DAE-1953F412C126}" type="datetimeFigureOut">
              <a:rPr lang="en-US" dirty="0"/>
              <a:pPr/>
              <a:t>10/12/2018</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pPr algn="r"/>
            <a:fld id="{B1F92669-E9AC-495A-9485-4D654D029480}" type="slidenum">
              <a:rPr lang="en-GB" smtClean="0"/>
              <a:pPr algn="r"/>
              <a:t>‹#›</a:t>
            </a:fld>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0384319"/>
      </p:ext>
    </p:extLst>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10/12/2018</a:t>
            </a:fld>
            <a:endParaRPr lang="en-US" dirty="0"/>
          </a:p>
        </p:txBody>
      </p:sp>
      <p:sp>
        <p:nvSpPr>
          <p:cNvPr id="4" name="Footer Placeholder 3"/>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432289"/>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10/12/2018</a:t>
            </a:fld>
            <a:endParaRPr lang="en-US" dirty="0"/>
          </a:p>
        </p:txBody>
      </p:sp>
      <p:sp>
        <p:nvSpPr>
          <p:cNvPr id="4" name="Footer Placeholder 3"/>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2433611"/>
      </p:ext>
    </p:extLst>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10/12/2018</a:t>
            </a:fld>
            <a:endParaRPr lang="en-US" dirty="0"/>
          </a:p>
        </p:txBody>
      </p:sp>
      <p:sp>
        <p:nvSpPr>
          <p:cNvPr id="5" name="Footer Placeholder 4"/>
          <p:cNvSpPr>
            <a:spLocks noGrp="1"/>
          </p:cNvSpPr>
          <p:nvPr>
            <p:ph type="ftr" sz="quarter" idx="11"/>
          </p:nvPr>
        </p:nvSpPr>
        <p:spPr/>
        <p:txBody>
          <a:body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5099089"/>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10/12/2018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6183547"/>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extLst>
      <p:ext uri="{BB962C8B-B14F-4D97-AF65-F5344CB8AC3E}">
        <p14:creationId xmlns:p14="http://schemas.microsoft.com/office/powerpoint/2010/main" val="22298698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
        <p:nvSpPr>
          <p:cNvPr id="3" name="TextBox 2"/>
          <p:cNvSpPr txBox="1"/>
          <p:nvPr userDrawn="1"/>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900800"/>
            <a:ext cx="8649969"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3"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4635692"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2"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4635714"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6"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image" Target="../media/image4.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theme" Target="../theme/theme2.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93"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Slide Number Placeholder"/>
          <p:cNvSpPr>
            <a:spLocks noGrp="1"/>
          </p:cNvSpPr>
          <p:nvPr>
            <p:ph type="ftr" sz="quarter" idx="3"/>
          </p:nvPr>
        </p:nvSpPr>
        <p:spPr>
          <a:xfrm>
            <a:off x="8154831" y="6580800"/>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pic>
        <p:nvPicPr>
          <p:cNvPr id="177" name="Picture 176"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17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7"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2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Lst>
  <p:hf hd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10/12/2018</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lgn="r"/>
            <a:fld id="{B1F92669-E9AC-495A-9485-4D654D029480}" type="slidenum">
              <a:rPr lang="en-GB" smtClean="0"/>
              <a:pPr algn="r"/>
              <a:t>‹#›</a:t>
            </a:fld>
            <a:endParaRPr lang="en-GB"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80075033"/>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1" r:id="rId18"/>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55.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jetbrains.com/help/idea/using-git-integration.html" TargetMode="External"/><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hyperlink" Target="https://git-scm.com/doc"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hyperlink" Target="https://blog.praveen.science/solution-to-git-bash-is-very-slow-in-windows/" TargetMode="External"/><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F153184-249C-42AD-A740-803DADF81B86}"/>
              </a:ext>
            </a:extLst>
          </p:cNvPr>
          <p:cNvSpPr>
            <a:spLocks noGrp="1"/>
          </p:cNvSpPr>
          <p:nvPr>
            <p:ph type="ctrTitle"/>
          </p:nvPr>
        </p:nvSpPr>
        <p:spPr/>
        <p:txBody>
          <a:bodyPr>
            <a:normAutofit fontScale="90000"/>
          </a:bodyPr>
          <a:lstStyle/>
          <a:p>
            <a:pPr algn="ctr"/>
            <a:r>
              <a:rPr lang="en-US" dirty="0"/>
              <a:t>Anatomy of a </a:t>
            </a:r>
            <a:br>
              <a:rPr lang="en-US" dirty="0"/>
            </a:br>
            <a:r>
              <a:rPr lang="en-US" dirty="0"/>
              <a:t>Git Project</a:t>
            </a:r>
            <a:br>
              <a:rPr lang="en-US" dirty="0"/>
            </a:br>
            <a:endParaRPr lang="en-US" dirty="0"/>
          </a:p>
        </p:txBody>
      </p:sp>
      <p:sp>
        <p:nvSpPr>
          <p:cNvPr id="13" name="Subtitle 12">
            <a:extLst>
              <a:ext uri="{FF2B5EF4-FFF2-40B4-BE49-F238E27FC236}">
                <a16:creationId xmlns:a16="http://schemas.microsoft.com/office/drawing/2014/main" id="{D6030572-4DFA-4A45-A1EC-4CBD2CE830C9}"/>
              </a:ext>
            </a:extLst>
          </p:cNvPr>
          <p:cNvSpPr>
            <a:spLocks noGrp="1"/>
          </p:cNvSpPr>
          <p:nvPr>
            <p:ph type="subTitle" idx="1"/>
          </p:nvPr>
        </p:nvSpPr>
        <p:spPr>
          <a:xfrm>
            <a:off x="228600" y="4020722"/>
            <a:ext cx="7315200" cy="1470075"/>
          </a:xfrm>
        </p:spPr>
        <p:txBody>
          <a:bodyPr>
            <a:normAutofit lnSpcReduction="10000"/>
          </a:bodyPr>
          <a:lstStyle/>
          <a:p>
            <a:r>
              <a:rPr lang="en-US" sz="2800" dirty="0"/>
              <a:t>Victor Grazi – VP DevOps Core Services</a:t>
            </a:r>
          </a:p>
          <a:p>
            <a:r>
              <a:rPr lang="en-US" sz="2800" dirty="0"/>
              <a:t>Nomura Securities</a:t>
            </a:r>
          </a:p>
          <a:p>
            <a:r>
              <a:rPr lang="en-US" sz="2800" dirty="0"/>
              <a:t>New York, NY</a:t>
            </a:r>
          </a:p>
        </p:txBody>
      </p:sp>
    </p:spTree>
    <p:extLst>
      <p:ext uri="{BB962C8B-B14F-4D97-AF65-F5344CB8AC3E}">
        <p14:creationId xmlns:p14="http://schemas.microsoft.com/office/powerpoint/2010/main" val="296038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6">
            <a:extLst>
              <a:ext uri="{FF2B5EF4-FFF2-40B4-BE49-F238E27FC236}">
                <a16:creationId xmlns:a16="http://schemas.microsoft.com/office/drawing/2014/main" id="{23B74C68-E502-45C9-A47C-E4E34457066A}"/>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7" name="TextBox 26"/>
          <p:cNvSpPr txBox="1"/>
          <p:nvPr/>
        </p:nvSpPr>
        <p:spPr>
          <a:xfrm>
            <a:off x="119634" y="3276600"/>
            <a:ext cx="7652766" cy="830997"/>
          </a:xfrm>
          <a:prstGeom prst="rect">
            <a:avLst/>
          </a:prstGeom>
          <a:noFill/>
        </p:spPr>
        <p:txBody>
          <a:bodyPr wrap="square" rtlCol="0">
            <a:spAutoFit/>
          </a:bodyPr>
          <a:lstStyle/>
          <a:p>
            <a:pPr>
              <a:spcAft>
                <a:spcPts val="1200"/>
              </a:spcAft>
            </a:pPr>
            <a:r>
              <a:rPr lang="en-US" dirty="0">
                <a:latin typeface="Courier New" panose="02070309020205020404" pitchFamily="49" charset="0"/>
                <a:cs typeface="Courier New" panose="02070309020205020404" pitchFamily="49" charset="0"/>
              </a:rPr>
              <a:t>&gt; </a:t>
            </a:r>
            <a:r>
              <a:rPr lang="en-US" sz="4800" dirty="0">
                <a:latin typeface="Cordia New" panose="020B0304020202020204" pitchFamily="34" charset="-34"/>
                <a:cs typeface="Cordia New" panose="020B0304020202020204" pitchFamily="34" charset="-34"/>
              </a:rPr>
              <a:t>git reset &lt;commit# or branch or HEAD&gt;   </a:t>
            </a:r>
          </a:p>
        </p:txBody>
      </p:sp>
      <p:sp>
        <p:nvSpPr>
          <p:cNvPr id="4" name="Rectangle 3"/>
          <p:cNvSpPr/>
          <p:nvPr/>
        </p:nvSpPr>
        <p:spPr>
          <a:xfrm>
            <a:off x="152400" y="3940076"/>
            <a:ext cx="6131807" cy="2308324"/>
          </a:xfrm>
          <a:prstGeom prst="rect">
            <a:avLst/>
          </a:prstGeom>
        </p:spPr>
        <p:txBody>
          <a:bodyPr wrap="none">
            <a:spAutoFit/>
          </a:bodyPr>
          <a:lstStyle/>
          <a:p>
            <a:pPr>
              <a:spcAft>
                <a:spcPts val="1200"/>
              </a:spcAft>
            </a:pPr>
            <a:r>
              <a:rPr lang="en-US" sz="4800" dirty="0">
                <a:latin typeface="Cordia New" panose="020B0304020202020204" pitchFamily="34" charset="-34"/>
                <a:cs typeface="Cordia New" panose="020B0304020202020204" pitchFamily="34" charset="-34"/>
              </a:rPr>
              <a:t># copy commit to staging but not</a:t>
            </a:r>
            <a:br>
              <a:rPr lang="en-US" sz="4800" dirty="0">
                <a:latin typeface="Cordia New" panose="020B0304020202020204" pitchFamily="34" charset="-34"/>
                <a:cs typeface="Cordia New" panose="020B0304020202020204" pitchFamily="34" charset="-34"/>
              </a:rPr>
            </a:br>
            <a:r>
              <a:rPr lang="en-US" sz="4800" dirty="0">
                <a:latin typeface="Cordia New" panose="020B0304020202020204" pitchFamily="34" charset="-34"/>
                <a:cs typeface="Cordia New" panose="020B0304020202020204" pitchFamily="34" charset="-34"/>
              </a:rPr>
              <a:t>#     to working area</a:t>
            </a:r>
            <a:br>
              <a:rPr lang="en-US" sz="4800" dirty="0">
                <a:latin typeface="Cordia New" panose="020B0304020202020204" pitchFamily="34" charset="-34"/>
                <a:cs typeface="Cordia New" panose="020B0304020202020204" pitchFamily="34" charset="-34"/>
              </a:rPr>
            </a:br>
            <a:r>
              <a:rPr lang="en-US" sz="4800" dirty="0">
                <a:latin typeface="Cordia New" panose="020B0304020202020204" pitchFamily="34" charset="-34"/>
                <a:cs typeface="Cordia New" panose="020B0304020202020204" pitchFamily="34" charset="-34"/>
              </a:rPr>
              <a:t># (-- mixed is default)</a:t>
            </a:r>
          </a:p>
        </p:txBody>
      </p:sp>
      <p:sp>
        <p:nvSpPr>
          <p:cNvPr id="2" name="Footer Placeholder 1"/>
          <p:cNvSpPr>
            <a:spLocks noGrp="1"/>
          </p:cNvSpPr>
          <p:nvPr>
            <p:ph type="ftr" sz="quarter" idx="3"/>
          </p:nvPr>
        </p:nvSpPr>
        <p:spPr/>
        <p:txBody>
          <a:bodyPr/>
          <a:lstStyle/>
          <a:p>
            <a:pPr algn="r"/>
            <a:fld id="{B1F92669-E9AC-495A-9485-4D654D029480}" type="slidenum">
              <a:rPr lang="en-GB" smtClean="0"/>
              <a:pPr algn="r"/>
              <a:t>9</a:t>
            </a:fld>
            <a:endParaRPr lang="en-GB" dirty="0"/>
          </a:p>
        </p:txBody>
      </p:sp>
      <p:sp>
        <p:nvSpPr>
          <p:cNvPr id="3" name="Text Placeholder 2"/>
          <p:cNvSpPr>
            <a:spLocks noGrp="1"/>
          </p:cNvSpPr>
          <p:nvPr>
            <p:ph type="body" sz="quarter" idx="14"/>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Mixed reset</a:t>
            </a:r>
          </a:p>
        </p:txBody>
      </p:sp>
      <p:sp>
        <p:nvSpPr>
          <p:cNvPr id="23" name="Flowchart: Card 22"/>
          <p:cNvSpPr/>
          <p:nvPr/>
        </p:nvSpPr>
        <p:spPr bwMode="auto">
          <a:xfrm>
            <a:off x="9579429" y="469763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6" name="Flowchart: Card 25"/>
          <p:cNvSpPr/>
          <p:nvPr/>
        </p:nvSpPr>
        <p:spPr bwMode="auto">
          <a:xfrm>
            <a:off x="10744200" y="4703073"/>
            <a:ext cx="838200" cy="990600"/>
          </a:xfrm>
          <a:prstGeom prst="flowChartPunchedCard">
            <a:avLst/>
          </a:prstGeom>
          <a:solidFill>
            <a:schemeClr val="accent2">
              <a:lumMod val="75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5" name="Flowchart: Card 24"/>
          <p:cNvSpPr/>
          <p:nvPr/>
        </p:nvSpPr>
        <p:spPr bwMode="auto">
          <a:xfrm>
            <a:off x="5377963"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31" name="Flowchart: Card 30"/>
          <p:cNvSpPr/>
          <p:nvPr/>
        </p:nvSpPr>
        <p:spPr bwMode="auto">
          <a:xfrm>
            <a:off x="5369664" y="2010228"/>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8" name="TextBox 27"/>
          <p:cNvSpPr txBox="1"/>
          <p:nvPr/>
        </p:nvSpPr>
        <p:spPr>
          <a:xfrm>
            <a:off x="615107" y="409520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19" name="Flowchart: Card 18"/>
          <p:cNvSpPr/>
          <p:nvPr/>
        </p:nvSpPr>
        <p:spPr bwMode="auto">
          <a:xfrm>
            <a:off x="3124200" y="2010228"/>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0" name="Flowchart: Card 19"/>
          <p:cNvSpPr/>
          <p:nvPr/>
        </p:nvSpPr>
        <p:spPr bwMode="auto">
          <a:xfrm>
            <a:off x="856343" y="2010228"/>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29" name="Group 28">
            <a:extLst>
              <a:ext uri="{FF2B5EF4-FFF2-40B4-BE49-F238E27FC236}">
                <a16:creationId xmlns:a16="http://schemas.microsoft.com/office/drawing/2014/main" id="{ECE2E350-FAF1-42D0-9869-DC209AADB0FC}"/>
              </a:ext>
            </a:extLst>
          </p:cNvPr>
          <p:cNvGrpSpPr/>
          <p:nvPr/>
        </p:nvGrpSpPr>
        <p:grpSpPr>
          <a:xfrm>
            <a:off x="7086600" y="4724400"/>
            <a:ext cx="1875054" cy="1905000"/>
            <a:chOff x="7225553" y="4422237"/>
            <a:chExt cx="1613647" cy="1513794"/>
          </a:xfrm>
        </p:grpSpPr>
        <p:sp>
          <p:nvSpPr>
            <p:cNvPr id="30" name="Rectangle 29">
              <a:extLst>
                <a:ext uri="{FF2B5EF4-FFF2-40B4-BE49-F238E27FC236}">
                  <a16:creationId xmlns:a16="http://schemas.microsoft.com/office/drawing/2014/main" id="{1C9EA074-747C-4038-9739-A90C413E0FA5}"/>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32" name="Rectangle 31">
              <a:extLst>
                <a:ext uri="{FF2B5EF4-FFF2-40B4-BE49-F238E27FC236}">
                  <a16:creationId xmlns:a16="http://schemas.microsoft.com/office/drawing/2014/main" id="{DD4920C2-9FE3-4DAC-9A23-E9211E71A819}"/>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33" name="Rectangle 32">
              <a:extLst>
                <a:ext uri="{FF2B5EF4-FFF2-40B4-BE49-F238E27FC236}">
                  <a16:creationId xmlns:a16="http://schemas.microsoft.com/office/drawing/2014/main" id="{496CF82D-312B-4A63-BFCC-EC993DA21F46}"/>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34" name="Rectangle 33">
              <a:extLst>
                <a:ext uri="{FF2B5EF4-FFF2-40B4-BE49-F238E27FC236}">
                  <a16:creationId xmlns:a16="http://schemas.microsoft.com/office/drawing/2014/main" id="{FC8435E4-7C22-4048-8909-1D68541AEBEF}"/>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Tree>
    <p:extLst>
      <p:ext uri="{BB962C8B-B14F-4D97-AF65-F5344CB8AC3E}">
        <p14:creationId xmlns:p14="http://schemas.microsoft.com/office/powerpoint/2010/main" val="3826037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42" presetClass="path" presetSubtype="0" accel="50000" decel="50000" fill="hold" grpId="2" nodeType="withEffect">
                                  <p:stCondLst>
                                    <p:cond delay="0"/>
                                  </p:stCondLst>
                                  <p:childTnLst>
                                    <p:animMotion origin="layout" path="M -3.61111E-6 -0.03495 L 0.77483 -0.04305 " pathEditMode="relative" rAng="0" ptsTypes="AA">
                                      <p:cBhvr>
                                        <p:cTn id="11" dur="1000" fill="hold"/>
                                        <p:tgtEl>
                                          <p:spTgt spid="28"/>
                                        </p:tgtEl>
                                        <p:attrNameLst>
                                          <p:attrName>ppt_x</p:attrName>
                                          <p:attrName>ppt_y</p:attrName>
                                        </p:attrNameLst>
                                      </p:cBhvr>
                                      <p:rCtr x="38733" y="-417"/>
                                    </p:animMotion>
                                  </p:childTnLst>
                                </p:cTn>
                              </p:par>
                            </p:childTnLst>
                          </p:cTn>
                        </p:par>
                        <p:par>
                          <p:cTn id="12" fill="hold">
                            <p:stCondLst>
                              <p:cond delay="1275"/>
                            </p:stCondLst>
                            <p:childTnLst>
                              <p:par>
                                <p:cTn id="13" presetID="1"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05556E-6 3.33333E-6 L -0.24184 3.33333E-6 " pathEditMode="relative" rAng="0" ptsTypes="AA">
                                      <p:cBhvr>
                                        <p:cTn id="18" dur="1500" fill="hold"/>
                                        <p:tgtEl>
                                          <p:spTgt spid="25"/>
                                        </p:tgtEl>
                                        <p:attrNameLst>
                                          <p:attrName>ppt_x</p:attrName>
                                          <p:attrName>ppt_y</p:attrName>
                                        </p:attrNameLst>
                                      </p:cBhvr>
                                      <p:rCtr x="-12101" y="0"/>
                                    </p:animMotion>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 presetClass="exit" presetSubtype="9" fill="hold" grpId="0" nodeType="withEffect">
                                  <p:stCondLst>
                                    <p:cond delay="1000"/>
                                  </p:stCondLst>
                                  <p:childTnLst>
                                    <p:anim calcmode="lin" valueType="num">
                                      <p:cBhvr additive="base">
                                        <p:cTn id="22" dur="500"/>
                                        <p:tgtEl>
                                          <p:spTgt spid="19"/>
                                        </p:tgtEl>
                                        <p:attrNameLst>
                                          <p:attrName>ppt_x</p:attrName>
                                        </p:attrNameLst>
                                      </p:cBhvr>
                                      <p:tavLst>
                                        <p:tav tm="0">
                                          <p:val>
                                            <p:strVal val="ppt_x"/>
                                          </p:val>
                                        </p:tav>
                                        <p:tav tm="100000">
                                          <p:val>
                                            <p:strVal val="0-ppt_w/2"/>
                                          </p:val>
                                        </p:tav>
                                      </p:tavLst>
                                    </p:anim>
                                    <p:anim calcmode="lin" valueType="num">
                                      <p:cBhvr additive="base">
                                        <p:cTn id="23" dur="500"/>
                                        <p:tgtEl>
                                          <p:spTgt spid="19"/>
                                        </p:tgtEl>
                                        <p:attrNameLst>
                                          <p:attrName>ppt_y</p:attrName>
                                        </p:attrNameLst>
                                      </p:cBhvr>
                                      <p:tavLst>
                                        <p:tav tm="0">
                                          <p:val>
                                            <p:strVal val="ppt_y"/>
                                          </p:val>
                                        </p:tav>
                                        <p:tav tm="100000">
                                          <p:val>
                                            <p:strVal val="0-ppt_h/2"/>
                                          </p:val>
                                        </p:tav>
                                      </p:tavLst>
                                    </p:anim>
                                    <p:set>
                                      <p:cBhvr>
                                        <p:cTn id="24" dur="1" fill="hold">
                                          <p:stCondLst>
                                            <p:cond delay="499"/>
                                          </p:stCondLst>
                                        </p:cTn>
                                        <p:tgtEl>
                                          <p:spTgt spid="19"/>
                                        </p:tgtEl>
                                        <p:attrNameLst>
                                          <p:attrName>style.visibility</p:attrName>
                                        </p:attrNameLst>
                                      </p:cBhvr>
                                      <p:to>
                                        <p:strVal val="hidden"/>
                                      </p:to>
                                    </p:set>
                                  </p:childTnLst>
                                </p:cTn>
                              </p:par>
                            </p:childTnLst>
                          </p:cTn>
                        </p:par>
                        <p:par>
                          <p:cTn id="25" fill="hold">
                            <p:stCondLst>
                              <p:cond delay="1500"/>
                            </p:stCondLst>
                            <p:childTnLst>
                              <p:par>
                                <p:cTn id="26" presetID="1" presetClass="exit" presetSubtype="0" fill="hold" grpId="1" nodeType="afterEffect">
                                  <p:stCondLst>
                                    <p:cond delay="0"/>
                                  </p:stCondLst>
                                  <p:childTnLst>
                                    <p:set>
                                      <p:cBhvr>
                                        <p:cTn id="27"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4" grpId="0" uiExpand="1" build="p"/>
      <p:bldP spid="25" grpId="0" animBg="1"/>
      <p:bldP spid="31" grpId="0" animBg="1"/>
      <p:bldP spid="28" grpId="0"/>
      <p:bldP spid="28" grpId="1"/>
      <p:bldP spid="28" grpId="2"/>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ontent Placeholder 6">
            <a:extLst>
              <a:ext uri="{FF2B5EF4-FFF2-40B4-BE49-F238E27FC236}">
                <a16:creationId xmlns:a16="http://schemas.microsoft.com/office/drawing/2014/main" id="{E8DA9826-12CC-4F79-BC47-CB84DD226219}"/>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p:txBody>
          <a:bodyPr/>
          <a:lstStyle/>
          <a:p>
            <a:pPr algn="r"/>
            <a:fld id="{B1F92669-E9AC-495A-9485-4D654D029480}" type="slidenum">
              <a:rPr lang="en-GB" smtClean="0"/>
              <a:pPr algn="r"/>
              <a:t>10</a:t>
            </a:fld>
            <a:endParaRPr lang="en-GB" dirty="0"/>
          </a:p>
        </p:txBody>
      </p:sp>
      <p:sp>
        <p:nvSpPr>
          <p:cNvPr id="3" name="Text Placeholder 2"/>
          <p:cNvSpPr>
            <a:spLocks noGrp="1"/>
          </p:cNvSpPr>
          <p:nvPr>
            <p:ph type="body" sz="quarter" idx="14"/>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hard reset</a:t>
            </a:r>
          </a:p>
        </p:txBody>
      </p:sp>
      <p:sp>
        <p:nvSpPr>
          <p:cNvPr id="23" name="Flowchart: Card 22"/>
          <p:cNvSpPr/>
          <p:nvPr/>
        </p:nvSpPr>
        <p:spPr bwMode="auto">
          <a:xfrm>
            <a:off x="9579429" y="469763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6" name="Flowchart: Card 25"/>
          <p:cNvSpPr/>
          <p:nvPr/>
        </p:nvSpPr>
        <p:spPr bwMode="auto">
          <a:xfrm>
            <a:off x="10744200" y="4703073"/>
            <a:ext cx="838200" cy="990600"/>
          </a:xfrm>
          <a:prstGeom prst="flowChartPunchedCard">
            <a:avLst/>
          </a:prstGeom>
          <a:solidFill>
            <a:schemeClr val="accent2">
              <a:lumMod val="75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5" name="Flowchart: Card 24"/>
          <p:cNvSpPr/>
          <p:nvPr/>
        </p:nvSpPr>
        <p:spPr bwMode="auto">
          <a:xfrm>
            <a:off x="5377963"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31" name="Flowchart: Card 30"/>
          <p:cNvSpPr/>
          <p:nvPr/>
        </p:nvSpPr>
        <p:spPr bwMode="auto">
          <a:xfrm>
            <a:off x="5369664" y="2010228"/>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8" name="TextBox 27"/>
          <p:cNvSpPr txBox="1"/>
          <p:nvPr/>
        </p:nvSpPr>
        <p:spPr>
          <a:xfrm>
            <a:off x="615107" y="409520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22" name="Flowchart: Card 21"/>
          <p:cNvSpPr/>
          <p:nvPr/>
        </p:nvSpPr>
        <p:spPr bwMode="auto">
          <a:xfrm>
            <a:off x="3116116"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29" name="Group 28"/>
          <p:cNvGrpSpPr/>
          <p:nvPr/>
        </p:nvGrpSpPr>
        <p:grpSpPr>
          <a:xfrm>
            <a:off x="10273553" y="2590800"/>
            <a:ext cx="1613647" cy="1513794"/>
            <a:chOff x="7225553" y="4429806"/>
            <a:chExt cx="1613647" cy="1513794"/>
          </a:xfrm>
        </p:grpSpPr>
        <p:sp>
          <p:nvSpPr>
            <p:cNvPr id="30" name="Rectangle 29"/>
            <p:cNvSpPr/>
            <p:nvPr/>
          </p:nvSpPr>
          <p:spPr bwMode="auto">
            <a:xfrm>
              <a:off x="7225553" y="4429806"/>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latin typeface="Arial" charset="0"/>
                </a:rPr>
                <a:t>Legend</a:t>
              </a: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32" name="Rectangle 31"/>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latin typeface="Arial" charset="0"/>
                </a:rPr>
                <a:t>Untracked</a:t>
              </a:r>
            </a:p>
          </p:txBody>
        </p:sp>
        <p:sp>
          <p:nvSpPr>
            <p:cNvPr id="33" name="Rectangle 32"/>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solidFill>
                    <a:schemeClr val="bg1"/>
                  </a:solidFill>
                  <a:latin typeface="Arial" charset="0"/>
                </a:rPr>
                <a:t>Uncommitted</a:t>
              </a:r>
            </a:p>
          </p:txBody>
        </p:sp>
        <p:sp>
          <p:nvSpPr>
            <p:cNvPr id="34" name="Rectangle 33"/>
            <p:cNvSpPr/>
            <p:nvPr/>
          </p:nvSpPr>
          <p:spPr bwMode="auto">
            <a:xfrm>
              <a:off x="7284706" y="5527494"/>
              <a:ext cx="1496438" cy="338736"/>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solidFill>
                    <a:schemeClr val="bg1"/>
                  </a:solidFill>
                  <a:latin typeface="Arial" charset="0"/>
                </a:rPr>
                <a:t>Committed</a:t>
              </a:r>
            </a:p>
          </p:txBody>
        </p:sp>
      </p:grpSp>
      <p:sp>
        <p:nvSpPr>
          <p:cNvPr id="24" name="TextBox 23"/>
          <p:cNvSpPr txBox="1"/>
          <p:nvPr/>
        </p:nvSpPr>
        <p:spPr>
          <a:xfrm>
            <a:off x="152400" y="3429000"/>
            <a:ext cx="9259847" cy="1446550"/>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&gt; git reset --hard &lt;commit# or branch or HEAD&gt;   </a:t>
            </a:r>
          </a:p>
        </p:txBody>
      </p:sp>
      <p:sp>
        <p:nvSpPr>
          <p:cNvPr id="35" name="Rectangle 34"/>
          <p:cNvSpPr/>
          <p:nvPr/>
        </p:nvSpPr>
        <p:spPr>
          <a:xfrm>
            <a:off x="152400" y="4124742"/>
            <a:ext cx="5952270" cy="2123658"/>
          </a:xfrm>
          <a:prstGeom prst="rect">
            <a:avLst/>
          </a:prstGeom>
        </p:spPr>
        <p:txBody>
          <a:bodyPr wrap="none">
            <a:spAutoFit/>
          </a:bodyPr>
          <a:lstStyle/>
          <a:p>
            <a:r>
              <a:rPr lang="en-US" sz="3600" dirty="0">
                <a:latin typeface="Cordia New" panose="020B0304020202020204" pitchFamily="34" charset="-34"/>
                <a:cs typeface="Cordia New" panose="020B0304020202020204" pitchFamily="34" charset="-34"/>
              </a:rPr>
              <a:t>&gt; # </a:t>
            </a:r>
            <a:r>
              <a:rPr lang="en-US" sz="4400" dirty="0">
                <a:latin typeface="Cordia New" panose="020B0304020202020204" pitchFamily="34" charset="-34"/>
                <a:cs typeface="Cordia New" panose="020B0304020202020204" pitchFamily="34" charset="-34"/>
              </a:rPr>
              <a:t>copy the commit to staging and</a:t>
            </a:r>
          </a:p>
          <a:p>
            <a:r>
              <a:rPr lang="en-US" sz="4400" dirty="0">
                <a:latin typeface="Cordia New" panose="020B0304020202020204" pitchFamily="34" charset="-34"/>
                <a:cs typeface="Cordia New" panose="020B0304020202020204" pitchFamily="34" charset="-34"/>
              </a:rPr>
              <a:t>&gt; #   working areas,  and moves </a:t>
            </a: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&gt; #   HEAD pointer to that commit</a:t>
            </a:r>
          </a:p>
        </p:txBody>
      </p:sp>
      <p:sp>
        <p:nvSpPr>
          <p:cNvPr id="20" name="Flowchart: Card 19"/>
          <p:cNvSpPr/>
          <p:nvPr/>
        </p:nvSpPr>
        <p:spPr bwMode="auto">
          <a:xfrm>
            <a:off x="3151359" y="2026966"/>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1" name="Flowchart: Card 20"/>
          <p:cNvSpPr/>
          <p:nvPr/>
        </p:nvSpPr>
        <p:spPr bwMode="auto">
          <a:xfrm>
            <a:off x="867228" y="2010228"/>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41" name="Group 40">
            <a:extLst>
              <a:ext uri="{FF2B5EF4-FFF2-40B4-BE49-F238E27FC236}">
                <a16:creationId xmlns:a16="http://schemas.microsoft.com/office/drawing/2014/main" id="{0AC1B713-7D1C-4AA6-8D3E-86CA058AEF16}"/>
              </a:ext>
            </a:extLst>
          </p:cNvPr>
          <p:cNvGrpSpPr/>
          <p:nvPr/>
        </p:nvGrpSpPr>
        <p:grpSpPr>
          <a:xfrm>
            <a:off x="7086600" y="4724400"/>
            <a:ext cx="1875054" cy="1905000"/>
            <a:chOff x="7225553" y="4422237"/>
            <a:chExt cx="1613647" cy="1513794"/>
          </a:xfrm>
        </p:grpSpPr>
        <p:sp>
          <p:nvSpPr>
            <p:cNvPr id="42" name="Rectangle 41">
              <a:extLst>
                <a:ext uri="{FF2B5EF4-FFF2-40B4-BE49-F238E27FC236}">
                  <a16:creationId xmlns:a16="http://schemas.microsoft.com/office/drawing/2014/main" id="{3165E7FB-2AC7-4220-A206-ECD323FB1A16}"/>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43" name="Rectangle 42">
              <a:extLst>
                <a:ext uri="{FF2B5EF4-FFF2-40B4-BE49-F238E27FC236}">
                  <a16:creationId xmlns:a16="http://schemas.microsoft.com/office/drawing/2014/main" id="{2B5F50F0-39BD-461A-BA9D-F2CB8EFC34C7}"/>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44" name="Rectangle 43">
              <a:extLst>
                <a:ext uri="{FF2B5EF4-FFF2-40B4-BE49-F238E27FC236}">
                  <a16:creationId xmlns:a16="http://schemas.microsoft.com/office/drawing/2014/main" id="{B2290F64-0E01-4008-ABF3-296E54B12CC3}"/>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45" name="Rectangle 44">
              <a:extLst>
                <a:ext uri="{FF2B5EF4-FFF2-40B4-BE49-F238E27FC236}">
                  <a16:creationId xmlns:a16="http://schemas.microsoft.com/office/drawing/2014/main" id="{573E428E-FCC1-4525-A77B-D90EAEE173ED}"/>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Tree>
    <p:extLst>
      <p:ext uri="{BB962C8B-B14F-4D97-AF65-F5344CB8AC3E}">
        <p14:creationId xmlns:p14="http://schemas.microsoft.com/office/powerpoint/2010/main" val="87822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42" presetClass="path" presetSubtype="0" accel="50000" decel="50000" fill="hold" grpId="2" nodeType="withEffect">
                                  <p:stCondLst>
                                    <p:cond delay="0"/>
                                  </p:stCondLst>
                                  <p:childTnLst>
                                    <p:animMotion origin="layout" path="M -3.61111E-6 -0.03611 L 0.86771 -0.04305 " pathEditMode="relative" rAng="0" ptsTypes="AA">
                                      <p:cBhvr>
                                        <p:cTn id="9" dur="1000" fill="hold"/>
                                        <p:tgtEl>
                                          <p:spTgt spid="28"/>
                                        </p:tgtEl>
                                        <p:attrNameLst>
                                          <p:attrName>ppt_x</p:attrName>
                                          <p:attrName>ppt_y</p:attrName>
                                        </p:attrNameLst>
                                      </p:cBhvr>
                                      <p:rCtr x="43385" y="-347"/>
                                    </p:animMotion>
                                  </p:childTnLst>
                                </p:cTn>
                              </p:par>
                            </p:childTnLst>
                          </p:cTn>
                        </p:par>
                        <p:par>
                          <p:cTn id="10" fill="hold">
                            <p:stCondLst>
                              <p:cond delay="1425"/>
                            </p:stCondLst>
                            <p:childTnLst>
                              <p:par>
                                <p:cTn id="11" presetID="1" presetClass="entr" presetSubtype="0" fill="hold" grpId="0" nodeType="afterEffect">
                                  <p:stCondLst>
                                    <p:cond delay="0"/>
                                  </p:stCondLst>
                                  <p:childTnLst>
                                    <p:set>
                                      <p:cBhvr>
                                        <p:cTn id="12" dur="1" fill="hold">
                                          <p:stCondLst>
                                            <p:cond delay="0"/>
                                          </p:stCondLst>
                                        </p:cTn>
                                        <p:tgtEl>
                                          <p:spTgt spid="35">
                                            <p:txEl>
                                              <p:pRg st="0" end="0"/>
                                            </p:txEl>
                                          </p:spTgt>
                                        </p:tgtEl>
                                        <p:attrNameLst>
                                          <p:attrName>style.visibility</p:attrName>
                                        </p:attrNameLst>
                                      </p:cBhvr>
                                      <p:to>
                                        <p:strVal val="visible"/>
                                      </p:to>
                                    </p:set>
                                  </p:childTnLst>
                                </p:cTn>
                              </p:par>
                            </p:childTnLst>
                          </p:cTn>
                        </p:par>
                        <p:par>
                          <p:cTn id="13" fill="hold">
                            <p:stCondLst>
                              <p:cond delay="1425"/>
                            </p:stCondLst>
                            <p:childTnLst>
                              <p:par>
                                <p:cTn id="14" presetID="1" presetClass="entr" presetSubtype="0" fill="hold" grpId="0" nodeType="afterEffect">
                                  <p:stCondLst>
                                    <p:cond delay="0"/>
                                  </p:stCondLst>
                                  <p:childTnLst>
                                    <p:set>
                                      <p:cBhvr>
                                        <p:cTn id="15" dur="1" fill="hold">
                                          <p:stCondLst>
                                            <p:cond delay="0"/>
                                          </p:stCondLst>
                                        </p:cTn>
                                        <p:tgtEl>
                                          <p:spTgt spid="35">
                                            <p:txEl>
                                              <p:pRg st="1" end="1"/>
                                            </p:txEl>
                                          </p:spTgt>
                                        </p:tgtEl>
                                        <p:attrNameLst>
                                          <p:attrName>style.visibility</p:attrName>
                                        </p:attrNameLst>
                                      </p:cBhvr>
                                      <p:to>
                                        <p:strVal val="visible"/>
                                      </p:to>
                                    </p:set>
                                  </p:childTnLst>
                                </p:cTn>
                              </p:par>
                            </p:childTnLst>
                          </p:cTn>
                        </p:par>
                        <p:par>
                          <p:cTn id="16" fill="hold">
                            <p:stCondLst>
                              <p:cond delay="1425"/>
                            </p:stCondLst>
                            <p:childTnLst>
                              <p:par>
                                <p:cTn id="17" presetID="1" presetClass="exit" presetSubtype="0" fill="hold" grpId="1" nodeType="afterEffect">
                                  <p:stCondLst>
                                    <p:cond delay="0"/>
                                  </p:stCondLst>
                                  <p:childTnLst>
                                    <p:set>
                                      <p:cBhvr>
                                        <p:cTn id="18" dur="1" fill="hold">
                                          <p:stCondLst>
                                            <p:cond delay="0"/>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3.05556E-6 -2.77457E-6 L -0.48941 -2.77457E-6 " pathEditMode="relative" rAng="0" ptsTypes="AA">
                                      <p:cBhvr>
                                        <p:cTn id="24" dur="3000" fill="hold"/>
                                        <p:tgtEl>
                                          <p:spTgt spid="25"/>
                                        </p:tgtEl>
                                        <p:attrNameLst>
                                          <p:attrName>ppt_x</p:attrName>
                                          <p:attrName>ppt_y</p:attrName>
                                        </p:attrNameLst>
                                      </p:cBhvr>
                                      <p:rCtr x="-24479" y="0"/>
                                    </p:animMotion>
                                  </p:childTnLst>
                                </p:cTn>
                              </p:par>
                              <p:par>
                                <p:cTn id="25" presetID="2" presetClass="exit" presetSubtype="9" fill="hold" grpId="0" nodeType="withEffect">
                                  <p:stCondLst>
                                    <p:cond delay="1300"/>
                                  </p:stCondLst>
                                  <p:childTnLst>
                                    <p:anim calcmode="lin" valueType="num">
                                      <p:cBhvr additive="base">
                                        <p:cTn id="26" dur="500"/>
                                        <p:tgtEl>
                                          <p:spTgt spid="20"/>
                                        </p:tgtEl>
                                        <p:attrNameLst>
                                          <p:attrName>ppt_x</p:attrName>
                                        </p:attrNameLst>
                                      </p:cBhvr>
                                      <p:tavLst>
                                        <p:tav tm="0">
                                          <p:val>
                                            <p:strVal val="ppt_x"/>
                                          </p:val>
                                        </p:tav>
                                        <p:tav tm="100000">
                                          <p:val>
                                            <p:strVal val="0-ppt_w/2"/>
                                          </p:val>
                                        </p:tav>
                                      </p:tavLst>
                                    </p:anim>
                                    <p:anim calcmode="lin" valueType="num">
                                      <p:cBhvr additive="base">
                                        <p:cTn id="27" dur="500"/>
                                        <p:tgtEl>
                                          <p:spTgt spid="20"/>
                                        </p:tgtEl>
                                        <p:attrNameLst>
                                          <p:attrName>ppt_y</p:attrName>
                                        </p:attrNameLst>
                                      </p:cBhvr>
                                      <p:tavLst>
                                        <p:tav tm="0">
                                          <p:val>
                                            <p:strVal val="ppt_y"/>
                                          </p:val>
                                        </p:tav>
                                        <p:tav tm="100000">
                                          <p:val>
                                            <p:strVal val="0-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9" fill="hold" grpId="0" nodeType="withEffect">
                                  <p:stCondLst>
                                    <p:cond delay="2000"/>
                                  </p:stCondLst>
                                  <p:childTnLst>
                                    <p:anim calcmode="lin" valueType="num">
                                      <p:cBhvr additive="base">
                                        <p:cTn id="30" dur="500"/>
                                        <p:tgtEl>
                                          <p:spTgt spid="21"/>
                                        </p:tgtEl>
                                        <p:attrNameLst>
                                          <p:attrName>ppt_x</p:attrName>
                                        </p:attrNameLst>
                                      </p:cBhvr>
                                      <p:tavLst>
                                        <p:tav tm="0">
                                          <p:val>
                                            <p:strVal val="ppt_x"/>
                                          </p:val>
                                        </p:tav>
                                        <p:tav tm="100000">
                                          <p:val>
                                            <p:strVal val="0-ppt_w/2"/>
                                          </p:val>
                                        </p:tav>
                                      </p:tavLst>
                                    </p:anim>
                                    <p:anim calcmode="lin" valueType="num">
                                      <p:cBhvr additive="base">
                                        <p:cTn id="31" dur="500"/>
                                        <p:tgtEl>
                                          <p:spTgt spid="21"/>
                                        </p:tgtEl>
                                        <p:attrNameLst>
                                          <p:attrName>ppt_y</p:attrName>
                                        </p:attrNameLst>
                                      </p:cBhvr>
                                      <p:tavLst>
                                        <p:tav tm="0">
                                          <p:val>
                                            <p:strVal val="ppt_y"/>
                                          </p:val>
                                        </p:tav>
                                        <p:tav tm="100000">
                                          <p:val>
                                            <p:strVal val="0-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150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28" grpId="0"/>
      <p:bldP spid="28" grpId="1"/>
      <p:bldP spid="28" grpId="2"/>
      <p:bldP spid="22" grpId="0" animBg="1"/>
      <p:bldP spid="24" grpId="0" build="p"/>
      <p:bldP spid="35" grpId="0" uiExpand="1" build="p"/>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Content Placeholder 6">
            <a:extLst>
              <a:ext uri="{FF2B5EF4-FFF2-40B4-BE49-F238E27FC236}">
                <a16:creationId xmlns:a16="http://schemas.microsoft.com/office/drawing/2014/main" id="{0AEB9B7C-1CA8-4A46-991B-A5479C52098E}"/>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a:xfrm>
            <a:off x="8154831" y="6772343"/>
            <a:ext cx="734548" cy="230400"/>
          </a:xfrm>
        </p:spPr>
        <p:txBody>
          <a:bodyPr/>
          <a:lstStyle/>
          <a:p>
            <a:pPr algn="r"/>
            <a:fld id="{B1F92669-E9AC-495A-9485-4D654D029480}" type="slidenum">
              <a:rPr lang="en-GB" smtClean="0"/>
              <a:pPr algn="r"/>
              <a:t>11</a:t>
            </a:fld>
            <a:endParaRPr lang="en-GB" dirty="0"/>
          </a:p>
        </p:txBody>
      </p:sp>
      <p:sp>
        <p:nvSpPr>
          <p:cNvPr id="3" name="Text Placeholder 2"/>
          <p:cNvSpPr>
            <a:spLocks noGrp="1"/>
          </p:cNvSpPr>
          <p:nvPr>
            <p:ph type="body" sz="quarter" idx="14"/>
          </p:nvPr>
        </p:nvSpPr>
        <p:spPr>
          <a:xfrm>
            <a:off x="245908" y="7083344"/>
            <a:ext cx="7908923" cy="231856"/>
          </a:xfrm>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fetch / merge / pull</a:t>
            </a:r>
          </a:p>
        </p:txBody>
      </p:sp>
      <p:sp>
        <p:nvSpPr>
          <p:cNvPr id="26" name="Flowchart: Card 25"/>
          <p:cNvSpPr/>
          <p:nvPr/>
        </p:nvSpPr>
        <p:spPr bwMode="auto">
          <a:xfrm>
            <a:off x="3091775" y="1981200"/>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1" name="Flowchart: Card 20"/>
          <p:cNvSpPr/>
          <p:nvPr/>
        </p:nvSpPr>
        <p:spPr bwMode="auto">
          <a:xfrm>
            <a:off x="7281250"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5" name="Flowchart: Card 24"/>
          <p:cNvSpPr/>
          <p:nvPr/>
        </p:nvSpPr>
        <p:spPr bwMode="auto">
          <a:xfrm>
            <a:off x="7281250" y="19812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31" name="Flowchart: Card 30"/>
          <p:cNvSpPr/>
          <p:nvPr/>
        </p:nvSpPr>
        <p:spPr bwMode="auto">
          <a:xfrm>
            <a:off x="5371192" y="1981200"/>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8" name="TextBox 27"/>
          <p:cNvSpPr txBox="1"/>
          <p:nvPr/>
        </p:nvSpPr>
        <p:spPr>
          <a:xfrm>
            <a:off x="2942128" y="228600"/>
            <a:ext cx="299293" cy="276999"/>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20" name="TextBox 19"/>
          <p:cNvSpPr txBox="1"/>
          <p:nvPr/>
        </p:nvSpPr>
        <p:spPr>
          <a:xfrm>
            <a:off x="119634" y="3352800"/>
            <a:ext cx="7652766" cy="640080"/>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&gt; git fetch</a:t>
            </a:r>
          </a:p>
        </p:txBody>
      </p:sp>
      <p:sp>
        <p:nvSpPr>
          <p:cNvPr id="22" name="Rectangle 21"/>
          <p:cNvSpPr/>
          <p:nvPr/>
        </p:nvSpPr>
        <p:spPr>
          <a:xfrm>
            <a:off x="152400" y="3954963"/>
            <a:ext cx="8807219" cy="617037"/>
          </a:xfrm>
          <a:prstGeom prst="rect">
            <a:avLst/>
          </a:prstGeom>
        </p:spPr>
        <p:txBody>
          <a:bodyPr wrap="none">
            <a:spAutoFit/>
          </a:bodyPr>
          <a:lstStyle/>
          <a:p>
            <a:pPr>
              <a:spcAft>
                <a:spcPts val="1200"/>
              </a:spcAft>
            </a:pPr>
            <a:r>
              <a:rPr lang="en-US" sz="4400" dirty="0">
                <a:latin typeface="Cordia New" panose="020B0304020202020204" pitchFamily="34" charset="-34"/>
                <a:cs typeface="Cordia New" panose="020B0304020202020204" pitchFamily="34" charset="-34"/>
              </a:rPr>
              <a:t># update from remote to local. HEAD </a:t>
            </a:r>
            <a:r>
              <a:rPr lang="en-US" sz="4400" dirty="0" err="1">
                <a:latin typeface="Cordia New" panose="020B0304020202020204" pitchFamily="34" charset="-34"/>
                <a:cs typeface="Cordia New" panose="020B0304020202020204" pitchFamily="34" charset="-34"/>
              </a:rPr>
              <a:t>ptr</a:t>
            </a:r>
            <a:r>
              <a:rPr lang="en-US" sz="4400" dirty="0">
                <a:latin typeface="Cordia New" panose="020B0304020202020204" pitchFamily="34" charset="-34"/>
                <a:cs typeface="Cordia New" panose="020B0304020202020204" pitchFamily="34" charset="-34"/>
              </a:rPr>
              <a:t> unchanged</a:t>
            </a:r>
          </a:p>
          <a:p>
            <a:pPr>
              <a:spcAft>
                <a:spcPts val="1200"/>
              </a:spcAft>
            </a:pPr>
            <a:endParaRPr lang="en-US" sz="4400" dirty="0">
              <a:latin typeface="Cordia New" panose="020B0304020202020204" pitchFamily="34" charset="-34"/>
              <a:cs typeface="Cordia New" panose="020B0304020202020204" pitchFamily="34" charset="-34"/>
            </a:endParaRPr>
          </a:p>
        </p:txBody>
      </p:sp>
      <p:sp>
        <p:nvSpPr>
          <p:cNvPr id="24" name="Rectangle 23"/>
          <p:cNvSpPr/>
          <p:nvPr/>
        </p:nvSpPr>
        <p:spPr>
          <a:xfrm>
            <a:off x="157004" y="4495800"/>
            <a:ext cx="2111475" cy="640080"/>
          </a:xfrm>
          <a:prstGeom prst="rect">
            <a:avLst/>
          </a:prstGeom>
        </p:spPr>
        <p:txBody>
          <a:bodyPr wrap="none">
            <a:spAutoFit/>
          </a:bodyPr>
          <a:lstStyle/>
          <a:p>
            <a:pPr>
              <a:spcAft>
                <a:spcPts val="1200"/>
              </a:spcAft>
            </a:pPr>
            <a:r>
              <a:rPr lang="en-US" sz="4400" dirty="0">
                <a:latin typeface="Cordia New" panose="020B0304020202020204" pitchFamily="34" charset="-34"/>
                <a:cs typeface="Cordia New" panose="020B0304020202020204" pitchFamily="34" charset="-34"/>
              </a:rPr>
              <a:t>&gt; git merge</a:t>
            </a:r>
          </a:p>
        </p:txBody>
      </p:sp>
      <p:sp>
        <p:nvSpPr>
          <p:cNvPr id="29" name="TextBox 28"/>
          <p:cNvSpPr txBox="1"/>
          <p:nvPr/>
        </p:nvSpPr>
        <p:spPr>
          <a:xfrm>
            <a:off x="381000" y="6096000"/>
            <a:ext cx="6553200" cy="640080"/>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&lt;&lt; git pull == git fetch + git merge &gt;&gt;</a:t>
            </a:r>
          </a:p>
        </p:txBody>
      </p:sp>
      <p:sp>
        <p:nvSpPr>
          <p:cNvPr id="6" name="Rectangle 5"/>
          <p:cNvSpPr/>
          <p:nvPr/>
        </p:nvSpPr>
        <p:spPr>
          <a:xfrm>
            <a:off x="76200" y="5086099"/>
            <a:ext cx="6248401" cy="640080"/>
          </a:xfrm>
          <a:prstGeom prst="rect">
            <a:avLst/>
          </a:prstGeom>
        </p:spPr>
        <p:txBody>
          <a:bodyPr wrap="square" tIns="0" bIns="0">
            <a:spAutoFit/>
          </a:bodyPr>
          <a:lstStyle/>
          <a:p>
            <a:r>
              <a:rPr lang="en-US" sz="4400" dirty="0">
                <a:latin typeface="Cordia New" panose="020B0304020202020204" pitchFamily="34" charset="-34"/>
                <a:cs typeface="Cordia New" panose="020B0304020202020204" pitchFamily="34" charset="-34"/>
              </a:rPr>
              <a:t> # merges the commits and</a:t>
            </a:r>
          </a:p>
        </p:txBody>
      </p:sp>
      <p:sp>
        <p:nvSpPr>
          <p:cNvPr id="27" name="Rectangle 26">
            <a:extLst>
              <a:ext uri="{FF2B5EF4-FFF2-40B4-BE49-F238E27FC236}">
                <a16:creationId xmlns:a16="http://schemas.microsoft.com/office/drawing/2014/main" id="{4F65D650-4574-447B-BDF8-1EDAE1ECEF24}"/>
              </a:ext>
            </a:extLst>
          </p:cNvPr>
          <p:cNvSpPr/>
          <p:nvPr/>
        </p:nvSpPr>
        <p:spPr>
          <a:xfrm>
            <a:off x="228600" y="5608320"/>
            <a:ext cx="6248401" cy="677108"/>
          </a:xfrm>
          <a:prstGeom prst="rect">
            <a:avLst/>
          </a:prstGeom>
        </p:spPr>
        <p:txBody>
          <a:bodyPr wrap="square" tIns="0" bIns="0">
            <a:spAutoFit/>
          </a:bodyPr>
          <a:lstStyle/>
          <a:p>
            <a:r>
              <a:rPr lang="en-US" sz="4400" dirty="0">
                <a:latin typeface="Cordia New" panose="020B0304020202020204" pitchFamily="34" charset="-34"/>
                <a:cs typeface="Cordia New" panose="020B0304020202020204" pitchFamily="34" charset="-34"/>
              </a:rPr>
              <a:t># advances the HEAD pointer</a:t>
            </a:r>
          </a:p>
        </p:txBody>
      </p:sp>
      <p:grpSp>
        <p:nvGrpSpPr>
          <p:cNvPr id="39" name="Group 38">
            <a:extLst>
              <a:ext uri="{FF2B5EF4-FFF2-40B4-BE49-F238E27FC236}">
                <a16:creationId xmlns:a16="http://schemas.microsoft.com/office/drawing/2014/main" id="{A8D716E8-2ADF-418C-B51E-1E291736FAFD}"/>
              </a:ext>
            </a:extLst>
          </p:cNvPr>
          <p:cNvGrpSpPr/>
          <p:nvPr/>
        </p:nvGrpSpPr>
        <p:grpSpPr>
          <a:xfrm>
            <a:off x="7086600" y="4724400"/>
            <a:ext cx="1875054" cy="1905000"/>
            <a:chOff x="7225553" y="4422237"/>
            <a:chExt cx="1613647" cy="1513794"/>
          </a:xfrm>
        </p:grpSpPr>
        <p:sp>
          <p:nvSpPr>
            <p:cNvPr id="42" name="Rectangle 41">
              <a:extLst>
                <a:ext uri="{FF2B5EF4-FFF2-40B4-BE49-F238E27FC236}">
                  <a16:creationId xmlns:a16="http://schemas.microsoft.com/office/drawing/2014/main" id="{80FECB97-37C6-4D39-A68E-1421FDE5D738}"/>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43" name="Rectangle 42">
              <a:extLst>
                <a:ext uri="{FF2B5EF4-FFF2-40B4-BE49-F238E27FC236}">
                  <a16:creationId xmlns:a16="http://schemas.microsoft.com/office/drawing/2014/main" id="{817BBE88-06E8-4B73-A82B-8134C5DBEAAA}"/>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44" name="Rectangle 43">
              <a:extLst>
                <a:ext uri="{FF2B5EF4-FFF2-40B4-BE49-F238E27FC236}">
                  <a16:creationId xmlns:a16="http://schemas.microsoft.com/office/drawing/2014/main" id="{82A3F757-46BC-404E-B1A0-C1351E0D75F8}"/>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45" name="Rectangle 44">
              <a:extLst>
                <a:ext uri="{FF2B5EF4-FFF2-40B4-BE49-F238E27FC236}">
                  <a16:creationId xmlns:a16="http://schemas.microsoft.com/office/drawing/2014/main" id="{71F9CA85-A791-4873-BA9F-288C81FE47EA}"/>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Tree>
    <p:extLst>
      <p:ext uri="{BB962C8B-B14F-4D97-AF65-F5344CB8AC3E}">
        <p14:creationId xmlns:p14="http://schemas.microsoft.com/office/powerpoint/2010/main" val="2776526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42" presetClass="path" presetSubtype="0" accel="50000" decel="50000" fill="hold" grpId="2" nodeType="withEffect">
                                  <p:stCondLst>
                                    <p:cond delay="0"/>
                                  </p:stCondLst>
                                  <p:childTnLst>
                                    <p:animMotion origin="layout" path="M -0.2276 0.50209 L -0.11302 0.50347 " pathEditMode="relative" rAng="0" ptsTypes="AA">
                                      <p:cBhvr>
                                        <p:cTn id="11" dur="500" fill="hold"/>
                                        <p:tgtEl>
                                          <p:spTgt spid="28"/>
                                        </p:tgtEl>
                                        <p:attrNameLst>
                                          <p:attrName>ppt_x</p:attrName>
                                          <p:attrName>ppt_y</p:attrName>
                                        </p:attrNameLst>
                                      </p:cBhvr>
                                      <p:rCtr x="5729" y="69"/>
                                    </p:animMotion>
                                  </p:childTnLst>
                                </p:cTn>
                              </p:par>
                            </p:childTnLst>
                          </p:cTn>
                        </p:par>
                        <p:par>
                          <p:cTn id="12" fill="hold">
                            <p:stCondLst>
                              <p:cond delay="7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0.00555 L -0.20452 0.00301 " pathEditMode="relative" rAng="0" ptsTypes="AA">
                                      <p:cBhvr>
                                        <p:cTn id="18" dur="1500" fill="hold"/>
                                        <p:tgtEl>
                                          <p:spTgt spid="25"/>
                                        </p:tgtEl>
                                        <p:attrNameLst>
                                          <p:attrName>ppt_x</p:attrName>
                                          <p:attrName>ppt_y</p:attrName>
                                        </p:attrNameLst>
                                      </p:cBhvr>
                                      <p:rCtr x="-10226" y="-139"/>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801"/>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42" presetClass="path" presetSubtype="0" accel="50000" decel="50000" fill="hold" grpId="3" nodeType="withEffect">
                                  <p:stCondLst>
                                    <p:cond delay="0"/>
                                  </p:stCondLst>
                                  <p:childTnLst>
                                    <p:animMotion origin="layout" path="M -0.20469 0.69097 L -0.07135 0.69097 " pathEditMode="relative" rAng="0" ptsTypes="AA">
                                      <p:cBhvr>
                                        <p:cTn id="28" dur="500" fill="hold"/>
                                        <p:tgtEl>
                                          <p:spTgt spid="28"/>
                                        </p:tgtEl>
                                        <p:attrNameLst>
                                          <p:attrName>ppt_x</p:attrName>
                                          <p:attrName>ppt_y</p:attrName>
                                        </p:attrNameLst>
                                      </p:cBhvr>
                                      <p:rCtr x="6667" y="0"/>
                                    </p:animMotion>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par>
                                <p:cTn id="36" presetID="42" presetClass="path" presetSubtype="0" accel="50000" decel="50000" fill="hold" grpId="1" nodeType="withEffect">
                                  <p:stCondLst>
                                    <p:cond delay="0"/>
                                  </p:stCondLst>
                                  <p:childTnLst>
                                    <p:animMotion origin="layout" path="M 0.00399 0.00301 L -0.24514 0.00139 " pathEditMode="relative" rAng="0" ptsTypes="AA">
                                      <p:cBhvr>
                                        <p:cTn id="37" dur="1500" fill="hold"/>
                                        <p:tgtEl>
                                          <p:spTgt spid="31"/>
                                        </p:tgtEl>
                                        <p:attrNameLst>
                                          <p:attrName>ppt_x</p:attrName>
                                          <p:attrName>ppt_y</p:attrName>
                                        </p:attrNameLst>
                                      </p:cBhvr>
                                      <p:rCtr x="-12465" y="-92"/>
                                    </p:animMotion>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42" presetClass="path" presetSubtype="0" accel="50000" decel="50000" fill="hold" grpId="1" nodeType="withEffect">
                                  <p:stCondLst>
                                    <p:cond delay="0"/>
                                  </p:stCondLst>
                                  <p:childTnLst>
                                    <p:animMotion origin="layout" path="M 2.22222E-6 0.00139 L -0.24358 0.00023 " pathEditMode="relative" rAng="0" ptsTypes="AA">
                                      <p:cBhvr>
                                        <p:cTn id="42" dur="1500" fill="hold"/>
                                        <p:tgtEl>
                                          <p:spTgt spid="26"/>
                                        </p:tgtEl>
                                        <p:attrNameLst>
                                          <p:attrName>ppt_x</p:attrName>
                                          <p:attrName>ppt_y</p:attrName>
                                        </p:attrNameLst>
                                      </p:cBhvr>
                                      <p:rCtr x="-12188" y="-69"/>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31" grpId="0" animBg="1"/>
      <p:bldP spid="31" grpId="1" animBg="1"/>
      <p:bldP spid="28" grpId="0"/>
      <p:bldP spid="28" grpId="2"/>
      <p:bldP spid="28" grpId="3"/>
      <p:bldP spid="20" grpId="0" build="p"/>
      <p:bldP spid="22" grpId="0"/>
      <p:bldP spid="24" grpId="0"/>
      <p:bldP spid="29" grpId="0" build="p"/>
      <p:bldP spid="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0BB671-5EE5-412A-BD0A-AA271491FC45}"/>
              </a:ext>
            </a:extLst>
          </p:cNvPr>
          <p:cNvSpPr>
            <a:spLocks noGrp="1"/>
          </p:cNvSpPr>
          <p:nvPr>
            <p:ph type="ftr" sz="quarter" idx="3"/>
          </p:nvPr>
        </p:nvSpPr>
        <p:spPr/>
        <p:txBody>
          <a:bodyPr/>
          <a:lstStyle/>
          <a:p>
            <a:pPr algn="r"/>
            <a:fld id="{B1F92669-E9AC-495A-9485-4D654D029480}" type="slidenum">
              <a:rPr lang="en-GB" smtClean="0"/>
              <a:pPr algn="r"/>
              <a:t>12</a:t>
            </a:fld>
            <a:endParaRPr lang="en-GB" dirty="0"/>
          </a:p>
        </p:txBody>
      </p:sp>
      <p:sp>
        <p:nvSpPr>
          <p:cNvPr id="3" name="Text Placeholder 2">
            <a:extLst>
              <a:ext uri="{FF2B5EF4-FFF2-40B4-BE49-F238E27FC236}">
                <a16:creationId xmlns:a16="http://schemas.microsoft.com/office/drawing/2014/main" id="{79287A32-B904-4E69-91F5-945B968E7C36}"/>
              </a:ext>
            </a:extLst>
          </p:cNvPr>
          <p:cNvSpPr>
            <a:spLocks noGrp="1"/>
          </p:cNvSpPr>
          <p:nvPr>
            <p:ph type="body" sz="quarter" idx="14"/>
          </p:nvPr>
        </p:nvSpPr>
        <p:spPr/>
        <p:txBody>
          <a:bodyPr/>
          <a:lstStyle/>
          <a:p>
            <a:endParaRPr lang="en-US"/>
          </a:p>
        </p:txBody>
      </p:sp>
      <p:sp>
        <p:nvSpPr>
          <p:cNvPr id="4" name="Content Placeholder 3">
            <a:extLst>
              <a:ext uri="{FF2B5EF4-FFF2-40B4-BE49-F238E27FC236}">
                <a16:creationId xmlns:a16="http://schemas.microsoft.com/office/drawing/2014/main" id="{A173345D-F650-428C-88A7-FA0D4262C50C}"/>
              </a:ext>
            </a:extLst>
          </p:cNvPr>
          <p:cNvSpPr>
            <a:spLocks noGrp="1"/>
          </p:cNvSpPr>
          <p:nvPr>
            <p:ph sz="half" idx="2"/>
          </p:nvPr>
        </p:nvSpPr>
        <p:spPr/>
        <p:txBody>
          <a:bodyPr>
            <a:normAutofit/>
          </a:bodyPr>
          <a:lstStyle/>
          <a:p>
            <a:r>
              <a:rPr lang="en-US" sz="2800" dirty="0"/>
              <a:t>git ls-tree --r master --name-only	# Lists tracked files</a:t>
            </a:r>
          </a:p>
          <a:p>
            <a:endParaRPr lang="en-US" sz="2800" dirty="0"/>
          </a:p>
        </p:txBody>
      </p:sp>
      <p:sp>
        <p:nvSpPr>
          <p:cNvPr id="5" name="Text Placeholder 4">
            <a:extLst>
              <a:ext uri="{FF2B5EF4-FFF2-40B4-BE49-F238E27FC236}">
                <a16:creationId xmlns:a16="http://schemas.microsoft.com/office/drawing/2014/main" id="{F672748C-0F07-44B5-965C-A71146FA0305}"/>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4017638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13</a:t>
            </a:fld>
            <a:endParaRPr lang="en-GB" dirty="0"/>
          </a:p>
        </p:txBody>
      </p:sp>
      <p:sp>
        <p:nvSpPr>
          <p:cNvPr id="3" name="Text Placeholder 2"/>
          <p:cNvSpPr>
            <a:spLocks noGrp="1"/>
          </p:cNvSpPr>
          <p:nvPr>
            <p:ph type="body" sz="quarter" idx="14"/>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4105" name="Picture 9" descr="C:\Users\vgrazi\AppData\Local\Temp\SNAGHTML10e746a9.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600" y="609600"/>
            <a:ext cx="7743825" cy="58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701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14</a:t>
            </a:fld>
            <a:endParaRPr lang="en-GB" dirty="0"/>
          </a:p>
        </p:txBody>
      </p:sp>
      <p:sp>
        <p:nvSpPr>
          <p:cNvPr id="3" name="Text Placeholder 2"/>
          <p:cNvSpPr>
            <a:spLocks noGrp="1"/>
          </p:cNvSpPr>
          <p:nvPr>
            <p:ph type="body" sz="quarter" idx="14"/>
          </p:nvPr>
        </p:nvSpPr>
        <p:spPr/>
        <p:txBody>
          <a:bodyPr/>
          <a:lstStyle/>
          <a:p>
            <a:endParaRPr lang="en-US"/>
          </a:p>
        </p:txBody>
      </p:sp>
      <p:sp>
        <p:nvSpPr>
          <p:cNvPr id="4" name="Content Placeholder 3"/>
          <p:cNvSpPr>
            <a:spLocks noGrp="1"/>
          </p:cNvSpPr>
          <p:nvPr>
            <p:ph sz="half" idx="2"/>
          </p:nvPr>
        </p:nvSpPr>
        <p:spPr>
          <a:xfrm>
            <a:off x="245908" y="785276"/>
            <a:ext cx="8649969" cy="4777324"/>
          </a:xfrm>
        </p:spPr>
        <p:txBody>
          <a:bodyPr/>
          <a:lstStyle/>
          <a:p>
            <a:r>
              <a:rPr lang="en-US" sz="2000" dirty="0"/>
              <a:t>Every Git object has a SHA-1 (20 bytes Hex)</a:t>
            </a:r>
          </a:p>
          <a:p>
            <a:r>
              <a:rPr lang="en-US" sz="2000" dirty="0">
                <a:latin typeface="Courier New" panose="02070309020205020404" pitchFamily="49" charset="0"/>
                <a:cs typeface="Courier New" panose="02070309020205020404" pitchFamily="49" charset="0"/>
              </a:rPr>
              <a:t>echo “Some text” | git hash-object –</a:t>
            </a:r>
            <a:r>
              <a:rPr lang="en-US" sz="2000" dirty="0" err="1">
                <a:latin typeface="Courier New" panose="02070309020205020404" pitchFamily="49" charset="0"/>
                <a:cs typeface="Courier New" panose="02070309020205020404" pitchFamily="49" charset="0"/>
              </a:rPr>
              <a:t>stdin</a:t>
            </a:r>
            <a:endParaRPr lang="en-US" sz="2000" dirty="0">
              <a:latin typeface="Courier New" panose="02070309020205020404" pitchFamily="49" charset="0"/>
              <a:cs typeface="Courier New" panose="02070309020205020404" pitchFamily="49" charset="0"/>
            </a:endParaRPr>
          </a:p>
          <a:p>
            <a:endParaRPr lang="en-US" sz="2000" dirty="0"/>
          </a:p>
          <a:p>
            <a:endParaRPr lang="en-US" sz="2000" dirty="0"/>
          </a:p>
          <a:p>
            <a:r>
              <a:rPr lang="en-US" sz="2000" dirty="0">
                <a:latin typeface="Courier New" panose="02070309020205020404" pitchFamily="49" charset="0"/>
                <a:cs typeface="Courier New" panose="02070309020205020404" pitchFamily="49" charset="0"/>
              </a:rPr>
              <a:t>git</a:t>
            </a:r>
            <a:r>
              <a:rPr lang="en-US" sz="2000" dirty="0"/>
              <a:t> </a:t>
            </a:r>
            <a:r>
              <a:rPr lang="en-US" sz="2000" dirty="0">
                <a:latin typeface="Courier New" panose="02070309020205020404" pitchFamily="49" charset="0"/>
                <a:cs typeface="Courier New" panose="02070309020205020404" pitchFamily="49" charset="0"/>
              </a:rPr>
              <a:t>init</a:t>
            </a:r>
            <a:r>
              <a:rPr lang="en-US" sz="2000" dirty="0"/>
              <a:t> - creates a Git repo </a:t>
            </a:r>
          </a:p>
          <a:p>
            <a:r>
              <a:rPr lang="en-US" sz="2000" dirty="0"/>
              <a:t>   right in the current directory:</a:t>
            </a:r>
          </a:p>
          <a:p>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git</a:t>
            </a:r>
            <a:r>
              <a:rPr lang="en-US" sz="2000" dirty="0"/>
              <a:t> </a:t>
            </a:r>
            <a:r>
              <a:rPr lang="en-US" sz="2000" dirty="0">
                <a:latin typeface="Courier New" panose="02070309020205020404" pitchFamily="49" charset="0"/>
                <a:cs typeface="Courier New" panose="02070309020205020404" pitchFamily="49" charset="0"/>
              </a:rPr>
              <a:t>cat-file -p</a:t>
            </a:r>
            <a:r>
              <a:rPr lang="en-US" sz="2000" dirty="0"/>
              <a:t> &lt;sha-1&gt;</a:t>
            </a:r>
            <a:br>
              <a:rPr lang="en-US" sz="2000" dirty="0"/>
            </a:br>
            <a:r>
              <a:rPr lang="en-US" sz="2000" dirty="0"/>
              <a:t>Displays the object content</a:t>
            </a:r>
          </a:p>
          <a:p>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git</a:t>
            </a:r>
            <a:r>
              <a:rPr lang="en-US" sz="2000" dirty="0"/>
              <a:t> </a:t>
            </a:r>
            <a:r>
              <a:rPr lang="en-US" sz="2000" dirty="0">
                <a:latin typeface="Courier New" panose="02070309020205020404" pitchFamily="49" charset="0"/>
                <a:cs typeface="Courier New" panose="02070309020205020404" pitchFamily="49" charset="0"/>
              </a:rPr>
              <a:t>status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33" t="11325" r="20889" b="62135"/>
          <a:stretch/>
        </p:blipFill>
        <p:spPr bwMode="auto">
          <a:xfrm>
            <a:off x="879697" y="1676400"/>
            <a:ext cx="6099822" cy="12315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877" y="3137712"/>
            <a:ext cx="3994502" cy="27323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34" y="5257800"/>
            <a:ext cx="5448300" cy="1225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950189" y="76200"/>
            <a:ext cx="3243623" cy="646331"/>
          </a:xfrm>
          <a:prstGeom prst="rect">
            <a:avLst/>
          </a:prstGeom>
          <a:noFill/>
        </p:spPr>
        <p:txBody>
          <a:bodyPr wrap="square" rtlCol="0">
            <a:spAutoFit/>
          </a:bodyPr>
          <a:lstStyle/>
          <a:p>
            <a:r>
              <a:rPr lang="en-US" sz="3600" dirty="0"/>
              <a:t>Digging in</a:t>
            </a:r>
          </a:p>
        </p:txBody>
      </p:sp>
    </p:spTree>
    <p:extLst>
      <p:ext uri="{BB962C8B-B14F-4D97-AF65-F5344CB8AC3E}">
        <p14:creationId xmlns:p14="http://schemas.microsoft.com/office/powerpoint/2010/main" val="3726084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15</a:t>
            </a:fld>
            <a:endParaRPr lang="en-GB" dirty="0"/>
          </a:p>
        </p:txBody>
      </p:sp>
      <p:sp>
        <p:nvSpPr>
          <p:cNvPr id="3" name="Text Placeholder 2"/>
          <p:cNvSpPr>
            <a:spLocks noGrp="1"/>
          </p:cNvSpPr>
          <p:nvPr>
            <p:ph type="body" sz="quarter" idx="14"/>
          </p:nvPr>
        </p:nvSpPr>
        <p:spPr/>
        <p:txBody>
          <a:bodyPr/>
          <a:lstStyle/>
          <a:p>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33" t="12051" r="12223" b="70886"/>
          <a:stretch/>
        </p:blipFill>
        <p:spPr bwMode="auto">
          <a:xfrm>
            <a:off x="1143000" y="1875295"/>
            <a:ext cx="9031662" cy="105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r="-17168"/>
          <a:stretch/>
        </p:blipFill>
        <p:spPr bwMode="auto">
          <a:xfrm>
            <a:off x="4700035" y="3048000"/>
            <a:ext cx="5663165" cy="3306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950189" y="76200"/>
            <a:ext cx="3243623" cy="646331"/>
          </a:xfrm>
          <a:prstGeom prst="rect">
            <a:avLst/>
          </a:prstGeom>
          <a:noFill/>
        </p:spPr>
        <p:txBody>
          <a:bodyPr wrap="square" rtlCol="0">
            <a:spAutoFit/>
          </a:bodyPr>
          <a:lstStyle/>
          <a:p>
            <a:r>
              <a:rPr lang="en-US" sz="3600" dirty="0"/>
              <a:t>Digging in</a:t>
            </a:r>
          </a:p>
        </p:txBody>
      </p:sp>
      <p:sp>
        <p:nvSpPr>
          <p:cNvPr id="4" name="Content Placeholder 3"/>
          <p:cNvSpPr>
            <a:spLocks noGrp="1"/>
          </p:cNvSpPr>
          <p:nvPr>
            <p:ph sz="half" idx="2"/>
          </p:nvPr>
        </p:nvSpPr>
        <p:spPr>
          <a:xfrm>
            <a:off x="27482" y="533400"/>
            <a:ext cx="9116518" cy="4777324"/>
          </a:xfrm>
        </p:spPr>
        <p:txBody>
          <a:bodyPr>
            <a:noAutofit/>
          </a:bodyPr>
          <a:lstStyle/>
          <a:p>
            <a:pPr>
              <a:lnSpc>
                <a:spcPct val="100000"/>
              </a:lnSpc>
              <a:spcBef>
                <a:spcPts val="0"/>
              </a:spcBef>
              <a:spcAft>
                <a:spcPts val="0"/>
              </a:spcAft>
            </a:pPr>
            <a:r>
              <a:rPr lang="en-US" sz="4400" dirty="0">
                <a:latin typeface="Cordia New" panose="020B0304020202020204" pitchFamily="34" charset="-34"/>
                <a:cs typeface="Cordia New" panose="020B0304020202020204" pitchFamily="34" charset="-34"/>
              </a:rPr>
              <a:t>Every Git object has a SHA-1 (20 bytes Hex)</a:t>
            </a:r>
          </a:p>
          <a:p>
            <a:pPr>
              <a:lnSpc>
                <a:spcPct val="100000"/>
              </a:lnSpc>
              <a:spcBef>
                <a:spcPts val="0"/>
              </a:spcBef>
              <a:spcAft>
                <a:spcPts val="0"/>
              </a:spcAft>
            </a:pPr>
            <a:r>
              <a:rPr lang="en-US" sz="4400" dirty="0">
                <a:latin typeface="Cordia New" panose="020B0304020202020204" pitchFamily="34" charset="-34"/>
                <a:cs typeface="Cordia New" panose="020B0304020202020204" pitchFamily="34" charset="-34"/>
              </a:rPr>
              <a:t>echo “Some text” | git hash-object –stdin</a:t>
            </a:r>
          </a:p>
          <a:p>
            <a:pPr>
              <a:lnSpc>
                <a:spcPct val="100000"/>
              </a:lnSpc>
              <a:spcBef>
                <a:spcPts val="0"/>
              </a:spcBef>
              <a:spcAft>
                <a:spcPts val="0"/>
              </a:spcAft>
            </a:pPr>
            <a:endParaRPr lang="en-US" sz="4400" dirty="0">
              <a:latin typeface="Cordia New" panose="020B0304020202020204" pitchFamily="34" charset="-34"/>
              <a:cs typeface="Cordia New" panose="020B0304020202020204" pitchFamily="34" charset="-34"/>
            </a:endParaRPr>
          </a:p>
          <a:p>
            <a:pPr>
              <a:lnSpc>
                <a:spcPct val="100000"/>
              </a:lnSpc>
              <a:spcBef>
                <a:spcPts val="0"/>
              </a:spcBef>
              <a:spcAft>
                <a:spcPts val="0"/>
              </a:spcAft>
            </a:pP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git init - creates a Git repo </a:t>
            </a:r>
          </a:p>
          <a:p>
            <a:pPr>
              <a:lnSpc>
                <a:spcPct val="100000"/>
              </a:lnSpc>
              <a:spcBef>
                <a:spcPts val="0"/>
              </a:spcBef>
              <a:spcAft>
                <a:spcPts val="0"/>
              </a:spcAft>
            </a:pPr>
            <a:r>
              <a:rPr lang="en-US" sz="4400" dirty="0">
                <a:latin typeface="Cordia New" panose="020B0304020202020204" pitchFamily="34" charset="-34"/>
                <a:cs typeface="Cordia New" panose="020B0304020202020204" pitchFamily="34" charset="-34"/>
              </a:rPr>
              <a:t>right in the current directory:</a:t>
            </a:r>
            <a:br>
              <a:rPr lang="en-US" sz="4400" dirty="0">
                <a:latin typeface="Cordia New" panose="020B0304020202020204" pitchFamily="34" charset="-34"/>
                <a:cs typeface="Cordia New" panose="020B0304020202020204" pitchFamily="34" charset="-34"/>
              </a:rPr>
            </a:br>
            <a:endParaRPr lang="en-US" sz="4400" dirty="0">
              <a:latin typeface="Cordia New" panose="020B0304020202020204" pitchFamily="34" charset="-34"/>
              <a:cs typeface="Cordia New" panose="020B0304020202020204" pitchFamily="34" charset="-34"/>
            </a:endParaRPr>
          </a:p>
          <a:p>
            <a:pPr>
              <a:lnSpc>
                <a:spcPct val="100000"/>
              </a:lnSpc>
              <a:spcBef>
                <a:spcPts val="0"/>
              </a:spcBef>
              <a:spcAft>
                <a:spcPts val="0"/>
              </a:spcAft>
            </a:pPr>
            <a:r>
              <a:rPr lang="en-US" sz="4400" dirty="0">
                <a:latin typeface="Cordia New" panose="020B0304020202020204" pitchFamily="34" charset="-34"/>
                <a:cs typeface="Cordia New" panose="020B0304020202020204" pitchFamily="34" charset="-34"/>
              </a:rPr>
              <a:t>git cat-file -p &lt;sha-1&gt;</a:t>
            </a: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Displays the object content</a:t>
            </a:r>
            <a:br>
              <a:rPr lang="en-US" sz="4400" dirty="0">
                <a:latin typeface="Cordia New" panose="020B0304020202020204" pitchFamily="34" charset="-34"/>
                <a:cs typeface="Cordia New" panose="020B0304020202020204" pitchFamily="34" charset="-34"/>
              </a:rPr>
            </a:br>
            <a:endParaRPr lang="en-US" sz="4400" dirty="0">
              <a:latin typeface="Cordia New" panose="020B0304020202020204" pitchFamily="34" charset="-34"/>
              <a:cs typeface="Cordia New" panose="020B0304020202020204" pitchFamily="34" charset="-34"/>
            </a:endParaRPr>
          </a:p>
        </p:txBody>
      </p:sp>
    </p:spTree>
    <p:extLst>
      <p:ext uri="{BB962C8B-B14F-4D97-AF65-F5344CB8AC3E}">
        <p14:creationId xmlns:p14="http://schemas.microsoft.com/office/powerpoint/2010/main" val="3162261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16</a:t>
            </a:fld>
            <a:endParaRPr lang="en-GB" dirty="0"/>
          </a:p>
        </p:txBody>
      </p:sp>
      <p:sp>
        <p:nvSpPr>
          <p:cNvPr id="3" name="Text Placeholder 2"/>
          <p:cNvSpPr>
            <a:spLocks noGrp="1"/>
          </p:cNvSpPr>
          <p:nvPr>
            <p:ph type="body" sz="quarter" idx="14"/>
          </p:nvPr>
        </p:nvSpPr>
        <p:spPr/>
        <p:txBody>
          <a:bodyPr/>
          <a:lstStyle/>
          <a:p>
            <a:endParaRPr lang="en-US"/>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42" t="1292" r="-12588" b="17068"/>
          <a:stretch/>
        </p:blipFill>
        <p:spPr bwMode="auto">
          <a:xfrm>
            <a:off x="165101" y="2851688"/>
            <a:ext cx="9822664" cy="1611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950189" y="76200"/>
            <a:ext cx="3243623" cy="646331"/>
          </a:xfrm>
          <a:prstGeom prst="rect">
            <a:avLst/>
          </a:prstGeom>
          <a:noFill/>
        </p:spPr>
        <p:txBody>
          <a:bodyPr wrap="square" rtlCol="0">
            <a:spAutoFit/>
          </a:bodyPr>
          <a:lstStyle/>
          <a:p>
            <a:r>
              <a:rPr lang="en-US" sz="3600" dirty="0"/>
              <a:t>Digging in</a:t>
            </a:r>
          </a:p>
        </p:txBody>
      </p:sp>
      <p:sp>
        <p:nvSpPr>
          <p:cNvPr id="4" name="Content Placeholder 3"/>
          <p:cNvSpPr>
            <a:spLocks noGrp="1"/>
          </p:cNvSpPr>
          <p:nvPr>
            <p:ph sz="half" idx="2"/>
          </p:nvPr>
        </p:nvSpPr>
        <p:spPr>
          <a:xfrm>
            <a:off x="256082" y="1600200"/>
            <a:ext cx="9116518" cy="822595"/>
          </a:xfrm>
        </p:spPr>
        <p:txBody>
          <a:bodyPr>
            <a:noAutofit/>
          </a:bodyPr>
          <a:lstStyle/>
          <a:p>
            <a:pPr>
              <a:lnSpc>
                <a:spcPct val="100000"/>
              </a:lnSpc>
              <a:spcBef>
                <a:spcPts val="0"/>
              </a:spcBef>
              <a:spcAft>
                <a:spcPts val="0"/>
              </a:spcAft>
            </a:pPr>
            <a:r>
              <a:rPr lang="en-US" sz="4400" dirty="0">
                <a:latin typeface="Cordia New" panose="020B0304020202020204" pitchFamily="34" charset="-34"/>
                <a:cs typeface="Cordia New" panose="020B0304020202020204" pitchFamily="34" charset="-34"/>
              </a:rPr>
              <a:t>git status</a:t>
            </a:r>
          </a:p>
        </p:txBody>
      </p:sp>
    </p:spTree>
    <p:extLst>
      <p:ext uri="{BB962C8B-B14F-4D97-AF65-F5344CB8AC3E}">
        <p14:creationId xmlns:p14="http://schemas.microsoft.com/office/powerpoint/2010/main" val="2902671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17</a:t>
            </a:fld>
            <a:endParaRPr lang="en-GB" dirty="0"/>
          </a:p>
        </p:txBody>
      </p:sp>
      <p:sp>
        <p:nvSpPr>
          <p:cNvPr id="3" name="Text Placeholder 2"/>
          <p:cNvSpPr>
            <a:spLocks noGrp="1"/>
          </p:cNvSpPr>
          <p:nvPr>
            <p:ph type="body" sz="quarter" idx="14"/>
          </p:nvPr>
        </p:nvSpPr>
        <p:spPr/>
        <p:txBody>
          <a:bodyPr/>
          <a:lstStyle/>
          <a:p>
            <a:endParaRPr lang="en-US"/>
          </a:p>
        </p:txBody>
      </p:sp>
      <p:sp>
        <p:nvSpPr>
          <p:cNvPr id="5" name="Text Placeholder 4"/>
          <p:cNvSpPr>
            <a:spLocks noGrp="1"/>
          </p:cNvSpPr>
          <p:nvPr>
            <p:ph type="body" sz="quarter" idx="15"/>
          </p:nvPr>
        </p:nvSpPr>
        <p:spPr>
          <a:xfrm>
            <a:off x="245908" y="871800"/>
            <a:ext cx="8649969" cy="576000"/>
          </a:xfrm>
        </p:spPr>
        <p:txBody>
          <a:bodyPr/>
          <a:lstStyle/>
          <a:p>
            <a:r>
              <a:rPr lang="en-US" sz="3200" dirty="0"/>
              <a:t>What is a commit?</a:t>
            </a:r>
          </a:p>
        </p:txBody>
      </p:sp>
      <p:sp>
        <p:nvSpPr>
          <p:cNvPr id="6" name="Rectangle 5"/>
          <p:cNvSpPr/>
          <p:nvPr/>
        </p:nvSpPr>
        <p:spPr bwMode="auto">
          <a:xfrm>
            <a:off x="228601" y="576789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pPr eaLnBrk="0" fontAlgn="base" hangingPunct="0">
              <a:spcBef>
                <a:spcPct val="0"/>
              </a:spcBef>
              <a:spcAft>
                <a:spcPct val="0"/>
              </a:spcAft>
            </a:pPr>
            <a:r>
              <a:rPr lang="en-US" sz="2800" dirty="0">
                <a:solidFill>
                  <a:schemeClr val="bg1"/>
                </a:solidFill>
              </a:rPr>
              <a:t>fed59d6  Jul 17 11:45 Victor Grazi: initial</a:t>
            </a:r>
            <a:endParaRPr kumimoji="0" lang="en-US" sz="2800" b="1" i="0" u="none" strike="noStrike" cap="none" normalizeH="0" baseline="0" dirty="0">
              <a:ln>
                <a:noFill/>
              </a:ln>
              <a:solidFill>
                <a:schemeClr val="bg1"/>
              </a:solidFill>
              <a:effectLst/>
              <a:latin typeface="Arial" charset="0"/>
            </a:endParaRPr>
          </a:p>
        </p:txBody>
      </p:sp>
      <p:sp>
        <p:nvSpPr>
          <p:cNvPr id="7" name="Rectangle 6"/>
          <p:cNvSpPr/>
          <p:nvPr/>
        </p:nvSpPr>
        <p:spPr bwMode="auto">
          <a:xfrm>
            <a:off x="228601" y="494493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r>
              <a:rPr lang="en-US" sz="2800" dirty="0">
                <a:solidFill>
                  <a:schemeClr val="bg1"/>
                </a:solidFill>
              </a:rPr>
              <a:t>6e33d1c  Aug 17 12:21 John Jones: modified</a:t>
            </a:r>
          </a:p>
        </p:txBody>
      </p:sp>
      <p:sp>
        <p:nvSpPr>
          <p:cNvPr id="8" name="Rectangle 7"/>
          <p:cNvSpPr/>
          <p:nvPr/>
        </p:nvSpPr>
        <p:spPr bwMode="auto">
          <a:xfrm>
            <a:off x="228601" y="412197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pPr eaLnBrk="0" fontAlgn="base" hangingPunct="0">
              <a:spcBef>
                <a:spcPct val="0"/>
              </a:spcBef>
              <a:spcAft>
                <a:spcPct val="0"/>
              </a:spcAft>
            </a:pPr>
            <a:r>
              <a:rPr lang="en-US" sz="2800" dirty="0">
                <a:solidFill>
                  <a:schemeClr val="bg1"/>
                </a:solidFill>
              </a:rPr>
              <a:t>9aca92f  Aug 21 12:42 Victor Grazi: some stuff</a:t>
            </a:r>
            <a:endParaRPr kumimoji="0" lang="en-US" sz="2800" b="1" i="0" u="none" strike="noStrike" cap="none" normalizeH="0" baseline="0" dirty="0">
              <a:ln>
                <a:noFill/>
              </a:ln>
              <a:solidFill>
                <a:schemeClr val="bg1"/>
              </a:solidFill>
              <a:effectLst/>
              <a:latin typeface="Arial" charset="0"/>
            </a:endParaRPr>
          </a:p>
        </p:txBody>
      </p:sp>
      <p:sp>
        <p:nvSpPr>
          <p:cNvPr id="9" name="Rectangle 8"/>
          <p:cNvSpPr/>
          <p:nvPr/>
        </p:nvSpPr>
        <p:spPr bwMode="auto">
          <a:xfrm>
            <a:off x="228601" y="329901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pPr eaLnBrk="0" fontAlgn="base" hangingPunct="0">
              <a:spcBef>
                <a:spcPct val="0"/>
              </a:spcBef>
              <a:spcAft>
                <a:spcPct val="0"/>
              </a:spcAft>
            </a:pPr>
            <a:r>
              <a:rPr lang="en-US" sz="2800" dirty="0">
                <a:solidFill>
                  <a:schemeClr val="bg1"/>
                </a:solidFill>
              </a:rPr>
              <a:t>a641e01  Sep 15 12:46 John Jones : more stuff</a:t>
            </a:r>
            <a:endParaRPr kumimoji="0" lang="en-US" sz="2800" b="1" i="0" u="none" strike="noStrike" cap="none" normalizeH="0" baseline="0" dirty="0">
              <a:ln>
                <a:noFill/>
              </a:ln>
              <a:solidFill>
                <a:schemeClr val="bg1"/>
              </a:solidFill>
              <a:effectLst/>
              <a:latin typeface="Arial" charset="0"/>
            </a:endParaRPr>
          </a:p>
        </p:txBody>
      </p:sp>
      <p:sp>
        <p:nvSpPr>
          <p:cNvPr id="10" name="Rectangle 9"/>
          <p:cNvSpPr/>
          <p:nvPr/>
        </p:nvSpPr>
        <p:spPr bwMode="auto">
          <a:xfrm>
            <a:off x="228601" y="247605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pPr eaLnBrk="0" fontAlgn="base" hangingPunct="0">
              <a:spcBef>
                <a:spcPct val="0"/>
              </a:spcBef>
              <a:spcAft>
                <a:spcPct val="0"/>
              </a:spcAft>
            </a:pPr>
            <a:r>
              <a:rPr lang="en-US" sz="2800" dirty="0">
                <a:solidFill>
                  <a:schemeClr val="bg1"/>
                </a:solidFill>
              </a:rPr>
              <a:t>bf1599d  Oct 17 12:49 John Jones: almost..</a:t>
            </a:r>
            <a:endParaRPr kumimoji="0" lang="en-US" sz="2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228600" y="1653099"/>
            <a:ext cx="7951375"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36000" rIns="0" bIns="36000" numCol="1" rtlCol="0" anchor="ctr" anchorCtr="0" compatLnSpc="1">
            <a:prstTxWarp prst="textNoShape">
              <a:avLst/>
            </a:prstTxWarp>
          </a:bodyPr>
          <a:lstStyle/>
          <a:p>
            <a:pPr eaLnBrk="0" fontAlgn="base" hangingPunct="0">
              <a:spcBef>
                <a:spcPct val="0"/>
              </a:spcBef>
              <a:spcAft>
                <a:spcPct val="0"/>
              </a:spcAft>
            </a:pPr>
            <a:r>
              <a:rPr lang="en-US" sz="2800" dirty="0">
                <a:solidFill>
                  <a:schemeClr val="bg1"/>
                </a:solidFill>
              </a:rPr>
              <a:t>021e638  Oct 19 12:51 Victor Grazi: done!</a:t>
            </a:r>
            <a:endParaRPr kumimoji="0" lang="en-US" sz="2800" b="1" i="0" u="none" strike="noStrike" cap="none" normalizeH="0" baseline="0" dirty="0">
              <a:ln>
                <a:noFill/>
              </a:ln>
              <a:solidFill>
                <a:schemeClr val="bg1"/>
              </a:solidFill>
              <a:effectLst/>
              <a:latin typeface="Arial" charset="0"/>
            </a:endParaRPr>
          </a:p>
        </p:txBody>
      </p:sp>
      <p:cxnSp>
        <p:nvCxnSpPr>
          <p:cNvPr id="15" name="Straight Arrow Connector 14"/>
          <p:cNvCxnSpPr>
            <a:stCxn id="7" idx="2"/>
            <a:endCxn id="6" idx="0"/>
          </p:cNvCxnSpPr>
          <p:nvPr/>
        </p:nvCxnSpPr>
        <p:spPr bwMode="auto">
          <a:xfrm>
            <a:off x="4204289" y="5448741"/>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18" name="Straight Arrow Connector 17"/>
          <p:cNvCxnSpPr>
            <a:stCxn id="8" idx="2"/>
            <a:endCxn id="7" idx="0"/>
          </p:cNvCxnSpPr>
          <p:nvPr/>
        </p:nvCxnSpPr>
        <p:spPr bwMode="auto">
          <a:xfrm>
            <a:off x="4204289" y="4625781"/>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1" name="Straight Arrow Connector 20"/>
          <p:cNvCxnSpPr>
            <a:stCxn id="9" idx="2"/>
            <a:endCxn id="8" idx="0"/>
          </p:cNvCxnSpPr>
          <p:nvPr/>
        </p:nvCxnSpPr>
        <p:spPr bwMode="auto">
          <a:xfrm>
            <a:off x="4204289" y="3802821"/>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4" name="Straight Arrow Connector 23"/>
          <p:cNvCxnSpPr>
            <a:stCxn id="10" idx="2"/>
            <a:endCxn id="9" idx="0"/>
          </p:cNvCxnSpPr>
          <p:nvPr/>
        </p:nvCxnSpPr>
        <p:spPr bwMode="auto">
          <a:xfrm>
            <a:off x="4204289" y="2979861"/>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8" name="Straight Arrow Connector 27"/>
          <p:cNvCxnSpPr>
            <a:stCxn id="11" idx="2"/>
            <a:endCxn id="10" idx="0"/>
          </p:cNvCxnSpPr>
          <p:nvPr/>
        </p:nvCxnSpPr>
        <p:spPr bwMode="auto">
          <a:xfrm>
            <a:off x="4204288" y="2156901"/>
            <a:ext cx="1"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sp>
        <p:nvSpPr>
          <p:cNvPr id="34" name="Left Arrow 33"/>
          <p:cNvSpPr/>
          <p:nvPr/>
        </p:nvSpPr>
        <p:spPr bwMode="auto">
          <a:xfrm>
            <a:off x="7913368" y="5684520"/>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35" name="Left Arrow 34"/>
          <p:cNvSpPr/>
          <p:nvPr/>
        </p:nvSpPr>
        <p:spPr bwMode="auto">
          <a:xfrm>
            <a:off x="7899156" y="4871009"/>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36" name="Left Arrow 35"/>
          <p:cNvSpPr/>
          <p:nvPr/>
        </p:nvSpPr>
        <p:spPr bwMode="auto">
          <a:xfrm>
            <a:off x="7884944" y="4057498"/>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37" name="Left Arrow 36"/>
          <p:cNvSpPr/>
          <p:nvPr/>
        </p:nvSpPr>
        <p:spPr bwMode="auto">
          <a:xfrm>
            <a:off x="7870732" y="3243987"/>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38" name="Left Arrow 37"/>
          <p:cNvSpPr/>
          <p:nvPr/>
        </p:nvSpPr>
        <p:spPr bwMode="auto">
          <a:xfrm>
            <a:off x="7856520" y="2430476"/>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39" name="Left Arrow 38"/>
          <p:cNvSpPr/>
          <p:nvPr/>
        </p:nvSpPr>
        <p:spPr bwMode="auto">
          <a:xfrm>
            <a:off x="7842308" y="1616965"/>
            <a:ext cx="1154432" cy="67056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Tree>
    <p:extLst>
      <p:ext uri="{BB962C8B-B14F-4D97-AF65-F5344CB8AC3E}">
        <p14:creationId xmlns:p14="http://schemas.microsoft.com/office/powerpoint/2010/main" val="1185932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 presetClass="exit" presetSubtype="0" fill="hold" grpId="1" nodeType="withEffect">
                                  <p:stCondLst>
                                    <p:cond delay="0"/>
                                  </p:stCondLst>
                                  <p:childTnLst>
                                    <p:set>
                                      <p:cBhvr>
                                        <p:cTn id="40" dur="1" fill="hold">
                                          <p:stCondLst>
                                            <p:cond delay="0"/>
                                          </p:stCondLst>
                                        </p:cTn>
                                        <p:tgtEl>
                                          <p:spTgt spid="3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37"/>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0"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18</a:t>
            </a:fld>
            <a:endParaRPr lang="en-GB" dirty="0"/>
          </a:p>
        </p:txBody>
      </p:sp>
      <p:sp>
        <p:nvSpPr>
          <p:cNvPr id="3" name="Text Placeholder 2"/>
          <p:cNvSpPr>
            <a:spLocks noGrp="1"/>
          </p:cNvSpPr>
          <p:nvPr>
            <p:ph type="body" sz="quarter" idx="14"/>
          </p:nvPr>
        </p:nvSpPr>
        <p:spPr/>
        <p:txBody>
          <a:bodyPr lIns="0" anchor="ctr" anchorCtr="1"/>
          <a:lstStyle/>
          <a:p>
            <a:endParaRPr lang="en-US"/>
          </a:p>
        </p:txBody>
      </p:sp>
      <p:sp>
        <p:nvSpPr>
          <p:cNvPr id="5" name="Text Placeholder 4"/>
          <p:cNvSpPr>
            <a:spLocks noGrp="1"/>
          </p:cNvSpPr>
          <p:nvPr>
            <p:ph type="body" sz="quarter" idx="15"/>
          </p:nvPr>
        </p:nvSpPr>
        <p:spPr>
          <a:xfrm>
            <a:off x="228600" y="304800"/>
            <a:ext cx="8649969" cy="576000"/>
          </a:xfrm>
        </p:spPr>
        <p:txBody>
          <a:bodyPr/>
          <a:lstStyle/>
          <a:p>
            <a:r>
              <a:rPr lang="en-US" sz="3200" dirty="0"/>
              <a:t>What is a branch?</a:t>
            </a:r>
          </a:p>
        </p:txBody>
      </p:sp>
      <p:sp>
        <p:nvSpPr>
          <p:cNvPr id="6" name="Rectangle 5"/>
          <p:cNvSpPr/>
          <p:nvPr/>
        </p:nvSpPr>
        <p:spPr bwMode="auto">
          <a:xfrm>
            <a:off x="3363699" y="4792361"/>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de159d6</a:t>
            </a:r>
            <a:endParaRPr kumimoji="0" lang="en-US" sz="3200" b="1" i="0" u="none" strike="noStrike" cap="none" normalizeH="0" baseline="0" dirty="0">
              <a:ln>
                <a:noFill/>
              </a:ln>
              <a:solidFill>
                <a:schemeClr val="bg1"/>
              </a:solidFill>
              <a:effectLst/>
              <a:latin typeface="Arial" charset="0"/>
            </a:endParaRPr>
          </a:p>
        </p:txBody>
      </p:sp>
      <p:sp>
        <p:nvSpPr>
          <p:cNvPr id="7" name="Rectangle 6"/>
          <p:cNvSpPr/>
          <p:nvPr/>
        </p:nvSpPr>
        <p:spPr bwMode="auto">
          <a:xfrm>
            <a:off x="3363699" y="3969401"/>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r>
              <a:rPr lang="en-US" sz="3200" dirty="0">
                <a:solidFill>
                  <a:schemeClr val="bg1"/>
                </a:solidFill>
              </a:rPr>
              <a:t>6e33d1c</a:t>
            </a:r>
          </a:p>
        </p:txBody>
      </p:sp>
      <p:sp>
        <p:nvSpPr>
          <p:cNvPr id="8" name="Rectangle 7"/>
          <p:cNvSpPr/>
          <p:nvPr/>
        </p:nvSpPr>
        <p:spPr bwMode="auto">
          <a:xfrm>
            <a:off x="3371462" y="278786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9aca92f</a:t>
            </a:r>
            <a:endParaRPr kumimoji="0" lang="en-US" sz="3200" b="1" i="0" u="none" strike="noStrike" cap="none" normalizeH="0" baseline="0" dirty="0">
              <a:ln>
                <a:noFill/>
              </a:ln>
              <a:solidFill>
                <a:schemeClr val="bg1"/>
              </a:solidFill>
              <a:effectLst/>
              <a:latin typeface="Arial" charset="0"/>
            </a:endParaRPr>
          </a:p>
        </p:txBody>
      </p:sp>
      <p:sp>
        <p:nvSpPr>
          <p:cNvPr id="9" name="Rectangle 8"/>
          <p:cNvSpPr/>
          <p:nvPr/>
        </p:nvSpPr>
        <p:spPr bwMode="auto">
          <a:xfrm>
            <a:off x="3371462" y="196490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a641e01</a:t>
            </a:r>
            <a:endParaRPr kumimoji="0" lang="en-US" sz="3200" b="1" i="0" u="none" strike="noStrike" cap="none" normalizeH="0" baseline="0" dirty="0">
              <a:ln>
                <a:noFill/>
              </a:ln>
              <a:solidFill>
                <a:schemeClr val="bg1"/>
              </a:solidFill>
              <a:effectLst/>
              <a:latin typeface="Arial" charset="0"/>
            </a:endParaRPr>
          </a:p>
        </p:txBody>
      </p:sp>
      <p:sp>
        <p:nvSpPr>
          <p:cNvPr id="10" name="Rectangle 9"/>
          <p:cNvSpPr/>
          <p:nvPr/>
        </p:nvSpPr>
        <p:spPr bwMode="auto">
          <a:xfrm>
            <a:off x="264887" y="278786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bf1599d</a:t>
            </a:r>
            <a:endParaRPr kumimoji="0" lang="en-US" sz="32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264886" y="196490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021e638</a:t>
            </a:r>
            <a:endParaRPr kumimoji="0" lang="en-US" sz="3200" b="1" i="0" u="none" strike="noStrike" cap="none" normalizeH="0" baseline="0" dirty="0">
              <a:ln>
                <a:noFill/>
              </a:ln>
              <a:solidFill>
                <a:schemeClr val="bg1"/>
              </a:solidFill>
              <a:effectLst/>
              <a:latin typeface="Arial" charset="0"/>
            </a:endParaRPr>
          </a:p>
        </p:txBody>
      </p:sp>
      <p:cxnSp>
        <p:nvCxnSpPr>
          <p:cNvPr id="15" name="Straight Arrow Connector 14"/>
          <p:cNvCxnSpPr>
            <a:stCxn id="7" idx="2"/>
            <a:endCxn id="6" idx="0"/>
          </p:cNvCxnSpPr>
          <p:nvPr/>
        </p:nvCxnSpPr>
        <p:spPr bwMode="auto">
          <a:xfrm>
            <a:off x="4312318" y="4473203"/>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18" name="Straight Arrow Connector 17"/>
          <p:cNvCxnSpPr>
            <a:stCxn id="8" idx="2"/>
            <a:endCxn id="7" idx="0"/>
          </p:cNvCxnSpPr>
          <p:nvPr/>
        </p:nvCxnSpPr>
        <p:spPr bwMode="auto">
          <a:xfrm flipH="1">
            <a:off x="4312318" y="3291662"/>
            <a:ext cx="7763" cy="677739"/>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1" name="Straight Arrow Connector 20"/>
          <p:cNvCxnSpPr>
            <a:stCxn id="9" idx="2"/>
            <a:endCxn id="8" idx="0"/>
          </p:cNvCxnSpPr>
          <p:nvPr/>
        </p:nvCxnSpPr>
        <p:spPr bwMode="auto">
          <a:xfrm>
            <a:off x="4320081" y="2468702"/>
            <a:ext cx="0"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4" name="Straight Arrow Connector 23"/>
          <p:cNvCxnSpPr>
            <a:stCxn id="10" idx="2"/>
            <a:endCxn id="7" idx="0"/>
          </p:cNvCxnSpPr>
          <p:nvPr/>
        </p:nvCxnSpPr>
        <p:spPr bwMode="auto">
          <a:xfrm>
            <a:off x="1213506" y="3291662"/>
            <a:ext cx="3098812" cy="677739"/>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8" name="Straight Arrow Connector 27"/>
          <p:cNvCxnSpPr>
            <a:stCxn id="11" idx="2"/>
            <a:endCxn id="10" idx="0"/>
          </p:cNvCxnSpPr>
          <p:nvPr/>
        </p:nvCxnSpPr>
        <p:spPr bwMode="auto">
          <a:xfrm>
            <a:off x="1213505" y="2468702"/>
            <a:ext cx="1"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sp>
        <p:nvSpPr>
          <p:cNvPr id="17" name="Rectangle 16"/>
          <p:cNvSpPr/>
          <p:nvPr/>
        </p:nvSpPr>
        <p:spPr bwMode="auto">
          <a:xfrm>
            <a:off x="5867401" y="196596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3f1509d</a:t>
            </a:r>
            <a:endParaRPr kumimoji="0" lang="en-US" sz="3200" b="1" i="0" u="none" strike="noStrike" cap="none" normalizeH="0" baseline="0" dirty="0">
              <a:ln>
                <a:noFill/>
              </a:ln>
              <a:solidFill>
                <a:schemeClr val="bg1"/>
              </a:solidFill>
              <a:effectLst/>
              <a:latin typeface="Arial" charset="0"/>
            </a:endParaRPr>
          </a:p>
        </p:txBody>
      </p:sp>
      <p:sp>
        <p:nvSpPr>
          <p:cNvPr id="19" name="Rectangle 18"/>
          <p:cNvSpPr/>
          <p:nvPr/>
        </p:nvSpPr>
        <p:spPr bwMode="auto">
          <a:xfrm>
            <a:off x="5867400" y="114300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932f60a</a:t>
            </a:r>
            <a:endParaRPr kumimoji="0" lang="en-US" sz="3200" b="1" i="0" u="none" strike="noStrike" cap="none" normalizeH="0" baseline="0" dirty="0">
              <a:ln>
                <a:noFill/>
              </a:ln>
              <a:solidFill>
                <a:schemeClr val="bg1"/>
              </a:solidFill>
              <a:effectLst/>
              <a:latin typeface="Arial" charset="0"/>
            </a:endParaRPr>
          </a:p>
        </p:txBody>
      </p:sp>
      <p:cxnSp>
        <p:nvCxnSpPr>
          <p:cNvPr id="20" name="Straight Arrow Connector 19"/>
          <p:cNvCxnSpPr>
            <a:stCxn id="17" idx="2"/>
            <a:endCxn id="8" idx="0"/>
          </p:cNvCxnSpPr>
          <p:nvPr/>
        </p:nvCxnSpPr>
        <p:spPr bwMode="auto">
          <a:xfrm flipH="1">
            <a:off x="4320081" y="2469762"/>
            <a:ext cx="2495939" cy="31809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cxnSp>
        <p:nvCxnSpPr>
          <p:cNvPr id="22" name="Straight Arrow Connector 21"/>
          <p:cNvCxnSpPr>
            <a:stCxn id="19" idx="2"/>
            <a:endCxn id="17" idx="0"/>
          </p:cNvCxnSpPr>
          <p:nvPr/>
        </p:nvCxnSpPr>
        <p:spPr bwMode="auto">
          <a:xfrm>
            <a:off x="6816019" y="1646802"/>
            <a:ext cx="1" cy="31915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sp>
        <p:nvSpPr>
          <p:cNvPr id="25" name="Rectangle 24"/>
          <p:cNvSpPr/>
          <p:nvPr/>
        </p:nvSpPr>
        <p:spPr bwMode="auto">
          <a:xfrm>
            <a:off x="228600" y="1143000"/>
            <a:ext cx="1897238" cy="50380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bg1"/>
                </a:solidFill>
              </a:rPr>
              <a:t>fe1632</a:t>
            </a:r>
            <a:endParaRPr kumimoji="0" lang="en-US" sz="3200" b="1" i="0" u="none" strike="noStrike" cap="none" normalizeH="0" baseline="0" dirty="0">
              <a:ln>
                <a:noFill/>
              </a:ln>
              <a:solidFill>
                <a:schemeClr val="bg1"/>
              </a:solidFill>
              <a:effectLst/>
              <a:latin typeface="Arial" charset="0"/>
            </a:endParaRPr>
          </a:p>
        </p:txBody>
      </p:sp>
      <p:cxnSp>
        <p:nvCxnSpPr>
          <p:cNvPr id="26" name="Straight Arrow Connector 25"/>
          <p:cNvCxnSpPr>
            <a:stCxn id="25" idx="2"/>
            <a:endCxn id="11" idx="0"/>
          </p:cNvCxnSpPr>
          <p:nvPr/>
        </p:nvCxnSpPr>
        <p:spPr bwMode="auto">
          <a:xfrm>
            <a:off x="1177219" y="1646802"/>
            <a:ext cx="36286" cy="318098"/>
          </a:xfrm>
          <a:prstGeom prst="straightConnector1">
            <a:avLst/>
          </a:prstGeom>
          <a:solidFill>
            <a:schemeClr val="accent2"/>
          </a:solidFill>
          <a:ln w="34925" cap="flat" cmpd="sng" algn="ctr">
            <a:solidFill>
              <a:schemeClr val="tx1"/>
            </a:solidFill>
            <a:prstDash val="solid"/>
            <a:round/>
            <a:headEnd type="none" w="med" len="med"/>
            <a:tailEnd type="stealth" w="lg" len="lg"/>
          </a:ln>
          <a:effectLst/>
        </p:spPr>
      </p:cxnSp>
      <p:sp>
        <p:nvSpPr>
          <p:cNvPr id="37" name="Rectangle 36"/>
          <p:cNvSpPr/>
          <p:nvPr/>
        </p:nvSpPr>
        <p:spPr bwMode="auto">
          <a:xfrm>
            <a:off x="3276600" y="5913480"/>
            <a:ext cx="2086962" cy="50380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tx1"/>
                </a:solidFill>
              </a:rPr>
              <a:t>master</a:t>
            </a:r>
            <a:endParaRPr kumimoji="0" lang="en-US" sz="3200" b="1" i="0" u="none" strike="noStrike" cap="none" normalizeH="0" baseline="0" dirty="0">
              <a:ln>
                <a:noFill/>
              </a:ln>
              <a:solidFill>
                <a:schemeClr val="tx1"/>
              </a:solidFill>
              <a:effectLst/>
              <a:latin typeface="Arial" charset="0"/>
            </a:endParaRPr>
          </a:p>
        </p:txBody>
      </p:sp>
      <p:sp>
        <p:nvSpPr>
          <p:cNvPr id="38" name="Rectangle 37"/>
          <p:cNvSpPr/>
          <p:nvPr/>
        </p:nvSpPr>
        <p:spPr bwMode="auto">
          <a:xfrm>
            <a:off x="381000" y="5913480"/>
            <a:ext cx="2422797" cy="50380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36000" rIns="0" bIns="36000" numCol="1" rtlCol="0" anchor="ctr" anchorCtr="1" compatLnSpc="1">
            <a:prstTxWarp prst="textNoShape">
              <a:avLst/>
            </a:prstTxWarp>
          </a:bodyPr>
          <a:lstStyle/>
          <a:p>
            <a:pPr algn="ctr" eaLnBrk="0" fontAlgn="base" hangingPunct="0">
              <a:spcBef>
                <a:spcPct val="0"/>
              </a:spcBef>
              <a:spcAft>
                <a:spcPct val="0"/>
              </a:spcAft>
            </a:pPr>
            <a:r>
              <a:rPr lang="en-US" sz="3200" dirty="0">
                <a:solidFill>
                  <a:schemeClr val="tx1"/>
                </a:solidFill>
              </a:rPr>
              <a:t>my-branch</a:t>
            </a:r>
            <a:endParaRPr kumimoji="0" lang="en-US" sz="3200" b="1" i="0" u="none" strike="noStrike" cap="none" normalizeH="0" baseline="0" dirty="0">
              <a:ln>
                <a:noFill/>
              </a:ln>
              <a:solidFill>
                <a:schemeClr val="tx1"/>
              </a:solidFill>
              <a:effectLst/>
              <a:latin typeface="Arial" charset="0"/>
            </a:endParaRPr>
          </a:p>
        </p:txBody>
      </p:sp>
      <p:sp>
        <p:nvSpPr>
          <p:cNvPr id="39" name="Rectangle 38"/>
          <p:cNvSpPr/>
          <p:nvPr/>
        </p:nvSpPr>
        <p:spPr bwMode="auto">
          <a:xfrm>
            <a:off x="5652210" y="5913480"/>
            <a:ext cx="2878438" cy="50380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36000" rIns="0" bIns="36000" numCol="1" rtlCol="0" anchor="ctr" anchorCtr="1" compatLnSpc="1">
            <a:prstTxWarp prst="textNoShape">
              <a:avLst/>
            </a:prstTxWarp>
          </a:bodyPr>
          <a:lstStyle/>
          <a:p>
            <a:pPr eaLnBrk="0" fontAlgn="base" hangingPunct="0">
              <a:spcBef>
                <a:spcPct val="0"/>
              </a:spcBef>
              <a:spcAft>
                <a:spcPct val="0"/>
              </a:spcAft>
            </a:pPr>
            <a:r>
              <a:rPr lang="en-US" sz="3200" dirty="0">
                <a:solidFill>
                  <a:schemeClr val="tx1"/>
                </a:solidFill>
              </a:rPr>
              <a:t>other-branch</a:t>
            </a:r>
            <a:endParaRPr kumimoji="0" lang="en-US" sz="3200" b="1" i="0" u="none" strike="noStrike" cap="none" normalizeH="0" baseline="0" dirty="0">
              <a:ln>
                <a:noFill/>
              </a:ln>
              <a:solidFill>
                <a:schemeClr val="tx1"/>
              </a:solidFill>
              <a:effectLst/>
              <a:latin typeface="Arial" charset="0"/>
            </a:endParaRPr>
          </a:p>
        </p:txBody>
      </p:sp>
      <p:sp>
        <p:nvSpPr>
          <p:cNvPr id="40" name="Left Arrow 39"/>
          <p:cNvSpPr/>
          <p:nvPr/>
        </p:nvSpPr>
        <p:spPr bwMode="auto">
          <a:xfrm>
            <a:off x="5210593" y="4715588"/>
            <a:ext cx="1279206" cy="657348"/>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1" name="Left Arrow 40"/>
          <p:cNvSpPr/>
          <p:nvPr/>
        </p:nvSpPr>
        <p:spPr bwMode="auto">
          <a:xfrm>
            <a:off x="5210593" y="3887015"/>
            <a:ext cx="1279206" cy="657348"/>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2" name="Left Arrow 41"/>
          <p:cNvSpPr/>
          <p:nvPr/>
        </p:nvSpPr>
        <p:spPr bwMode="auto">
          <a:xfrm>
            <a:off x="5210593" y="2741809"/>
            <a:ext cx="1279206" cy="657348"/>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3" name="Left Arrow 42"/>
          <p:cNvSpPr/>
          <p:nvPr/>
        </p:nvSpPr>
        <p:spPr bwMode="auto">
          <a:xfrm>
            <a:off x="2057400" y="2728401"/>
            <a:ext cx="1279206" cy="63169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4" name="Left Arrow 43"/>
          <p:cNvSpPr/>
          <p:nvPr/>
        </p:nvSpPr>
        <p:spPr bwMode="auto">
          <a:xfrm>
            <a:off x="5210593" y="1930431"/>
            <a:ext cx="1279206" cy="657348"/>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5" name="Left Arrow 44"/>
          <p:cNvSpPr/>
          <p:nvPr/>
        </p:nvSpPr>
        <p:spPr bwMode="auto">
          <a:xfrm>
            <a:off x="2057400" y="1880540"/>
            <a:ext cx="1279206" cy="63169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6" name="Left Arrow 45"/>
          <p:cNvSpPr/>
          <p:nvPr/>
        </p:nvSpPr>
        <p:spPr bwMode="auto">
          <a:xfrm>
            <a:off x="7736114" y="1907273"/>
            <a:ext cx="1279206" cy="63169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7" name="Left Arrow 46"/>
          <p:cNvSpPr/>
          <p:nvPr/>
        </p:nvSpPr>
        <p:spPr bwMode="auto">
          <a:xfrm>
            <a:off x="7736114" y="1072946"/>
            <a:ext cx="1279206" cy="63169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8" name="Left Arrow 47"/>
          <p:cNvSpPr/>
          <p:nvPr/>
        </p:nvSpPr>
        <p:spPr bwMode="auto">
          <a:xfrm>
            <a:off x="2057400" y="1069162"/>
            <a:ext cx="1279206" cy="63169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HEAD</a:t>
            </a:r>
          </a:p>
        </p:txBody>
      </p:sp>
      <p:sp>
        <p:nvSpPr>
          <p:cNvPr id="49" name="Flowchart: Process 48"/>
          <p:cNvSpPr/>
          <p:nvPr/>
        </p:nvSpPr>
        <p:spPr bwMode="auto">
          <a:xfrm>
            <a:off x="304800" y="5449951"/>
            <a:ext cx="8451273" cy="188849"/>
          </a:xfrm>
          <a:prstGeom prst="flowChart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Tree>
    <p:extLst>
      <p:ext uri="{BB962C8B-B14F-4D97-AF65-F5344CB8AC3E}">
        <p14:creationId xmlns:p14="http://schemas.microsoft.com/office/powerpoint/2010/main" val="2189396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 presetClass="exit" presetSubtype="0" fill="hold" grpId="1" nodeType="withEffect">
                                  <p:stCondLst>
                                    <p:cond delay="0"/>
                                  </p:stCondLst>
                                  <p:childTnLst>
                                    <p:set>
                                      <p:cBhvr>
                                        <p:cTn id="40" dur="1" fill="hold">
                                          <p:stCondLst>
                                            <p:cond delay="0"/>
                                          </p:stCondLst>
                                        </p:cTn>
                                        <p:tgtEl>
                                          <p:spTgt spid="4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43"/>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44"/>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45"/>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 presetClass="exit" presetSubtype="0" fill="hold" grpId="1" nodeType="with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0" presetClass="entr" presetSubtype="0"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500"/>
                                        <p:tgtEl>
                                          <p:spTgt spid="2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500"/>
                                        <p:tgtEl>
                                          <p:spTgt spid="25"/>
                                        </p:tgtEl>
                                      </p:cBhvr>
                                    </p:animEffect>
                                  </p:childTnLst>
                                </p:cTn>
                              </p:par>
                              <p:par>
                                <p:cTn id="105" presetID="1" presetClass="exit" presetSubtype="0" fill="hold" grpId="1" nodeType="withEffect">
                                  <p:stCondLst>
                                    <p:cond delay="0"/>
                                  </p:stCondLst>
                                  <p:childTnLst>
                                    <p:set>
                                      <p:cBhvr>
                                        <p:cTn id="106" dur="1" fill="hold">
                                          <p:stCondLst>
                                            <p:cond delay="0"/>
                                          </p:stCondLst>
                                        </p:cTn>
                                        <p:tgtEl>
                                          <p:spTgt spid="47"/>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7" grpId="0" animBg="1"/>
      <p:bldP spid="19" grpId="0" animBg="1"/>
      <p:bldP spid="25" grpId="0" animBg="1"/>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a:t>
            </a:fld>
            <a:endParaRPr lang="en-GB" dirty="0"/>
          </a:p>
        </p:txBody>
      </p:sp>
      <p:sp>
        <p:nvSpPr>
          <p:cNvPr id="3" name="Text Placeholder 2"/>
          <p:cNvSpPr>
            <a:spLocks noGrp="1"/>
          </p:cNvSpPr>
          <p:nvPr>
            <p:ph type="body" sz="quarter" idx="14"/>
          </p:nvPr>
        </p:nvSpPr>
        <p:spPr/>
        <p:txBody>
          <a:bodyPr/>
          <a:lstStyle/>
          <a:p>
            <a:endParaRPr lang="en-US" dirty="0"/>
          </a:p>
        </p:txBody>
      </p:sp>
      <p:sp>
        <p:nvSpPr>
          <p:cNvPr id="4" name="Content Placeholder 3"/>
          <p:cNvSpPr>
            <a:spLocks noGrp="1"/>
          </p:cNvSpPr>
          <p:nvPr>
            <p:ph sz="half" idx="2"/>
          </p:nvPr>
        </p:nvSpPr>
        <p:spPr>
          <a:xfrm>
            <a:off x="205195" y="838200"/>
            <a:ext cx="9091205" cy="4777324"/>
          </a:xfrm>
        </p:spPr>
        <p:txBody>
          <a:bodyPr>
            <a:noAutofit/>
          </a:bodyPr>
          <a:lstStyle/>
          <a:p>
            <a:pPr marL="342900" indent="-342900">
              <a:spcBef>
                <a:spcPts val="0"/>
              </a:spcBef>
              <a:spcAft>
                <a:spcPts val="0"/>
              </a:spcAft>
              <a:buFont typeface="Arial" panose="020B0604020202020204" pitchFamily="34" charset="0"/>
              <a:buChar char="•"/>
            </a:pPr>
            <a:r>
              <a:rPr lang="en-US" sz="3200" dirty="0"/>
              <a:t>SVN projects: </a:t>
            </a:r>
          </a:p>
          <a:p>
            <a:pPr marL="522288" lvl="1" indent="-342900">
              <a:spcBef>
                <a:spcPts val="0"/>
              </a:spcBef>
              <a:spcAft>
                <a:spcPts val="0"/>
              </a:spcAft>
              <a:buFont typeface="Arial" panose="020B0604020202020204" pitchFamily="34" charset="0"/>
              <a:buChar char="•"/>
            </a:pPr>
            <a:r>
              <a:rPr lang="en-US" sz="3200" dirty="0"/>
              <a:t>local workspace</a:t>
            </a:r>
          </a:p>
          <a:p>
            <a:pPr marL="522288" lvl="1" indent="-342900">
              <a:spcBef>
                <a:spcPts val="0"/>
              </a:spcBef>
              <a:spcAft>
                <a:spcPts val="0"/>
              </a:spcAft>
              <a:buFont typeface="Arial" panose="020B0604020202020204" pitchFamily="34" charset="0"/>
              <a:buChar char="•"/>
            </a:pPr>
            <a:r>
              <a:rPr lang="en-US" sz="3200" dirty="0"/>
              <a:t>and remote repository.</a:t>
            </a:r>
          </a:p>
          <a:p>
            <a:pPr marL="342900" indent="-342900">
              <a:buFont typeface="Arial" panose="020B0604020202020204" pitchFamily="34" charset="0"/>
              <a:buChar char="•"/>
            </a:pPr>
            <a:r>
              <a:rPr lang="en-US" sz="3200" dirty="0"/>
              <a:t>Git remote &amp; local clones look exactly alike.</a:t>
            </a:r>
          </a:p>
          <a:p>
            <a:pPr marL="342900" indent="-342900">
              <a:buFont typeface="Arial" panose="020B0604020202020204" pitchFamily="34" charset="0"/>
              <a:buChar char="•"/>
            </a:pPr>
            <a:r>
              <a:rPr lang="en-US" sz="3200" i="1" dirty="0"/>
              <a:t>git </a:t>
            </a:r>
            <a:r>
              <a:rPr lang="en-US" sz="3200" i="1" dirty="0" err="1"/>
              <a:t>init</a:t>
            </a:r>
            <a:r>
              <a:rPr lang="en-US" sz="3200" i="1" dirty="0"/>
              <a:t> </a:t>
            </a:r>
            <a:r>
              <a:rPr lang="en-US" sz="3200" dirty="0"/>
              <a:t>creates a local Git repo.</a:t>
            </a:r>
          </a:p>
          <a:p>
            <a:pPr marL="342900" indent="-342900">
              <a:spcAft>
                <a:spcPts val="100"/>
              </a:spcAft>
              <a:buFont typeface="Arial" panose="020B0604020202020204" pitchFamily="34" charset="0"/>
              <a:buChar char="•"/>
            </a:pPr>
            <a:r>
              <a:rPr lang="en-US" sz="3200" dirty="0"/>
              <a:t>Three areas in a Git local repo: </a:t>
            </a:r>
          </a:p>
          <a:p>
            <a:pPr marL="708025" lvl="3" indent="-171450">
              <a:spcBef>
                <a:spcPts val="0"/>
              </a:spcBef>
              <a:spcAft>
                <a:spcPts val="0"/>
              </a:spcAft>
              <a:buFont typeface="Arial" charset="0"/>
              <a:buChar char="•"/>
            </a:pPr>
            <a:r>
              <a:rPr lang="en-US" sz="3200" dirty="0"/>
              <a:t>Working area</a:t>
            </a:r>
          </a:p>
          <a:p>
            <a:pPr marL="708025" lvl="3" indent="-171450">
              <a:spcBef>
                <a:spcPts val="0"/>
              </a:spcBef>
              <a:spcAft>
                <a:spcPts val="0"/>
              </a:spcAft>
              <a:buFont typeface="Arial" charset="0"/>
              <a:buChar char="•"/>
            </a:pPr>
            <a:r>
              <a:rPr lang="en-US" sz="3200" dirty="0"/>
              <a:t>Staging area (or Index)</a:t>
            </a:r>
          </a:p>
          <a:p>
            <a:pPr marL="708025" lvl="3" indent="-171450">
              <a:spcBef>
                <a:spcPts val="0"/>
              </a:spcBef>
              <a:spcAft>
                <a:spcPts val="0"/>
              </a:spcAft>
              <a:buFont typeface="Arial" charset="0"/>
              <a:buChar char="•"/>
            </a:pPr>
            <a:r>
              <a:rPr lang="en-US" sz="3200" dirty="0"/>
              <a:t>Repository</a:t>
            </a:r>
          </a:p>
        </p:txBody>
      </p:sp>
      <p:sp>
        <p:nvSpPr>
          <p:cNvPr id="6" name="TextBox 5"/>
          <p:cNvSpPr txBox="1"/>
          <p:nvPr/>
        </p:nvSpPr>
        <p:spPr>
          <a:xfrm>
            <a:off x="1371600" y="152400"/>
            <a:ext cx="5029200" cy="584775"/>
          </a:xfrm>
          <a:prstGeom prst="rect">
            <a:avLst/>
          </a:prstGeom>
          <a:noFill/>
        </p:spPr>
        <p:txBody>
          <a:bodyPr wrap="square" rtlCol="0">
            <a:spAutoFit/>
          </a:bodyPr>
          <a:lstStyle/>
          <a:p>
            <a:r>
              <a:rPr lang="en-US" sz="3200" b="1" dirty="0"/>
              <a:t>Getting to Know Git</a:t>
            </a:r>
          </a:p>
        </p:txBody>
      </p:sp>
    </p:spTree>
    <p:extLst>
      <p:ext uri="{BB962C8B-B14F-4D97-AF65-F5344CB8AC3E}">
        <p14:creationId xmlns:p14="http://schemas.microsoft.com/office/powerpoint/2010/main" val="717816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19</a:t>
            </a:fld>
            <a:endParaRPr lang="en-GB" dirty="0"/>
          </a:p>
        </p:txBody>
      </p:sp>
      <p:sp>
        <p:nvSpPr>
          <p:cNvPr id="3" name="Text Placeholder 2"/>
          <p:cNvSpPr>
            <a:spLocks noGrp="1"/>
          </p:cNvSpPr>
          <p:nvPr>
            <p:ph type="body" sz="quarter" idx="14"/>
          </p:nvPr>
        </p:nvSpPr>
        <p:spPr/>
        <p:txBody>
          <a:bodyPr/>
          <a:lstStyle/>
          <a:p>
            <a:endParaRPr lang="en-US"/>
          </a:p>
        </p:txBody>
      </p:sp>
      <p:sp>
        <p:nvSpPr>
          <p:cNvPr id="4" name="Content Placeholder 3"/>
          <p:cNvSpPr>
            <a:spLocks noGrp="1"/>
          </p:cNvSpPr>
          <p:nvPr>
            <p:ph sz="half" idx="2"/>
          </p:nvPr>
        </p:nvSpPr>
        <p:spPr/>
        <p:txBody>
          <a:bodyPr/>
          <a:lstStyle/>
          <a:p>
            <a:r>
              <a:rPr lang="en-US" dirty="0"/>
              <a:t>Recommend using Git Bash, installed as part of the Git installation</a:t>
            </a:r>
          </a:p>
          <a:p>
            <a:r>
              <a:rPr lang="en-US" dirty="0"/>
              <a:t>If you like Unix commands, this provides a highly usable </a:t>
            </a:r>
            <a:r>
              <a:rPr lang="en-US" dirty="0" err="1"/>
              <a:t>unix</a:t>
            </a:r>
            <a:r>
              <a:rPr lang="en-US" dirty="0"/>
              <a:t> Bash shell in Windows</a:t>
            </a:r>
          </a:p>
          <a:p>
            <a:r>
              <a:rPr lang="en-US" dirty="0"/>
              <a:t>To create a new project in Gitlab:</a:t>
            </a:r>
          </a:p>
          <a:p>
            <a:endParaRPr lang="en-US" dirty="0"/>
          </a:p>
          <a:p>
            <a:endParaRPr lang="en-US" dirty="0"/>
          </a:p>
        </p:txBody>
      </p:sp>
      <p:sp>
        <p:nvSpPr>
          <p:cNvPr id="5" name="Text Placeholder 4"/>
          <p:cNvSpPr>
            <a:spLocks noGrp="1"/>
          </p:cNvSpPr>
          <p:nvPr>
            <p:ph type="body" sz="quarter" idx="15"/>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95600"/>
            <a:ext cx="3811176" cy="14216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74121"/>
            <a:ext cx="3453937" cy="38028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1867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20</a:t>
            </a:fld>
            <a:endParaRPr lang="en-GB" dirty="0"/>
          </a:p>
        </p:txBody>
      </p:sp>
      <p:sp>
        <p:nvSpPr>
          <p:cNvPr id="3" name="Text Placeholder 2"/>
          <p:cNvSpPr>
            <a:spLocks noGrp="1"/>
          </p:cNvSpPr>
          <p:nvPr>
            <p:ph type="body" sz="quarter" idx="14"/>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27417" y="841292"/>
            <a:ext cx="5597587" cy="6066286"/>
          </a:xfrm>
        </p:spPr>
      </p:pic>
      <p:sp>
        <p:nvSpPr>
          <p:cNvPr id="5" name="Text Placeholder 4"/>
          <p:cNvSpPr>
            <a:spLocks noGrp="1"/>
          </p:cNvSpPr>
          <p:nvPr>
            <p:ph type="body" sz="quarter" idx="15"/>
          </p:nvPr>
        </p:nvSpPr>
        <p:spPr/>
        <p:txBody>
          <a:bodyPr/>
          <a:lstStyle/>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417" y="841292"/>
            <a:ext cx="5587952" cy="5648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417" y="841292"/>
            <a:ext cx="5581261" cy="5855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606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7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xit" presetSubtype="0" fill="hold" nodeType="withEffect">
                                  <p:stCondLst>
                                    <p:cond delay="150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21</a:t>
            </a:fld>
            <a:endParaRPr lang="en-GB" dirty="0"/>
          </a:p>
        </p:txBody>
      </p:sp>
      <p:sp>
        <p:nvSpPr>
          <p:cNvPr id="3" name="Text Placeholder 2"/>
          <p:cNvSpPr>
            <a:spLocks noGrp="1"/>
          </p:cNvSpPr>
          <p:nvPr>
            <p:ph type="body" sz="quarter" idx="14"/>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lstStyle/>
          <a:p>
            <a:r>
              <a:rPr lang="en-US" sz="2800" dirty="0"/>
              <a:t>Git –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28" y="2006441"/>
            <a:ext cx="8920544" cy="386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77658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p:cNvSpPr>
            <a:spLocks noGrp="1"/>
          </p:cNvSpPr>
          <p:nvPr>
            <p:ph type="body" sz="quarter" idx="14"/>
          </p:nvPr>
        </p:nvSpPr>
        <p:spPr/>
        <p:txBody>
          <a:bodyPr/>
          <a:lstStyle/>
          <a:p>
            <a:endParaRPr lang="en-US"/>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56444" y="2896394"/>
            <a:ext cx="7629525" cy="2390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Placeholder 9"/>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1142848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23</a:t>
            </a:fld>
            <a:endParaRPr lang="en-GB" dirty="0"/>
          </a:p>
        </p:txBody>
      </p:sp>
      <p:sp>
        <p:nvSpPr>
          <p:cNvPr id="3" name="Text Placeholder 2"/>
          <p:cNvSpPr>
            <a:spLocks noGrp="1"/>
          </p:cNvSpPr>
          <p:nvPr>
            <p:ph type="body" sz="quarter" idx="14"/>
          </p:nvPr>
        </p:nvSpPr>
        <p:spPr/>
        <p:txBody>
          <a:bodyPr/>
          <a:lstStyle/>
          <a:p>
            <a:endParaRPr lang="en-US"/>
          </a:p>
        </p:txBody>
      </p:sp>
      <p:sp>
        <p:nvSpPr>
          <p:cNvPr id="4" name="Content Placeholder 3"/>
          <p:cNvSpPr>
            <a:spLocks noGrp="1"/>
          </p:cNvSpPr>
          <p:nvPr>
            <p:ph sz="half" idx="2"/>
          </p:nvPr>
        </p:nvSpPr>
        <p:spPr>
          <a:xfrm>
            <a:off x="381000" y="-1524000"/>
            <a:ext cx="8649969" cy="4777324"/>
          </a:xfrm>
        </p:spPr>
        <p:txBody>
          <a:bodyPr>
            <a:noAutofit/>
          </a:bodyPr>
          <a:lstStyle/>
          <a:p>
            <a:endParaRPr lang="en-US" sz="1800" dirty="0"/>
          </a:p>
          <a:p>
            <a:r>
              <a:rPr lang="en-US" sz="1800" dirty="0"/>
              <a:t>git ignore</a:t>
            </a:r>
          </a:p>
          <a:p>
            <a:endParaRPr lang="en-US" sz="1800" dirty="0"/>
          </a:p>
          <a:p>
            <a:endParaRPr lang="en-US" sz="1800" dirty="0"/>
          </a:p>
          <a:p>
            <a:r>
              <a:rPr lang="en-US" sz="1800" dirty="0"/>
              <a:t>IntelliJ</a:t>
            </a:r>
          </a:p>
          <a:p>
            <a:r>
              <a:rPr lang="en-US" sz="1800" dirty="0"/>
              <a:t>FMI </a:t>
            </a:r>
            <a:r>
              <a:rPr lang="en-US" sz="1800" dirty="0">
                <a:hlinkClick r:id="rId2"/>
              </a:rPr>
              <a:t>https://www.jetbrains.com/help/idea/using-git-integration.html</a:t>
            </a:r>
            <a:endParaRPr lang="en-US" sz="1800" dirty="0"/>
          </a:p>
          <a:p>
            <a:endParaRPr lang="en-US" sz="1800" dirty="0"/>
          </a:p>
          <a:p>
            <a:r>
              <a:rPr lang="en-US" sz="1800" dirty="0"/>
              <a:t>Local changes (Alt-9)</a:t>
            </a:r>
          </a:p>
          <a:p>
            <a:r>
              <a:rPr lang="en-US" sz="1800" dirty="0"/>
              <a:t>In file markers:</a:t>
            </a:r>
          </a:p>
          <a:p>
            <a:endParaRPr lang="en-US" sz="1800" dirty="0"/>
          </a:p>
          <a:p>
            <a:r>
              <a:rPr lang="en-US" sz="1800" dirty="0"/>
              <a:t>Ctrl-A Annotate – click to show files in the commit, click to show diffs</a:t>
            </a:r>
          </a:p>
          <a:p>
            <a:r>
              <a:rPr lang="en-US" sz="1800" dirty="0"/>
              <a:t>Ctrl-Shift-Alt Down/Up arrow to navigate to next/previous change</a:t>
            </a:r>
          </a:p>
          <a:p>
            <a:r>
              <a:rPr lang="en-US" sz="1800" dirty="0"/>
              <a:t>View/ Restore changed lines</a:t>
            </a:r>
          </a:p>
          <a:p>
            <a:r>
              <a:rPr lang="en-US" sz="1800" dirty="0"/>
              <a:t>Ctrl-K Stage area</a:t>
            </a:r>
          </a:p>
          <a:p>
            <a:r>
              <a:rPr lang="en-US" sz="1800" dirty="0"/>
              <a:t>Ctrl-T</a:t>
            </a:r>
          </a:p>
          <a:p>
            <a:r>
              <a:rPr lang="en-US" sz="1800" dirty="0"/>
              <a:t>log</a:t>
            </a:r>
          </a:p>
          <a:p>
            <a:r>
              <a:rPr lang="en-US" sz="1800" dirty="0"/>
              <a:t>cherry pick</a:t>
            </a:r>
          </a:p>
          <a:p>
            <a:r>
              <a:rPr lang="en-US" sz="1800" dirty="0"/>
              <a:t>stash/</a:t>
            </a:r>
          </a:p>
          <a:p>
            <a:r>
              <a:rPr lang="en-US" sz="1800" dirty="0"/>
              <a:t>squash</a:t>
            </a:r>
          </a:p>
          <a:p>
            <a:r>
              <a:rPr lang="en-US" sz="1800" dirty="0"/>
              <a:t>reset</a:t>
            </a:r>
          </a:p>
          <a:p>
            <a:r>
              <a:rPr lang="en-US" sz="1800" dirty="0"/>
              <a:t>revert</a:t>
            </a:r>
          </a:p>
          <a:p>
            <a:endParaRPr lang="en-US" sz="1800" dirty="0"/>
          </a:p>
          <a:p>
            <a:endParaRPr lang="en-US" sz="1800" dirty="0"/>
          </a:p>
          <a:p>
            <a:endParaRPr lang="en-US" sz="1800" dirty="0"/>
          </a:p>
        </p:txBody>
      </p:sp>
      <p:pic>
        <p:nvPicPr>
          <p:cNvPr id="205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3914012"/>
            <a:ext cx="1143000" cy="66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4898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24</a:t>
            </a:fld>
            <a:endParaRPr lang="en-GB" dirty="0"/>
          </a:p>
        </p:txBody>
      </p:sp>
      <p:sp>
        <p:nvSpPr>
          <p:cNvPr id="3" name="Text Placeholder 2"/>
          <p:cNvSpPr>
            <a:spLocks noGrp="1"/>
          </p:cNvSpPr>
          <p:nvPr>
            <p:ph type="body" sz="quarter" idx="14"/>
          </p:nvPr>
        </p:nvSpPr>
        <p:spPr/>
        <p:txBody>
          <a:bodyPr/>
          <a:lstStyle/>
          <a:p>
            <a:endParaRPr lang="en-US"/>
          </a:p>
        </p:txBody>
      </p:sp>
      <p:sp>
        <p:nvSpPr>
          <p:cNvPr id="4" name="Content Placeholder 3"/>
          <p:cNvSpPr>
            <a:spLocks noGrp="1"/>
          </p:cNvSpPr>
          <p:nvPr>
            <p:ph sz="half" idx="2"/>
          </p:nvPr>
        </p:nvSpPr>
        <p:spPr/>
        <p:txBody>
          <a:bodyPr/>
          <a:lstStyle/>
          <a:p>
            <a:r>
              <a:rPr lang="en-US" dirty="0"/>
              <a:t>Git documentation: </a:t>
            </a:r>
            <a:r>
              <a:rPr lang="en-US" dirty="0">
                <a:hlinkClick r:id="rId2"/>
              </a:rPr>
              <a:t>https://git-scm.com/doc</a:t>
            </a:r>
            <a:r>
              <a:rPr lang="en-US" dirty="0"/>
              <a:t> </a:t>
            </a:r>
          </a:p>
          <a:p>
            <a:endParaRPr lang="en-US" dirty="0"/>
          </a:p>
        </p:txBody>
      </p:sp>
      <p:sp>
        <p:nvSpPr>
          <p:cNvPr id="5" name="Text Placeholder 4"/>
          <p:cNvSpPr>
            <a:spLocks noGrp="1"/>
          </p:cNvSpPr>
          <p:nvPr>
            <p:ph type="body" sz="quarter" idx="15"/>
          </p:nvPr>
        </p:nvSpPr>
        <p:spPr/>
        <p:txBody>
          <a:bodyPr/>
          <a:lstStyle/>
          <a:p>
            <a:r>
              <a:rPr lang="en-US" dirty="0"/>
              <a:t>More information</a:t>
            </a:r>
          </a:p>
        </p:txBody>
      </p:sp>
    </p:spTree>
    <p:extLst>
      <p:ext uri="{BB962C8B-B14F-4D97-AF65-F5344CB8AC3E}">
        <p14:creationId xmlns:p14="http://schemas.microsoft.com/office/powerpoint/2010/main" val="7353934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b="1" smtClean="0"/>
              <a:pPr algn="r"/>
              <a:t>2</a:t>
            </a:fld>
            <a:endParaRPr lang="en-GB" b="1" dirty="0"/>
          </a:p>
        </p:txBody>
      </p:sp>
      <p:sp>
        <p:nvSpPr>
          <p:cNvPr id="3" name="Text Placeholder 2"/>
          <p:cNvSpPr>
            <a:spLocks noGrp="1"/>
          </p:cNvSpPr>
          <p:nvPr>
            <p:ph type="body" sz="quarter" idx="14"/>
          </p:nvPr>
        </p:nvSpPr>
        <p:spPr/>
        <p:txBody>
          <a:bodyPr/>
          <a:lstStyle/>
          <a:p>
            <a:endParaRPr lang="en-US" b="1" dirty="0"/>
          </a:p>
        </p:txBody>
      </p:sp>
      <p:sp>
        <p:nvSpPr>
          <p:cNvPr id="4" name="Content Placeholder 3"/>
          <p:cNvSpPr>
            <a:spLocks noGrp="1"/>
          </p:cNvSpPr>
          <p:nvPr>
            <p:ph sz="half" idx="2"/>
          </p:nvPr>
        </p:nvSpPr>
        <p:spPr>
          <a:xfrm>
            <a:off x="245908" y="1176561"/>
            <a:ext cx="8649969" cy="3948202"/>
          </a:xfrm>
        </p:spPr>
        <p:txBody>
          <a:bodyPr>
            <a:noAutofit/>
          </a:bodyPr>
          <a:lstStyle/>
          <a:p>
            <a:pPr marL="171450" indent="-171450">
              <a:spcAft>
                <a:spcPts val="100"/>
              </a:spcAft>
              <a:buFont typeface="Arial" charset="0"/>
              <a:buChar char="•"/>
            </a:pPr>
            <a:r>
              <a:rPr lang="en-US" sz="3200" i="1" dirty="0"/>
              <a:t>HEAD </a:t>
            </a:r>
            <a:r>
              <a:rPr lang="en-US" sz="3200" dirty="0"/>
              <a:t>points to the branch where your commits and checkouts will occur.</a:t>
            </a:r>
          </a:p>
          <a:p>
            <a:pPr marL="171450" indent="-171450">
              <a:spcAft>
                <a:spcPts val="100"/>
              </a:spcAft>
              <a:buFont typeface="Arial" charset="0"/>
              <a:buChar char="•"/>
            </a:pPr>
            <a:r>
              <a:rPr lang="en-US" sz="3200" dirty="0"/>
              <a:t>Git commands either:</a:t>
            </a:r>
          </a:p>
          <a:p>
            <a:pPr marL="350838" lvl="1" indent="-171450">
              <a:spcBef>
                <a:spcPts val="0"/>
              </a:spcBef>
              <a:spcAft>
                <a:spcPts val="0"/>
              </a:spcAft>
              <a:buFont typeface="Arial" charset="0"/>
              <a:buChar char="•"/>
            </a:pPr>
            <a:r>
              <a:rPr lang="en-US" sz="3200" dirty="0"/>
              <a:t>Move data between these areas. Or</a:t>
            </a:r>
          </a:p>
          <a:p>
            <a:pPr marL="350838" lvl="1" indent="-171450">
              <a:spcBef>
                <a:spcPts val="0"/>
              </a:spcBef>
              <a:spcAft>
                <a:spcPts val="0"/>
              </a:spcAft>
              <a:buFont typeface="Arial" charset="0"/>
              <a:buChar char="•"/>
            </a:pPr>
            <a:r>
              <a:rPr lang="en-US" sz="3200" dirty="0"/>
              <a:t>Move the current head. Or</a:t>
            </a:r>
          </a:p>
          <a:p>
            <a:pPr marL="350838" lvl="1" indent="-171450">
              <a:spcBef>
                <a:spcPts val="0"/>
              </a:spcBef>
              <a:spcAft>
                <a:spcPts val="0"/>
              </a:spcAft>
              <a:buFont typeface="Arial" charset="0"/>
              <a:buChar char="•"/>
            </a:pPr>
            <a:r>
              <a:rPr lang="en-US" sz="3200" dirty="0"/>
              <a:t>Run a report</a:t>
            </a:r>
          </a:p>
        </p:txBody>
      </p:sp>
      <p:sp>
        <p:nvSpPr>
          <p:cNvPr id="6" name="TextBox 5"/>
          <p:cNvSpPr txBox="1"/>
          <p:nvPr/>
        </p:nvSpPr>
        <p:spPr>
          <a:xfrm>
            <a:off x="1371600" y="152400"/>
            <a:ext cx="5029200" cy="584775"/>
          </a:xfrm>
          <a:prstGeom prst="rect">
            <a:avLst/>
          </a:prstGeom>
          <a:noFill/>
        </p:spPr>
        <p:txBody>
          <a:bodyPr wrap="square" rtlCol="0">
            <a:spAutoFit/>
          </a:bodyPr>
          <a:lstStyle/>
          <a:p>
            <a:r>
              <a:rPr lang="en-US" sz="3200" b="1" dirty="0"/>
              <a:t>Getting to Know Git</a:t>
            </a:r>
          </a:p>
        </p:txBody>
      </p:sp>
    </p:spTree>
    <p:extLst>
      <p:ext uri="{BB962C8B-B14F-4D97-AF65-F5344CB8AC3E}">
        <p14:creationId xmlns:p14="http://schemas.microsoft.com/office/powerpoint/2010/main" val="496316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fld id="{B1F92669-E9AC-495A-9485-4D654D029480}" type="slidenum">
              <a:rPr lang="en-GB" smtClean="0"/>
              <a:pPr algn="r"/>
              <a:t>3</a:t>
            </a:fld>
            <a:endParaRPr lang="en-GB" dirty="0"/>
          </a:p>
        </p:txBody>
      </p:sp>
      <p:sp>
        <p:nvSpPr>
          <p:cNvPr id="3" name="Text Placeholder 2"/>
          <p:cNvSpPr>
            <a:spLocks noGrp="1"/>
          </p:cNvSpPr>
          <p:nvPr>
            <p:ph type="body" sz="quarter" idx="14"/>
          </p:nvPr>
        </p:nvSpPr>
        <p:spPr/>
        <p:txBody>
          <a:bodyPr/>
          <a:lstStyle/>
          <a:p>
            <a:endParaRPr lang="en-US" dirty="0"/>
          </a:p>
        </p:txBody>
      </p:sp>
      <p:sp>
        <p:nvSpPr>
          <p:cNvPr id="4" name="Content Placeholder 3"/>
          <p:cNvSpPr>
            <a:spLocks noGrp="1"/>
          </p:cNvSpPr>
          <p:nvPr>
            <p:ph sz="half" idx="2"/>
          </p:nvPr>
        </p:nvSpPr>
        <p:spPr>
          <a:xfrm>
            <a:off x="18175" y="880076"/>
            <a:ext cx="9105435" cy="4777324"/>
          </a:xfrm>
        </p:spPr>
        <p:txBody>
          <a:bodyPr/>
          <a:lstStyle/>
          <a:p>
            <a:pPr marL="342900" indent="-342900">
              <a:spcAft>
                <a:spcPts val="1200"/>
              </a:spcAft>
              <a:buFont typeface="Arial" panose="020B0604020202020204" pitchFamily="34" charset="0"/>
              <a:buChar char="•"/>
            </a:pPr>
            <a:r>
              <a:rPr lang="en-US" sz="2000" b="1" dirty="0"/>
              <a:t>Install Git git-scm.com</a:t>
            </a:r>
          </a:p>
          <a:p>
            <a:pPr marL="342900" indent="-342900">
              <a:buFont typeface="Arial" panose="020B0604020202020204" pitchFamily="34" charset="0"/>
              <a:buChar char="•"/>
            </a:pPr>
            <a:r>
              <a:rPr lang="en-GB" sz="2000" b="1" dirty="0"/>
              <a:t>Optimizations for Git Bash slowness: </a:t>
            </a:r>
            <a:r>
              <a:rPr lang="en-GB" sz="1800" dirty="0">
                <a:hlinkClick r:id="rId3"/>
              </a:rPr>
              <a:t>https://blog.praveen.science/solution-to-git-bash-is-very-slow-in-windows/</a:t>
            </a:r>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US" sz="2000" dirty="0"/>
          </a:p>
        </p:txBody>
      </p:sp>
      <p:sp>
        <p:nvSpPr>
          <p:cNvPr id="5" name="Text Placeholder 4"/>
          <p:cNvSpPr>
            <a:spLocks noGrp="1"/>
          </p:cNvSpPr>
          <p:nvPr>
            <p:ph type="body" sz="quarter" idx="15"/>
          </p:nvPr>
        </p:nvSpPr>
        <p:spPr>
          <a:xfrm>
            <a:off x="245908" y="228600"/>
            <a:ext cx="8649969" cy="576000"/>
          </a:xfrm>
        </p:spPr>
        <p:txBody>
          <a:bodyPr/>
          <a:lstStyle/>
          <a:p>
            <a:r>
              <a:rPr lang="en-US" sz="3200" dirty="0"/>
              <a:t>Git - Initial setup</a:t>
            </a:r>
          </a:p>
        </p:txBody>
      </p:sp>
      <p:sp>
        <p:nvSpPr>
          <p:cNvPr id="6" name="TextBox 5"/>
          <p:cNvSpPr txBox="1"/>
          <p:nvPr/>
        </p:nvSpPr>
        <p:spPr>
          <a:xfrm>
            <a:off x="1562100" y="2505670"/>
            <a:ext cx="6019800" cy="1754326"/>
          </a:xfrm>
          <a:prstGeom prst="rect">
            <a:avLst/>
          </a:prstGeom>
          <a:solidFill>
            <a:schemeClr val="tx1"/>
          </a:solidFill>
          <a:ln w="6350">
            <a:solidFill>
              <a:schemeClr val="tx1"/>
            </a:solidFill>
          </a:ln>
          <a:effectLst>
            <a:innerShdw blurRad="63500" dist="50800" dir="18900000">
              <a:prstClr val="black">
                <a:alpha val="50000"/>
              </a:prstClr>
            </a:innerShdw>
          </a:effectLst>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git </a:t>
            </a:r>
            <a:r>
              <a:rPr lang="en-US" b="1" dirty="0" err="1">
                <a:solidFill>
                  <a:schemeClr val="bg1"/>
                </a:solidFill>
                <a:latin typeface="Courier New" panose="02070309020205020404" pitchFamily="49" charset="0"/>
                <a:cs typeface="Courier New" panose="02070309020205020404" pitchFamily="49" charset="0"/>
              </a:rPr>
              <a:t>config</a:t>
            </a:r>
            <a:r>
              <a:rPr lang="en-US" b="1" dirty="0">
                <a:solidFill>
                  <a:schemeClr val="bg1"/>
                </a:solidFill>
                <a:latin typeface="Courier New" panose="02070309020205020404" pitchFamily="49" charset="0"/>
                <a:cs typeface="Courier New" panose="02070309020205020404" pitchFamily="49" charset="0"/>
              </a:rPr>
              <a:t> --global </a:t>
            </a:r>
            <a:r>
              <a:rPr lang="en-US" b="1" dirty="0" err="1">
                <a:solidFill>
                  <a:schemeClr val="bg1"/>
                </a:solidFill>
                <a:latin typeface="Courier New" panose="02070309020205020404" pitchFamily="49" charset="0"/>
                <a:cs typeface="Courier New" panose="02070309020205020404" pitchFamily="49" charset="0"/>
              </a:rPr>
              <a:t>core.preloadindex</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A86ED4"/>
                </a:solidFill>
                <a:latin typeface="Courier New" panose="02070309020205020404" pitchFamily="49" charset="0"/>
                <a:cs typeface="Courier New" panose="02070309020205020404" pitchFamily="49" charset="0"/>
              </a:rPr>
              <a:t>true </a:t>
            </a:r>
          </a:p>
          <a:p>
            <a:r>
              <a:rPr lang="en-US" b="1" dirty="0">
                <a:solidFill>
                  <a:srgbClr val="FF0000"/>
                </a:solidFill>
                <a:latin typeface="Courier New" panose="02070309020205020404" pitchFamily="49" charset="0"/>
                <a:cs typeface="Courier New" panose="02070309020205020404" pitchFamily="49" charset="0"/>
              </a:rPr>
              <a:t>git </a:t>
            </a:r>
            <a:r>
              <a:rPr lang="en-US" b="1" dirty="0" err="1">
                <a:solidFill>
                  <a:schemeClr val="bg1"/>
                </a:solidFill>
                <a:latin typeface="Courier New" panose="02070309020205020404" pitchFamily="49" charset="0"/>
                <a:cs typeface="Courier New" panose="02070309020205020404" pitchFamily="49" charset="0"/>
              </a:rPr>
              <a:t>config</a:t>
            </a:r>
            <a:r>
              <a:rPr lang="en-US" b="1" dirty="0">
                <a:solidFill>
                  <a:schemeClr val="bg1"/>
                </a:solidFill>
                <a:latin typeface="Courier New" panose="02070309020205020404" pitchFamily="49" charset="0"/>
                <a:cs typeface="Courier New" panose="02070309020205020404" pitchFamily="49" charset="0"/>
              </a:rPr>
              <a:t> --global </a:t>
            </a:r>
            <a:r>
              <a:rPr lang="en-US" b="1" dirty="0" err="1">
                <a:solidFill>
                  <a:schemeClr val="bg1"/>
                </a:solidFill>
                <a:latin typeface="Courier New" panose="02070309020205020404" pitchFamily="49" charset="0"/>
                <a:cs typeface="Courier New" panose="02070309020205020404" pitchFamily="49" charset="0"/>
              </a:rPr>
              <a:t>core.fscache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A86ED4"/>
                </a:solidFill>
                <a:latin typeface="Courier New" panose="02070309020205020404" pitchFamily="49" charset="0"/>
                <a:cs typeface="Courier New" panose="02070309020205020404" pitchFamily="49" charset="0"/>
              </a:rPr>
              <a:t>true </a:t>
            </a:r>
            <a:endParaRPr lang="en-US" b="1" dirty="0">
              <a:solidFill>
                <a:srgbClr val="7030A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git </a:t>
            </a:r>
            <a:r>
              <a:rPr lang="en-US" b="1" dirty="0">
                <a:solidFill>
                  <a:schemeClr val="bg1"/>
                </a:solidFill>
                <a:latin typeface="Courier New" panose="02070309020205020404" pitchFamily="49" charset="0"/>
                <a:cs typeface="Courier New" panose="02070309020205020404" pitchFamily="49" charset="0"/>
              </a:rPr>
              <a:t>config --global </a:t>
            </a:r>
            <a:r>
              <a:rPr lang="en-US" b="1" dirty="0" err="1">
                <a:solidFill>
                  <a:schemeClr val="bg1"/>
                </a:solidFill>
                <a:latin typeface="Courier New" panose="02070309020205020404" pitchFamily="49" charset="0"/>
                <a:cs typeface="Courier New" panose="02070309020205020404" pitchFamily="49" charset="0"/>
              </a:rPr>
              <a:t>gc.auto</a:t>
            </a:r>
            <a:r>
              <a:rPr lang="en-US" b="1" dirty="0">
                <a:solidFill>
                  <a:schemeClr val="bg1"/>
                </a:solidFill>
                <a:latin typeface="Courier New" panose="02070309020205020404" pitchFamily="49" charset="0"/>
                <a:cs typeface="Courier New" panose="02070309020205020404" pitchFamily="49" charset="0"/>
              </a:rPr>
              <a:t> 256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git </a:t>
            </a:r>
            <a:r>
              <a:rPr lang="en-US" b="1" dirty="0">
                <a:solidFill>
                  <a:schemeClr val="bg1"/>
                </a:solidFill>
                <a:latin typeface="Courier New" panose="02070309020205020404" pitchFamily="49" charset="0"/>
                <a:cs typeface="Courier New" panose="02070309020205020404" pitchFamily="49" charset="0"/>
              </a:rPr>
              <a:t>config --global --list </a:t>
            </a:r>
          </a:p>
          <a:p>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55948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8154831" y="6126939"/>
            <a:ext cx="734548" cy="230400"/>
          </a:xfrm>
        </p:spPr>
        <p:txBody>
          <a:bodyPr/>
          <a:lstStyle/>
          <a:p>
            <a:pPr algn="r"/>
            <a:fld id="{B1F92669-E9AC-495A-9485-4D654D029480}" type="slidenum">
              <a:rPr lang="en-GB" smtClean="0"/>
              <a:pPr algn="r"/>
              <a:t>4</a:t>
            </a:fld>
            <a:endParaRPr lang="en-GB" dirty="0"/>
          </a:p>
        </p:txBody>
      </p:sp>
      <p:sp>
        <p:nvSpPr>
          <p:cNvPr id="3" name="Text Placeholder 2"/>
          <p:cNvSpPr>
            <a:spLocks noGrp="1"/>
          </p:cNvSpPr>
          <p:nvPr>
            <p:ph type="body" sz="quarter" idx="14"/>
          </p:nvPr>
        </p:nvSpPr>
        <p:spPr>
          <a:xfrm>
            <a:off x="245908" y="6129234"/>
            <a:ext cx="7908923" cy="231856"/>
          </a:xfrm>
        </p:spPr>
        <p:txBody>
          <a:bodyPr/>
          <a:lstStyle/>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992550387"/>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Common Left to Right Workflow</a:t>
            </a:r>
          </a:p>
        </p:txBody>
      </p:sp>
      <p:sp>
        <p:nvSpPr>
          <p:cNvPr id="10" name="TextBox 9"/>
          <p:cNvSpPr txBox="1"/>
          <p:nvPr/>
        </p:nvSpPr>
        <p:spPr>
          <a:xfrm>
            <a:off x="76200" y="3727143"/>
            <a:ext cx="9259847" cy="2277547"/>
          </a:xfrm>
          <a:prstGeom prst="rect">
            <a:avLst/>
          </a:prstGeom>
          <a:noFill/>
        </p:spPr>
        <p:txBody>
          <a:bodyPr wrap="square" rtlCol="0">
            <a:spAutoFit/>
          </a:bodyPr>
          <a:lstStyle/>
          <a:p>
            <a:pPr>
              <a:spcAft>
                <a:spcPts val="1200"/>
              </a:spcAft>
            </a:pPr>
            <a:r>
              <a:rPr lang="en-US" sz="2800" dirty="0">
                <a:latin typeface="Courier New" panose="02070309020205020404" pitchFamily="49" charset="0"/>
                <a:cs typeface="Courier New" panose="02070309020205020404" pitchFamily="49" charset="0"/>
              </a:rPr>
              <a:t>&gt; git</a:t>
            </a:r>
            <a:r>
              <a:rPr lang="en-US" sz="2800" dirty="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init</a:t>
            </a:r>
            <a:r>
              <a:rPr lang="en-US" sz="2800" dirty="0"/>
              <a:t>   # create a local repository</a:t>
            </a:r>
          </a:p>
          <a:p>
            <a:pPr>
              <a:spcAft>
                <a:spcPts val="1200"/>
              </a:spcAft>
            </a:pPr>
            <a:r>
              <a:rPr lang="en-US" sz="2800" dirty="0"/>
              <a:t>	&lt;&lt; create or edit your files &gt;&gt;</a:t>
            </a:r>
          </a:p>
          <a:p>
            <a:pPr>
              <a:spcAft>
                <a:spcPts val="1200"/>
              </a:spcAft>
            </a:pPr>
            <a:r>
              <a:rPr lang="en-US" sz="2800" dirty="0">
                <a:latin typeface="Courier New" panose="02070309020205020404" pitchFamily="49" charset="0"/>
                <a:cs typeface="Courier New" panose="02070309020205020404" pitchFamily="49" charset="0"/>
              </a:rPr>
              <a:t>&gt; git</a:t>
            </a:r>
            <a:r>
              <a:rPr lang="en-US" sz="2800" dirty="0">
                <a:cs typeface="Courier New" panose="02070309020205020404" pitchFamily="49" charset="0"/>
              </a:rPr>
              <a:t> </a:t>
            </a:r>
            <a:r>
              <a:rPr lang="en-US" sz="2800" dirty="0">
                <a:latin typeface="Courier New" panose="02070309020205020404" pitchFamily="49" charset="0"/>
                <a:cs typeface="Courier New" panose="02070309020205020404" pitchFamily="49" charset="0"/>
              </a:rPr>
              <a:t>add</a:t>
            </a:r>
            <a:r>
              <a:rPr lang="en-US" sz="2800" dirty="0"/>
              <a:t>  .   # copy files to staging area</a:t>
            </a:r>
          </a:p>
          <a:p>
            <a:pPr>
              <a:spcAft>
                <a:spcPts val="1200"/>
              </a:spcAft>
            </a:pPr>
            <a:r>
              <a:rPr lang="en-US" sz="2800" dirty="0">
                <a:latin typeface="Courier New" panose="02070309020205020404" pitchFamily="49" charset="0"/>
                <a:cs typeface="Courier New" panose="02070309020205020404" pitchFamily="49" charset="0"/>
              </a:rPr>
              <a:t>(git rm --cached &lt;file&gt;</a:t>
            </a:r>
            <a:r>
              <a:rPr lang="en-US" sz="2800" dirty="0"/>
              <a:t> # opposite of git add)</a:t>
            </a:r>
          </a:p>
        </p:txBody>
      </p:sp>
      <p:sp>
        <p:nvSpPr>
          <p:cNvPr id="12" name="Flowchart: Card 11"/>
          <p:cNvSpPr/>
          <p:nvPr/>
        </p:nvSpPr>
        <p:spPr bwMode="auto">
          <a:xfrm>
            <a:off x="9525000" y="254000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3" name="Flowchart: Card 22"/>
          <p:cNvSpPr/>
          <p:nvPr/>
        </p:nvSpPr>
        <p:spPr bwMode="auto">
          <a:xfrm>
            <a:off x="869577" y="199390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6" name="Flowchart: Card 25"/>
          <p:cNvSpPr/>
          <p:nvPr/>
        </p:nvSpPr>
        <p:spPr bwMode="auto">
          <a:xfrm>
            <a:off x="5257800" y="2044700"/>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19" name="Flowchart: Card 18"/>
          <p:cNvSpPr/>
          <p:nvPr/>
        </p:nvSpPr>
        <p:spPr bwMode="auto">
          <a:xfrm>
            <a:off x="869577" y="1997529"/>
            <a:ext cx="838200" cy="990600"/>
          </a:xfrm>
          <a:prstGeom prst="flowChartPunchedCard">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rgbClr val="FFC000"/>
              </a:solidFill>
              <a:effectLst/>
              <a:latin typeface="Arial" charset="0"/>
            </a:endParaRPr>
          </a:p>
        </p:txBody>
      </p:sp>
      <p:grpSp>
        <p:nvGrpSpPr>
          <p:cNvPr id="4" name="Group 3"/>
          <p:cNvGrpSpPr/>
          <p:nvPr/>
        </p:nvGrpSpPr>
        <p:grpSpPr>
          <a:xfrm>
            <a:off x="7192746" y="3124200"/>
            <a:ext cx="1875054" cy="1905000"/>
            <a:chOff x="7225553" y="4422237"/>
            <a:chExt cx="1613647" cy="1513794"/>
          </a:xfrm>
        </p:grpSpPr>
        <p:sp>
          <p:nvSpPr>
            <p:cNvPr id="24" name="Rectangle 23"/>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27" name="Rectangle 26"/>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28" name="Rectangle 27"/>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29" name="Rectangle 28"/>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cxnSp>
        <p:nvCxnSpPr>
          <p:cNvPr id="6" name="Straight Arrow Connector 5"/>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none" w="med" len="med"/>
            <a:tailEnd type="arrow"/>
          </a:ln>
          <a:effectLst/>
        </p:spPr>
      </p:cxnSp>
      <p:sp>
        <p:nvSpPr>
          <p:cNvPr id="8" name="TextBox 7"/>
          <p:cNvSpPr txBox="1"/>
          <p:nvPr/>
        </p:nvSpPr>
        <p:spPr>
          <a:xfrm>
            <a:off x="348407" y="357717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22" name="Flowchart: Card 21"/>
          <p:cNvSpPr/>
          <p:nvPr/>
        </p:nvSpPr>
        <p:spPr bwMode="auto">
          <a:xfrm>
            <a:off x="2957286" y="2008414"/>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B9E6B9DE-89EC-41DC-AEF9-4EF9BE9DC73E}"/>
              </a:ext>
            </a:extLst>
          </p:cNvPr>
          <p:cNvSpPr/>
          <p:nvPr/>
        </p:nvSpPr>
        <p:spPr>
          <a:xfrm>
            <a:off x="9982200" y="722055"/>
            <a:ext cx="533400" cy="990595"/>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endParaRPr lang="en-US" sz="1200" b="1">
              <a:solidFill>
                <a:schemeClr val="tx1"/>
              </a:solidFill>
              <a:latin typeface="Arial" charset="0"/>
            </a:endParaRPr>
          </a:p>
        </p:txBody>
      </p:sp>
      <p:sp>
        <p:nvSpPr>
          <p:cNvPr id="21" name="TextBox 20">
            <a:extLst>
              <a:ext uri="{FF2B5EF4-FFF2-40B4-BE49-F238E27FC236}">
                <a16:creationId xmlns:a16="http://schemas.microsoft.com/office/drawing/2014/main" id="{FB2F5681-D7A2-475C-A8AB-66BAA765DB2D}"/>
              </a:ext>
            </a:extLst>
          </p:cNvPr>
          <p:cNvSpPr txBox="1"/>
          <p:nvPr/>
        </p:nvSpPr>
        <p:spPr>
          <a:xfrm>
            <a:off x="76200" y="3235361"/>
            <a:ext cx="9259847" cy="3108543"/>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&gt; git commit – m “message”  </a:t>
            </a:r>
          </a:p>
          <a:p>
            <a:pPr>
              <a:spcAft>
                <a:spcPts val="1200"/>
              </a:spcAft>
            </a:pPr>
            <a:r>
              <a:rPr lang="en-US" sz="4400" dirty="0">
                <a:latin typeface="Cordia New" panose="020B0304020202020204" pitchFamily="34" charset="-34"/>
                <a:cs typeface="Cordia New" panose="020B0304020202020204" pitchFamily="34" charset="-34"/>
              </a:rPr>
              <a:t>   # commit staging area to repository</a:t>
            </a:r>
          </a:p>
          <a:p>
            <a:pPr>
              <a:spcAft>
                <a:spcPts val="1200"/>
              </a:spcAft>
            </a:pPr>
            <a:r>
              <a:rPr lang="en-US" sz="4400" dirty="0">
                <a:latin typeface="Cordia New" panose="020B0304020202020204" pitchFamily="34" charset="-34"/>
                <a:cs typeface="Cordia New" panose="020B0304020202020204" pitchFamily="34" charset="-34"/>
              </a:rPr>
              <a:t>(git commit –a –m “message”  is the same as git add, </a:t>
            </a: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followed by git commit)</a:t>
            </a:r>
          </a:p>
        </p:txBody>
      </p:sp>
      <p:sp>
        <p:nvSpPr>
          <p:cNvPr id="13" name="Rectangle 12">
            <a:extLst>
              <a:ext uri="{FF2B5EF4-FFF2-40B4-BE49-F238E27FC236}">
                <a16:creationId xmlns:a16="http://schemas.microsoft.com/office/drawing/2014/main" id="{F99259D6-2D18-4599-8D83-0DC2D3923A2B}"/>
              </a:ext>
            </a:extLst>
          </p:cNvPr>
          <p:cNvSpPr/>
          <p:nvPr/>
        </p:nvSpPr>
        <p:spPr>
          <a:xfrm>
            <a:off x="265217" y="6088559"/>
            <a:ext cx="7507183" cy="769441"/>
          </a:xfrm>
          <a:prstGeom prst="rect">
            <a:avLst/>
          </a:prstGeom>
        </p:spPr>
        <p:txBody>
          <a:bodyPr wrap="none">
            <a:spAutoFit/>
          </a:bodyPr>
          <a:lstStyle/>
          <a:p>
            <a:r>
              <a:rPr lang="en-US" sz="4400" dirty="0">
                <a:latin typeface="Cordia New" panose="020B0304020202020204" pitchFamily="34" charset="-34"/>
                <a:cs typeface="Cordia New" panose="020B0304020202020204" pitchFamily="34" charset="-34"/>
              </a:rPr>
              <a:t>&gt; git push   # push the commit to the remote</a:t>
            </a:r>
            <a:endParaRPr lang="en-US" sz="4400" dirty="0"/>
          </a:p>
        </p:txBody>
      </p:sp>
    </p:spTree>
    <p:extLst>
      <p:ext uri="{BB962C8B-B14F-4D97-AF65-F5344CB8AC3E}">
        <p14:creationId xmlns:p14="http://schemas.microsoft.com/office/powerpoint/2010/main" val="1809114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 presetClass="entr" presetSubtype="0" fill="hold" grpId="4"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42" presetClass="path" presetSubtype="0" accel="50000" decel="50000" fill="hold" grpId="0" nodeType="withEffect">
                                  <p:stCondLst>
                                    <p:cond delay="0"/>
                                  </p:stCondLst>
                                  <p:childTnLst>
                                    <p:animMotion origin="layout" path="M 0.08333 0.06597 L 0.21232 0.06597 " pathEditMode="relative" rAng="0" ptsTypes="AA">
                                      <p:cBhvr>
                                        <p:cTn id="11" dur="500" fill="hold"/>
                                        <p:tgtEl>
                                          <p:spTgt spid="8"/>
                                        </p:tgtEl>
                                        <p:attrNameLst>
                                          <p:attrName>ppt_x</p:attrName>
                                          <p:attrName>ppt_y</p:attrName>
                                        </p:attrNameLst>
                                      </p:cBhvr>
                                      <p:rCtr x="6441" y="0"/>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childTnLst>
                          </p:cTn>
                        </p:par>
                        <p:par>
                          <p:cTn id="21" fill="hold">
                            <p:stCondLst>
                              <p:cond delay="500"/>
                            </p:stCondLst>
                            <p:childTnLst>
                              <p:par>
                                <p:cTn id="22" presetID="10" presetClass="entr" presetSubtype="0" fill="hold" grpId="4"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iterate type="lt">
                                    <p:tmPct val="10000"/>
                                  </p:iterate>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par>
                                <p:cTn id="30" presetID="42" presetClass="path" presetSubtype="0" accel="50000" decel="50000" fill="hold" grpId="1" nodeType="withEffect">
                                  <p:stCondLst>
                                    <p:cond delay="0"/>
                                  </p:stCondLst>
                                  <p:childTnLst>
                                    <p:animMotion origin="layout" path="M 0.11441 0.23264 L 0.22066 0.23264 " pathEditMode="relative" rAng="0" ptsTypes="AA">
                                      <p:cBhvr>
                                        <p:cTn id="31" dur="500" fill="hold"/>
                                        <p:tgtEl>
                                          <p:spTgt spid="8"/>
                                        </p:tgtEl>
                                        <p:attrNameLst>
                                          <p:attrName>ppt_x</p:attrName>
                                          <p:attrName>ppt_y</p:attrName>
                                        </p:attrNameLst>
                                      </p:cBhvr>
                                      <p:rCtr x="5313" y="0"/>
                                    </p:animMotion>
                                  </p:childTnLst>
                                </p:cTn>
                              </p:par>
                            </p:childTnLst>
                          </p:cTn>
                        </p:par>
                        <p:par>
                          <p:cTn id="32" fill="hold">
                            <p:stCondLst>
                              <p:cond delay="2000"/>
                            </p:stCondLst>
                            <p:childTnLst>
                              <p:par>
                                <p:cTn id="33" presetID="42" presetClass="path" presetSubtype="0" accel="50000" decel="50000" fill="hold" grpId="1" nodeType="afterEffect">
                                  <p:stCondLst>
                                    <p:cond delay="0"/>
                                  </p:stCondLst>
                                  <p:childTnLst>
                                    <p:animMotion origin="layout" path="M -2.22222E-6 -4.81481E-6 L 0.2257 0.00325 " pathEditMode="relative" rAng="0" ptsTypes="AA">
                                      <p:cBhvr>
                                        <p:cTn id="34" dur="2000" fill="hold"/>
                                        <p:tgtEl>
                                          <p:spTgt spid="19"/>
                                        </p:tgtEl>
                                        <p:attrNameLst>
                                          <p:attrName>ppt_x</p:attrName>
                                          <p:attrName>ppt_y</p:attrName>
                                        </p:attrNameLst>
                                      </p:cBhvr>
                                      <p:rCtr x="11285" y="162"/>
                                    </p:animMotion>
                                  </p:childTnLst>
                                </p:cTn>
                              </p:par>
                              <p:par>
                                <p:cTn id="35" presetID="1" presetClass="emph" presetSubtype="2" fill="hold" nodeType="withEffect">
                                  <p:stCondLst>
                                    <p:cond delay="0"/>
                                  </p:stCondLst>
                                  <p:childTnLst>
                                    <p:animClr clrSpc="rgb" dir="cw">
                                      <p:cBhvr>
                                        <p:cTn id="36" dur="500" fill="hold"/>
                                        <p:tgtEl>
                                          <p:spTgt spid="19"/>
                                        </p:tgtEl>
                                        <p:attrNameLst>
                                          <p:attrName>fillcolor</p:attrName>
                                        </p:attrNameLst>
                                      </p:cBhvr>
                                      <p:to>
                                        <a:srgbClr val="00CC66"/>
                                      </p:to>
                                    </p:animClr>
                                    <p:set>
                                      <p:cBhvr>
                                        <p:cTn id="37" dur="500" fill="hold"/>
                                        <p:tgtEl>
                                          <p:spTgt spid="19"/>
                                        </p:tgtEl>
                                        <p:attrNameLst>
                                          <p:attrName>fill.type</p:attrName>
                                        </p:attrNameLst>
                                      </p:cBhvr>
                                      <p:to>
                                        <p:strVal val="solid"/>
                                      </p:to>
                                    </p:set>
                                    <p:set>
                                      <p:cBhvr>
                                        <p:cTn id="38" dur="500" fill="hold"/>
                                        <p:tgtEl>
                                          <p:spTgt spid="19"/>
                                        </p:tgtEl>
                                        <p:attrNameLst>
                                          <p:attrName>fill.on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500"/>
                                        <p:tgtEl>
                                          <p:spTgt spid="10">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iterate type="lt">
                                    <p:tmAbs val="0"/>
                                  </p:iterate>
                                  <p:childTnLst>
                                    <p:set>
                                      <p:cBhvr>
                                        <p:cTn id="53" dur="1" fill="hold">
                                          <p:stCondLst>
                                            <p:cond delay="0"/>
                                          </p:stCondLst>
                                        </p:cTn>
                                        <p:tgtEl>
                                          <p:spTgt spid="10">
                                            <p:txEl>
                                              <p:pRg st="0" end="0"/>
                                            </p:txEl>
                                          </p:spTgt>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0">
                                            <p:txEl>
                                              <p:pRg st="1" end="1"/>
                                            </p:txEl>
                                          </p:spTgt>
                                        </p:tgtEl>
                                        <p:attrNameLst>
                                          <p:attrName>style.visibility</p:attrName>
                                        </p:attrNameLst>
                                      </p:cBhvr>
                                      <p:to>
                                        <p:strVal val="hidden"/>
                                      </p:to>
                                    </p:set>
                                  </p:childTnLst>
                                </p:cTn>
                              </p:par>
                              <p:par>
                                <p:cTn id="56" presetID="1" presetClass="exit" presetSubtype="0" fill="hold" nodeType="withEffect">
                                  <p:stCondLst>
                                    <p:cond delay="0"/>
                                  </p:stCondLst>
                                  <p:iterate type="lt">
                                    <p:tmAbs val="0"/>
                                  </p:iterate>
                                  <p:childTnLst>
                                    <p:set>
                                      <p:cBhvr>
                                        <p:cTn id="57" dur="1" fill="hold">
                                          <p:stCondLst>
                                            <p:cond delay="0"/>
                                          </p:stCondLst>
                                        </p:cTn>
                                        <p:tgtEl>
                                          <p:spTgt spid="10">
                                            <p:txEl>
                                              <p:pRg st="2" end="2"/>
                                            </p:txEl>
                                          </p:spTgt>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0">
                                            <p:txEl>
                                              <p:pRg st="3" end="3"/>
                                            </p:txEl>
                                          </p:spTgt>
                                        </p:tgtEl>
                                        <p:attrNameLst>
                                          <p:attrName>style.visibility</p:attrName>
                                        </p:attrNameLst>
                                      </p:cBhvr>
                                      <p:to>
                                        <p:strVal val="hidden"/>
                                      </p:to>
                                    </p:set>
                                  </p:childTnLst>
                                </p:cTn>
                              </p:par>
                              <p:par>
                                <p:cTn id="60" presetID="10" presetClass="entr" presetSubtype="0" fill="hold" nodeType="withEffect">
                                  <p:stCondLst>
                                    <p:cond delay="0"/>
                                  </p:stCondLst>
                                  <p:iterate type="lt">
                                    <p:tmPct val="10000"/>
                                  </p:iterate>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par>
                                <p:cTn id="63" presetID="42" presetClass="path" presetSubtype="0" accel="50000" decel="50000" fill="hold" grpId="2" nodeType="withEffect">
                                  <p:stCondLst>
                                    <p:cond delay="0"/>
                                  </p:stCondLst>
                                  <p:childTnLst>
                                    <p:animMotion origin="layout" path="M 0.03732 0.01389 L 0.51232 0.01041 " pathEditMode="relative" rAng="0" ptsTypes="AA">
                                      <p:cBhvr>
                                        <p:cTn id="64" dur="1000" fill="hold"/>
                                        <p:tgtEl>
                                          <p:spTgt spid="8"/>
                                        </p:tgtEl>
                                        <p:attrNameLst>
                                          <p:attrName>ppt_x</p:attrName>
                                          <p:attrName>ppt_y</p:attrName>
                                        </p:attrNameLst>
                                      </p:cBhvr>
                                      <p:rCtr x="23750" y="-185"/>
                                    </p:animMotion>
                                  </p:childTnLst>
                                </p:cTn>
                              </p:par>
                            </p:childTnLst>
                          </p:cTn>
                        </p:par>
                        <p:par>
                          <p:cTn id="65" fill="hold">
                            <p:stCondLst>
                              <p:cond delay="1500"/>
                            </p:stCondLst>
                            <p:childTnLst>
                              <p:par>
                                <p:cTn id="66" presetID="10" presetClass="entr" presetSubtype="0" fill="hold" nodeType="afterEffect">
                                  <p:stCondLst>
                                    <p:cond delay="0"/>
                                  </p:stCondLst>
                                  <p:childTnLst>
                                    <p:set>
                                      <p:cBhvr>
                                        <p:cTn id="67" dur="1" fill="hold">
                                          <p:stCondLst>
                                            <p:cond delay="0"/>
                                          </p:stCondLst>
                                        </p:cTn>
                                        <p:tgtEl>
                                          <p:spTgt spid="21">
                                            <p:txEl>
                                              <p:pRg st="1" end="1"/>
                                            </p:txEl>
                                          </p:spTgt>
                                        </p:tgtEl>
                                        <p:attrNameLst>
                                          <p:attrName>style.visibility</p:attrName>
                                        </p:attrNameLst>
                                      </p:cBhvr>
                                      <p:to>
                                        <p:strVal val="visible"/>
                                      </p:to>
                                    </p:set>
                                    <p:animEffect transition="in" filter="fade">
                                      <p:cBhvr>
                                        <p:cTn id="68" dur="500"/>
                                        <p:tgtEl>
                                          <p:spTgt spid="21">
                                            <p:txEl>
                                              <p:pRg st="1" end="1"/>
                                            </p:txEl>
                                          </p:spTgt>
                                        </p:tgtEl>
                                      </p:cBhvr>
                                    </p:animEffect>
                                  </p:childTnLst>
                                </p:cTn>
                              </p:par>
                            </p:childTnLst>
                          </p:cTn>
                        </p:par>
                        <p:par>
                          <p:cTn id="69" fill="hold">
                            <p:stCondLst>
                              <p:cond delay="2000"/>
                            </p:stCondLst>
                            <p:childTnLst>
                              <p:par>
                                <p:cTn id="70" presetID="42" presetClass="path" presetSubtype="0" accel="50000" decel="50000" fill="hold" grpId="2" nodeType="afterEffect">
                                  <p:stCondLst>
                                    <p:cond delay="0"/>
                                  </p:stCondLst>
                                  <p:childTnLst>
                                    <p:animMotion origin="layout" path="M 0.2257 0.00324 L 0.47569 0.00324 " pathEditMode="relative" rAng="0" ptsTypes="AA">
                                      <p:cBhvr>
                                        <p:cTn id="71" dur="2000" fill="hold"/>
                                        <p:tgtEl>
                                          <p:spTgt spid="19"/>
                                        </p:tgtEl>
                                        <p:attrNameLst>
                                          <p:attrName>ppt_x</p:attrName>
                                          <p:attrName>ppt_y</p:attrName>
                                        </p:attrNameLst>
                                      </p:cBhvr>
                                      <p:rCtr x="12917" y="185"/>
                                    </p:animMotion>
                                  </p:childTnLst>
                                </p:cTn>
                              </p:par>
                              <p:par>
                                <p:cTn id="72" presetID="1" presetClass="entr" presetSubtype="0" fill="hold" grpId="1"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par>
                                <p:cTn id="74" presetID="1" presetClass="emph" presetSubtype="2" fill="hold" nodeType="withEffect">
                                  <p:stCondLst>
                                    <p:cond delay="0"/>
                                  </p:stCondLst>
                                  <p:childTnLst>
                                    <p:animClr clrSpc="rgb" dir="cw">
                                      <p:cBhvr>
                                        <p:cTn id="75" dur="2000" fill="hold"/>
                                        <p:tgtEl>
                                          <p:spTgt spid="22"/>
                                        </p:tgtEl>
                                        <p:attrNameLst>
                                          <p:attrName>fillcolor</p:attrName>
                                        </p:attrNameLst>
                                      </p:cBhvr>
                                      <p:to>
                                        <a:srgbClr val="3E5898"/>
                                      </p:to>
                                    </p:animClr>
                                    <p:set>
                                      <p:cBhvr>
                                        <p:cTn id="76" dur="2000" fill="hold"/>
                                        <p:tgtEl>
                                          <p:spTgt spid="22"/>
                                        </p:tgtEl>
                                        <p:attrNameLst>
                                          <p:attrName>fill.type</p:attrName>
                                        </p:attrNameLst>
                                      </p:cBhvr>
                                      <p:to>
                                        <p:strVal val="solid"/>
                                      </p:to>
                                    </p:set>
                                    <p:set>
                                      <p:cBhvr>
                                        <p:cTn id="77" dur="2000" fill="hold"/>
                                        <p:tgtEl>
                                          <p:spTgt spid="22"/>
                                        </p:tgtEl>
                                        <p:attrNameLst>
                                          <p:attrName>fill.on</p:attrName>
                                        </p:attrNameLst>
                                      </p:cBhvr>
                                      <p:to>
                                        <p:strVal val="true"/>
                                      </p:to>
                                    </p:set>
                                  </p:childTnLst>
                                </p:cTn>
                              </p:par>
                              <p:par>
                                <p:cTn id="78" presetID="1" presetClass="entr" presetSubtype="0" fill="hold" grpId="0" nodeType="withEffect">
                                  <p:stCondLst>
                                    <p:cond delay="100"/>
                                  </p:stCondLst>
                                  <p:childTnLst>
                                    <p:set>
                                      <p:cBhvr>
                                        <p:cTn id="79" dur="1" fill="hold">
                                          <p:stCondLst>
                                            <p:cond delay="0"/>
                                          </p:stCondLst>
                                        </p:cTn>
                                        <p:tgtEl>
                                          <p:spTgt spid="22"/>
                                        </p:tgtEl>
                                        <p:attrNameLst>
                                          <p:attrName>style.visibility</p:attrName>
                                        </p:attrNameLst>
                                      </p:cBhvr>
                                      <p:to>
                                        <p:strVal val="visible"/>
                                      </p:to>
                                    </p:set>
                                  </p:childTnLst>
                                </p:cTn>
                              </p:par>
                              <p:par>
                                <p:cTn id="80" presetID="1" presetClass="emph" presetSubtype="2" fill="hold" nodeType="withEffect">
                                  <p:stCondLst>
                                    <p:cond delay="0"/>
                                  </p:stCondLst>
                                  <p:childTnLst>
                                    <p:animClr clrSpc="rgb" dir="cw">
                                      <p:cBhvr>
                                        <p:cTn id="81" dur="2000" fill="hold"/>
                                        <p:tgtEl>
                                          <p:spTgt spid="23"/>
                                        </p:tgtEl>
                                        <p:attrNameLst>
                                          <p:attrName>fillcolor</p:attrName>
                                        </p:attrNameLst>
                                      </p:cBhvr>
                                      <p:to>
                                        <a:srgbClr val="3E5898"/>
                                      </p:to>
                                    </p:animClr>
                                    <p:set>
                                      <p:cBhvr>
                                        <p:cTn id="82" dur="2000" fill="hold"/>
                                        <p:tgtEl>
                                          <p:spTgt spid="23"/>
                                        </p:tgtEl>
                                        <p:attrNameLst>
                                          <p:attrName>fill.type</p:attrName>
                                        </p:attrNameLst>
                                      </p:cBhvr>
                                      <p:to>
                                        <p:strVal val="solid"/>
                                      </p:to>
                                    </p:set>
                                    <p:set>
                                      <p:cBhvr>
                                        <p:cTn id="83" dur="2000" fill="hold"/>
                                        <p:tgtEl>
                                          <p:spTgt spid="23"/>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1">
                                            <p:txEl>
                                              <p:pRg st="2" end="2"/>
                                            </p:txEl>
                                          </p:spTgt>
                                        </p:tgtEl>
                                        <p:attrNameLst>
                                          <p:attrName>style.visibility</p:attrName>
                                        </p:attrNameLst>
                                      </p:cBhvr>
                                      <p:to>
                                        <p:strVal val="visible"/>
                                      </p:to>
                                    </p:set>
                                    <p:animEffect transition="in" filter="fade">
                                      <p:cBhvr>
                                        <p:cTn id="88" dur="500"/>
                                        <p:tgtEl>
                                          <p:spTgt spid="21">
                                            <p:txEl>
                                              <p:pRg st="2" end="2"/>
                                            </p:txEl>
                                          </p:spTgt>
                                        </p:tgtEl>
                                      </p:cBhvr>
                                    </p:animEffect>
                                  </p:childTnLst>
                                </p:cTn>
                              </p:par>
                            </p:childTnLst>
                          </p:cTn>
                        </p:par>
                        <p:par>
                          <p:cTn id="89" fill="hold">
                            <p:stCondLst>
                              <p:cond delay="2000"/>
                            </p:stCondLst>
                            <p:childTnLst>
                              <p:par>
                                <p:cTn id="90" presetID="1" presetClass="exit" presetSubtype="0" fill="hold" grpId="5" nodeType="afterEffect">
                                  <p:stCondLst>
                                    <p:cond delay="0"/>
                                  </p:stCondLst>
                                  <p:childTnLst>
                                    <p:set>
                                      <p:cBhvr>
                                        <p:cTn id="91" dur="1" fill="hold">
                                          <p:stCondLst>
                                            <p:cond delay="0"/>
                                          </p:stCondLst>
                                        </p:cTn>
                                        <p:tgtEl>
                                          <p:spTgt spid="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iterate type="lt">
                                    <p:tmAbs val="100"/>
                                  </p:iterate>
                                  <p:childTnLst>
                                    <p:set>
                                      <p:cBhvr>
                                        <p:cTn id="95" dur="1" fill="hold">
                                          <p:stCondLst>
                                            <p:cond delay="0"/>
                                          </p:stCondLst>
                                        </p:cTn>
                                        <p:tgtEl>
                                          <p:spTgt spid="13"/>
                                        </p:tgtEl>
                                        <p:attrNameLst>
                                          <p:attrName>style.visibility</p:attrName>
                                        </p:attrNameLst>
                                      </p:cBhvr>
                                      <p:to>
                                        <p:strVal val="visible"/>
                                      </p:to>
                                    </p:set>
                                  </p:childTnLst>
                                </p:cTn>
                              </p:par>
                              <p:par>
                                <p:cTn id="96" presetID="42" presetClass="path" presetSubtype="0" accel="50000" decel="50000" fill="hold" grpId="3" nodeType="withEffect">
                                  <p:stCondLst>
                                    <p:cond delay="0"/>
                                  </p:stCondLst>
                                  <p:childTnLst>
                                    <p:animMotion origin="layout" path="M 0.00816 0.34375 L 0.17899 0.34375 " pathEditMode="relative" rAng="0" ptsTypes="AA">
                                      <p:cBhvr>
                                        <p:cTn id="97" dur="500" fill="hold"/>
                                        <p:tgtEl>
                                          <p:spTgt spid="8"/>
                                        </p:tgtEl>
                                        <p:attrNameLst>
                                          <p:attrName>ppt_x</p:attrName>
                                          <p:attrName>ppt_y</p:attrName>
                                        </p:attrNameLst>
                                      </p:cBhvr>
                                      <p:rCtr x="8542" y="0"/>
                                    </p:animMotion>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3" nodeType="clickEffect">
                                  <p:stCondLst>
                                    <p:cond delay="0"/>
                                  </p:stCondLst>
                                  <p:childTnLst>
                                    <p:animMotion origin="layout" path="M 0.4757 0.00325 L 0.7007 0.00325 " pathEditMode="relative" rAng="0" ptsTypes="AA">
                                      <p:cBhvr>
                                        <p:cTn id="101" dur="2000" fill="hold"/>
                                        <p:tgtEl>
                                          <p:spTgt spid="19"/>
                                        </p:tgtEl>
                                        <p:attrNameLst>
                                          <p:attrName>ppt_x</p:attrName>
                                          <p:attrName>ppt_y</p:attrName>
                                        </p:attrNameLst>
                                      </p:cBhvr>
                                      <p:rCtr x="11250" y="0"/>
                                    </p:animMotion>
                                  </p:childTnLst>
                                </p:cTn>
                              </p:par>
                              <p:par>
                                <p:cTn id="102" presetID="1" presetClass="emph" presetSubtype="2" fill="hold" nodeType="withEffect">
                                  <p:stCondLst>
                                    <p:cond delay="0"/>
                                  </p:stCondLst>
                                  <p:childTnLst>
                                    <p:animClr clrSpc="rgb" dir="cw">
                                      <p:cBhvr>
                                        <p:cTn id="103" dur="2000" fill="hold"/>
                                        <p:tgtEl>
                                          <p:spTgt spid="19"/>
                                        </p:tgtEl>
                                        <p:attrNameLst>
                                          <p:attrName>fillcolor</p:attrName>
                                        </p:attrNameLst>
                                      </p:cBhvr>
                                      <p:to>
                                        <a:srgbClr val="3E5898"/>
                                      </p:to>
                                    </p:animClr>
                                    <p:set>
                                      <p:cBhvr>
                                        <p:cTn id="104" dur="2000" fill="hold"/>
                                        <p:tgtEl>
                                          <p:spTgt spid="19"/>
                                        </p:tgtEl>
                                        <p:attrNameLst>
                                          <p:attrName>fill.type</p:attrName>
                                        </p:attrNameLst>
                                      </p:cBhvr>
                                      <p:to>
                                        <p:strVal val="solid"/>
                                      </p:to>
                                    </p:set>
                                    <p:set>
                                      <p:cBhvr>
                                        <p:cTn id="105" dur="2000" fill="hold"/>
                                        <p:tgtEl>
                                          <p:spTgt spid="19"/>
                                        </p:tgtEl>
                                        <p:attrNameLst>
                                          <p:attrName>fill.on</p:attrName>
                                        </p:attrNameLst>
                                      </p:cBhvr>
                                      <p:to>
                                        <p:strVal val="true"/>
                                      </p:to>
                                    </p:set>
                                  </p:childTnLst>
                                </p:cTn>
                              </p:par>
                              <p:par>
                                <p:cTn id="106" presetID="10"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3" grpId="0" animBg="1"/>
      <p:bldP spid="26" grpId="0" animBg="1"/>
      <p:bldP spid="19" grpId="0" animBg="1"/>
      <p:bldP spid="19" grpId="1" animBg="1"/>
      <p:bldP spid="19" grpId="2" animBg="1"/>
      <p:bldP spid="19" grpId="3" animBg="1"/>
      <p:bldP spid="19" grpId="4" animBg="1"/>
      <p:bldP spid="8" grpId="0"/>
      <p:bldP spid="8" grpId="1"/>
      <p:bldP spid="8" grpId="2"/>
      <p:bldP spid="8" grpId="3"/>
      <p:bldP spid="8" grpId="4"/>
      <p:bldP spid="8" grpId="5"/>
      <p:bldP spid="22" grpId="0" animBg="1"/>
      <p:bldP spid="22" grpId="1"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6">
            <a:extLst>
              <a:ext uri="{FF2B5EF4-FFF2-40B4-BE49-F238E27FC236}">
                <a16:creationId xmlns:a16="http://schemas.microsoft.com/office/drawing/2014/main" id="{FE8ED152-AA31-44EE-9F3D-29D07C12D853}"/>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p:txBody>
          <a:bodyPr/>
          <a:lstStyle/>
          <a:p>
            <a:pPr algn="r"/>
            <a:fld id="{B1F92669-E9AC-495A-9485-4D654D029480}" type="slidenum">
              <a:rPr lang="en-GB" smtClean="0"/>
              <a:pPr algn="r"/>
              <a:t>5</a:t>
            </a:fld>
            <a:endParaRPr lang="en-GB" dirty="0"/>
          </a:p>
        </p:txBody>
      </p:sp>
      <p:sp>
        <p:nvSpPr>
          <p:cNvPr id="3" name="Text Placeholder 2"/>
          <p:cNvSpPr>
            <a:spLocks noGrp="1"/>
          </p:cNvSpPr>
          <p:nvPr>
            <p:ph type="body" sz="quarter" idx="14"/>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clone</a:t>
            </a:r>
          </a:p>
        </p:txBody>
      </p:sp>
      <p:sp>
        <p:nvSpPr>
          <p:cNvPr id="23" name="Flowchart: Card 22"/>
          <p:cNvSpPr/>
          <p:nvPr/>
        </p:nvSpPr>
        <p:spPr bwMode="auto">
          <a:xfrm>
            <a:off x="9579429" y="469763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6" name="Flowchart: Card 25"/>
          <p:cNvSpPr/>
          <p:nvPr/>
        </p:nvSpPr>
        <p:spPr bwMode="auto">
          <a:xfrm>
            <a:off x="3091775" y="2019300"/>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1" name="Flowchart: Card 20"/>
          <p:cNvSpPr/>
          <p:nvPr/>
        </p:nvSpPr>
        <p:spPr bwMode="auto">
          <a:xfrm>
            <a:off x="7281250"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5" name="Flowchart: Card 24"/>
          <p:cNvSpPr/>
          <p:nvPr/>
        </p:nvSpPr>
        <p:spPr bwMode="auto">
          <a:xfrm>
            <a:off x="7281250"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31" name="Flowchart: Card 30"/>
          <p:cNvSpPr/>
          <p:nvPr/>
        </p:nvSpPr>
        <p:spPr bwMode="auto">
          <a:xfrm>
            <a:off x="5371192" y="2019300"/>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7" name="TextBox 26"/>
          <p:cNvSpPr txBox="1"/>
          <p:nvPr/>
        </p:nvSpPr>
        <p:spPr>
          <a:xfrm>
            <a:off x="119634" y="3352800"/>
            <a:ext cx="7652766" cy="769441"/>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&gt; git clone &lt;&lt;</a:t>
            </a:r>
            <a:r>
              <a:rPr lang="en-US" sz="4400" dirty="0" err="1">
                <a:latin typeface="Cordia New" panose="020B0304020202020204" pitchFamily="34" charset="-34"/>
                <a:cs typeface="Cordia New" panose="020B0304020202020204" pitchFamily="34" charset="-34"/>
              </a:rPr>
              <a:t>url</a:t>
            </a:r>
            <a:r>
              <a:rPr lang="en-US" sz="4400" dirty="0">
                <a:latin typeface="Cordia New" panose="020B0304020202020204" pitchFamily="34" charset="-34"/>
                <a:cs typeface="Cordia New" panose="020B0304020202020204" pitchFamily="34" charset="-34"/>
              </a:rPr>
              <a:t> from host&gt;&gt;  </a:t>
            </a:r>
          </a:p>
        </p:txBody>
      </p:sp>
      <p:sp>
        <p:nvSpPr>
          <p:cNvPr id="4" name="Rectangle 3"/>
          <p:cNvSpPr/>
          <p:nvPr/>
        </p:nvSpPr>
        <p:spPr>
          <a:xfrm>
            <a:off x="304800" y="4100155"/>
            <a:ext cx="4698722" cy="1600438"/>
          </a:xfrm>
          <a:prstGeom prst="rect">
            <a:avLst/>
          </a:prstGeom>
        </p:spPr>
        <p:txBody>
          <a:bodyPr wrap="none">
            <a:spAutoFit/>
          </a:bodyPr>
          <a:lstStyle/>
          <a:p>
            <a:pPr>
              <a:spcAft>
                <a:spcPts val="1200"/>
              </a:spcAft>
            </a:pPr>
            <a:r>
              <a:rPr lang="en-US" sz="4400" dirty="0">
                <a:latin typeface="Cordia New" panose="020B0304020202020204" pitchFamily="34" charset="-34"/>
                <a:cs typeface="Cordia New" panose="020B0304020202020204" pitchFamily="34" charset="-34"/>
              </a:rPr>
              <a:t># init local repo </a:t>
            </a:r>
            <a:endParaRPr lang="en-US" sz="4400" dirty="0">
              <a:latin typeface="Cordia New" panose="020B0304020202020204" pitchFamily="34" charset="-34"/>
            </a:endParaRPr>
          </a:p>
          <a:p>
            <a:pPr>
              <a:spcAft>
                <a:spcPts val="1200"/>
              </a:spcAft>
            </a:pPr>
            <a:r>
              <a:rPr lang="en-US" sz="4400" dirty="0">
                <a:latin typeface="Cordia New" panose="020B0304020202020204" pitchFamily="34" charset="-34"/>
                <a:cs typeface="Cordia New" panose="020B0304020202020204" pitchFamily="34" charset="-34"/>
              </a:rPr>
              <a:t># and copy remote to local</a:t>
            </a:r>
          </a:p>
        </p:txBody>
      </p:sp>
      <p:sp>
        <p:nvSpPr>
          <p:cNvPr id="28" name="TextBox 27"/>
          <p:cNvSpPr txBox="1"/>
          <p:nvPr/>
        </p:nvSpPr>
        <p:spPr>
          <a:xfrm>
            <a:off x="615107" y="409520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grpSp>
        <p:nvGrpSpPr>
          <p:cNvPr id="38" name="Group 37">
            <a:extLst>
              <a:ext uri="{FF2B5EF4-FFF2-40B4-BE49-F238E27FC236}">
                <a16:creationId xmlns:a16="http://schemas.microsoft.com/office/drawing/2014/main" id="{760961E9-5BC4-420F-BCE5-6DF8DFE3DF77}"/>
              </a:ext>
            </a:extLst>
          </p:cNvPr>
          <p:cNvGrpSpPr/>
          <p:nvPr/>
        </p:nvGrpSpPr>
        <p:grpSpPr>
          <a:xfrm>
            <a:off x="7192746" y="3124200"/>
            <a:ext cx="1875054" cy="1905000"/>
            <a:chOff x="7225553" y="4422237"/>
            <a:chExt cx="1613647" cy="1513794"/>
          </a:xfrm>
        </p:grpSpPr>
        <p:sp>
          <p:nvSpPr>
            <p:cNvPr id="39" name="Rectangle 38">
              <a:extLst>
                <a:ext uri="{FF2B5EF4-FFF2-40B4-BE49-F238E27FC236}">
                  <a16:creationId xmlns:a16="http://schemas.microsoft.com/office/drawing/2014/main" id="{2705B29D-9F18-4F80-9A13-529AD3A93657}"/>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40" name="Rectangle 39">
              <a:extLst>
                <a:ext uri="{FF2B5EF4-FFF2-40B4-BE49-F238E27FC236}">
                  <a16:creationId xmlns:a16="http://schemas.microsoft.com/office/drawing/2014/main" id="{D3FB1B31-86BC-428B-B1D3-D131450A5FA0}"/>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41" name="Rectangle 40">
              <a:extLst>
                <a:ext uri="{FF2B5EF4-FFF2-40B4-BE49-F238E27FC236}">
                  <a16:creationId xmlns:a16="http://schemas.microsoft.com/office/drawing/2014/main" id="{4AF38293-CE0F-4B81-8A1A-89C07724650C}"/>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42" name="Rectangle 41">
              <a:extLst>
                <a:ext uri="{FF2B5EF4-FFF2-40B4-BE49-F238E27FC236}">
                  <a16:creationId xmlns:a16="http://schemas.microsoft.com/office/drawing/2014/main" id="{FC3FC97D-7355-466D-AC6D-FF7153897EF5}"/>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Tree>
    <p:extLst>
      <p:ext uri="{BB962C8B-B14F-4D97-AF65-F5344CB8AC3E}">
        <p14:creationId xmlns:p14="http://schemas.microsoft.com/office/powerpoint/2010/main" val="4286239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fade">
                                      <p:cBhvr>
                                        <p:cTn id="14" dur="500"/>
                                        <p:tgtEl>
                                          <p:spTgt spid="27">
                                            <p:txEl>
                                              <p:pRg st="0" end="0"/>
                                            </p:txEl>
                                          </p:spTgt>
                                        </p:tgtEl>
                                      </p:cBhvr>
                                    </p:animEffect>
                                  </p:childTnLst>
                                </p:cTn>
                              </p:par>
                              <p:par>
                                <p:cTn id="15" presetID="1" presetClass="entr" presetSubtype="0" fill="hold" grpId="4"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42" presetClass="path" presetSubtype="0" accel="50000" decel="50000" fill="hold" grpId="6" nodeType="withEffect">
                                  <p:stCondLst>
                                    <p:cond delay="0"/>
                                  </p:stCondLst>
                                  <p:childTnLst>
                                    <p:animMotion origin="layout" path="M -3.61111E-6 -0.04097 L 0.47205 -0.04745 " pathEditMode="relative" rAng="0" ptsTypes="AA">
                                      <p:cBhvr>
                                        <p:cTn id="18" dur="500" fill="hold"/>
                                        <p:tgtEl>
                                          <p:spTgt spid="28"/>
                                        </p:tgtEl>
                                        <p:attrNameLst>
                                          <p:attrName>ppt_x</p:attrName>
                                          <p:attrName>ppt_y</p:attrName>
                                        </p:attrNameLst>
                                      </p:cBhvr>
                                      <p:rCtr x="23594" y="-324"/>
                                    </p:animMotion>
                                  </p:childTnLst>
                                </p:cTn>
                              </p:par>
                            </p:childTnLst>
                          </p:cTn>
                        </p:par>
                        <p:par>
                          <p:cTn id="19" fill="hold">
                            <p:stCondLst>
                              <p:cond delay="165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1.11022E-16 3.33333E-6 L -0.7125 3.33333E-6 " pathEditMode="relative" rAng="0" ptsTypes="AA">
                                      <p:cBhvr>
                                        <p:cTn id="25" dur="3000" fill="hold"/>
                                        <p:tgtEl>
                                          <p:spTgt spid="25"/>
                                        </p:tgtEl>
                                        <p:attrNameLst>
                                          <p:attrName>ppt_x</p:attrName>
                                          <p:attrName>ppt_y</p:attrName>
                                        </p:attrNameLst>
                                      </p:cBhvr>
                                      <p:rCtr x="-35625" y="0"/>
                                    </p:animMotion>
                                  </p:childTnLst>
                                </p:cTn>
                              </p:par>
                              <p:par>
                                <p:cTn id="26" presetID="1" presetClass="entr" presetSubtype="0" fill="hold" grpId="0" nodeType="withEffect">
                                  <p:stCondLst>
                                    <p:cond delay="110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1800"/>
                                  </p:stCondLst>
                                  <p:childTnLst>
                                    <p:set>
                                      <p:cBhvr>
                                        <p:cTn id="29" dur="1" fill="hold">
                                          <p:stCondLst>
                                            <p:cond delay="0"/>
                                          </p:stCondLst>
                                        </p:cTn>
                                        <p:tgtEl>
                                          <p:spTgt spid="26"/>
                                        </p:tgtEl>
                                        <p:attrNameLst>
                                          <p:attrName>style.visibility</p:attrName>
                                        </p:attrNameLst>
                                      </p:cBhvr>
                                      <p:to>
                                        <p:strVal val="visible"/>
                                      </p:to>
                                    </p:set>
                                  </p:childTnLst>
                                </p:cTn>
                              </p:par>
                            </p:childTnLst>
                          </p:cTn>
                        </p:par>
                        <p:par>
                          <p:cTn id="30" fill="hold">
                            <p:stCondLst>
                              <p:cond delay="3000"/>
                            </p:stCondLst>
                            <p:childTnLst>
                              <p:par>
                                <p:cTn id="31" presetID="1" presetClass="exit" presetSubtype="0" fill="hold" grpId="5" nodeType="after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31" grpId="0" animBg="1"/>
      <p:bldP spid="27" grpId="0" build="p"/>
      <p:bldP spid="4" grpId="0"/>
      <p:bldP spid="28" grpId="4"/>
      <p:bldP spid="28" grpId="5"/>
      <p:bldP spid="28" grpId="6"/>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6">
            <a:extLst>
              <a:ext uri="{FF2B5EF4-FFF2-40B4-BE49-F238E27FC236}">
                <a16:creationId xmlns:a16="http://schemas.microsoft.com/office/drawing/2014/main" id="{3F0493E9-B4D1-4DA4-80FB-2A43E65F088B}"/>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p:txBody>
          <a:bodyPr/>
          <a:lstStyle/>
          <a:p>
            <a:pPr algn="r"/>
            <a:fld id="{B1F92669-E9AC-495A-9485-4D654D029480}" type="slidenum">
              <a:rPr lang="en-GB" smtClean="0"/>
              <a:pPr algn="r"/>
              <a:t>6</a:t>
            </a:fld>
            <a:endParaRPr lang="en-GB" dirty="0"/>
          </a:p>
        </p:txBody>
      </p:sp>
      <p:sp>
        <p:nvSpPr>
          <p:cNvPr id="3" name="Text Placeholder 2"/>
          <p:cNvSpPr>
            <a:spLocks noGrp="1"/>
          </p:cNvSpPr>
          <p:nvPr>
            <p:ph type="body" sz="quarter" idx="14"/>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checkout</a:t>
            </a:r>
          </a:p>
        </p:txBody>
      </p:sp>
      <p:sp>
        <p:nvSpPr>
          <p:cNvPr id="26" name="Flowchart: Card 25"/>
          <p:cNvSpPr/>
          <p:nvPr/>
        </p:nvSpPr>
        <p:spPr bwMode="auto">
          <a:xfrm>
            <a:off x="10744200" y="4703073"/>
            <a:ext cx="838200" cy="990600"/>
          </a:xfrm>
          <a:prstGeom prst="flowChartPunchedCard">
            <a:avLst/>
          </a:prstGeom>
          <a:solidFill>
            <a:schemeClr val="accent2">
              <a:lumMod val="75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5" name="Flowchart: Card 24"/>
          <p:cNvSpPr/>
          <p:nvPr/>
        </p:nvSpPr>
        <p:spPr bwMode="auto">
          <a:xfrm>
            <a:off x="5377963"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7" name="TextBox 26"/>
          <p:cNvSpPr txBox="1"/>
          <p:nvPr/>
        </p:nvSpPr>
        <p:spPr>
          <a:xfrm>
            <a:off x="119634" y="3957918"/>
            <a:ext cx="7652766" cy="769441"/>
          </a:xfrm>
          <a:prstGeom prst="rect">
            <a:avLst/>
          </a:prstGeom>
          <a:noFill/>
        </p:spPr>
        <p:txBody>
          <a:bodyPr wrap="square" rtlCol="0">
            <a:spAutoFit/>
          </a:bodyPr>
          <a:lstStyle/>
          <a:p>
            <a:pPr>
              <a:spcAft>
                <a:spcPts val="1200"/>
              </a:spcAft>
            </a:pPr>
            <a:r>
              <a:rPr lang="en-US" sz="4400" dirty="0">
                <a:latin typeface="Cordia New" panose="020B0304020202020204" pitchFamily="34" charset="-34"/>
                <a:cs typeface="Cordia New" panose="020B0304020202020204" pitchFamily="34" charset="-34"/>
              </a:rPr>
              <a:t>&gt; git checkout &lt;branch&gt;</a:t>
            </a:r>
          </a:p>
        </p:txBody>
      </p:sp>
      <p:sp>
        <p:nvSpPr>
          <p:cNvPr id="4" name="Rectangle 3"/>
          <p:cNvSpPr/>
          <p:nvPr/>
        </p:nvSpPr>
        <p:spPr>
          <a:xfrm>
            <a:off x="152400" y="4824413"/>
            <a:ext cx="9605026" cy="1354217"/>
          </a:xfrm>
          <a:prstGeom prst="rect">
            <a:avLst/>
          </a:prstGeom>
        </p:spPr>
        <p:txBody>
          <a:bodyPr wrap="square">
            <a:spAutoFit/>
          </a:bodyPr>
          <a:lstStyle/>
          <a:p>
            <a:pPr>
              <a:spcAft>
                <a:spcPts val="1200"/>
              </a:spcAft>
            </a:pPr>
            <a:r>
              <a:rPr lang="en-US" sz="4400" dirty="0">
                <a:latin typeface="Cordia New" panose="020B0304020202020204" pitchFamily="34" charset="-34"/>
                <a:cs typeface="Cordia New" panose="020B0304020202020204" pitchFamily="34" charset="-34"/>
              </a:rPr>
              <a:t># copy branch to working area</a:t>
            </a:r>
          </a:p>
          <a:p>
            <a:pPr>
              <a:spcAft>
                <a:spcPts val="1200"/>
              </a:spcAft>
            </a:pPr>
            <a:r>
              <a:rPr lang="en-US" sz="2800" dirty="0"/>
              <a:t>(Note - checkout </a:t>
            </a:r>
            <a:r>
              <a:rPr lang="en-US" sz="2800" i="1" dirty="0"/>
              <a:t>will</a:t>
            </a:r>
            <a:r>
              <a:rPr lang="en-US" sz="2800" dirty="0"/>
              <a:t> merge</a:t>
            </a:r>
            <a:r>
              <a:rPr lang="en-US" sz="2800" i="1" dirty="0"/>
              <a:t> </a:t>
            </a:r>
            <a:r>
              <a:rPr lang="en-US" sz="2800" dirty="0"/>
              <a:t>local changes)</a:t>
            </a:r>
          </a:p>
        </p:txBody>
      </p:sp>
      <p:sp>
        <p:nvSpPr>
          <p:cNvPr id="28" name="TextBox 27"/>
          <p:cNvSpPr txBox="1"/>
          <p:nvPr/>
        </p:nvSpPr>
        <p:spPr>
          <a:xfrm>
            <a:off x="615107" y="409520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22" name="Flowchart: Card 21"/>
          <p:cNvSpPr/>
          <p:nvPr/>
        </p:nvSpPr>
        <p:spPr bwMode="auto">
          <a:xfrm>
            <a:off x="3116116"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29" name="Group 28"/>
          <p:cNvGrpSpPr/>
          <p:nvPr/>
        </p:nvGrpSpPr>
        <p:grpSpPr>
          <a:xfrm>
            <a:off x="10171807" y="2372406"/>
            <a:ext cx="1613647" cy="1513794"/>
            <a:chOff x="7225553" y="4429806"/>
            <a:chExt cx="1613647" cy="1513794"/>
          </a:xfrm>
        </p:grpSpPr>
        <p:sp>
          <p:nvSpPr>
            <p:cNvPr id="30" name="Rectangle 29"/>
            <p:cNvSpPr/>
            <p:nvPr/>
          </p:nvSpPr>
          <p:spPr bwMode="auto">
            <a:xfrm>
              <a:off x="7225553" y="4429806"/>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latin typeface="Arial" charset="0"/>
                </a:rPr>
                <a:t>Legend</a:t>
              </a: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32" name="Rectangle 31"/>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latin typeface="Arial" charset="0"/>
                </a:rPr>
                <a:t>Untracked</a:t>
              </a:r>
            </a:p>
          </p:txBody>
        </p:sp>
        <p:sp>
          <p:nvSpPr>
            <p:cNvPr id="33" name="Rectangle 32"/>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solidFill>
                    <a:schemeClr val="bg1"/>
                  </a:solidFill>
                  <a:latin typeface="Arial" charset="0"/>
                </a:rPr>
                <a:t>Uncommitted</a:t>
              </a:r>
            </a:p>
          </p:txBody>
        </p:sp>
        <p:sp>
          <p:nvSpPr>
            <p:cNvPr id="34" name="Rectangle 33"/>
            <p:cNvSpPr/>
            <p:nvPr/>
          </p:nvSpPr>
          <p:spPr bwMode="auto">
            <a:xfrm>
              <a:off x="7284706" y="5527494"/>
              <a:ext cx="1496438" cy="338736"/>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600" b="1" dirty="0">
                  <a:solidFill>
                    <a:schemeClr val="bg1"/>
                  </a:solidFill>
                  <a:latin typeface="Arial" charset="0"/>
                </a:rPr>
                <a:t>Committed</a:t>
              </a:r>
            </a:p>
          </p:txBody>
        </p:sp>
      </p:grpSp>
      <p:sp>
        <p:nvSpPr>
          <p:cNvPr id="20" name="Flowchart: Card 19"/>
          <p:cNvSpPr/>
          <p:nvPr/>
        </p:nvSpPr>
        <p:spPr bwMode="auto">
          <a:xfrm>
            <a:off x="914400" y="2010228"/>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38" name="Group 37">
            <a:extLst>
              <a:ext uri="{FF2B5EF4-FFF2-40B4-BE49-F238E27FC236}">
                <a16:creationId xmlns:a16="http://schemas.microsoft.com/office/drawing/2014/main" id="{9D0B016E-2687-4DD5-8838-D1C6FC92A3F1}"/>
              </a:ext>
            </a:extLst>
          </p:cNvPr>
          <p:cNvGrpSpPr/>
          <p:nvPr/>
        </p:nvGrpSpPr>
        <p:grpSpPr>
          <a:xfrm>
            <a:off x="7192746" y="3124200"/>
            <a:ext cx="1875054" cy="1905000"/>
            <a:chOff x="7225553" y="4422237"/>
            <a:chExt cx="1613647" cy="1513794"/>
          </a:xfrm>
        </p:grpSpPr>
        <p:sp>
          <p:nvSpPr>
            <p:cNvPr id="39" name="Rectangle 38">
              <a:extLst>
                <a:ext uri="{FF2B5EF4-FFF2-40B4-BE49-F238E27FC236}">
                  <a16:creationId xmlns:a16="http://schemas.microsoft.com/office/drawing/2014/main" id="{82F6CA54-80A5-48A6-BCCF-91D934BC7DDA}"/>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40" name="Rectangle 39">
              <a:extLst>
                <a:ext uri="{FF2B5EF4-FFF2-40B4-BE49-F238E27FC236}">
                  <a16:creationId xmlns:a16="http://schemas.microsoft.com/office/drawing/2014/main" id="{1431DD7D-1409-414F-AA33-4D137898CB79}"/>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41" name="Rectangle 40">
              <a:extLst>
                <a:ext uri="{FF2B5EF4-FFF2-40B4-BE49-F238E27FC236}">
                  <a16:creationId xmlns:a16="http://schemas.microsoft.com/office/drawing/2014/main" id="{C6708413-4F51-4E3A-A0E0-E8BAE5FCA36A}"/>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42" name="Rectangle 41">
              <a:extLst>
                <a:ext uri="{FF2B5EF4-FFF2-40B4-BE49-F238E27FC236}">
                  <a16:creationId xmlns:a16="http://schemas.microsoft.com/office/drawing/2014/main" id="{5B6CAF1B-F2F5-4133-9E0F-5FAFDFBC0D2E}"/>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
        <p:nvSpPr>
          <p:cNvPr id="31" name="Flowchart: Card 30"/>
          <p:cNvSpPr/>
          <p:nvPr/>
        </p:nvSpPr>
        <p:spPr bwMode="auto">
          <a:xfrm>
            <a:off x="5369664" y="2010228"/>
            <a:ext cx="838200"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Tree>
    <p:extLst>
      <p:ext uri="{BB962C8B-B14F-4D97-AF65-F5344CB8AC3E}">
        <p14:creationId xmlns:p14="http://schemas.microsoft.com/office/powerpoint/2010/main" val="1959653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42" presetClass="path" presetSubtype="0" accel="50000" decel="50000" fill="hold" grpId="2" nodeType="withEffect">
                                  <p:stCondLst>
                                    <p:cond delay="0"/>
                                  </p:stCondLst>
                                  <p:childTnLst>
                                    <p:animMotion origin="layout" path="M -3.61111E-6 0.00278 L 0.39966 0.04584 " pathEditMode="relative" rAng="0" ptsTypes="AA">
                                      <p:cBhvr>
                                        <p:cTn id="11" dur="500" fill="hold"/>
                                        <p:tgtEl>
                                          <p:spTgt spid="28"/>
                                        </p:tgtEl>
                                        <p:attrNameLst>
                                          <p:attrName>ppt_x</p:attrName>
                                          <p:attrName>ppt_y</p:attrName>
                                        </p:attrNameLst>
                                      </p:cBhvr>
                                      <p:rCtr x="19983" y="2153"/>
                                    </p:animMotion>
                                  </p:childTnLst>
                                </p:cTn>
                              </p:par>
                            </p:childTnLst>
                          </p:cTn>
                        </p:par>
                        <p:par>
                          <p:cTn id="12" fill="hold">
                            <p:stCondLst>
                              <p:cond delay="975"/>
                            </p:stCondLst>
                            <p:childTnLst>
                              <p:par>
                                <p:cTn id="13" presetID="1"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par>
                          <p:cTn id="15" fill="hold">
                            <p:stCondLst>
                              <p:cond delay="975"/>
                            </p:stCondLst>
                            <p:childTnLst>
                              <p:par>
                                <p:cTn id="16" presetID="1" presetClass="entr" presetSubtype="0" fill="hold" grpId="0"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par>
                                <p:cTn id="18" presetID="42" presetClass="path" presetSubtype="0" accel="50000" decel="50000" fill="hold" grpId="0" nodeType="withEffect">
                                  <p:stCondLst>
                                    <p:cond delay="0"/>
                                  </p:stCondLst>
                                  <p:childTnLst>
                                    <p:animMotion origin="layout" path="M 3.05556E-6 3.33333E-6 L -0.47518 0.02083 " pathEditMode="relative" rAng="0" ptsTypes="AA">
                                      <p:cBhvr>
                                        <p:cTn id="19" dur="3000" fill="hold"/>
                                        <p:tgtEl>
                                          <p:spTgt spid="25"/>
                                        </p:tgtEl>
                                        <p:attrNameLst>
                                          <p:attrName>ppt_x</p:attrName>
                                          <p:attrName>ppt_y</p:attrName>
                                        </p:attrNameLst>
                                      </p:cBhvr>
                                      <p:rCtr x="-23767" y="1042"/>
                                    </p:animMotion>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1500"/>
                                  </p:stCondLst>
                                  <p:childTnLst>
                                    <p:set>
                                      <p:cBhvr>
                                        <p:cTn id="23" dur="1" fill="hold">
                                          <p:stCondLst>
                                            <p:cond delay="0"/>
                                          </p:stCondLst>
                                        </p:cTn>
                                        <p:tgtEl>
                                          <p:spTgt spid="22"/>
                                        </p:tgtEl>
                                        <p:attrNameLst>
                                          <p:attrName>style.visibility</p:attrName>
                                        </p:attrNameLst>
                                      </p:cBhvr>
                                      <p:to>
                                        <p:strVal val="visible"/>
                                      </p:to>
                                    </p:set>
                                  </p:childTnLst>
                                </p:cTn>
                              </p:par>
                            </p:childTnLst>
                          </p:cTn>
                        </p:par>
                        <p:par>
                          <p:cTn id="24" fill="hold">
                            <p:stCondLst>
                              <p:cond delay="3975"/>
                            </p:stCondLst>
                            <p:childTnLst>
                              <p:par>
                                <p:cTn id="25" presetID="1" presetClass="exit" presetSubtype="0" fill="hold" grpId="1" nodeType="after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build="p"/>
      <p:bldP spid="4" grpId="0" uiExpand="1" build="p"/>
      <p:bldP spid="28" grpId="0"/>
      <p:bldP spid="28" grpId="1"/>
      <p:bldP spid="28" grpId="2"/>
      <p:bldP spid="22"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ontent Placeholder 6">
            <a:extLst>
              <a:ext uri="{FF2B5EF4-FFF2-40B4-BE49-F238E27FC236}">
                <a16:creationId xmlns:a16="http://schemas.microsoft.com/office/drawing/2014/main" id="{F61D5E3E-F672-457A-B045-DAEBDAED280F}"/>
              </a:ext>
            </a:extLst>
          </p:cNvPr>
          <p:cNvGraphicFramePr>
            <a:graphicFrameLocks/>
          </p:cNvGraphicFramePr>
          <p:nvPr>
            <p:extLst>
              <p:ext uri="{D42A27DB-BD31-4B8C-83A1-F6EECF244321}">
                <p14:modId xmlns:p14="http://schemas.microsoft.com/office/powerpoint/2010/main" val="3412257893"/>
              </p:ext>
            </p:extLst>
          </p:nvPr>
        </p:nvGraphicFramePr>
        <p:xfrm>
          <a:off x="259977" y="1153160"/>
          <a:ext cx="8650288" cy="2123440"/>
        </p:xfrm>
        <a:graphic>
          <a:graphicData uri="http://schemas.openxmlformats.org/drawingml/2006/table">
            <a:tbl>
              <a:tblPr firstRow="1" bandRow="1">
                <a:tableStyleId>{5C22544A-7EE6-4342-B048-85BDC9FD1C3A}</a:tableStyleId>
              </a:tblPr>
              <a:tblGrid>
                <a:gridCol w="2162572">
                  <a:extLst>
                    <a:ext uri="{9D8B030D-6E8A-4147-A177-3AD203B41FA5}">
                      <a16:colId xmlns:a16="http://schemas.microsoft.com/office/drawing/2014/main" val="20000"/>
                    </a:ext>
                  </a:extLst>
                </a:gridCol>
                <a:gridCol w="2162572">
                  <a:extLst>
                    <a:ext uri="{9D8B030D-6E8A-4147-A177-3AD203B41FA5}">
                      <a16:colId xmlns:a16="http://schemas.microsoft.com/office/drawing/2014/main" val="20001"/>
                    </a:ext>
                  </a:extLst>
                </a:gridCol>
                <a:gridCol w="2162572">
                  <a:extLst>
                    <a:ext uri="{9D8B030D-6E8A-4147-A177-3AD203B41FA5}">
                      <a16:colId xmlns:a16="http://schemas.microsoft.com/office/drawing/2014/main" val="20002"/>
                    </a:ext>
                  </a:extLst>
                </a:gridCol>
                <a:gridCol w="2162572">
                  <a:extLst>
                    <a:ext uri="{9D8B030D-6E8A-4147-A177-3AD203B41FA5}">
                      <a16:colId xmlns:a16="http://schemas.microsoft.com/office/drawing/2014/main" val="20003"/>
                    </a:ext>
                  </a:extLst>
                </a:gridCol>
              </a:tblGrid>
              <a:tr h="535842">
                <a:tc>
                  <a:txBody>
                    <a:bodyPr/>
                    <a:lstStyle/>
                    <a:p>
                      <a:pPr algn="ctr"/>
                      <a:r>
                        <a:rPr lang="en-US" dirty="0"/>
                        <a:t>Working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Repository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Remote (origin)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8759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76200" y="4114800"/>
            <a:ext cx="8517075" cy="2123658"/>
          </a:xfrm>
          <a:prstGeom prst="rect">
            <a:avLst/>
          </a:prstGeom>
        </p:spPr>
        <p:txBody>
          <a:bodyPr wrap="none">
            <a:spAutoFit/>
          </a:bodyPr>
          <a:lstStyle/>
          <a:p>
            <a:r>
              <a:rPr lang="en-US" sz="4400" dirty="0">
                <a:latin typeface="Cordia New" panose="020B0304020202020204" pitchFamily="34" charset="-34"/>
                <a:cs typeface="Cordia New" panose="020B0304020202020204" pitchFamily="34" charset="-34"/>
              </a:rPr>
              <a:t># moves the HEAD pointer to the specified commit</a:t>
            </a: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 Does not touch staging </a:t>
            </a:r>
            <a:br>
              <a:rPr lang="en-US" sz="4400" dirty="0">
                <a:latin typeface="Cordia New" panose="020B0304020202020204" pitchFamily="34" charset="-34"/>
                <a:cs typeface="Cordia New" panose="020B0304020202020204" pitchFamily="34" charset="-34"/>
              </a:rPr>
            </a:br>
            <a:r>
              <a:rPr lang="en-US" sz="4400" dirty="0">
                <a:latin typeface="Cordia New" panose="020B0304020202020204" pitchFamily="34" charset="-34"/>
                <a:cs typeface="Cordia New" panose="020B0304020202020204" pitchFamily="34" charset="-34"/>
              </a:rPr>
              <a:t># or working areas</a:t>
            </a:r>
          </a:p>
        </p:txBody>
      </p:sp>
      <p:sp>
        <p:nvSpPr>
          <p:cNvPr id="27" name="TextBox 26"/>
          <p:cNvSpPr txBox="1"/>
          <p:nvPr/>
        </p:nvSpPr>
        <p:spPr>
          <a:xfrm>
            <a:off x="-155331" y="3429000"/>
            <a:ext cx="9985131" cy="686775"/>
          </a:xfrm>
          <a:prstGeom prst="rect">
            <a:avLst/>
          </a:prstGeom>
          <a:noFill/>
        </p:spPr>
        <p:txBody>
          <a:bodyPr wrap="square" rtlCol="0">
            <a:spAutoFit/>
          </a:bodyPr>
          <a:lstStyle/>
          <a:p>
            <a:pPr>
              <a:spcAft>
                <a:spcPts val="1200"/>
              </a:spcAft>
            </a:pPr>
            <a:r>
              <a:rPr lang="en-US" sz="4800" dirty="0">
                <a:latin typeface="Cordia New" panose="020B0304020202020204" pitchFamily="34" charset="-34"/>
                <a:cs typeface="Cordia New" panose="020B0304020202020204" pitchFamily="34" charset="-34"/>
              </a:rPr>
              <a:t>&gt; git reset --soft &lt;commit# or branch or HEAD&gt;   </a:t>
            </a:r>
          </a:p>
        </p:txBody>
      </p:sp>
      <p:sp>
        <p:nvSpPr>
          <p:cNvPr id="2" name="Footer Placeholder 1"/>
          <p:cNvSpPr>
            <a:spLocks noGrp="1"/>
          </p:cNvSpPr>
          <p:nvPr>
            <p:ph type="ftr" sz="quarter" idx="3"/>
          </p:nvPr>
        </p:nvSpPr>
        <p:spPr/>
        <p:txBody>
          <a:bodyPr/>
          <a:lstStyle/>
          <a:p>
            <a:pPr algn="r"/>
            <a:fld id="{B1F92669-E9AC-495A-9485-4D654D029480}" type="slidenum">
              <a:rPr lang="en-GB" smtClean="0"/>
              <a:pPr algn="r"/>
              <a:t>7</a:t>
            </a:fld>
            <a:endParaRPr lang="en-GB" dirty="0"/>
          </a:p>
        </p:txBody>
      </p:sp>
      <p:sp>
        <p:nvSpPr>
          <p:cNvPr id="3" name="Text Placeholder 2"/>
          <p:cNvSpPr>
            <a:spLocks noGrp="1"/>
          </p:cNvSpPr>
          <p:nvPr>
            <p:ph type="body" sz="quarter" idx="14"/>
          </p:nvPr>
        </p:nvSpPr>
        <p:spPr/>
        <p:txBody>
          <a:bodyPr/>
          <a:lstStyle/>
          <a:p>
            <a:endParaRPr lang="en-US" dirty="0"/>
          </a:p>
        </p:txBody>
      </p:sp>
      <p:sp>
        <p:nvSpPr>
          <p:cNvPr id="5" name="Text Placeholder 4"/>
          <p:cNvSpPr>
            <a:spLocks noGrp="1"/>
          </p:cNvSpPr>
          <p:nvPr>
            <p:ph type="body" sz="quarter" idx="15"/>
          </p:nvPr>
        </p:nvSpPr>
        <p:spPr>
          <a:xfrm>
            <a:off x="245908" y="381000"/>
            <a:ext cx="8649969" cy="576000"/>
          </a:xfrm>
        </p:spPr>
        <p:txBody>
          <a:bodyPr>
            <a:normAutofit/>
          </a:bodyPr>
          <a:lstStyle/>
          <a:p>
            <a:r>
              <a:rPr lang="en-US" sz="3200" dirty="0"/>
              <a:t>Git – Soft Reset</a:t>
            </a:r>
          </a:p>
        </p:txBody>
      </p:sp>
      <p:sp>
        <p:nvSpPr>
          <p:cNvPr id="23" name="Flowchart: Card 22"/>
          <p:cNvSpPr/>
          <p:nvPr/>
        </p:nvSpPr>
        <p:spPr bwMode="auto">
          <a:xfrm>
            <a:off x="9579429" y="4697630"/>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6" name="Flowchart: Card 25"/>
          <p:cNvSpPr/>
          <p:nvPr/>
        </p:nvSpPr>
        <p:spPr bwMode="auto">
          <a:xfrm>
            <a:off x="10744200" y="4703073"/>
            <a:ext cx="838200" cy="990600"/>
          </a:xfrm>
          <a:prstGeom prst="flowChartPunchedCard">
            <a:avLst/>
          </a:prstGeom>
          <a:solidFill>
            <a:schemeClr val="accent2">
              <a:lumMod val="75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cxnSp>
        <p:nvCxnSpPr>
          <p:cNvPr id="15" name="Straight Arrow Connector 14"/>
          <p:cNvCxnSpPr/>
          <p:nvPr/>
        </p:nvCxnSpPr>
        <p:spPr bwMode="auto">
          <a:xfrm>
            <a:off x="228600" y="990600"/>
            <a:ext cx="8610600" cy="0"/>
          </a:xfrm>
          <a:prstGeom prst="straightConnector1">
            <a:avLst/>
          </a:prstGeom>
          <a:solidFill>
            <a:schemeClr val="accent2"/>
          </a:solidFill>
          <a:ln w="25400" cap="flat" cmpd="sng" algn="ctr">
            <a:solidFill>
              <a:srgbClr val="00B0F0"/>
            </a:solidFill>
            <a:prstDash val="solid"/>
            <a:round/>
            <a:headEnd type="arrow" w="med" len="med"/>
            <a:tailEnd type="none"/>
          </a:ln>
          <a:effectLst/>
        </p:spPr>
      </p:cxnSp>
      <p:sp>
        <p:nvSpPr>
          <p:cNvPr id="25" name="Flowchart: Card 24"/>
          <p:cNvSpPr/>
          <p:nvPr/>
        </p:nvSpPr>
        <p:spPr bwMode="auto">
          <a:xfrm>
            <a:off x="5377963" y="2019300"/>
            <a:ext cx="829901" cy="990600"/>
          </a:xfrm>
          <a:prstGeom prst="flowChartPunchedCard">
            <a:avLst/>
          </a:prstGeom>
          <a:solidFill>
            <a:srgbClr val="3E5898"/>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28" name="TextBox 27"/>
          <p:cNvSpPr txBox="1"/>
          <p:nvPr/>
        </p:nvSpPr>
        <p:spPr>
          <a:xfrm>
            <a:off x="615107" y="4095204"/>
            <a:ext cx="146893" cy="171996"/>
          </a:xfrm>
          <a:prstGeom prst="rect">
            <a:avLst/>
          </a:prstGeom>
          <a:noFill/>
        </p:spPr>
        <p:txBody>
          <a:bodyPr wrap="square" lIns="0" tIns="0" rIns="0" bIns="0" rtlCol="0">
            <a:spAutoFit/>
          </a:bodyPr>
          <a:lstStyle/>
          <a:p>
            <a:r>
              <a:rPr lang="en-US" dirty="0">
                <a:latin typeface="Courier New" panose="02070309020205020404" pitchFamily="49" charset="0"/>
                <a:cs typeface="Courier New" panose="02070309020205020404" pitchFamily="49" charset="0"/>
              </a:rPr>
              <a:t>-</a:t>
            </a:r>
          </a:p>
        </p:txBody>
      </p:sp>
      <p:sp>
        <p:nvSpPr>
          <p:cNvPr id="18" name="Flowchart: Card 17"/>
          <p:cNvSpPr/>
          <p:nvPr/>
        </p:nvSpPr>
        <p:spPr bwMode="auto">
          <a:xfrm>
            <a:off x="856343" y="2010228"/>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sp>
        <p:nvSpPr>
          <p:cNvPr id="19" name="Flowchart: Card 18"/>
          <p:cNvSpPr/>
          <p:nvPr/>
        </p:nvSpPr>
        <p:spPr bwMode="auto">
          <a:xfrm>
            <a:off x="3124200" y="1995714"/>
            <a:ext cx="838200" cy="990600"/>
          </a:xfrm>
          <a:prstGeom prst="flowChartPunchedCard">
            <a:avLst/>
          </a:prstGeom>
          <a:solidFill>
            <a:srgbClr val="00B05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a:ln>
                <a:noFill/>
              </a:ln>
              <a:solidFill>
                <a:schemeClr val="tx1"/>
              </a:solidFill>
              <a:effectLst/>
              <a:latin typeface="Arial" charset="0"/>
            </a:endParaRPr>
          </a:p>
        </p:txBody>
      </p:sp>
      <p:grpSp>
        <p:nvGrpSpPr>
          <p:cNvPr id="29" name="Group 28">
            <a:extLst>
              <a:ext uri="{FF2B5EF4-FFF2-40B4-BE49-F238E27FC236}">
                <a16:creationId xmlns:a16="http://schemas.microsoft.com/office/drawing/2014/main" id="{B7029E17-DD01-4957-B42A-4D15CB259F34}"/>
              </a:ext>
            </a:extLst>
          </p:cNvPr>
          <p:cNvGrpSpPr/>
          <p:nvPr/>
        </p:nvGrpSpPr>
        <p:grpSpPr>
          <a:xfrm>
            <a:off x="7086600" y="4724400"/>
            <a:ext cx="1875054" cy="1905000"/>
            <a:chOff x="7225553" y="4422237"/>
            <a:chExt cx="1613647" cy="1513794"/>
          </a:xfrm>
        </p:grpSpPr>
        <p:sp>
          <p:nvSpPr>
            <p:cNvPr id="30" name="Rectangle 29">
              <a:extLst>
                <a:ext uri="{FF2B5EF4-FFF2-40B4-BE49-F238E27FC236}">
                  <a16:creationId xmlns:a16="http://schemas.microsoft.com/office/drawing/2014/main" id="{428D6C45-57AA-470F-AF4C-C8DC784668E7}"/>
                </a:ext>
              </a:extLst>
            </p:cNvPr>
            <p:cNvSpPr/>
            <p:nvPr/>
          </p:nvSpPr>
          <p:spPr bwMode="auto">
            <a:xfrm>
              <a:off x="7225553" y="4422237"/>
              <a:ext cx="1613647" cy="151379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36000" tIns="0" rIns="36000" bIns="27432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Legend</a:t>
              </a: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a:p>
              <a:pPr algn="ctr" eaLnBrk="0" fontAlgn="base" hangingPunct="0">
                <a:spcBef>
                  <a:spcPct val="0"/>
                </a:spcBef>
                <a:spcAft>
                  <a:spcPct val="0"/>
                </a:spcAft>
              </a:pPr>
              <a:endParaRPr lang="en-US" sz="1600" b="1" dirty="0">
                <a:latin typeface="Arial" charset="0"/>
              </a:endParaRPr>
            </a:p>
          </p:txBody>
        </p:sp>
        <p:sp>
          <p:nvSpPr>
            <p:cNvPr id="32" name="Rectangle 31">
              <a:extLst>
                <a:ext uri="{FF2B5EF4-FFF2-40B4-BE49-F238E27FC236}">
                  <a16:creationId xmlns:a16="http://schemas.microsoft.com/office/drawing/2014/main" id="{CDE384A8-EE4C-40C8-B346-CFD83989D775}"/>
                </a:ext>
              </a:extLst>
            </p:cNvPr>
            <p:cNvSpPr/>
            <p:nvPr/>
          </p:nvSpPr>
          <p:spPr bwMode="auto">
            <a:xfrm>
              <a:off x="7281076" y="4809315"/>
              <a:ext cx="1496438" cy="338736"/>
            </a:xfrm>
            <a:prstGeom prst="rect">
              <a:avLst/>
            </a:prstGeom>
            <a:solidFill>
              <a:srgbClr val="FFC000"/>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latin typeface="Arial" charset="0"/>
                </a:rPr>
                <a:t>Untracked</a:t>
              </a:r>
            </a:p>
          </p:txBody>
        </p:sp>
        <p:sp>
          <p:nvSpPr>
            <p:cNvPr id="33" name="Rectangle 32">
              <a:extLst>
                <a:ext uri="{FF2B5EF4-FFF2-40B4-BE49-F238E27FC236}">
                  <a16:creationId xmlns:a16="http://schemas.microsoft.com/office/drawing/2014/main" id="{92004E56-0249-4359-A9AF-E54C20922454}"/>
                </a:ext>
              </a:extLst>
            </p:cNvPr>
            <p:cNvSpPr/>
            <p:nvPr/>
          </p:nvSpPr>
          <p:spPr bwMode="auto">
            <a:xfrm>
              <a:off x="7284706" y="5174643"/>
              <a:ext cx="1496438" cy="338736"/>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2000" b="1" dirty="0">
                  <a:solidFill>
                    <a:schemeClr val="bg1"/>
                  </a:solidFill>
                  <a:latin typeface="Arial" charset="0"/>
                </a:rPr>
                <a:t>Uncommitted</a:t>
              </a:r>
            </a:p>
          </p:txBody>
        </p:sp>
        <p:sp>
          <p:nvSpPr>
            <p:cNvPr id="34" name="Rectangle 33">
              <a:extLst>
                <a:ext uri="{FF2B5EF4-FFF2-40B4-BE49-F238E27FC236}">
                  <a16:creationId xmlns:a16="http://schemas.microsoft.com/office/drawing/2014/main" id="{08D657D5-8683-4293-8DC1-9CA1615D8E7C}"/>
                </a:ext>
              </a:extLst>
            </p:cNvPr>
            <p:cNvSpPr/>
            <p:nvPr/>
          </p:nvSpPr>
          <p:spPr bwMode="auto">
            <a:xfrm>
              <a:off x="7284706" y="5527494"/>
              <a:ext cx="1496438" cy="338736"/>
            </a:xfrm>
            <a:prstGeom prst="rect">
              <a:avLst/>
            </a:prstGeom>
            <a:solidFill>
              <a:srgbClr val="3E5898"/>
            </a:solidFill>
            <a:ln w="127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0" fontAlgn="base" hangingPunct="0">
                <a:spcBef>
                  <a:spcPct val="0"/>
                </a:spcBef>
                <a:spcAft>
                  <a:spcPct val="0"/>
                </a:spcAft>
              </a:pPr>
              <a:r>
                <a:rPr lang="en-US" sz="2000" b="1" dirty="0">
                  <a:latin typeface="Arial" charset="0"/>
                </a:rPr>
                <a:t>Committed</a:t>
              </a:r>
              <a:endParaRPr lang="en-US" sz="1400" b="1" dirty="0">
                <a:latin typeface="Arial" charset="0"/>
              </a:endParaRPr>
            </a:p>
          </p:txBody>
        </p:sp>
      </p:grpSp>
    </p:spTree>
    <p:extLst>
      <p:ext uri="{BB962C8B-B14F-4D97-AF65-F5344CB8AC3E}">
        <p14:creationId xmlns:p14="http://schemas.microsoft.com/office/powerpoint/2010/main" val="1498165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42" presetClass="path" presetSubtype="0" accel="50000" decel="50000" fill="hold" grpId="2" nodeType="withEffect">
                                  <p:stCondLst>
                                    <p:cond delay="0"/>
                                  </p:stCondLst>
                                  <p:childTnLst>
                                    <p:animMotion origin="layout" path="M 0.00139 -0.03194 L 0.85816 -0.03194 " pathEditMode="relative" rAng="0" ptsTypes="AA">
                                      <p:cBhvr>
                                        <p:cTn id="11" dur="1000" fill="hold"/>
                                        <p:tgtEl>
                                          <p:spTgt spid="28"/>
                                        </p:tgtEl>
                                        <p:attrNameLst>
                                          <p:attrName>ppt_x</p:attrName>
                                          <p:attrName>ppt_y</p:attrName>
                                        </p:attrNameLst>
                                      </p:cBhvr>
                                      <p:rCtr x="42830" y="0"/>
                                    </p:animMotion>
                                  </p:childTnLst>
                                </p:cTn>
                              </p:par>
                            </p:childTnLst>
                          </p:cTn>
                        </p:par>
                        <p:par>
                          <p:cTn id="12" fill="hold">
                            <p:stCondLst>
                              <p:cond delay="1425"/>
                            </p:stCondLst>
                            <p:childTnLst>
                              <p:par>
                                <p:cTn id="13" presetID="1"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par>
                          <p:cTn id="15" fill="hold">
                            <p:stCondLst>
                              <p:cond delay="1425"/>
                            </p:stCondLst>
                            <p:childTnLst>
                              <p:par>
                                <p:cTn id="16" presetID="1" presetClass="exit" presetSubtype="0" fill="hold" grpId="1" nodeType="afterEffect">
                                  <p:stCondLst>
                                    <p:cond delay="0"/>
                                  </p:stCondLst>
                                  <p:childTnLst>
                                    <p:set>
                                      <p:cBhvr>
                                        <p:cTn id="17"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7" grpId="0" build="p"/>
      <p:bldP spid="28" grpId="0"/>
      <p:bldP spid="28" grpId="1"/>
      <p:bldP spid="2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984376-BEAE-4BA2-8A44-568F520E54A8}"/>
              </a:ext>
            </a:extLst>
          </p:cNvPr>
          <p:cNvSpPr>
            <a:spLocks noGrp="1"/>
          </p:cNvSpPr>
          <p:nvPr>
            <p:ph type="ftr" sz="quarter" idx="3"/>
          </p:nvPr>
        </p:nvSpPr>
        <p:spPr/>
        <p:txBody>
          <a:bodyPr/>
          <a:lstStyle/>
          <a:p>
            <a:pPr algn="r"/>
            <a:fld id="{B1F92669-E9AC-495A-9485-4D654D029480}" type="slidenum">
              <a:rPr lang="en-GB" smtClean="0"/>
              <a:pPr algn="r"/>
              <a:t>8</a:t>
            </a:fld>
            <a:endParaRPr lang="en-GB" dirty="0"/>
          </a:p>
        </p:txBody>
      </p:sp>
      <p:sp>
        <p:nvSpPr>
          <p:cNvPr id="3" name="Text Placeholder 2">
            <a:extLst>
              <a:ext uri="{FF2B5EF4-FFF2-40B4-BE49-F238E27FC236}">
                <a16:creationId xmlns:a16="http://schemas.microsoft.com/office/drawing/2014/main" id="{B6137E9E-ED6B-4A37-BBE4-AF8CB70959E2}"/>
              </a:ext>
            </a:extLst>
          </p:cNvPr>
          <p:cNvSpPr>
            <a:spLocks noGrp="1"/>
          </p:cNvSpPr>
          <p:nvPr>
            <p:ph type="body" sz="quarter" idx="14"/>
          </p:nvPr>
        </p:nvSpPr>
        <p:spPr/>
        <p:txBody>
          <a:bodyPr/>
          <a:lstStyle/>
          <a:p>
            <a:endParaRPr lang="en-US"/>
          </a:p>
        </p:txBody>
      </p:sp>
      <p:sp>
        <p:nvSpPr>
          <p:cNvPr id="4" name="Content Placeholder 3">
            <a:extLst>
              <a:ext uri="{FF2B5EF4-FFF2-40B4-BE49-F238E27FC236}">
                <a16:creationId xmlns:a16="http://schemas.microsoft.com/office/drawing/2014/main" id="{7D312D33-39E4-4C83-BDEA-4BF8F5561B3D}"/>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7F87D5C7-D940-4B39-9CBF-0468CCFFC8DA}"/>
              </a:ext>
            </a:extLst>
          </p:cNvPr>
          <p:cNvSpPr>
            <a:spLocks noGrp="1"/>
          </p:cNvSpPr>
          <p:nvPr>
            <p:ph type="body" sz="quarter" idx="15"/>
          </p:nvPr>
        </p:nvSpPr>
        <p:spPr/>
        <p:txBody>
          <a:bodyPr>
            <a:normAutofit/>
          </a:bodyPr>
          <a:lstStyle/>
          <a:p>
            <a:r>
              <a:rPr lang="en-US" sz="3200" dirty="0"/>
              <a:t>HEAD Pointer</a:t>
            </a:r>
          </a:p>
        </p:txBody>
      </p:sp>
    </p:spTree>
    <p:extLst>
      <p:ext uri="{BB962C8B-B14F-4D97-AF65-F5344CB8AC3E}">
        <p14:creationId xmlns:p14="http://schemas.microsoft.com/office/powerpoint/2010/main" val="945714320"/>
      </p:ext>
    </p:extLst>
  </p:cSld>
  <p:clrMapOvr>
    <a:masterClrMapping/>
  </p:clrMapOv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002060"/>
      </a:hlink>
      <a:folHlink>
        <a:srgbClr val="00206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17764</TotalTime>
  <Words>1312</Words>
  <Application>Microsoft Office PowerPoint</Application>
  <PresentationFormat>Letter Paper (8.5x11 in)</PresentationFormat>
  <Paragraphs>314</Paragraphs>
  <Slides>25</Slides>
  <Notes>13</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MS PGothic</vt:lpstr>
      <vt:lpstr>MS PGothic</vt:lpstr>
      <vt:lpstr>Arial</vt:lpstr>
      <vt:lpstr>Arial Unicode MS</vt:lpstr>
      <vt:lpstr>Calibri</vt:lpstr>
      <vt:lpstr>Century Gothic</vt:lpstr>
      <vt:lpstr>Cordia New</vt:lpstr>
      <vt:lpstr>Courier New</vt:lpstr>
      <vt:lpstr>Symbol</vt:lpstr>
      <vt:lpstr>Wingdings</vt:lpstr>
      <vt:lpstr>Default Theme</vt:lpstr>
      <vt:lpstr>Vapor Trail</vt:lpstr>
      <vt:lpstr>Anatomy of a  Git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Nomura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dc:creator>Victor Grazi (IT/US)</dc:creator>
  <cp:lastModifiedBy>Victor Grazi</cp:lastModifiedBy>
  <cp:revision>188</cp:revision>
  <dcterms:created xsi:type="dcterms:W3CDTF">2018-04-17T14:19:20Z</dcterms:created>
  <dcterms:modified xsi:type="dcterms:W3CDTF">2018-10-17T18:49:22Z</dcterms:modified>
</cp:coreProperties>
</file>