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 bookmarkIdSeed="2">
  <p:sldMasterIdLst>
    <p:sldMasterId id="2147484672" r:id="rId1"/>
  </p:sldMasterIdLst>
  <p:notesMasterIdLst>
    <p:notesMasterId r:id="rId29"/>
  </p:notesMasterIdLst>
  <p:sldIdLst>
    <p:sldId id="256" r:id="rId2"/>
    <p:sldId id="291" r:id="rId3"/>
    <p:sldId id="257" r:id="rId4"/>
    <p:sldId id="292" r:id="rId5"/>
    <p:sldId id="289" r:id="rId6"/>
    <p:sldId id="259" r:id="rId7"/>
    <p:sldId id="283" r:id="rId8"/>
    <p:sldId id="279" r:id="rId9"/>
    <p:sldId id="277" r:id="rId10"/>
    <p:sldId id="258" r:id="rId11"/>
    <p:sldId id="282" r:id="rId12"/>
    <p:sldId id="263" r:id="rId13"/>
    <p:sldId id="270" r:id="rId14"/>
    <p:sldId id="286" r:id="rId15"/>
    <p:sldId id="266" r:id="rId16"/>
    <p:sldId id="281" r:id="rId17"/>
    <p:sldId id="275" r:id="rId18"/>
    <p:sldId id="280" r:id="rId19"/>
    <p:sldId id="269" r:id="rId20"/>
    <p:sldId id="284" r:id="rId21"/>
    <p:sldId id="271" r:id="rId22"/>
    <p:sldId id="290" r:id="rId23"/>
    <p:sldId id="288" r:id="rId24"/>
    <p:sldId id="294" r:id="rId25"/>
    <p:sldId id="293" r:id="rId26"/>
    <p:sldId id="29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  <a:srgbClr val="FAF4F0"/>
    <a:srgbClr val="FCF7F3"/>
    <a:srgbClr val="6E6E6E"/>
    <a:srgbClr val="F0F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83333" autoAdjust="0"/>
  </p:normalViewPr>
  <p:slideViewPr>
    <p:cSldViewPr snapToGrid="0" snapToObjects="1">
      <p:cViewPr>
        <p:scale>
          <a:sx n="75" d="100"/>
          <a:sy n="75" d="100"/>
        </p:scale>
        <p:origin x="-13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626D-7C02-CB49-8108-FEADD179020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C38E-351C-DA4C-A094-D918E09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</a:t>
            </a:r>
            <a:r>
              <a:rPr lang="en-US" baseline="0" dirty="0"/>
              <a:t> assigning each step to a new Observable variable if you have trouble getting things to compile. It makes it easier to see what has gone wrong and what is required </a:t>
            </a:r>
            <a:r>
              <a:rPr lang="en-US" baseline="0"/>
              <a:t>to correct 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blog.xebia.in</a:t>
            </a:r>
            <a:r>
              <a:rPr lang="en-US" dirty="0"/>
              <a:t>/2015/09/01/day1-building-an-application-from-scratch-using-rxjava-and-java8/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FA9A-13A0-B941-9A71-6762CF019508}" type="datetime1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950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B3F8-3B97-4B4B-9522-780495115794}" type="datetime1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1AD2-CC3C-AB4E-9DD0-2D374DB278B2}" type="datetime1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8D9-B6C3-3746-89BE-BFCFED89B19F}" type="datetime1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D6CD-FC21-A946-B18E-BC0A636C75D1}" type="datetime1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323-52AF-904E-9C48-03950BD39B3C}" type="datetime1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65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F6CF-0211-6549-8814-91D841176D36}" type="datetime1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306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01B8-E1AD-034B-989D-6F1B80F287C9}" type="datetime1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1C54-C643-6049-AD68-A2E2F106A239}" type="datetime1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107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6CC8-A07C-804E-B8C9-7BF9EA8A7EFF}" type="datetime1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86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7B8-9C47-374F-96CB-834E9EADCDC9}" type="datetime1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010B-42F9-EB4C-AAD1-CD01987F5A7D}" type="datetime1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rx-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37" y="185248"/>
            <a:ext cx="7786242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149" y="5561188"/>
            <a:ext cx="181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57" y="4858983"/>
            <a:ext cx="9144001" cy="702205"/>
          </a:xfrm>
        </p:spPr>
        <p:txBody>
          <a:bodyPr>
            <a:noAutofit/>
          </a:bodyPr>
          <a:lstStyle/>
          <a:p>
            <a:r>
              <a:rPr lang="en-US" sz="4000" dirty="0"/>
              <a:t>RxJava Reactive </a:t>
            </a:r>
            <a:r>
              <a:rPr lang="en-US" sz="4000" dirty="0" smtClean="0"/>
              <a:t>Streams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717" y="2545108"/>
            <a:ext cx="11174882" cy="83683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5"/>
                </a:solidFill>
              </a:rPr>
              <a:t>Introducing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7620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Image result for onerror marble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-17235" r="-3141" b="60730"/>
          <a:stretch/>
        </p:blipFill>
        <p:spPr bwMode="auto">
          <a:xfrm rot="21430423">
            <a:off x="6391782" y="3723861"/>
            <a:ext cx="5170598" cy="157761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3" y="3907749"/>
            <a:ext cx="5384800" cy="1397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1311964" y="3377607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onNext</a:t>
            </a:r>
            <a:r>
              <a:rPr lang="en-US" sz="3200" dirty="0"/>
              <a:t>()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868557" y="3882870"/>
            <a:ext cx="954156" cy="27280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50504" y="3882870"/>
            <a:ext cx="318053" cy="3035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9249" y="5292550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onCompleted</a:t>
            </a:r>
            <a:r>
              <a:rPr lang="en-US" sz="3200" dirty="0"/>
              <a:t>()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133088" y="4486978"/>
            <a:ext cx="491921" cy="9410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564624" y="4606250"/>
            <a:ext cx="478084" cy="8217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30848" y="5292759"/>
            <a:ext cx="1785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onError</a:t>
            </a:r>
            <a:r>
              <a:rPr lang="en-US" sz="3200" dirty="0"/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84369" y="5959019"/>
            <a:ext cx="9502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dirty="0"/>
              <a:t>(</a:t>
            </a:r>
            <a:r>
              <a:rPr lang="en-US" sz="3200" dirty="0" err="1"/>
              <a:t>onError</a:t>
            </a:r>
            <a:r>
              <a:rPr lang="en-US" sz="3200" dirty="0"/>
              <a:t>() and </a:t>
            </a:r>
            <a:r>
              <a:rPr lang="en-US" sz="3200" dirty="0" err="1"/>
              <a:t>onCompleted</a:t>
            </a:r>
            <a:r>
              <a:rPr lang="en-US" sz="3200" dirty="0"/>
              <a:t>() are terminal operations.)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6747" y="78536"/>
            <a:ext cx="12078507" cy="3352022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An Observer receives notifications:</a:t>
            </a:r>
            <a:endParaRPr lang="en-US" sz="3200" b="1" dirty="0">
              <a:solidFill>
                <a:srgbClr val="00008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Menlo" charset="0"/>
              </a:rPr>
              <a:t>interface</a:t>
            </a:r>
            <a:r>
              <a:rPr lang="en-US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20999D"/>
                </a:solidFill>
                <a:latin typeface="Menlo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Menlo" charset="0"/>
              </a:rPr>
            </a:br>
            <a:r>
              <a:rPr lang="en-US" sz="3200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200" dirty="0" err="1">
                <a:solidFill>
                  <a:srgbClr val="000000"/>
                </a:solidFill>
                <a:latin typeface="Menlo" charset="0"/>
              </a:rPr>
              <a:t>onNext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20999D"/>
                </a:solidFill>
                <a:latin typeface="Menlo" charset="0"/>
              </a:rPr>
              <a:t>T 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t);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Menlo" charset="0"/>
              </a:rPr>
              <a:t>     </a:t>
            </a:r>
            <a:r>
              <a:rPr lang="en-US" sz="2400" b="1" dirty="0" smtClean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200" dirty="0" err="1">
                <a:solidFill>
                  <a:srgbClr val="000000"/>
                </a:solidFill>
                <a:latin typeface="Menlo" charset="0"/>
              </a:rPr>
              <a:t>onError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</a:rPr>
              <a:t>Throwable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 t)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3200" dirty="0" smtClean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200" dirty="0" err="1">
                <a:solidFill>
                  <a:srgbClr val="000000"/>
                </a:solidFill>
                <a:latin typeface="Menlo" charset="0"/>
              </a:rPr>
              <a:t>onCompleted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60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008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Subscriber </a:t>
            </a:r>
            <a:r>
              <a:rPr lang="en-US" sz="2400" b="1" dirty="0">
                <a:solidFill>
                  <a:srgbClr val="000080"/>
                </a:solidFill>
                <a:latin typeface="Menlo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Observer&lt;</a:t>
            </a:r>
            <a:r>
              <a:rPr lang="en-US" sz="3200" dirty="0">
                <a:solidFill>
                  <a:srgbClr val="20999D"/>
                </a:solidFill>
                <a:latin typeface="Menlo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80"/>
                </a:solidFill>
                <a:latin typeface="Menlo" charset="0"/>
              </a:rPr>
              <a:t>	</a:t>
            </a:r>
            <a:r>
              <a:rPr lang="en-US" sz="2400" b="1" dirty="0">
                <a:solidFill>
                  <a:srgbClr val="000080"/>
                </a:solidFill>
                <a:latin typeface="Menlo" charset="0"/>
              </a:rPr>
              <a:t>public final void</a:t>
            </a:r>
            <a:r>
              <a:rPr lang="en-US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unsubscribe(); </a:t>
            </a:r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74558" y="3907749"/>
            <a:ext cx="337406" cy="2786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66165"/>
            <a:ext cx="772972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 dirty="0"/>
              <a:t>…</a:t>
            </a:r>
            <a:r>
              <a:rPr lang="en-US" dirty="0"/>
              <a:t>Attaching a </a:t>
            </a:r>
            <a:r>
              <a:rPr lang="en-US" dirty="0" smtClean="0"/>
              <a:t>full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630" y="1617854"/>
            <a:ext cx="10286741" cy="3803234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45720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3200" dirty="0">
              <a:solidFill>
                <a:schemeClr val="dk1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observer.subscribe</a:t>
            </a:r>
            <a:r>
              <a:rPr lang="en-US" sz="3200" dirty="0" smtClean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2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v -&gt; </a:t>
            </a:r>
            <a:r>
              <a:rPr lang="en-US" sz="32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System.out.println</a:t>
            </a:r>
            <a:r>
              <a:rPr lang="en-US" sz="32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(v),          // happy </a:t>
            </a:r>
            <a:r>
              <a:rPr lang="en-US" sz="3200" dirty="0" smtClean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path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2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error -&gt; </a:t>
            </a:r>
            <a:r>
              <a:rPr lang="en-US" sz="32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errorHandler</a:t>
            </a:r>
            <a:r>
              <a:rPr lang="en-US" sz="32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(error),      </a:t>
            </a:r>
            <a:r>
              <a:rPr lang="en-US" sz="3200" dirty="0" smtClean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2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// error </a:t>
            </a:r>
            <a:r>
              <a:rPr lang="en-US" sz="3200" dirty="0" smtClean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handler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2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() -&gt; </a:t>
            </a:r>
            <a:r>
              <a:rPr lang="en-US" sz="32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System.out.println</a:t>
            </a:r>
            <a:r>
              <a:rPr lang="en-US" sz="32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(”Done ")  // </a:t>
            </a:r>
            <a:r>
              <a:rPr lang="en-US" sz="3200" dirty="0" smtClean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completion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</a:rPr>
              <a:t>);</a:t>
            </a:r>
            <a:endParaRPr lang="en-US" sz="3200" dirty="0">
              <a:solidFill>
                <a:schemeClr val="dk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5939" y="372528"/>
            <a:ext cx="8502701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 and combine the Observable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" y="2326994"/>
            <a:ext cx="3138805" cy="21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Observable</a:t>
            </a:r>
          </a:p>
          <a:p>
            <a:pPr marL="0" indent="0">
              <a:buNone/>
            </a:pPr>
            <a:r>
              <a:rPr lang="en-US" sz="2400" dirty="0"/>
              <a:t>    .filter(…)</a:t>
            </a:r>
          </a:p>
          <a:p>
            <a:pPr marL="0" indent="0">
              <a:buNone/>
            </a:pPr>
            <a:r>
              <a:rPr lang="en-US" sz="2400" dirty="0"/>
              <a:t>    .subscribe(…)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4208" y="314720"/>
            <a:ext cx="9763585" cy="237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87270" y="1780469"/>
            <a:ext cx="3607676" cy="32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Or even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Observable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31659" y="1880310"/>
            <a:ext cx="3195183" cy="231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Or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Observable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    .map(…)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    .subscribe(…)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7836" y="5754756"/>
            <a:ext cx="10876328" cy="58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/>
              <a:t>Each transformation returns a new resultant Observable.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1650" y="4912636"/>
            <a:ext cx="8988701" cy="58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/>
              <a:t>etc., etc., etc.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93967" y="2750403"/>
            <a:ext cx="3607676" cy="240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.</a:t>
            </a:r>
            <a:r>
              <a:rPr lang="en-US" sz="2400" dirty="0"/>
              <a:t>filter(…)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.</a:t>
            </a:r>
            <a:r>
              <a:rPr lang="en-US" sz="2400" dirty="0"/>
              <a:t>map(…)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.</a:t>
            </a:r>
            <a:r>
              <a:rPr lang="en-US" sz="2400" dirty="0"/>
              <a:t>subscribe(…)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700991" y="2742679"/>
            <a:ext cx="4262410" cy="240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.</a:t>
            </a:r>
            <a:r>
              <a:rPr lang="en-US" sz="2400" dirty="0"/>
              <a:t>filter(…)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.</a:t>
            </a:r>
            <a:r>
              <a:rPr lang="en-US" sz="2400" dirty="0"/>
              <a:t>map</a:t>
            </a:r>
            <a:r>
              <a:rPr lang="en-US" sz="2400" dirty="0" smtClean="0"/>
              <a:t>(…)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doOnNext</a:t>
            </a:r>
            <a:r>
              <a:rPr lang="en-US" sz="2400" dirty="0" smtClean="0"/>
              <a:t>(</a:t>
            </a:r>
            <a:r>
              <a:rPr lang="en-US" sz="2400" dirty="0" err="1" smtClean="0"/>
              <a:t>System.out</a:t>
            </a:r>
            <a:r>
              <a:rPr lang="en-US" sz="2400" dirty="0" smtClean="0"/>
              <a:t>::</a:t>
            </a:r>
            <a:r>
              <a:rPr lang="en-US" sz="2400" dirty="0" err="1" smtClean="0"/>
              <a:t>println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.</a:t>
            </a:r>
            <a:r>
              <a:rPr lang="en-US" sz="2400" dirty="0"/>
              <a:t>subscribe(…)</a:t>
            </a:r>
          </a:p>
        </p:txBody>
      </p:sp>
    </p:spTree>
    <p:extLst>
      <p:ext uri="{BB962C8B-B14F-4D97-AF65-F5344CB8AC3E}">
        <p14:creationId xmlns:p14="http://schemas.microsoft.com/office/powerpoint/2010/main" val="18863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1" grpId="0"/>
      <p:bldP spid="11" grpId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09097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11" y="2146985"/>
            <a:ext cx="10726223" cy="5261772"/>
          </a:xfrm>
        </p:spPr>
        <p:txBody>
          <a:bodyPr>
            <a:normAutofit/>
          </a:bodyPr>
          <a:lstStyle/>
          <a:p>
            <a:r>
              <a:rPr lang="en-US" sz="4000" dirty="0"/>
              <a:t>Observers are synchronous; concurrent calls are handled in sequence</a:t>
            </a:r>
          </a:p>
          <a:p>
            <a:pPr lvl="1"/>
            <a:r>
              <a:rPr lang="en-US" sz="3800" dirty="0"/>
              <a:t>No need to code defensively for concurrency</a:t>
            </a:r>
          </a:p>
          <a:p>
            <a:pPr lvl="1"/>
            <a:r>
              <a:rPr lang="en-US" sz="3800" dirty="0"/>
              <a:t>And no loss in latency due to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596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Asynchronous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78" y="1209912"/>
            <a:ext cx="11798845" cy="5261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Built in support for concurrent publishers and subscribers</a:t>
            </a:r>
          </a:p>
          <a:p>
            <a:pPr lvl="1"/>
            <a:r>
              <a:rPr lang="en-US" sz="2800" dirty="0" err="1"/>
              <a:t>Observable.</a:t>
            </a:r>
            <a:r>
              <a:rPr lang="en-US" sz="2800" dirty="0" err="1">
                <a:solidFill>
                  <a:schemeClr val="accent5"/>
                </a:solidFill>
              </a:rPr>
              <a:t>observeOn</a:t>
            </a:r>
            <a:r>
              <a:rPr lang="en-US" sz="2800" dirty="0"/>
              <a:t>(scheduler) – Specifies the thread for the Observer</a:t>
            </a:r>
          </a:p>
          <a:p>
            <a:pPr lvl="1"/>
            <a:r>
              <a:rPr lang="en-US" sz="2800" dirty="0" err="1"/>
              <a:t>Observable.</a:t>
            </a:r>
            <a:r>
              <a:rPr lang="en-US" sz="2800" dirty="0" err="1">
                <a:solidFill>
                  <a:schemeClr val="accent5"/>
                </a:solidFill>
              </a:rPr>
              <a:t>subscribeOn</a:t>
            </a:r>
            <a:r>
              <a:rPr lang="en-US" sz="2800" dirty="0"/>
              <a:t>(scheduler) – Specifies the thread for the Subscriber</a:t>
            </a:r>
          </a:p>
          <a:p>
            <a:pPr lvl="1"/>
            <a:endParaRPr lang="en-US" sz="1100" dirty="0"/>
          </a:p>
          <a:p>
            <a:pPr marL="0" indent="0">
              <a:buNone/>
            </a:pPr>
            <a:r>
              <a:rPr lang="en-US" sz="3000" b="1" dirty="0"/>
              <a:t>Types of schedulers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immediate</a:t>
            </a:r>
            <a:r>
              <a:rPr lang="en-US" sz="2800" dirty="0"/>
              <a:t>() – Parks current process and uses current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computation</a:t>
            </a:r>
            <a:r>
              <a:rPr lang="en-US" sz="2800" dirty="0"/>
              <a:t>() – The system-assigned computation thread</a:t>
            </a:r>
          </a:p>
          <a:p>
            <a:pPr lvl="1"/>
            <a:r>
              <a:rPr lang="en-US" sz="2800" dirty="0" smtClean="0"/>
              <a:t>Schedulers.</a:t>
            </a:r>
            <a:r>
              <a:rPr lang="en-US" sz="2800" i="1" dirty="0" smtClean="0">
                <a:solidFill>
                  <a:schemeClr val="accent5"/>
                </a:solidFill>
              </a:rPr>
              <a:t>io</a:t>
            </a:r>
            <a:r>
              <a:rPr lang="en-US" sz="2800" dirty="0"/>
              <a:t>() – The system-assigned IO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trampoline</a:t>
            </a:r>
            <a:r>
              <a:rPr lang="en-US" sz="2800" dirty="0"/>
              <a:t>() – Uses the current thread, once it is done here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newThread</a:t>
            </a:r>
            <a:r>
              <a:rPr lang="en-US" sz="2800" dirty="0"/>
              <a:t>() – Uses a new </a:t>
            </a:r>
            <a:r>
              <a:rPr lang="en-US" sz="2800" dirty="0" smtClean="0"/>
              <a:t>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from</a:t>
            </a:r>
            <a:r>
              <a:rPr lang="en-US" sz="2800" dirty="0"/>
              <a:t>(Executor) – On the named </a:t>
            </a:r>
            <a:r>
              <a:rPr lang="en-US" sz="2800" dirty="0" smtClean="0"/>
              <a:t>executor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28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799" y="180941"/>
            <a:ext cx="5279508" cy="118872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Cold Observables and Hot Observables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14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07218" y="1335249"/>
            <a:ext cx="9559636" cy="3857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Cold Observables </a:t>
            </a:r>
          </a:p>
          <a:p>
            <a:pPr lvl="1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Won’t begin pumping until a subscriber is attached. </a:t>
            </a:r>
          </a:p>
          <a:p>
            <a:pPr lvl="1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Each subscriber receives all of the events, beginning from the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historical first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sz="3200" dirty="0" smtClean="0"/>
              <a:t>Hot Observables</a:t>
            </a:r>
          </a:p>
          <a:p>
            <a:pPr lvl="1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Generally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read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live data, for example data feeds or mouse movements.</a:t>
            </a:r>
          </a:p>
          <a:p>
            <a:pPr lvl="1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Begin pumping on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connection.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Each subscriber gets the latest feeds as they pump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1655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Observables to produce new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866" y="1842989"/>
            <a:ext cx="10288268" cy="1379045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merge, </a:t>
            </a:r>
            <a:r>
              <a:rPr lang="en-US" sz="2400" dirty="0" err="1">
                <a:solidFill>
                  <a:schemeClr val="accent5"/>
                </a:solidFill>
              </a:rPr>
              <a:t>mergeWith</a:t>
            </a:r>
            <a:r>
              <a:rPr lang="en-US" sz="2400" dirty="0">
                <a:solidFill>
                  <a:schemeClr val="dk1"/>
                </a:solidFill>
              </a:rPr>
              <a:t> – merges elements as they arrive.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zip, </a:t>
            </a:r>
            <a:r>
              <a:rPr lang="en-US" sz="2400" dirty="0" err="1">
                <a:solidFill>
                  <a:schemeClr val="accent5"/>
                </a:solidFill>
              </a:rPr>
              <a:t>zipWith</a:t>
            </a:r>
            <a:r>
              <a:rPr lang="en-US" sz="2400" dirty="0">
                <a:solidFill>
                  <a:schemeClr val="dk1"/>
                </a:solidFill>
              </a:rPr>
              <a:t> – combines elements in sequence.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5"/>
                </a:solidFill>
              </a:rPr>
              <a:t>amb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– returns the first stream to emit an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5" y="3458887"/>
            <a:ext cx="4996380" cy="309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10" y="3458888"/>
            <a:ext cx="4743524" cy="3096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804854" y="1410078"/>
            <a:ext cx="893433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Methods take one stream as input and return another stream.</a:t>
            </a:r>
          </a:p>
        </p:txBody>
      </p:sp>
    </p:spTree>
    <p:extLst>
      <p:ext uri="{BB962C8B-B14F-4D97-AF65-F5344CB8AC3E}">
        <p14:creationId xmlns:p14="http://schemas.microsoft.com/office/powerpoint/2010/main" val="14097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44650" y="94897"/>
            <a:ext cx="8502701" cy="1188720"/>
          </a:xfrm>
        </p:spPr>
        <p:txBody>
          <a:bodyPr>
            <a:noAutofit/>
          </a:bodyPr>
          <a:lstStyle/>
          <a:p>
            <a:r>
              <a:rPr lang="en-US" sz="4000" dirty="0"/>
              <a:t>Creating COLD Observables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6691" y="1284333"/>
            <a:ext cx="10285857" cy="4636218"/>
          </a:xfrm>
          <a:prstGeom prst="rect">
            <a:avLst/>
          </a:prstGeom>
          <a:solidFill>
            <a:schemeClr val="lt1">
              <a:alpha val="48000"/>
            </a:schemeClr>
          </a:solidFill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endParaRPr lang="en-US" altLang="en-US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dk1"/>
                </a:solidFill>
              </a:rPr>
              <a:t>Observable.</a:t>
            </a:r>
            <a:r>
              <a:rPr lang="en-US" altLang="en-US" dirty="0">
                <a:solidFill>
                  <a:schemeClr val="accent5"/>
                </a:solidFill>
              </a:rPr>
              <a:t>just</a:t>
            </a:r>
            <a:r>
              <a:rPr lang="en-US" altLang="en-US" dirty="0">
                <a:solidFill>
                  <a:schemeClr val="dk1"/>
                </a:solidFill>
              </a:rPr>
              <a:t>(value) – Creates instance that emits exactly one (to nine) </a:t>
            </a:r>
            <a:r>
              <a:rPr lang="en-US" altLang="en-US" dirty="0" smtClean="0">
                <a:solidFill>
                  <a:schemeClr val="dk1"/>
                </a:solidFill>
              </a:rPr>
              <a:t>values.</a:t>
            </a:r>
            <a:endParaRPr lang="en-US" altLang="en-US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chemeClr val="dk1"/>
                </a:solidFill>
              </a:rPr>
              <a:t>Observable.</a:t>
            </a:r>
            <a:r>
              <a:rPr lang="en-US" altLang="en-US" dirty="0" err="1">
                <a:solidFill>
                  <a:schemeClr val="accent5"/>
                </a:solidFill>
              </a:rPr>
              <a:t>from</a:t>
            </a:r>
            <a:r>
              <a:rPr lang="en-US" altLang="en-US" dirty="0">
                <a:solidFill>
                  <a:schemeClr val="dk1"/>
                </a:solidFill>
              </a:rPr>
              <a:t>(values) – Accepts Collection&lt;T&gt; or array, to create an Observable&lt;T&gt;, which emits the values of the collection.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dk1"/>
                </a:solidFill>
              </a:rPr>
              <a:t>Observable.</a:t>
            </a:r>
            <a:r>
              <a:rPr lang="en-US" altLang="en-US" dirty="0">
                <a:solidFill>
                  <a:schemeClr val="accent5"/>
                </a:solidFill>
              </a:rPr>
              <a:t>range</a:t>
            </a:r>
            <a:r>
              <a:rPr lang="en-US" altLang="en-US" dirty="0">
                <a:solidFill>
                  <a:schemeClr val="dk1"/>
                </a:solidFill>
              </a:rPr>
              <a:t>(i, n) – Produces n consecutive integers starting from </a:t>
            </a:r>
            <a:r>
              <a:rPr lang="en-US" altLang="en-US" dirty="0" smtClean="0"/>
              <a:t>i.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err="1">
                <a:solidFill>
                  <a:schemeClr val="dk1"/>
                </a:solidFill>
              </a:rPr>
              <a:t>Observal.</a:t>
            </a:r>
            <a:r>
              <a:rPr lang="en-US" altLang="en-US" dirty="0" err="1">
                <a:solidFill>
                  <a:schemeClr val="accent5"/>
                </a:solidFill>
              </a:rPr>
              <a:t>interval</a:t>
            </a:r>
            <a:r>
              <a:rPr lang="en-US" altLang="en-US" dirty="0">
                <a:solidFill>
                  <a:schemeClr val="dk1"/>
                </a:solidFill>
              </a:rPr>
              <a:t>(n, </a:t>
            </a:r>
            <a:r>
              <a:rPr lang="en-US" altLang="en-US" dirty="0" err="1" smtClean="0">
                <a:solidFill>
                  <a:schemeClr val="dk1"/>
                </a:solidFill>
              </a:rPr>
              <a:t>TimeUnit</a:t>
            </a:r>
            <a:r>
              <a:rPr lang="en-US" altLang="en-US" dirty="0" smtClean="0">
                <a:solidFill>
                  <a:schemeClr val="dk1"/>
                </a:solidFill>
              </a:rPr>
              <a:t> t) </a:t>
            </a:r>
            <a:r>
              <a:rPr lang="en-US" altLang="en-US" dirty="0">
                <a:solidFill>
                  <a:schemeClr val="dk1"/>
                </a:solidFill>
              </a:rPr>
              <a:t>– Emits a </a:t>
            </a:r>
            <a:r>
              <a:rPr lang="en-US" altLang="en-US" dirty="0" smtClean="0">
                <a:solidFill>
                  <a:schemeClr val="dk1"/>
                </a:solidFill>
              </a:rPr>
              <a:t>count, </a:t>
            </a:r>
            <a:r>
              <a:rPr lang="en-US" altLang="en-US" dirty="0">
                <a:solidFill>
                  <a:schemeClr val="dk1"/>
                </a:solidFill>
              </a:rPr>
              <a:t>every n time units</a:t>
            </a:r>
          </a:p>
          <a:p>
            <a:pPr marL="0" indent="0" algn="ctr">
              <a:buNone/>
            </a:pPr>
            <a:r>
              <a:rPr lang="en-US" altLang="en-US" dirty="0"/>
              <a:t>etc. etc. etc.</a:t>
            </a:r>
            <a:endParaRPr lang="en-US" altLang="en-US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40269" y="196027"/>
            <a:ext cx="5511462" cy="73810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Transforming Observables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3823" y="839642"/>
            <a:ext cx="11891593" cy="323473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Methods take one stream as input and return another stream.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take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(n) – Takes first n elements only.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skip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(n) – Skips first n elements, then takes the rest</a:t>
            </a:r>
          </a:p>
          <a:p>
            <a:pPr lvl="0">
              <a:spcAft>
                <a:spcPts val="600"/>
              </a:spcAft>
            </a:pPr>
            <a:r>
              <a:rPr lang="en-US" alt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2400" dirty="0" err="1" smtClean="0">
                <a:solidFill>
                  <a:schemeClr val="accent5"/>
                </a:solidFill>
                <a:cs typeface="Times New Roman" panose="02020603050405020304" pitchFamily="18" charset="0"/>
              </a:rPr>
              <a:t>distinct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() – Returns a new Observable with duplicates eliminated.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distinctUntilChanged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Eliminates consecutive duplicates.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2400" dirty="0" err="1" smtClean="0">
                <a:solidFill>
                  <a:schemeClr val="accent5"/>
                </a:solidFill>
                <a:cs typeface="Times New Roman" panose="02020603050405020304" pitchFamily="18" charset="0"/>
              </a:rPr>
              <a:t>filter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((x)-&gt;condition()) – Retains elements matching </a:t>
            </a:r>
            <a:r>
              <a:rPr lang="en-US" alt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filter 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condition.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(Some::mapper</a:t>
            </a:r>
            <a:r>
              <a:rPr lang="en-US" alt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 – Replaces elements with other elements.</a:t>
            </a:r>
            <a:endParaRPr lang="en-US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flatMap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(Some::mapper</a:t>
            </a:r>
            <a:r>
              <a:rPr lang="en-US" alt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 – Replaces elements with Observables.</a:t>
            </a:r>
            <a:endParaRPr lang="en-US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2" y="4423953"/>
            <a:ext cx="3031435" cy="2209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289" y="4218613"/>
            <a:ext cx="4178576" cy="220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972" y="4099663"/>
            <a:ext cx="4675432" cy="2118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4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9515" y="597109"/>
            <a:ext cx="9352971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Additional Cold Observables (for Development)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0731" y="2143993"/>
            <a:ext cx="10810539" cy="3185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empty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Completes on the first subscription, without emitting any values.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never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Emits no  values and never completes.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error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Emits an 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onError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 notification immediately on every subscriber. No other values are emitted.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Observable.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doOnNext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Diagnostics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108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09021" y="171426"/>
            <a:ext cx="6529359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Agenda</a:t>
            </a:r>
            <a:endParaRPr lang="en-US" sz="40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2002" y="1497150"/>
            <a:ext cx="10715627" cy="366353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What is Reactive?</a:t>
            </a:r>
          </a:p>
          <a:p>
            <a:r>
              <a:rPr lang="en-US" sz="3600" dirty="0" smtClean="0"/>
              <a:t>Why Reactive?</a:t>
            </a:r>
          </a:p>
          <a:p>
            <a:r>
              <a:rPr lang="en-US" sz="3600" dirty="0" smtClean="0"/>
              <a:t>Observable basics</a:t>
            </a:r>
          </a:p>
          <a:p>
            <a:r>
              <a:rPr lang="en-US" sz="3600" dirty="0" smtClean="0"/>
              <a:t>Marble diagrams</a:t>
            </a:r>
          </a:p>
          <a:p>
            <a:r>
              <a:rPr lang="en-US" sz="3600" dirty="0" smtClean="0"/>
              <a:t>Concurrency</a:t>
            </a:r>
          </a:p>
          <a:p>
            <a:r>
              <a:rPr lang="en-US" sz="3600" dirty="0" smtClean="0"/>
              <a:t>Cold Observables</a:t>
            </a:r>
          </a:p>
          <a:p>
            <a:r>
              <a:rPr lang="en-US" sz="3600" dirty="0" smtClean="0"/>
              <a:t>Hot Observables</a:t>
            </a:r>
          </a:p>
          <a:p>
            <a:r>
              <a:rPr lang="en-US" sz="3600" dirty="0" smtClean="0"/>
              <a:t>Demos</a:t>
            </a:r>
          </a:p>
          <a:p>
            <a:pPr lvl="1"/>
            <a:r>
              <a:rPr lang="en-US" sz="3200" dirty="0" smtClean="0"/>
              <a:t>Basic operations</a:t>
            </a:r>
          </a:p>
          <a:p>
            <a:pPr lvl="1"/>
            <a:r>
              <a:rPr lang="en-US" sz="3200" dirty="0" smtClean="0"/>
              <a:t>Controlling emission rate</a:t>
            </a:r>
          </a:p>
          <a:p>
            <a:pPr lvl="1"/>
            <a:r>
              <a:rPr lang="en-US" sz="3200" dirty="0" smtClean="0"/>
              <a:t>Attaching to a feed</a:t>
            </a:r>
            <a:endParaRPr lang="en-US" sz="3200" dirty="0" smtClean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16552"/>
            <a:ext cx="772972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Time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53" y="1814579"/>
            <a:ext cx="11317095" cy="2074322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throttleFirst</a:t>
            </a:r>
            <a:r>
              <a:rPr lang="en-US" dirty="0" smtClean="0">
                <a:solidFill>
                  <a:schemeClr val="dk1"/>
                </a:solidFill>
              </a:rPr>
              <a:t>() – Takes only the first after every n time units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throttleLast</a:t>
            </a:r>
            <a:r>
              <a:rPr lang="en-US" dirty="0">
                <a:solidFill>
                  <a:schemeClr val="dk1"/>
                </a:solidFill>
              </a:rPr>
              <a:t>() – Takes only the last element after every n time units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debounce</a:t>
            </a:r>
            <a:r>
              <a:rPr lang="en-US" dirty="0" smtClean="0">
                <a:solidFill>
                  <a:schemeClr val="dk1"/>
                </a:solidFill>
              </a:rPr>
              <a:t>() – Takes only the last event of each set in the specified time.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timeout</a:t>
            </a:r>
            <a:r>
              <a:rPr lang="en-US" dirty="0">
                <a:solidFill>
                  <a:schemeClr val="dk1"/>
                </a:solidFill>
              </a:rPr>
              <a:t>() – Issues an exception if no events before </a:t>
            </a:r>
            <a:r>
              <a:rPr lang="en-US" dirty="0" smtClean="0">
                <a:solidFill>
                  <a:schemeClr val="dk1"/>
                </a:solidFill>
              </a:rPr>
              <a:t>timeout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80741" y="1005811"/>
            <a:ext cx="5547516" cy="8617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Select elements based on timing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151" y="4231021"/>
            <a:ext cx="4100565" cy="20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965629" y="5047594"/>
            <a:ext cx="392360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ea typeface="Abadi MT Condensed Light" charset="0"/>
                <a:cs typeface="Abadi MT Condensed Light" charset="0"/>
              </a:rPr>
              <a:t>debounce</a:t>
            </a:r>
            <a:endParaRPr lang="en-US" sz="2800" dirty="0">
              <a:ea typeface="Abadi MT Condensed Light" charset="0"/>
              <a:cs typeface="Abadi MT Condensed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60" y="4231021"/>
            <a:ext cx="4685654" cy="20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0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50" y="425048"/>
            <a:ext cx="8502701" cy="1188720"/>
          </a:xfrm>
        </p:spPr>
        <p:txBody>
          <a:bodyPr>
            <a:noAutofit/>
          </a:bodyPr>
          <a:lstStyle/>
          <a:p>
            <a:r>
              <a:rPr lang="en-US" sz="4000" dirty="0"/>
              <a:t>Creating Hot Observables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10" y="1648580"/>
            <a:ext cx="1187938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>
                <a:solidFill>
                  <a:schemeClr val="accent5"/>
                </a:solidFill>
                <a:latin typeface="+mj-lt"/>
              </a:rPr>
              <a:t>Call “publish” on a cold </a:t>
            </a:r>
            <a:r>
              <a:rPr lang="en-US" sz="3200" dirty="0" err="1">
                <a:solidFill>
                  <a:schemeClr val="accent5"/>
                </a:solidFill>
                <a:latin typeface="+mj-lt"/>
              </a:rPr>
              <a:t>Obervable</a:t>
            </a:r>
            <a:endParaRPr lang="en-US" sz="3200" dirty="0">
              <a:solidFill>
                <a:schemeClr val="accent5"/>
              </a:solidFill>
              <a:latin typeface="+mj-lt"/>
            </a:endParaRPr>
          </a:p>
          <a:p>
            <a:r>
              <a:rPr lang="en-US" sz="3200" dirty="0" err="1">
                <a:latin typeface="+mj-lt"/>
              </a:rPr>
              <a:t>ConnectableObservable</a:t>
            </a:r>
            <a:r>
              <a:rPr lang="en-US" sz="3200" dirty="0">
                <a:latin typeface="+mj-lt"/>
              </a:rPr>
              <a:t>&lt;Long&gt; </a:t>
            </a:r>
            <a:r>
              <a:rPr lang="en-US" sz="3200" dirty="0" err="1">
                <a:latin typeface="+mj-lt"/>
              </a:rPr>
              <a:t>hotObservable</a:t>
            </a:r>
            <a:r>
              <a:rPr lang="en-US" sz="3200" dirty="0">
                <a:latin typeface="+mj-lt"/>
              </a:rPr>
              <a:t> =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                              </a:t>
            </a:r>
            <a:r>
              <a:rPr lang="en-US" sz="3200" dirty="0" err="1">
                <a:latin typeface="+mj-lt"/>
              </a:rPr>
              <a:t>Observable.</a:t>
            </a:r>
            <a:r>
              <a:rPr lang="en-US" sz="3200" i="1" dirty="0" err="1">
                <a:solidFill>
                  <a:schemeClr val="accent5"/>
                </a:solidFill>
                <a:latin typeface="+mj-lt"/>
              </a:rPr>
              <a:t>interval</a:t>
            </a:r>
            <a:r>
              <a:rPr lang="en-US" sz="3200" dirty="0">
                <a:latin typeface="+mj-lt"/>
              </a:rPr>
              <a:t>(1, </a:t>
            </a:r>
            <a:r>
              <a:rPr lang="en-US" sz="3200" dirty="0" err="1">
                <a:latin typeface="+mj-lt"/>
              </a:rPr>
              <a:t>TimeUnit.</a:t>
            </a:r>
            <a:r>
              <a:rPr lang="en-US" sz="3200" b="1" i="1" dirty="0" err="1">
                <a:latin typeface="+mj-lt"/>
              </a:rPr>
              <a:t>SECONDS</a:t>
            </a:r>
            <a:r>
              <a:rPr lang="en-US" sz="3200" dirty="0">
                <a:latin typeface="+mj-lt"/>
              </a:rPr>
              <a:t>).</a:t>
            </a:r>
            <a:r>
              <a:rPr lang="en-US" sz="3200" dirty="0">
                <a:solidFill>
                  <a:srgbClr val="7030A0"/>
                </a:solidFill>
                <a:latin typeface="+mj-lt"/>
              </a:rPr>
              <a:t>publish()</a:t>
            </a:r>
            <a:r>
              <a:rPr lang="en-US" sz="3200" dirty="0">
                <a:latin typeface="+mj-lt"/>
              </a:rPr>
              <a:t>;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/>
            </a:r>
            <a:br>
              <a:rPr lang="en-US" sz="3200" dirty="0">
                <a:latin typeface="+mj-lt"/>
              </a:rPr>
            </a:br>
            <a:r>
              <a:rPr lang="en-US" sz="3200" dirty="0" err="1">
                <a:latin typeface="+mj-lt"/>
              </a:rPr>
              <a:t>hotObservable.subscribe</a:t>
            </a:r>
            <a:r>
              <a:rPr lang="en-US" sz="3200" dirty="0">
                <a:latin typeface="+mj-lt"/>
              </a:rPr>
              <a:t>(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                              </a:t>
            </a:r>
            <a:r>
              <a:rPr lang="en-US" sz="3200" dirty="0" err="1">
                <a:latin typeface="+mj-lt"/>
              </a:rPr>
              <a:t>val</a:t>
            </a:r>
            <a:r>
              <a:rPr lang="en-US" sz="3200" dirty="0">
                <a:latin typeface="+mj-lt"/>
              </a:rPr>
              <a:t> -&gt; </a:t>
            </a:r>
            <a:r>
              <a:rPr lang="en-US" sz="3200" dirty="0" err="1">
                <a:latin typeface="+mj-lt"/>
              </a:rPr>
              <a:t>System.</a:t>
            </a:r>
            <a:r>
              <a:rPr lang="en-US" sz="3200" b="1" i="1" dirty="0" err="1">
                <a:latin typeface="+mj-lt"/>
              </a:rPr>
              <a:t>out</a:t>
            </a:r>
            <a:r>
              <a:rPr lang="en-US" sz="3200" dirty="0" err="1">
                <a:latin typeface="+mj-lt"/>
              </a:rPr>
              <a:t>.println</a:t>
            </a:r>
            <a:r>
              <a:rPr lang="en-US" sz="3200" dirty="0">
                <a:latin typeface="+mj-lt"/>
              </a:rPr>
              <a:t>(</a:t>
            </a:r>
            <a:r>
              <a:rPr lang="en-US" sz="3200" b="1" dirty="0">
                <a:latin typeface="+mj-lt"/>
              </a:rPr>
              <a:t>"Subscriber &gt;&gt; " </a:t>
            </a:r>
            <a:r>
              <a:rPr lang="en-US" sz="3200" dirty="0">
                <a:latin typeface="+mj-lt"/>
              </a:rPr>
              <a:t>+</a:t>
            </a:r>
            <a:r>
              <a:rPr lang="en-US" sz="3200" dirty="0" err="1">
                <a:latin typeface="+mj-lt"/>
              </a:rPr>
              <a:t>val</a:t>
            </a:r>
            <a:r>
              <a:rPr lang="en-US" sz="3200" dirty="0">
                <a:latin typeface="+mj-lt"/>
              </a:rPr>
              <a:t>));</a:t>
            </a:r>
            <a:br>
              <a:rPr lang="en-US" sz="3200" dirty="0">
                <a:latin typeface="+mj-lt"/>
              </a:rPr>
            </a:br>
            <a:endParaRPr lang="en-US" sz="3200" dirty="0">
              <a:latin typeface="+mj-lt"/>
            </a:endParaRPr>
          </a:p>
          <a:p>
            <a:pPr marL="457200" indent="-457200">
              <a:buFont typeface="Courier New" charset="0"/>
              <a:buChar char="o"/>
            </a:pPr>
            <a:r>
              <a:rPr lang="en-US" sz="3200" dirty="0">
                <a:solidFill>
                  <a:schemeClr val="accent5"/>
                </a:solidFill>
                <a:latin typeface="+mj-lt"/>
              </a:rPr>
              <a:t>Call “connect” to start pumping, with or without subscribers</a:t>
            </a:r>
          </a:p>
          <a:p>
            <a:r>
              <a:rPr lang="en-US" sz="3200" dirty="0" err="1">
                <a:latin typeface="+mj-lt"/>
              </a:rPr>
              <a:t>hotObservable.</a:t>
            </a:r>
            <a:r>
              <a:rPr lang="en-US" sz="3200" dirty="0" err="1">
                <a:solidFill>
                  <a:schemeClr val="accent5"/>
                </a:solidFill>
                <a:latin typeface="+mj-lt"/>
              </a:rPr>
              <a:t>connect</a:t>
            </a:r>
            <a:r>
              <a:rPr lang="en-US" sz="3200" dirty="0">
                <a:solidFill>
                  <a:srgbClr val="7030A0"/>
                </a:solidFill>
                <a:latin typeface="+mj-lt"/>
              </a:rPr>
              <a:t>()</a:t>
            </a:r>
            <a:r>
              <a:rPr lang="en-US" sz="3200" dirty="0">
                <a:latin typeface="+mj-lt"/>
              </a:rPr>
              <a:t>;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54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42470"/>
            <a:ext cx="9144002" cy="1347738"/>
          </a:xfrm>
        </p:spPr>
        <p:txBody>
          <a:bodyPr>
            <a:normAutofit/>
          </a:bodyPr>
          <a:lstStyle/>
          <a:p>
            <a:r>
              <a:rPr lang="en-US" sz="4400" dirty="0"/>
              <a:t>Introducing Reactive Programming</a:t>
            </a:r>
            <a:br>
              <a:rPr lang="en-US" sz="4400" dirty="0"/>
            </a:br>
            <a:r>
              <a:rPr lang="en-US" sz="4400" dirty="0" err="1"/>
              <a:t>RxJava</a:t>
            </a:r>
            <a:r>
              <a:rPr lang="en-US" sz="4400" dirty="0"/>
              <a:t> Reactive Streams and Extensions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51767" y="1365547"/>
            <a:ext cx="7786242" cy="4684105"/>
            <a:chOff x="2351767" y="1365547"/>
            <a:chExt cx="7786242" cy="4684105"/>
          </a:xfrm>
        </p:grpSpPr>
        <p:pic>
          <p:nvPicPr>
            <p:cNvPr id="9" name="Picture 4" descr="Image result for rx-jav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767" y="1365547"/>
              <a:ext cx="7786242" cy="4684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741894" y="3899647"/>
              <a:ext cx="968188" cy="470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14061" y="3769456"/>
            <a:ext cx="2061654" cy="102085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18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hawn-duan.com/assets/images/reactivex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416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5460" y="66003"/>
            <a:ext cx="9386582" cy="7056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3999" y="242470"/>
            <a:ext cx="9144002" cy="1347738"/>
          </a:xfrm>
        </p:spPr>
        <p:txBody>
          <a:bodyPr>
            <a:normAutofit/>
          </a:bodyPr>
          <a:lstStyle/>
          <a:p>
            <a:r>
              <a:rPr lang="en-US" sz="4400" dirty="0"/>
              <a:t>Introducing Reactive Programming</a:t>
            </a:r>
            <a:br>
              <a:rPr lang="en-US" sz="4400" dirty="0"/>
            </a:br>
            <a:r>
              <a:rPr lang="en-US" sz="4400" dirty="0" err="1"/>
              <a:t>RxJava</a:t>
            </a:r>
            <a:r>
              <a:rPr lang="en-US" sz="4400" dirty="0"/>
              <a:t> Reactive Streams and Extensions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896035" y="1783457"/>
            <a:ext cx="663387" cy="583229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5452533" y="1783457"/>
            <a:ext cx="663387" cy="58322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6374015" y="1783457"/>
            <a:ext cx="663387" cy="583229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8179" y="3090255"/>
            <a:ext cx="1705787" cy="388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19872" y="2932997"/>
            <a:ext cx="1374094" cy="416956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en-US" sz="4800" dirty="0"/>
              <a:t>Q&amp;A</a:t>
            </a:r>
          </a:p>
        </p:txBody>
      </p:sp>
      <p:pic>
        <p:nvPicPr>
          <p:cNvPr id="23" name="Picture 2" descr="http://shawn-duan.com/assets/images/reactivex-fl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6" t="33606" r="29890"/>
          <a:stretch/>
        </p:blipFill>
        <p:spPr bwMode="auto">
          <a:xfrm>
            <a:off x="7537019" y="1590207"/>
            <a:ext cx="1696426" cy="341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shawn-duan.com/assets/images/reactivex-fl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8" t="32599" r="31977" b="6889"/>
          <a:stretch/>
        </p:blipFill>
        <p:spPr bwMode="auto">
          <a:xfrm>
            <a:off x="7114740" y="1538337"/>
            <a:ext cx="374852" cy="311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owchart: Connector 20"/>
          <p:cNvSpPr/>
          <p:nvPr/>
        </p:nvSpPr>
        <p:spPr>
          <a:xfrm>
            <a:off x="7608048" y="1762734"/>
            <a:ext cx="663387" cy="616636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82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private void </a:t>
            </a:r>
            <a:r>
              <a:rPr lang="en-US" dirty="0"/>
              <a:t>launch()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List&lt;String&gt; words = 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"the"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"quick"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"brown"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"fox"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"jumped"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"over"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"the"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"lazy"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"dogs"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Observable.</a:t>
            </a:r>
            <a:r>
              <a:rPr lang="en-US" i="1" dirty="0" err="1"/>
              <a:t>from</a:t>
            </a:r>
            <a:r>
              <a:rPr lang="en-US" dirty="0"/>
              <a:t>(words)</a:t>
            </a:r>
            <a:br>
              <a:rPr lang="en-US" dirty="0"/>
            </a:br>
            <a:r>
              <a:rPr lang="en-US" dirty="0"/>
              <a:t>            .</a:t>
            </a:r>
            <a:r>
              <a:rPr lang="en-US" dirty="0" err="1"/>
              <a:t>flatMap</a:t>
            </a:r>
            <a:r>
              <a:rPr lang="en-US" dirty="0"/>
              <a:t>(word -&gt; </a:t>
            </a:r>
            <a:r>
              <a:rPr lang="en-US" dirty="0" err="1"/>
              <a:t>Observable.</a:t>
            </a:r>
            <a:r>
              <a:rPr lang="en-US" i="1" dirty="0" err="1"/>
              <a:t>from</a:t>
            </a:r>
            <a:r>
              <a:rPr lang="en-US" dirty="0"/>
              <a:t>(</a:t>
            </a:r>
            <a:r>
              <a:rPr lang="en-US" dirty="0" err="1"/>
              <a:t>word.split</a:t>
            </a:r>
            <a:r>
              <a:rPr lang="en-US" dirty="0"/>
              <a:t>(</a:t>
            </a:r>
            <a:r>
              <a:rPr lang="en-US" b="1" dirty="0"/>
              <a:t>""</a:t>
            </a:r>
            <a:r>
              <a:rPr lang="en-US" dirty="0"/>
              <a:t>)))</a:t>
            </a:r>
            <a:br>
              <a:rPr lang="en-US" dirty="0"/>
            </a:br>
            <a:r>
              <a:rPr lang="en-US" dirty="0"/>
              <a:t>            .distinct()</a:t>
            </a:r>
            <a:br>
              <a:rPr lang="en-US" dirty="0"/>
            </a:br>
            <a:r>
              <a:rPr lang="en-US" dirty="0"/>
              <a:t>            .sorted()</a:t>
            </a:r>
            <a:br>
              <a:rPr lang="en-US" dirty="0"/>
            </a:br>
            <a:r>
              <a:rPr lang="en-US" dirty="0"/>
              <a:t>            .</a:t>
            </a:r>
            <a:r>
              <a:rPr lang="en-US" dirty="0" err="1"/>
              <a:t>zipWith</a:t>
            </a:r>
            <a:r>
              <a:rPr lang="en-US" dirty="0"/>
              <a:t>(Observable.</a:t>
            </a:r>
            <a:r>
              <a:rPr lang="en-US" i="1" dirty="0"/>
              <a:t>range</a:t>
            </a:r>
            <a:r>
              <a:rPr lang="en-US" dirty="0"/>
              <a:t>(1, </a:t>
            </a:r>
            <a:r>
              <a:rPr lang="en-US" dirty="0" err="1"/>
              <a:t>Integer.</a:t>
            </a:r>
            <a:r>
              <a:rPr lang="en-US" b="1" i="1" dirty="0" err="1"/>
              <a:t>MAX_VALUE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                (string, count)-&gt;</a:t>
            </a:r>
            <a:r>
              <a:rPr lang="en-US" dirty="0" err="1"/>
              <a:t>String.</a:t>
            </a:r>
            <a:r>
              <a:rPr lang="en-US" i="1" dirty="0" err="1"/>
              <a:t>format</a:t>
            </a:r>
            <a:r>
              <a:rPr lang="en-US" dirty="0"/>
              <a:t>(</a:t>
            </a:r>
            <a:r>
              <a:rPr lang="en-US" b="1" dirty="0"/>
              <a:t>"%2d. %s"</a:t>
            </a:r>
            <a:r>
              <a:rPr lang="en-US" dirty="0"/>
              <a:t>, count, string))</a:t>
            </a:r>
            <a:br>
              <a:rPr lang="en-US" dirty="0"/>
            </a:br>
            <a:r>
              <a:rPr lang="en-US" dirty="0"/>
              <a:t>            .subscribe(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/>
              <a:t>:: </a:t>
            </a:r>
            <a:r>
              <a:rPr lang="en-US" dirty="0" err="1"/>
              <a:t>println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Metronome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private void </a:t>
            </a:r>
            <a:r>
              <a:rPr lang="en-US" dirty="0"/>
              <a:t>launch()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Observable fast = </a:t>
            </a:r>
            <a:r>
              <a:rPr lang="en-US" dirty="0" err="1"/>
              <a:t>Observable.</a:t>
            </a:r>
            <a:r>
              <a:rPr lang="en-US" i="1" dirty="0" err="1"/>
              <a:t>interval</a:t>
            </a:r>
            <a:r>
              <a:rPr lang="en-US" dirty="0"/>
              <a:t>(1, </a:t>
            </a:r>
            <a:r>
              <a:rPr lang="en-US" dirty="0" err="1"/>
              <a:t>TimeUnit.</a:t>
            </a:r>
            <a:r>
              <a:rPr lang="en-US" b="1" i="1" dirty="0" err="1"/>
              <a:t>SECONDS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Observable slow = </a:t>
            </a:r>
            <a:r>
              <a:rPr lang="en-US" dirty="0" err="1"/>
              <a:t>Observable.</a:t>
            </a:r>
            <a:r>
              <a:rPr lang="en-US" i="1" dirty="0" err="1"/>
              <a:t>interval</a:t>
            </a:r>
            <a:r>
              <a:rPr lang="en-US" dirty="0"/>
              <a:t>(2, </a:t>
            </a:r>
            <a:r>
              <a:rPr lang="en-US" dirty="0" err="1"/>
              <a:t>TimeUnit.</a:t>
            </a:r>
            <a:r>
              <a:rPr lang="en-US" b="1" i="1" dirty="0" err="1"/>
              <a:t>SECONDS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final int</a:t>
            </a:r>
            <a:r>
              <a:rPr lang="en-US" dirty="0"/>
              <a:t>[] count = {1};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Observable.</a:t>
            </a:r>
            <a:r>
              <a:rPr lang="en-US" i="1" dirty="0" err="1"/>
              <a:t>merge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fast.filter</a:t>
            </a:r>
            <a:r>
              <a:rPr lang="en-US" dirty="0"/>
              <a:t>(x-&gt;!</a:t>
            </a:r>
            <a:r>
              <a:rPr lang="en-US" i="1" dirty="0" err="1"/>
              <a:t>isSlowTime</a:t>
            </a:r>
            <a:r>
              <a:rPr lang="en-US" dirty="0"/>
              <a:t>()),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slow.filter</a:t>
            </a:r>
            <a:r>
              <a:rPr lang="en-US" dirty="0"/>
              <a:t>(x-&gt;</a:t>
            </a:r>
            <a:r>
              <a:rPr lang="en-US" i="1" dirty="0" err="1"/>
              <a:t>isSlowTime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)</a:t>
            </a:r>
            <a:br>
              <a:rPr lang="en-US" dirty="0"/>
            </a:br>
            <a:r>
              <a:rPr lang="en-US" dirty="0"/>
              <a:t>            .map(x-&gt; count[0]++)</a:t>
            </a:r>
            <a:br>
              <a:rPr lang="en-US" dirty="0"/>
            </a:br>
            <a:r>
              <a:rPr lang="en-US" dirty="0"/>
              <a:t>    .subscribe(x-&gt;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(x + </a:t>
            </a:r>
            <a:r>
              <a:rPr lang="en-US" b="1" dirty="0"/>
              <a:t>" " </a:t>
            </a:r>
            <a:r>
              <a:rPr lang="en-US" dirty="0"/>
              <a:t>+ </a:t>
            </a:r>
            <a:r>
              <a:rPr lang="en-US" b="1" dirty="0"/>
              <a:t>new </a:t>
            </a:r>
            <a:r>
              <a:rPr lang="en-US" dirty="0"/>
              <a:t>Date()));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sleep</a:t>
            </a:r>
            <a:r>
              <a:rPr lang="en-US" dirty="0"/>
              <a:t>(50_000);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Emitter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public static void </a:t>
            </a:r>
            <a:r>
              <a:rPr lang="en-US" dirty="0"/>
              <a:t>main(String[] args)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SomeFeed</a:t>
            </a:r>
            <a:r>
              <a:rPr lang="en-US" dirty="0"/>
              <a:t>&lt;</a:t>
            </a:r>
            <a:r>
              <a:rPr lang="en-US" dirty="0" err="1"/>
              <a:t>PriceTick</a:t>
            </a:r>
            <a:r>
              <a:rPr lang="en-US" dirty="0"/>
              <a:t>&gt; feed = </a:t>
            </a:r>
            <a:r>
              <a:rPr lang="en-US" b="1" dirty="0"/>
              <a:t>new </a:t>
            </a:r>
            <a:r>
              <a:rPr lang="en-US" dirty="0" err="1"/>
              <a:t>SomeFeed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/>
              <a:t>    Observable&lt;</a:t>
            </a:r>
            <a:r>
              <a:rPr lang="en-US" dirty="0" err="1"/>
              <a:t>PriceTick</a:t>
            </a:r>
            <a:r>
              <a:rPr lang="en-US" dirty="0"/>
              <a:t>&gt; </a:t>
            </a:r>
            <a:r>
              <a:rPr lang="en-US" dirty="0" err="1"/>
              <a:t>obs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Observable.</a:t>
            </a:r>
            <a:r>
              <a:rPr lang="en-US" i="1" dirty="0" err="1"/>
              <a:t>fromEmitter</a:t>
            </a:r>
            <a:r>
              <a:rPr lang="en-US" dirty="0"/>
              <a:t>((</a:t>
            </a:r>
            <a:r>
              <a:rPr lang="en-US" dirty="0" err="1"/>
              <a:t>AsyncEmitter</a:t>
            </a:r>
            <a:r>
              <a:rPr lang="en-US" dirty="0"/>
              <a:t>&lt;</a:t>
            </a:r>
            <a:r>
              <a:rPr lang="en-US" dirty="0" err="1"/>
              <a:t>PriceTick</a:t>
            </a:r>
            <a:r>
              <a:rPr lang="en-US" dirty="0"/>
              <a:t>&gt; emitter) -&gt;</a:t>
            </a:r>
            <a:br>
              <a:rPr lang="en-US" dirty="0"/>
            </a:br>
            <a:r>
              <a:rPr lang="en-US" dirty="0"/>
              <a:t>           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SomeListener</a:t>
            </a:r>
            <a:r>
              <a:rPr lang="en-US" dirty="0"/>
              <a:t> listener = </a:t>
            </a:r>
            <a:r>
              <a:rPr lang="en-US" b="1" dirty="0"/>
              <a:t>new </a:t>
            </a:r>
            <a:r>
              <a:rPr lang="en-US" dirty="0" err="1"/>
              <a:t>SomeListener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        {</a:t>
            </a:r>
            <a:br>
              <a:rPr lang="en-US" dirty="0"/>
            </a:br>
            <a:r>
              <a:rPr lang="en-US" dirty="0"/>
              <a:t>                    @Override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b="1" dirty="0"/>
              <a:t>public void </a:t>
            </a:r>
            <a:r>
              <a:rPr lang="en-US" dirty="0" err="1"/>
              <a:t>priceTick</a:t>
            </a:r>
            <a:r>
              <a:rPr lang="en-US" dirty="0"/>
              <a:t>(</a:t>
            </a:r>
            <a:r>
              <a:rPr lang="en-US" dirty="0" err="1"/>
              <a:t>PriceTick</a:t>
            </a:r>
            <a:r>
              <a:rPr lang="en-US" dirty="0"/>
              <a:t> event)</a:t>
            </a:r>
            <a:br>
              <a:rPr lang="en-US" dirty="0"/>
            </a:br>
            <a:r>
              <a:rPr lang="en-US" dirty="0"/>
              <a:t>                    {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 err="1"/>
              <a:t>emitter.onNext</a:t>
            </a:r>
            <a:r>
              <a:rPr lang="en-US" dirty="0"/>
              <a:t>(event);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event.isLast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                    {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dirty="0" err="1"/>
              <a:t>emitter.onCompleted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        }</a:t>
            </a:r>
            <a:br>
              <a:rPr lang="en-US" dirty="0"/>
            </a:br>
            <a:r>
              <a:rPr lang="en-US" dirty="0"/>
              <a:t>            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@Override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b="1" dirty="0"/>
              <a:t>public void </a:t>
            </a:r>
            <a:r>
              <a:rPr lang="en-US" dirty="0"/>
              <a:t>error(</a:t>
            </a:r>
            <a:r>
              <a:rPr lang="en-US" dirty="0" err="1"/>
              <a:t>Throwable</a:t>
            </a:r>
            <a:r>
              <a:rPr lang="en-US" dirty="0"/>
              <a:t> e)</a:t>
            </a:r>
            <a:br>
              <a:rPr lang="en-US" dirty="0"/>
            </a:br>
            <a:r>
              <a:rPr lang="en-US" dirty="0"/>
              <a:t>                    {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 err="1"/>
              <a:t>emitter.onError</a:t>
            </a:r>
            <a:r>
              <a:rPr lang="en-US" dirty="0"/>
              <a:t>(e);</a:t>
            </a:r>
            <a:br>
              <a:rPr lang="en-US" dirty="0"/>
            </a:br>
            <a:r>
              <a:rPr lang="en-US" dirty="0"/>
              <a:t>                    }</a:t>
            </a:r>
            <a:br>
              <a:rPr lang="en-US" dirty="0"/>
            </a:br>
            <a:r>
              <a:rPr lang="en-US" dirty="0"/>
              <a:t>                };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feed.register</a:t>
            </a:r>
            <a:r>
              <a:rPr lang="en-US" dirty="0"/>
              <a:t>(listener);</a:t>
            </a:r>
            <a:br>
              <a:rPr lang="en-US" dirty="0"/>
            </a:br>
            <a:r>
              <a:rPr lang="en-US" dirty="0"/>
              <a:t>            }, </a:t>
            </a:r>
            <a:r>
              <a:rPr lang="en-US" dirty="0" err="1"/>
              <a:t>AsyncEmitter.BackpressureMode.</a:t>
            </a:r>
            <a:r>
              <a:rPr lang="en-US" b="1" i="1" dirty="0" err="1"/>
              <a:t>BUFFER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ConnectableObservable</a:t>
            </a:r>
            <a:r>
              <a:rPr lang="en-US" dirty="0"/>
              <a:t>&lt;</a:t>
            </a:r>
            <a:r>
              <a:rPr lang="en-US" dirty="0" err="1"/>
              <a:t>PriceTick</a:t>
            </a:r>
            <a:r>
              <a:rPr lang="en-US" dirty="0"/>
              <a:t>&gt; </a:t>
            </a:r>
            <a:r>
              <a:rPr lang="en-US" dirty="0" err="1"/>
              <a:t>hotObservable</a:t>
            </a:r>
            <a:r>
              <a:rPr lang="en-US" dirty="0"/>
              <a:t> = </a:t>
            </a:r>
            <a:r>
              <a:rPr lang="en-US" dirty="0" err="1"/>
              <a:t>obs.publish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hotObservable.connect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hotObservable.subscribe</a:t>
            </a:r>
            <a:r>
              <a:rPr lang="en-US" dirty="0"/>
              <a:t>((</a:t>
            </a:r>
            <a:r>
              <a:rPr lang="en-US" dirty="0" err="1"/>
              <a:t>priceTick</a:t>
            </a:r>
            <a:r>
              <a:rPr lang="en-US" dirty="0"/>
              <a:t>) -&gt;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.printf</a:t>
            </a:r>
            <a:r>
              <a:rPr lang="en-US" dirty="0"/>
              <a:t>(</a:t>
            </a:r>
            <a:r>
              <a:rPr lang="en-US" b="1" dirty="0"/>
              <a:t>"%s %4s %6.2f%n"</a:t>
            </a:r>
            <a:r>
              <a:rPr lang="en-US" dirty="0"/>
              <a:t>, </a:t>
            </a:r>
            <a:r>
              <a:rPr lang="en-US" dirty="0" err="1"/>
              <a:t>priceTick.getDate</a:t>
            </a:r>
            <a:r>
              <a:rPr lang="en-US" dirty="0"/>
              <a:t>(),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priceTick.getInstrument</a:t>
            </a:r>
            <a:r>
              <a:rPr lang="en-US" dirty="0"/>
              <a:t>(), </a:t>
            </a:r>
            <a:r>
              <a:rPr lang="en-US" dirty="0" err="1"/>
              <a:t>priceTick.getPrice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8914" y="60165"/>
            <a:ext cx="12014174" cy="6706060"/>
          </a:xfrm>
          <a:solidFill>
            <a:schemeClr val="bg1">
              <a:alpha val="56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SomeFeed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PriceTick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feed 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 new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SomeFeed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Observable&lt;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PriceTick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obs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Observable.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fromEmitter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((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AsyncEmitter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PriceTick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emitter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-&gt; {</a:t>
            </a:r>
            <a:b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SomeListener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listener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SomeListener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@Override</a:t>
            </a: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void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priceTick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PriceTick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event) {</a:t>
            </a:r>
            <a:b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emitter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.onNext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(event);</a:t>
            </a:r>
            <a:b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if (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event.isLast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()) {</a:t>
            </a:r>
            <a:b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emitter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.onCompleted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}}</a:t>
            </a:r>
            <a:r>
              <a:rPr lang="en-US" sz="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/>
            </a:r>
            <a:br>
              <a:rPr lang="en-US" sz="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5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/>
            </a:r>
            <a:br>
              <a:rPr lang="en-US" sz="5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@Override</a:t>
            </a:r>
            <a:r>
              <a:rPr lang="en-US" sz="16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void error(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Throwable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e){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emitter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.onError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(e); }</a:t>
            </a:r>
            <a:b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};</a:t>
            </a: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/>
            </a:r>
            <a:br>
              <a:rPr lang="en-US" sz="105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feed.register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listener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},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AsyncEmitter.BackpressureMode.BUFFER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ConnectableObservable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PriceTick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hotObservable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obs.publish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hotObservable.connect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044" y="5591618"/>
            <a:ext cx="11421769" cy="900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</a:t>
            </a:r>
          </a:p>
        </p:txBody>
      </p:sp>
    </p:spTree>
    <p:extLst>
      <p:ext uri="{BB962C8B-B14F-4D97-AF65-F5344CB8AC3E}">
        <p14:creationId xmlns:p14="http://schemas.microsoft.com/office/powerpoint/2010/main" val="15251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06728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 descr="Image result for netflix reactive problem solved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7" b="12453"/>
          <a:stretch/>
        </p:blipFill>
        <p:spPr bwMode="auto">
          <a:xfrm>
            <a:off x="484444" y="1021979"/>
            <a:ext cx="11185012" cy="51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994060" y="161367"/>
            <a:ext cx="1020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How Netflix uses RxJava from N network calls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495828" y="3458973"/>
            <a:ext cx="43379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Black" panose="020B0A04020102020204" pitchFamily="34" charset="0"/>
                <a:cs typeface="Arial" panose="020B0604020202020204" pitchFamily="34" charset="0"/>
              </a:rPr>
              <a:t>Netflix API</a:t>
            </a: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8999" y="1172545"/>
            <a:ext cx="3465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Server  Request Latency</a:t>
            </a:r>
            <a:endParaRPr lang="en-US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035424" y="1588044"/>
            <a:ext cx="2528047" cy="3079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262718" y="1516699"/>
            <a:ext cx="2326341" cy="3793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85516" y="1214857"/>
            <a:ext cx="346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Network Latency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137446" y="1536190"/>
            <a:ext cx="10376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Device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652915" y="1571184"/>
            <a:ext cx="1037697" cy="346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Server</a:t>
            </a:r>
            <a:endParaRPr lang="en-US" sz="2400" b="1" dirty="0"/>
          </a:p>
        </p:txBody>
      </p:sp>
      <p:pic>
        <p:nvPicPr>
          <p:cNvPr id="1026" name="Picture 2" descr="Image result for netfli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t="39566" r="9766" b="34777"/>
          <a:stretch/>
        </p:blipFill>
        <p:spPr bwMode="auto">
          <a:xfrm>
            <a:off x="255494" y="5836024"/>
            <a:ext cx="2662518" cy="8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78908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What is Reactive?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25666"/>
            <a:ext cx="11567160" cy="478647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Reactive Streams – standard for high-performance, asynchronous stream processing with non-blocking back pressure.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Declarative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tools for concise, error free code, especially under high load and concurrency.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It’s a new programming paradigm – think in terms of streams instead of objects.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Simplify clean coding of asynchronous event driven programming.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Think “Future&lt;&gt;” that keeps on pumping!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The good news is, it does not change much from language to language.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63641" y="1664190"/>
            <a:ext cx="8215940" cy="3463693"/>
            <a:chOff x="3663641" y="1664190"/>
            <a:chExt cx="8215940" cy="3463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alphaModFix amt="69000"/>
            </a:blip>
            <a:srcRect t="4261" r="6187" b="-15189"/>
            <a:stretch/>
          </p:blipFill>
          <p:spPr>
            <a:xfrm>
              <a:off x="3663641" y="2450227"/>
              <a:ext cx="8215940" cy="26776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4825150" y="1664190"/>
              <a:ext cx="140403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/>
                <a:t>CloJure</a:t>
              </a:r>
              <a:endParaRPr lang="en-US" sz="3200" dirty="0"/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78908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Cross 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23399"/>
            <a:ext cx="11567160" cy="478647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Java			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642" y="2450227"/>
            <a:ext cx="85908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my_observable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solidFill>
                  <a:srgbClr val="7030A0"/>
                </a:solidFill>
              </a:rPr>
              <a:t>.map(Name::</a:t>
            </a:r>
            <a:r>
              <a:rPr lang="en-US" sz="2400" dirty="0" err="1">
                <a:solidFill>
                  <a:srgbClr val="7030A0"/>
                </a:solidFill>
              </a:rPr>
              <a:t>firstName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.map(String::</a:t>
            </a:r>
            <a:r>
              <a:rPr lang="en-US" sz="2400" dirty="0" err="1">
                <a:solidFill>
                  <a:srgbClr val="7030A0"/>
                </a:solidFill>
              </a:rPr>
              <a:t>toLowerCase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.filter(x -&gt; </a:t>
            </a:r>
            <a:r>
              <a:rPr lang="en-US" sz="2400" dirty="0" err="1">
                <a:solidFill>
                  <a:srgbClr val="7030A0"/>
                </a:solidFill>
              </a:rPr>
              <a:t>x.startsWith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chemeClr val="accent5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rgbClr val="7030A0"/>
                </a:solidFill>
              </a:rPr>
              <a:t>))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.distinct()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</a:t>
            </a:r>
            <a:r>
              <a:rPr lang="en-US" sz="2400" dirty="0" err="1">
                <a:solidFill>
                  <a:srgbClr val="7030A0"/>
                </a:solidFill>
              </a:rPr>
              <a:t>toList</a:t>
            </a:r>
            <a:r>
              <a:rPr lang="en-US" sz="2400" dirty="0">
                <a:solidFill>
                  <a:srgbClr val="7030A0"/>
                </a:solidFill>
              </a:rPr>
              <a:t>()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55" y="190930"/>
            <a:ext cx="10288268" cy="738103"/>
          </a:xfrm>
        </p:spPr>
        <p:txBody>
          <a:bodyPr>
            <a:noAutofit/>
          </a:bodyPr>
          <a:lstStyle/>
          <a:p>
            <a:r>
              <a:rPr lang="en-US" sz="4000" dirty="0"/>
              <a:t>Difference between Java Stream API and Reactive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8609"/>
              </p:ext>
            </p:extLst>
          </p:nvPr>
        </p:nvGraphicFramePr>
        <p:xfrm>
          <a:off x="920045" y="1043962"/>
          <a:ext cx="10351911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6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7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Java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Reactive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Pull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Push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Basically a way to iterate collections declaratively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Attach to real-time feeds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 synchronous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Real-time, concurrency,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flow control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Streams can only be used once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Reactive streams</a:t>
                      </a:r>
                      <a:r>
                        <a:rPr lang="en-US" sz="2800" baseline="0" dirty="0"/>
                        <a:t> are highly reusable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control of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Control back-pressure</a:t>
                      </a:r>
                      <a:r>
                        <a:rPr lang="en-US" sz="2800" baseline="0" dirty="0"/>
                        <a:t> strategies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composition of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Advanced</a:t>
                      </a:r>
                      <a:r>
                        <a:rPr lang="en-US" sz="2800" baseline="0" dirty="0"/>
                        <a:t> composition and transformation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Finite</a:t>
                      </a:r>
                      <a:r>
                        <a:rPr lang="en-US" sz="2800" baseline="0" dirty="0"/>
                        <a:t> amount of 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Data</a:t>
                      </a:r>
                      <a:r>
                        <a:rPr lang="en-US" sz="2800" baseline="0" dirty="0"/>
                        <a:t> sizes from zero to infinity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Maven Dependencies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3423" y="1582720"/>
            <a:ext cx="8925154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&lt;</a:t>
            </a:r>
            <a:r>
              <a:rPr lang="en-US" sz="2800" b="1" dirty="0">
                <a:solidFill>
                  <a:srgbClr val="000080"/>
                </a:solidFill>
              </a:rPr>
              <a:t>dependency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    &lt;</a:t>
            </a:r>
            <a:r>
              <a:rPr lang="en-US" sz="2800" b="1" dirty="0" err="1">
                <a:solidFill>
                  <a:srgbClr val="000080"/>
                </a:solidFill>
              </a:rPr>
              <a:t>groupId</a:t>
            </a:r>
            <a:r>
              <a:rPr lang="en-US" sz="2800" dirty="0"/>
              <a:t>&gt;</a:t>
            </a:r>
            <a:r>
              <a:rPr lang="en-US" sz="2800" dirty="0" err="1"/>
              <a:t>io.reactivex</a:t>
            </a:r>
            <a:r>
              <a:rPr lang="en-US" sz="2800" dirty="0"/>
              <a:t>&lt;/</a:t>
            </a:r>
            <a:r>
              <a:rPr lang="en-US" sz="2800" b="1" dirty="0" err="1">
                <a:solidFill>
                  <a:srgbClr val="000080"/>
                </a:solidFill>
              </a:rPr>
              <a:t>groupId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    &lt;</a:t>
            </a:r>
            <a:r>
              <a:rPr lang="en-US" sz="2800" b="1" dirty="0" err="1">
                <a:solidFill>
                  <a:srgbClr val="000080"/>
                </a:solidFill>
              </a:rPr>
              <a:t>artifactId</a:t>
            </a:r>
            <a:r>
              <a:rPr lang="en-US" sz="2800" dirty="0"/>
              <a:t>&gt;</a:t>
            </a:r>
            <a:r>
              <a:rPr lang="en-US" sz="2800" dirty="0" err="1"/>
              <a:t>rxjava</a:t>
            </a:r>
            <a:r>
              <a:rPr lang="en-US" sz="2800" dirty="0"/>
              <a:t>&lt;/</a:t>
            </a:r>
            <a:r>
              <a:rPr lang="en-US" sz="2800" b="1" dirty="0" err="1">
                <a:solidFill>
                  <a:srgbClr val="000080"/>
                </a:solidFill>
              </a:rPr>
              <a:t>artifactId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    &lt;</a:t>
            </a:r>
            <a:r>
              <a:rPr lang="en-US" sz="2800" b="1" dirty="0">
                <a:solidFill>
                  <a:srgbClr val="000080"/>
                </a:solidFill>
              </a:rPr>
              <a:t>version</a:t>
            </a:r>
            <a:r>
              <a:rPr lang="en-US" sz="2800" dirty="0"/>
              <a:t>&gt;RELEASE&lt;/</a:t>
            </a:r>
            <a:r>
              <a:rPr lang="en-US" sz="2800" b="1" dirty="0">
                <a:solidFill>
                  <a:srgbClr val="000080"/>
                </a:solidFill>
              </a:rPr>
              <a:t>version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&lt;/</a:t>
            </a:r>
            <a:r>
              <a:rPr lang="en-US" sz="2800" b="1" dirty="0">
                <a:solidFill>
                  <a:srgbClr val="000080"/>
                </a:solidFill>
              </a:rPr>
              <a:t>dependency</a:t>
            </a:r>
            <a:r>
              <a:rPr lang="en-US" sz="2800" dirty="0"/>
              <a:t>&gt;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</a:t>
            </a:r>
            <a:r>
              <a:rPr lang="en-US" sz="2800" b="1" dirty="0">
                <a:solidFill>
                  <a:srgbClr val="000080"/>
                </a:solidFill>
              </a:rPr>
              <a:t>dependency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    &lt;</a:t>
            </a:r>
            <a:r>
              <a:rPr lang="en-US" sz="2800" b="1" dirty="0" err="1">
                <a:solidFill>
                  <a:srgbClr val="000080"/>
                </a:solidFill>
              </a:rPr>
              <a:t>groupId</a:t>
            </a:r>
            <a:r>
              <a:rPr lang="en-US" sz="2800" dirty="0"/>
              <a:t>&gt;</a:t>
            </a:r>
            <a:r>
              <a:rPr lang="en-US" sz="2800" dirty="0" err="1"/>
              <a:t>io.reactivex</a:t>
            </a:r>
            <a:r>
              <a:rPr lang="en-US" sz="2800" dirty="0"/>
              <a:t>&lt;/</a:t>
            </a:r>
            <a:r>
              <a:rPr lang="en-US" sz="2800" b="1" dirty="0" err="1">
                <a:solidFill>
                  <a:srgbClr val="000080"/>
                </a:solidFill>
              </a:rPr>
              <a:t>groupId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    &lt;</a:t>
            </a:r>
            <a:r>
              <a:rPr lang="en-US" sz="2800" b="1" dirty="0" err="1">
                <a:solidFill>
                  <a:srgbClr val="000080"/>
                </a:solidFill>
              </a:rPr>
              <a:t>artifactId</a:t>
            </a:r>
            <a:r>
              <a:rPr lang="en-US" sz="2800" dirty="0"/>
              <a:t>&gt;</a:t>
            </a:r>
            <a:r>
              <a:rPr lang="en-US" sz="2800" dirty="0" err="1"/>
              <a:t>rxjava</a:t>
            </a:r>
            <a:r>
              <a:rPr lang="en-US" sz="2800" dirty="0"/>
              <a:t>-math&lt;/</a:t>
            </a:r>
            <a:r>
              <a:rPr lang="en-US" sz="2800" b="1" dirty="0" err="1">
                <a:solidFill>
                  <a:srgbClr val="000080"/>
                </a:solidFill>
              </a:rPr>
              <a:t>artifactId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    &lt;</a:t>
            </a:r>
            <a:r>
              <a:rPr lang="en-US" sz="2800" b="1" dirty="0">
                <a:solidFill>
                  <a:srgbClr val="000080"/>
                </a:solidFill>
              </a:rPr>
              <a:t>version</a:t>
            </a:r>
            <a:r>
              <a:rPr lang="en-US" sz="2800" dirty="0"/>
              <a:t>&gt;RELEASE&lt;/</a:t>
            </a:r>
            <a:r>
              <a:rPr lang="en-US" sz="2800" b="1" dirty="0">
                <a:solidFill>
                  <a:srgbClr val="000080"/>
                </a:solidFill>
              </a:rPr>
              <a:t>version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&lt;/</a:t>
            </a:r>
            <a:r>
              <a:rPr lang="en-US" sz="2800" b="1" dirty="0">
                <a:solidFill>
                  <a:srgbClr val="000080"/>
                </a:solidFill>
              </a:rPr>
              <a:t>dependency</a:t>
            </a:r>
            <a:r>
              <a:rPr lang="en-US" sz="2800" dirty="0"/>
              <a:t>&gt;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6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-29347"/>
            <a:ext cx="12192000" cy="6908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21370956">
            <a:off x="-1239162" y="-1224497"/>
            <a:ext cx="14554200" cy="10858500"/>
            <a:chOff x="-2095500" y="-11087100"/>
            <a:chExt cx="14554200" cy="10858500"/>
          </a:xfrm>
        </p:grpSpPr>
        <p:pic>
          <p:nvPicPr>
            <p:cNvPr id="2056" name="Picture 8" descr="http://content.presentermedia.com/files/animsp/00016000/16370/water_bucket_transfer_md_wm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44332">
              <a:off x="1562395" y="-9102257"/>
              <a:ext cx="7192999" cy="719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 14"/>
            <p:cNvSpPr/>
            <p:nvPr/>
          </p:nvSpPr>
          <p:spPr>
            <a:xfrm>
              <a:off x="-2095500" y="-11087100"/>
              <a:ext cx="14554200" cy="10858500"/>
            </a:xfrm>
            <a:custGeom>
              <a:avLst/>
              <a:gdLst>
                <a:gd name="connsiteX0" fmla="*/ 8305800 w 14554200"/>
                <a:gd name="connsiteY0" fmla="*/ 3048000 h 10858500"/>
                <a:gd name="connsiteX1" fmla="*/ 8953500 w 14554200"/>
                <a:gd name="connsiteY1" fmla="*/ 4533900 h 10858500"/>
                <a:gd name="connsiteX2" fmla="*/ 8001000 w 14554200"/>
                <a:gd name="connsiteY2" fmla="*/ 5600700 h 10858500"/>
                <a:gd name="connsiteX3" fmla="*/ 7200900 w 14554200"/>
                <a:gd name="connsiteY3" fmla="*/ 5867400 h 10858500"/>
                <a:gd name="connsiteX4" fmla="*/ 5105400 w 14554200"/>
                <a:gd name="connsiteY4" fmla="*/ 8648700 h 10858500"/>
                <a:gd name="connsiteX5" fmla="*/ 7620000 w 14554200"/>
                <a:gd name="connsiteY5" fmla="*/ 10858500 h 10858500"/>
                <a:gd name="connsiteX6" fmla="*/ 10172700 w 14554200"/>
                <a:gd name="connsiteY6" fmla="*/ 10782300 h 10858500"/>
                <a:gd name="connsiteX7" fmla="*/ 14554200 w 14554200"/>
                <a:gd name="connsiteY7" fmla="*/ 3924300 h 10858500"/>
                <a:gd name="connsiteX8" fmla="*/ 9334500 w 14554200"/>
                <a:gd name="connsiteY8" fmla="*/ 190500 h 10858500"/>
                <a:gd name="connsiteX9" fmla="*/ 4914900 w 14554200"/>
                <a:gd name="connsiteY9" fmla="*/ 0 h 10858500"/>
                <a:gd name="connsiteX10" fmla="*/ 0 w 14554200"/>
                <a:gd name="connsiteY10" fmla="*/ 5905500 h 10858500"/>
                <a:gd name="connsiteX11" fmla="*/ 3352800 w 14554200"/>
                <a:gd name="connsiteY11" fmla="*/ 8343900 h 10858500"/>
                <a:gd name="connsiteX12" fmla="*/ 5791200 w 14554200"/>
                <a:gd name="connsiteY12" fmla="*/ 5448300 h 10858500"/>
                <a:gd name="connsiteX13" fmla="*/ 5143500 w 14554200"/>
                <a:gd name="connsiteY13" fmla="*/ 4838700 h 10858500"/>
                <a:gd name="connsiteX14" fmla="*/ 4724400 w 14554200"/>
                <a:gd name="connsiteY14" fmla="*/ 4419600 h 10858500"/>
                <a:gd name="connsiteX15" fmla="*/ 5372100 w 14554200"/>
                <a:gd name="connsiteY15" fmla="*/ 4229100 h 10858500"/>
                <a:gd name="connsiteX16" fmla="*/ 5600700 w 14554200"/>
                <a:gd name="connsiteY16" fmla="*/ 3276600 h 10858500"/>
                <a:gd name="connsiteX17" fmla="*/ 8305800 w 14554200"/>
                <a:gd name="connsiteY17" fmla="*/ 3048000 h 1085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54200" h="10858500">
                  <a:moveTo>
                    <a:pt x="8305800" y="3048000"/>
                  </a:moveTo>
                  <a:lnTo>
                    <a:pt x="8953500" y="4533900"/>
                  </a:lnTo>
                  <a:lnTo>
                    <a:pt x="8001000" y="5600700"/>
                  </a:lnTo>
                  <a:lnTo>
                    <a:pt x="7200900" y="5867400"/>
                  </a:lnTo>
                  <a:lnTo>
                    <a:pt x="5105400" y="8648700"/>
                  </a:lnTo>
                  <a:lnTo>
                    <a:pt x="7620000" y="10858500"/>
                  </a:lnTo>
                  <a:lnTo>
                    <a:pt x="10172700" y="10782300"/>
                  </a:lnTo>
                  <a:lnTo>
                    <a:pt x="14554200" y="3924300"/>
                  </a:lnTo>
                  <a:lnTo>
                    <a:pt x="9334500" y="190500"/>
                  </a:lnTo>
                  <a:lnTo>
                    <a:pt x="4914900" y="0"/>
                  </a:lnTo>
                  <a:lnTo>
                    <a:pt x="0" y="5905500"/>
                  </a:lnTo>
                  <a:lnTo>
                    <a:pt x="3352800" y="8343900"/>
                  </a:lnTo>
                  <a:lnTo>
                    <a:pt x="5791200" y="5448300"/>
                  </a:lnTo>
                  <a:lnTo>
                    <a:pt x="5143500" y="4838700"/>
                  </a:lnTo>
                  <a:lnTo>
                    <a:pt x="4724400" y="4419600"/>
                  </a:lnTo>
                  <a:lnTo>
                    <a:pt x="5372100" y="4229100"/>
                  </a:lnTo>
                  <a:lnTo>
                    <a:pt x="5600700" y="3276600"/>
                  </a:lnTo>
                  <a:lnTo>
                    <a:pt x="8305800" y="30480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0969" y="803695"/>
            <a:ext cx="11654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Everything is a stream of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Observables emit event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Subscribers (Observers) consume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Observables are immutable (operations return new Observables)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8548" y="4417429"/>
            <a:ext cx="2977885" cy="190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Observable</a:t>
            </a:r>
          </a:p>
          <a:p>
            <a:pPr algn="ctr"/>
            <a:r>
              <a:rPr lang="en-US" sz="2400" b="1" dirty="0" smtClean="0"/>
              <a:t>Emits </a:t>
            </a:r>
            <a:r>
              <a:rPr lang="en-US" sz="2400" b="1" dirty="0"/>
              <a:t>messages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Remote </a:t>
            </a:r>
            <a:r>
              <a:rPr lang="en-US" sz="2400" dirty="0" smtClean="0"/>
              <a:t>services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feeds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Mouse </a:t>
            </a:r>
            <a:r>
              <a:rPr lang="en-US" sz="2400" dirty="0" smtClean="0"/>
              <a:t>events</a:t>
            </a:r>
            <a:r>
              <a:rPr lang="is-IS" sz="2400" dirty="0" smtClean="0"/>
              <a:t>…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934884" y="4369516"/>
            <a:ext cx="2977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Observer</a:t>
            </a:r>
          </a:p>
          <a:p>
            <a:r>
              <a:rPr lang="en-US" sz="2400" b="1" dirty="0" smtClean="0"/>
              <a:t>   </a:t>
            </a:r>
            <a:r>
              <a:rPr lang="en-US" sz="2400" b="1" dirty="0"/>
              <a:t>Implemented by </a:t>
            </a:r>
            <a:br>
              <a:rPr lang="en-US" sz="2400" b="1" dirty="0"/>
            </a:br>
            <a:r>
              <a:rPr lang="en-US" sz="2400" b="1" dirty="0"/>
              <a:t>   Subscriber: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onNext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onError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onCompleted</a:t>
            </a:r>
            <a:r>
              <a:rPr lang="en-US" sz="2400" dirty="0"/>
              <a:t>()</a:t>
            </a:r>
          </a:p>
        </p:txBody>
      </p:sp>
      <p:sp>
        <p:nvSpPr>
          <p:cNvPr id="87" name="Title 1"/>
          <p:cNvSpPr>
            <a:spLocks noGrp="1"/>
          </p:cNvSpPr>
          <p:nvPr>
            <p:ph type="title"/>
          </p:nvPr>
        </p:nvSpPr>
        <p:spPr>
          <a:xfrm>
            <a:off x="4741389" y="34841"/>
            <a:ext cx="2709223" cy="671003"/>
          </a:xfrm>
        </p:spPr>
        <p:txBody>
          <a:bodyPr>
            <a:normAutofit/>
          </a:bodyPr>
          <a:lstStyle/>
          <a:p>
            <a:r>
              <a:rPr lang="en-US" sz="4000" dirty="0"/>
              <a:t>Basic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5072" y="5996019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7</a:t>
            </a:fld>
            <a:endParaRPr lang="en-US"/>
          </a:p>
        </p:txBody>
      </p:sp>
      <p:sp>
        <p:nvSpPr>
          <p:cNvPr id="2" name="AutoShape 2" descr="Image result for coil"/>
          <p:cNvSpPr>
            <a:spLocks noChangeAspect="1" noChangeArrowheads="1"/>
          </p:cNvSpPr>
          <p:nvPr/>
        </p:nvSpPr>
        <p:spPr bwMode="auto">
          <a:xfrm>
            <a:off x="155575" y="-464152"/>
            <a:ext cx="99567" cy="9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faculty.kfupm.edu.sa/ME/hussaini/images/gear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897" y="3472223"/>
            <a:ext cx="1093339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kirby eat animated 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509" y="3003768"/>
            <a:ext cx="1308730" cy="124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4103315" y="4736655"/>
            <a:ext cx="270716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errors!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0431" y="4307732"/>
            <a:ext cx="27653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stream</a:t>
            </a:r>
            <a:endPara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" y="12112"/>
            <a:ext cx="12192000" cy="681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67314" y="3025125"/>
            <a:ext cx="1059543" cy="133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52373" y="2865798"/>
            <a:ext cx="1059543" cy="143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467463" y="2982882"/>
            <a:ext cx="2959394" cy="1289182"/>
          </a:xfrm>
          <a:prstGeom prst="flowChartAlternateProcess">
            <a:avLst/>
          </a:prstGeom>
          <a:solidFill>
            <a:srgbClr val="00B0F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Observable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779218" y="2970225"/>
            <a:ext cx="3374587" cy="1301839"/>
          </a:xfrm>
          <a:prstGeom prst="flowChartAlternateProcess">
            <a:avLst/>
          </a:prstGeom>
          <a:solidFill>
            <a:srgbClr val="00B0F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Observer</a:t>
            </a:r>
          </a:p>
        </p:txBody>
      </p:sp>
      <p:sp>
        <p:nvSpPr>
          <p:cNvPr id="9" name="Curved Down Arrow 8"/>
          <p:cNvSpPr/>
          <p:nvPr/>
        </p:nvSpPr>
        <p:spPr>
          <a:xfrm rot="19849355">
            <a:off x="366151" y="3085592"/>
            <a:ext cx="1232277" cy="529232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uiExpand="1" build="allAtOnce"/>
      <p:bldP spid="62" grpId="0" uiExpand="1"/>
      <p:bldP spid="70" grpId="0" uiExpand="1"/>
      <p:bldP spid="63" grpId="0" uiExpand="1" animBg="1"/>
      <p:bldP spid="20" grpId="0" uiExpand="1"/>
      <p:bldP spid="6" grpId="0" uiExpand="1" animBg="1"/>
      <p:bldP spid="7" grpId="0" uiExpand="1" animBg="1"/>
      <p:bldP spid="9" grpId="1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24" y="228421"/>
            <a:ext cx="4799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MARBLE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205885"/>
            <a:ext cx="7729728" cy="6751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http://rxmarbles.com/</a:t>
            </a:r>
            <a:r>
              <a:rPr lang="en-US" sz="2800" dirty="0"/>
              <a:t> Interactive marble diagrams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63" y="1881055"/>
            <a:ext cx="9915875" cy="4488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0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17096</TotalTime>
  <Words>964</Words>
  <Application>Microsoft Office PowerPoint</Application>
  <PresentationFormat>Custom</PresentationFormat>
  <Paragraphs>238</Paragraphs>
  <Slides>27</Slides>
  <Notes>10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Introducing Reactive Programming</vt:lpstr>
      <vt:lpstr>PowerPoint Presentation</vt:lpstr>
      <vt:lpstr>PowerPoint Presentation</vt:lpstr>
      <vt:lpstr>What is Reactive?</vt:lpstr>
      <vt:lpstr>Cross language support</vt:lpstr>
      <vt:lpstr>Difference between Java Stream API and Reactive</vt:lpstr>
      <vt:lpstr>Maven Dependencies</vt:lpstr>
      <vt:lpstr>Basic Model</vt:lpstr>
      <vt:lpstr>MARBLE DIAGRAMS</vt:lpstr>
      <vt:lpstr>PowerPoint Presentation</vt:lpstr>
      <vt:lpstr>…Attaching a full Subscriber</vt:lpstr>
      <vt:lpstr>Transform and combine the Observable</vt:lpstr>
      <vt:lpstr>Concurrency</vt:lpstr>
      <vt:lpstr>Asynchronous Streams</vt:lpstr>
      <vt:lpstr>Cold Observables and Hot Observables</vt:lpstr>
      <vt:lpstr>Combine Observables to produce new Observables</vt:lpstr>
      <vt:lpstr>Creating COLD Observables</vt:lpstr>
      <vt:lpstr>Transforming Observables</vt:lpstr>
      <vt:lpstr>Additional Cold Observables (for Development)</vt:lpstr>
      <vt:lpstr>Time Filtering</vt:lpstr>
      <vt:lpstr>Creating Hot Observables</vt:lpstr>
      <vt:lpstr>Introducing Reactive Programming RxJava Reactive Streams and Extensions</vt:lpstr>
      <vt:lpstr>Introducing Reactive Programming RxJava Reactive Streams and Extensions</vt:lpstr>
      <vt:lpstr>Counting letters</vt:lpstr>
      <vt:lpstr>Metronome example</vt:lpstr>
      <vt:lpstr>Emitter sample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Streams</dc:title>
  <dc:creator>Victor Grazi</dc:creator>
  <cp:lastModifiedBy>Victor Grazi (US)</cp:lastModifiedBy>
  <cp:revision>247</cp:revision>
  <dcterms:created xsi:type="dcterms:W3CDTF">2016-07-24T19:19:16Z</dcterms:created>
  <dcterms:modified xsi:type="dcterms:W3CDTF">2016-09-15T13:59:48Z</dcterms:modified>
</cp:coreProperties>
</file>