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70" autoAdjust="0"/>
  </p:normalViewPr>
  <p:slideViewPr>
    <p:cSldViewPr snapToGrid="0">
      <p:cViewPr varScale="1">
        <p:scale>
          <a:sx n="110" d="100"/>
          <a:sy n="110" d="100"/>
        </p:scale>
        <p:origin x="22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60DF9-ADF9-422E-A9E2-A1CAFEE08CEC}" type="datetimeFigureOut">
              <a:rPr lang="en-US" smtClean="0"/>
              <a:t>24-Oct-17</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4A07C-C800-498F-B473-A57559D34CB1}" type="slidenum">
              <a:rPr lang="en-US" smtClean="0"/>
              <a:t>‹nr.›</a:t>
            </a:fld>
            <a:endParaRPr lang="en-US"/>
          </a:p>
        </p:txBody>
      </p:sp>
    </p:spTree>
    <p:extLst>
      <p:ext uri="{BB962C8B-B14F-4D97-AF65-F5344CB8AC3E}">
        <p14:creationId xmlns:p14="http://schemas.microsoft.com/office/powerpoint/2010/main" val="4033407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1</a:t>
            </a:fld>
            <a:endParaRPr lang="en-US"/>
          </a:p>
        </p:txBody>
      </p:sp>
    </p:spTree>
    <p:extLst>
      <p:ext uri="{BB962C8B-B14F-4D97-AF65-F5344CB8AC3E}">
        <p14:creationId xmlns:p14="http://schemas.microsoft.com/office/powerpoint/2010/main" val="1908541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10</a:t>
            </a:fld>
            <a:endParaRPr lang="en-US"/>
          </a:p>
        </p:txBody>
      </p:sp>
    </p:spTree>
    <p:extLst>
      <p:ext uri="{BB962C8B-B14F-4D97-AF65-F5344CB8AC3E}">
        <p14:creationId xmlns:p14="http://schemas.microsoft.com/office/powerpoint/2010/main" val="520998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11</a:t>
            </a:fld>
            <a:endParaRPr lang="en-US"/>
          </a:p>
        </p:txBody>
      </p:sp>
    </p:spTree>
    <p:extLst>
      <p:ext uri="{BB962C8B-B14F-4D97-AF65-F5344CB8AC3E}">
        <p14:creationId xmlns:p14="http://schemas.microsoft.com/office/powerpoint/2010/main" val="368886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12</a:t>
            </a:fld>
            <a:endParaRPr lang="en-US"/>
          </a:p>
        </p:txBody>
      </p:sp>
    </p:spTree>
    <p:extLst>
      <p:ext uri="{BB962C8B-B14F-4D97-AF65-F5344CB8AC3E}">
        <p14:creationId xmlns:p14="http://schemas.microsoft.com/office/powerpoint/2010/main" val="3889921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13</a:t>
            </a:fld>
            <a:endParaRPr lang="en-US"/>
          </a:p>
        </p:txBody>
      </p:sp>
    </p:spTree>
    <p:extLst>
      <p:ext uri="{BB962C8B-B14F-4D97-AF65-F5344CB8AC3E}">
        <p14:creationId xmlns:p14="http://schemas.microsoft.com/office/powerpoint/2010/main" val="4082839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14</a:t>
            </a:fld>
            <a:endParaRPr lang="en-US"/>
          </a:p>
        </p:txBody>
      </p:sp>
    </p:spTree>
    <p:extLst>
      <p:ext uri="{BB962C8B-B14F-4D97-AF65-F5344CB8AC3E}">
        <p14:creationId xmlns:p14="http://schemas.microsoft.com/office/powerpoint/2010/main" val="1361701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15</a:t>
            </a:fld>
            <a:endParaRPr lang="en-US"/>
          </a:p>
        </p:txBody>
      </p:sp>
    </p:spTree>
    <p:extLst>
      <p:ext uri="{BB962C8B-B14F-4D97-AF65-F5344CB8AC3E}">
        <p14:creationId xmlns:p14="http://schemas.microsoft.com/office/powerpoint/2010/main" val="1455013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16</a:t>
            </a:fld>
            <a:endParaRPr lang="en-US"/>
          </a:p>
        </p:txBody>
      </p:sp>
    </p:spTree>
    <p:extLst>
      <p:ext uri="{BB962C8B-B14F-4D97-AF65-F5344CB8AC3E}">
        <p14:creationId xmlns:p14="http://schemas.microsoft.com/office/powerpoint/2010/main" val="772620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17</a:t>
            </a:fld>
            <a:endParaRPr lang="en-US"/>
          </a:p>
        </p:txBody>
      </p:sp>
    </p:spTree>
    <p:extLst>
      <p:ext uri="{BB962C8B-B14F-4D97-AF65-F5344CB8AC3E}">
        <p14:creationId xmlns:p14="http://schemas.microsoft.com/office/powerpoint/2010/main" val="85020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18</a:t>
            </a:fld>
            <a:endParaRPr lang="en-US"/>
          </a:p>
        </p:txBody>
      </p:sp>
    </p:spTree>
    <p:extLst>
      <p:ext uri="{BB962C8B-B14F-4D97-AF65-F5344CB8AC3E}">
        <p14:creationId xmlns:p14="http://schemas.microsoft.com/office/powerpoint/2010/main" val="2108823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r>
              <a:rPr lang="en-US" sz="1200" kern="1200" dirty="0">
                <a:solidFill>
                  <a:schemeClr val="tx1"/>
                </a:solidFill>
                <a:effectLst/>
                <a:latin typeface="+mn-lt"/>
                <a:ea typeface="+mn-ea"/>
                <a:cs typeface="+mn-cs"/>
              </a:rPr>
              <a:t>Repos Production </a:t>
            </a:r>
          </a:p>
          <a:p>
            <a:pPr lvl="0"/>
            <a:r>
              <a:rPr lang="en-US" sz="1200" kern="1200" dirty="0">
                <a:solidFill>
                  <a:schemeClr val="tx1"/>
                </a:solidFill>
                <a:effectLst/>
                <a:latin typeface="+mn-lt"/>
                <a:ea typeface="+mn-ea"/>
                <a:cs typeface="+mn-cs"/>
              </a:rPr>
              <a:t>ADC Blackfire Entertainment </a:t>
            </a:r>
          </a:p>
          <a:p>
            <a:pPr lvl="0"/>
            <a:r>
              <a:rPr lang="en-US" sz="1200" kern="1200" dirty="0" err="1">
                <a:solidFill>
                  <a:schemeClr val="tx1"/>
                </a:solidFill>
                <a:effectLst/>
                <a:latin typeface="+mn-lt"/>
                <a:ea typeface="+mn-ea"/>
                <a:cs typeface="+mn-cs"/>
              </a:rPr>
              <a:t>Asmodee</a:t>
            </a:r>
            <a:r>
              <a:rPr lang="en-US" sz="1200" kern="1200" dirty="0">
                <a:solidFill>
                  <a:schemeClr val="tx1"/>
                </a:solidFill>
                <a:effectLst/>
                <a:latin typeface="+mn-lt"/>
                <a:ea typeface="+mn-ea"/>
                <a:cs typeface="+mn-cs"/>
              </a:rPr>
              <a:t> </a:t>
            </a:r>
          </a:p>
          <a:p>
            <a:pPr lvl="0"/>
            <a:r>
              <a:rPr lang="en-US" sz="1200" kern="1200" dirty="0" err="1">
                <a:solidFill>
                  <a:schemeClr val="tx1"/>
                </a:solidFill>
                <a:effectLst/>
                <a:latin typeface="+mn-lt"/>
                <a:ea typeface="+mn-ea"/>
                <a:cs typeface="+mn-cs"/>
              </a:rPr>
              <a:t>Asterion</a:t>
            </a:r>
            <a:r>
              <a:rPr lang="en-US" sz="1200" kern="1200" dirty="0">
                <a:solidFill>
                  <a:schemeClr val="tx1"/>
                </a:solidFill>
                <a:effectLst/>
                <a:latin typeface="+mn-lt"/>
                <a:ea typeface="+mn-ea"/>
                <a:cs typeface="+mn-cs"/>
              </a:rPr>
              <a:t> Press </a:t>
            </a:r>
          </a:p>
          <a:p>
            <a:pPr lvl="0"/>
            <a:r>
              <a:rPr lang="en-US" sz="1200" kern="1200" dirty="0">
                <a:solidFill>
                  <a:schemeClr val="tx1"/>
                </a:solidFill>
                <a:effectLst/>
                <a:latin typeface="+mn-lt"/>
                <a:ea typeface="+mn-ea"/>
                <a:cs typeface="+mn-cs"/>
              </a:rPr>
              <a:t>Galápagos </a:t>
            </a:r>
            <a:r>
              <a:rPr lang="en-US" sz="1200" kern="1200" dirty="0" err="1">
                <a:solidFill>
                  <a:schemeClr val="tx1"/>
                </a:solidFill>
                <a:effectLst/>
                <a:latin typeface="+mn-lt"/>
                <a:ea typeface="+mn-ea"/>
                <a:cs typeface="+mn-cs"/>
              </a:rPr>
              <a:t>Jogos</a:t>
            </a:r>
            <a:r>
              <a:rPr lang="en-US" sz="1200" kern="1200" dirty="0">
                <a:solidFill>
                  <a:schemeClr val="tx1"/>
                </a:solidFill>
                <a:effectLst/>
                <a:latin typeface="+mn-lt"/>
                <a:ea typeface="+mn-ea"/>
                <a:cs typeface="+mn-cs"/>
              </a:rPr>
              <a:t> </a:t>
            </a:r>
          </a:p>
          <a:p>
            <a:pPr lvl="0"/>
            <a:r>
              <a:rPr lang="en-US" sz="1200" kern="1200" dirty="0" err="1">
                <a:solidFill>
                  <a:schemeClr val="tx1"/>
                </a:solidFill>
                <a:effectLst/>
                <a:latin typeface="+mn-lt"/>
                <a:ea typeface="+mn-ea"/>
                <a:cs typeface="+mn-cs"/>
              </a:rPr>
              <a:t>Gém</a:t>
            </a:r>
            <a:r>
              <a:rPr lang="en-US" sz="1200" kern="1200" dirty="0">
                <a:solidFill>
                  <a:schemeClr val="tx1"/>
                </a:solidFill>
                <a:effectLst/>
                <a:latin typeface="+mn-lt"/>
                <a:ea typeface="+mn-ea"/>
                <a:cs typeface="+mn-cs"/>
              </a:rPr>
              <a:t> Klub </a:t>
            </a:r>
            <a:r>
              <a:rPr lang="en-US" sz="1200" kern="1200" dirty="0" err="1">
                <a:solidFill>
                  <a:schemeClr val="tx1"/>
                </a:solidFill>
                <a:effectLst/>
                <a:latin typeface="+mn-lt"/>
                <a:ea typeface="+mn-ea"/>
                <a:cs typeface="+mn-cs"/>
              </a:rPr>
              <a:t>Kft</a:t>
            </a: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Hobby Japan </a:t>
            </a:r>
          </a:p>
          <a:p>
            <a:pPr lvl="0"/>
            <a:r>
              <a:rPr lang="en-US" sz="1200" kern="1200" dirty="0" err="1">
                <a:solidFill>
                  <a:schemeClr val="tx1"/>
                </a:solidFill>
                <a:effectLst/>
                <a:latin typeface="+mn-lt"/>
                <a:ea typeface="+mn-ea"/>
                <a:cs typeface="+mn-cs"/>
              </a:rPr>
              <a:t>Kaissa</a:t>
            </a:r>
            <a:r>
              <a:rPr lang="en-US" sz="1200" kern="1200" dirty="0">
                <a:solidFill>
                  <a:schemeClr val="tx1"/>
                </a:solidFill>
                <a:effectLst/>
                <a:latin typeface="+mn-lt"/>
                <a:ea typeface="+mn-ea"/>
                <a:cs typeface="+mn-cs"/>
              </a:rPr>
              <a:t> Chess &amp; Games </a:t>
            </a:r>
          </a:p>
          <a:p>
            <a:pPr lvl="0"/>
            <a:r>
              <a:rPr lang="en-US" sz="1200" kern="1200" dirty="0">
                <a:solidFill>
                  <a:schemeClr val="tx1"/>
                </a:solidFill>
                <a:effectLst/>
                <a:latin typeface="+mn-lt"/>
                <a:ea typeface="+mn-ea"/>
                <a:cs typeface="+mn-cs"/>
              </a:rPr>
              <a:t>Lautapelit.fi Lifestyle </a:t>
            </a:r>
            <a:r>
              <a:rPr lang="en-US" sz="1200" kern="1200" dirty="0" err="1">
                <a:solidFill>
                  <a:schemeClr val="tx1"/>
                </a:solidFill>
                <a:effectLst/>
                <a:latin typeface="+mn-lt"/>
                <a:ea typeface="+mn-ea"/>
                <a:cs typeface="+mn-cs"/>
              </a:rPr>
              <a:t>Boardgames</a:t>
            </a:r>
            <a:r>
              <a:rPr lang="en-US" sz="1200" kern="1200" dirty="0">
                <a:solidFill>
                  <a:schemeClr val="tx1"/>
                </a:solidFill>
                <a:effectLst/>
                <a:latin typeface="+mn-lt"/>
                <a:ea typeface="+mn-ea"/>
                <a:cs typeface="+mn-cs"/>
              </a:rPr>
              <a:t> Ltd </a:t>
            </a:r>
          </a:p>
          <a:p>
            <a:pPr lvl="0"/>
            <a:r>
              <a:rPr lang="en-US" sz="1200" kern="1200" dirty="0">
                <a:solidFill>
                  <a:schemeClr val="tx1"/>
                </a:solidFill>
                <a:effectLst/>
                <a:latin typeface="+mn-lt"/>
                <a:ea typeface="+mn-ea"/>
                <a:cs typeface="+mn-cs"/>
              </a:rPr>
              <a:t>Rebel</a:t>
            </a: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2</a:t>
            </a:fld>
            <a:endParaRPr lang="en-US"/>
          </a:p>
        </p:txBody>
      </p:sp>
    </p:spTree>
    <p:extLst>
      <p:ext uri="{BB962C8B-B14F-4D97-AF65-F5344CB8AC3E}">
        <p14:creationId xmlns:p14="http://schemas.microsoft.com/office/powerpoint/2010/main" val="258222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r>
              <a:rPr lang="en-US" sz="1200" kern="1200" dirty="0">
                <a:solidFill>
                  <a:schemeClr val="tx1"/>
                </a:solidFill>
                <a:effectLst/>
                <a:latin typeface="+mn-lt"/>
                <a:ea typeface="+mn-ea"/>
                <a:cs typeface="+mn-cs"/>
              </a:rPr>
              <a:t>Repos Production </a:t>
            </a:r>
          </a:p>
          <a:p>
            <a:pPr lvl="0"/>
            <a:r>
              <a:rPr lang="en-US" sz="1200" kern="1200" dirty="0">
                <a:solidFill>
                  <a:schemeClr val="tx1"/>
                </a:solidFill>
                <a:effectLst/>
                <a:latin typeface="+mn-lt"/>
                <a:ea typeface="+mn-ea"/>
                <a:cs typeface="+mn-cs"/>
              </a:rPr>
              <a:t>ADC Blackfire Entertainment </a:t>
            </a:r>
          </a:p>
          <a:p>
            <a:pPr lvl="0"/>
            <a:r>
              <a:rPr lang="en-US" sz="1200" kern="1200" dirty="0" err="1">
                <a:solidFill>
                  <a:schemeClr val="tx1"/>
                </a:solidFill>
                <a:effectLst/>
                <a:latin typeface="+mn-lt"/>
                <a:ea typeface="+mn-ea"/>
                <a:cs typeface="+mn-cs"/>
              </a:rPr>
              <a:t>Asmodee</a:t>
            </a:r>
            <a:r>
              <a:rPr lang="en-US" sz="1200" kern="1200" dirty="0">
                <a:solidFill>
                  <a:schemeClr val="tx1"/>
                </a:solidFill>
                <a:effectLst/>
                <a:latin typeface="+mn-lt"/>
                <a:ea typeface="+mn-ea"/>
                <a:cs typeface="+mn-cs"/>
              </a:rPr>
              <a:t> </a:t>
            </a:r>
          </a:p>
          <a:p>
            <a:pPr lvl="0"/>
            <a:r>
              <a:rPr lang="en-US" sz="1200" kern="1200" dirty="0" err="1">
                <a:solidFill>
                  <a:schemeClr val="tx1"/>
                </a:solidFill>
                <a:effectLst/>
                <a:latin typeface="+mn-lt"/>
                <a:ea typeface="+mn-ea"/>
                <a:cs typeface="+mn-cs"/>
              </a:rPr>
              <a:t>Asterion</a:t>
            </a:r>
            <a:r>
              <a:rPr lang="en-US" sz="1200" kern="1200" dirty="0">
                <a:solidFill>
                  <a:schemeClr val="tx1"/>
                </a:solidFill>
                <a:effectLst/>
                <a:latin typeface="+mn-lt"/>
                <a:ea typeface="+mn-ea"/>
                <a:cs typeface="+mn-cs"/>
              </a:rPr>
              <a:t> Press </a:t>
            </a:r>
          </a:p>
          <a:p>
            <a:pPr lvl="0"/>
            <a:r>
              <a:rPr lang="en-US" sz="1200" kern="1200" dirty="0">
                <a:solidFill>
                  <a:schemeClr val="tx1"/>
                </a:solidFill>
                <a:effectLst/>
                <a:latin typeface="+mn-lt"/>
                <a:ea typeface="+mn-ea"/>
                <a:cs typeface="+mn-cs"/>
              </a:rPr>
              <a:t>Galápagos </a:t>
            </a:r>
            <a:r>
              <a:rPr lang="en-US" sz="1200" kern="1200" dirty="0" err="1">
                <a:solidFill>
                  <a:schemeClr val="tx1"/>
                </a:solidFill>
                <a:effectLst/>
                <a:latin typeface="+mn-lt"/>
                <a:ea typeface="+mn-ea"/>
                <a:cs typeface="+mn-cs"/>
              </a:rPr>
              <a:t>Jogos</a:t>
            </a:r>
            <a:r>
              <a:rPr lang="en-US" sz="1200" kern="1200" dirty="0">
                <a:solidFill>
                  <a:schemeClr val="tx1"/>
                </a:solidFill>
                <a:effectLst/>
                <a:latin typeface="+mn-lt"/>
                <a:ea typeface="+mn-ea"/>
                <a:cs typeface="+mn-cs"/>
              </a:rPr>
              <a:t> </a:t>
            </a:r>
          </a:p>
          <a:p>
            <a:pPr lvl="0"/>
            <a:r>
              <a:rPr lang="en-US" sz="1200" kern="1200" dirty="0" err="1">
                <a:solidFill>
                  <a:schemeClr val="tx1"/>
                </a:solidFill>
                <a:effectLst/>
                <a:latin typeface="+mn-lt"/>
                <a:ea typeface="+mn-ea"/>
                <a:cs typeface="+mn-cs"/>
              </a:rPr>
              <a:t>Gém</a:t>
            </a:r>
            <a:r>
              <a:rPr lang="en-US" sz="1200" kern="1200" dirty="0">
                <a:solidFill>
                  <a:schemeClr val="tx1"/>
                </a:solidFill>
                <a:effectLst/>
                <a:latin typeface="+mn-lt"/>
                <a:ea typeface="+mn-ea"/>
                <a:cs typeface="+mn-cs"/>
              </a:rPr>
              <a:t> Klub </a:t>
            </a:r>
            <a:r>
              <a:rPr lang="en-US" sz="1200" kern="1200" dirty="0" err="1">
                <a:solidFill>
                  <a:schemeClr val="tx1"/>
                </a:solidFill>
                <a:effectLst/>
                <a:latin typeface="+mn-lt"/>
                <a:ea typeface="+mn-ea"/>
                <a:cs typeface="+mn-cs"/>
              </a:rPr>
              <a:t>Kft</a:t>
            </a: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Hobby Japan </a:t>
            </a:r>
          </a:p>
          <a:p>
            <a:pPr lvl="0"/>
            <a:r>
              <a:rPr lang="en-US" sz="1200" kern="1200" dirty="0" err="1">
                <a:solidFill>
                  <a:schemeClr val="tx1"/>
                </a:solidFill>
                <a:effectLst/>
                <a:latin typeface="+mn-lt"/>
                <a:ea typeface="+mn-ea"/>
                <a:cs typeface="+mn-cs"/>
              </a:rPr>
              <a:t>Kaissa</a:t>
            </a:r>
            <a:r>
              <a:rPr lang="en-US" sz="1200" kern="1200" dirty="0">
                <a:solidFill>
                  <a:schemeClr val="tx1"/>
                </a:solidFill>
                <a:effectLst/>
                <a:latin typeface="+mn-lt"/>
                <a:ea typeface="+mn-ea"/>
                <a:cs typeface="+mn-cs"/>
              </a:rPr>
              <a:t> Chess &amp; Games </a:t>
            </a:r>
          </a:p>
          <a:p>
            <a:pPr lvl="0"/>
            <a:r>
              <a:rPr lang="en-US" sz="1200" kern="1200" dirty="0">
                <a:solidFill>
                  <a:schemeClr val="tx1"/>
                </a:solidFill>
                <a:effectLst/>
                <a:latin typeface="+mn-lt"/>
                <a:ea typeface="+mn-ea"/>
                <a:cs typeface="+mn-cs"/>
              </a:rPr>
              <a:t>Lautapelit.fi Lifestyle </a:t>
            </a:r>
            <a:r>
              <a:rPr lang="en-US" sz="1200" kern="1200" dirty="0" err="1">
                <a:solidFill>
                  <a:schemeClr val="tx1"/>
                </a:solidFill>
                <a:effectLst/>
                <a:latin typeface="+mn-lt"/>
                <a:ea typeface="+mn-ea"/>
                <a:cs typeface="+mn-cs"/>
              </a:rPr>
              <a:t>Boardgames</a:t>
            </a:r>
            <a:r>
              <a:rPr lang="en-US" sz="1200" kern="1200" dirty="0">
                <a:solidFill>
                  <a:schemeClr val="tx1"/>
                </a:solidFill>
                <a:effectLst/>
                <a:latin typeface="+mn-lt"/>
                <a:ea typeface="+mn-ea"/>
                <a:cs typeface="+mn-cs"/>
              </a:rPr>
              <a:t> Ltd </a:t>
            </a:r>
          </a:p>
          <a:p>
            <a:pPr lvl="0"/>
            <a:r>
              <a:rPr lang="en-US" sz="1200" kern="1200" dirty="0">
                <a:solidFill>
                  <a:schemeClr val="tx1"/>
                </a:solidFill>
                <a:effectLst/>
                <a:latin typeface="+mn-lt"/>
                <a:ea typeface="+mn-ea"/>
                <a:cs typeface="+mn-cs"/>
              </a:rPr>
              <a:t>Rebel</a:t>
            </a: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3</a:t>
            </a:fld>
            <a:endParaRPr lang="en-US"/>
          </a:p>
        </p:txBody>
      </p:sp>
    </p:spTree>
    <p:extLst>
      <p:ext uri="{BB962C8B-B14F-4D97-AF65-F5344CB8AC3E}">
        <p14:creationId xmlns:p14="http://schemas.microsoft.com/office/powerpoint/2010/main" val="3163537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4</a:t>
            </a:fld>
            <a:endParaRPr lang="en-US"/>
          </a:p>
        </p:txBody>
      </p:sp>
    </p:spTree>
    <p:extLst>
      <p:ext uri="{BB962C8B-B14F-4D97-AF65-F5344CB8AC3E}">
        <p14:creationId xmlns:p14="http://schemas.microsoft.com/office/powerpoint/2010/main" val="1387898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5</a:t>
            </a:fld>
            <a:endParaRPr lang="en-US"/>
          </a:p>
        </p:txBody>
      </p:sp>
    </p:spTree>
    <p:extLst>
      <p:ext uri="{BB962C8B-B14F-4D97-AF65-F5344CB8AC3E}">
        <p14:creationId xmlns:p14="http://schemas.microsoft.com/office/powerpoint/2010/main" val="154018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6</a:t>
            </a:fld>
            <a:endParaRPr lang="en-US"/>
          </a:p>
        </p:txBody>
      </p:sp>
    </p:spTree>
    <p:extLst>
      <p:ext uri="{BB962C8B-B14F-4D97-AF65-F5344CB8AC3E}">
        <p14:creationId xmlns:p14="http://schemas.microsoft.com/office/powerpoint/2010/main" val="1172624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7</a:t>
            </a:fld>
            <a:endParaRPr lang="en-US"/>
          </a:p>
        </p:txBody>
      </p:sp>
    </p:spTree>
    <p:extLst>
      <p:ext uri="{BB962C8B-B14F-4D97-AF65-F5344CB8AC3E}">
        <p14:creationId xmlns:p14="http://schemas.microsoft.com/office/powerpoint/2010/main" val="3485824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8</a:t>
            </a:fld>
            <a:endParaRPr lang="en-US"/>
          </a:p>
        </p:txBody>
      </p:sp>
    </p:spTree>
    <p:extLst>
      <p:ext uri="{BB962C8B-B14F-4D97-AF65-F5344CB8AC3E}">
        <p14:creationId xmlns:p14="http://schemas.microsoft.com/office/powerpoint/2010/main" val="44074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1064A07C-C800-498F-B473-A57559D34CB1}" type="slidenum">
              <a:rPr lang="en-US" smtClean="0"/>
              <a:t>9</a:t>
            </a:fld>
            <a:endParaRPr lang="en-US"/>
          </a:p>
        </p:txBody>
      </p:sp>
    </p:spTree>
    <p:extLst>
      <p:ext uri="{BB962C8B-B14F-4D97-AF65-F5344CB8AC3E}">
        <p14:creationId xmlns:p14="http://schemas.microsoft.com/office/powerpoint/2010/main" val="330761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nl-NL"/>
              <a:t>Klik om stijl te bewerken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E13AAF62-20F9-4578-B466-BB4E6EFB1A3C}" type="datetimeFigureOut">
              <a:rPr lang="en-US" smtClean="0"/>
              <a:t>24-Oct-17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222631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nl-NL"/>
              <a:t>Klik om stijl te bewerken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E13AAF62-20F9-4578-B466-BB4E6EFB1A3C}" type="datetimeFigureOut">
              <a:rPr lang="en-US" smtClean="0"/>
              <a:t>24-Oct-17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175002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nl-NL"/>
              <a:t>Klik om stijl te bewerken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E13AAF62-20F9-4578-B466-BB4E6EFB1A3C}" type="datetimeFigureOut">
              <a:rPr lang="en-US" smtClean="0"/>
              <a:t>24-Oct-17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3456724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nl-NL"/>
              <a:t>Klik om stijl te bewerken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E13AAF62-20F9-4578-B466-BB4E6EFB1A3C}" type="datetimeFigureOut">
              <a:rPr lang="en-US" smtClean="0"/>
              <a:t>24-Oct-17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254EC-30BC-4486-AD0A-22266D6B74BE}" type="slidenum">
              <a:rPr lang="en-US" smtClean="0"/>
              <a:t>‹nr.›</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0864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nl-NL"/>
              <a:t>Klik om stijl te bewerken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E13AAF62-20F9-4578-B466-BB4E6EFB1A3C}" type="datetimeFigureOut">
              <a:rPr lang="en-US" smtClean="0"/>
              <a:t>24-Oct-17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1275903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nl-NL"/>
              <a:t>Klik om stijl te bewerken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3" name="Date Placeholder 2"/>
          <p:cNvSpPr>
            <a:spLocks noGrp="1"/>
          </p:cNvSpPr>
          <p:nvPr>
            <p:ph type="dt" sz="half" idx="10"/>
          </p:nvPr>
        </p:nvSpPr>
        <p:spPr/>
        <p:txBody>
          <a:bodyPr/>
          <a:lstStyle/>
          <a:p>
            <a:fld id="{E13AAF62-20F9-4578-B466-BB4E6EFB1A3C}" type="datetimeFigureOut">
              <a:rPr lang="en-US" smtClean="0"/>
              <a:t>24-Oct-17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148091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nl-NL"/>
              <a:t>Klik om stijl te bewerken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3" name="Date Placeholder 2"/>
          <p:cNvSpPr>
            <a:spLocks noGrp="1"/>
          </p:cNvSpPr>
          <p:nvPr>
            <p:ph type="dt" sz="half" idx="10"/>
          </p:nvPr>
        </p:nvSpPr>
        <p:spPr/>
        <p:txBody>
          <a:bodyPr/>
          <a:lstStyle/>
          <a:p>
            <a:fld id="{E13AAF62-20F9-4578-B466-BB4E6EFB1A3C}" type="datetimeFigureOut">
              <a:rPr lang="en-US" smtClean="0"/>
              <a:t>24-Oct-17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2561246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E13AAF62-20F9-4578-B466-BB4E6EFB1A3C}" type="datetimeFigureOut">
              <a:rPr lang="en-US" smtClean="0"/>
              <a:t>24-Oct-17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2648098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nl-NL"/>
              <a:t>Klik om stijl te bewerken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E13AAF62-20F9-4578-B466-BB4E6EFB1A3C}" type="datetimeFigureOut">
              <a:rPr lang="en-US" smtClean="0"/>
              <a:t>24-Oct-17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30204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E13AAF62-20F9-4578-B466-BB4E6EFB1A3C}" type="datetimeFigureOut">
              <a:rPr lang="en-US" smtClean="0"/>
              <a:t>24-Oct-17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242481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nl-NL"/>
              <a:t>Klik om stijl te bewerken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E13AAF62-20F9-4578-B466-BB4E6EFB1A3C}" type="datetimeFigureOut">
              <a:rPr lang="en-US" smtClean="0"/>
              <a:t>24-Oct-17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170867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E13AAF62-20F9-4578-B466-BB4E6EFB1A3C}" type="datetimeFigureOut">
              <a:rPr lang="en-US" smtClean="0"/>
              <a:t>24-Oct-17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256134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E13AAF62-20F9-4578-B466-BB4E6EFB1A3C}" type="datetimeFigureOut">
              <a:rPr lang="en-US" smtClean="0"/>
              <a:t>24-Oct-17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369694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E13AAF62-20F9-4578-B466-BB4E6EFB1A3C}" type="datetimeFigureOut">
              <a:rPr lang="en-US" smtClean="0"/>
              <a:t>24-Oct-17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110525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AAF62-20F9-4578-B466-BB4E6EFB1A3C}" type="datetimeFigureOut">
              <a:rPr lang="en-US" smtClean="0"/>
              <a:t>24-Oct-17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307862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nl-NL"/>
              <a:t>Klik om stijl te bewerken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E13AAF62-20F9-4578-B466-BB4E6EFB1A3C}" type="datetimeFigureOut">
              <a:rPr lang="en-US" smtClean="0"/>
              <a:t>24-Oct-17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184429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nl-NL"/>
              <a:t>Klik om stijl te bewerken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E13AAF62-20F9-4578-B466-BB4E6EFB1A3C}" type="datetimeFigureOut">
              <a:rPr lang="en-US" smtClean="0"/>
              <a:t>24-Oct-17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254EC-30BC-4486-AD0A-22266D6B74BE}" type="slidenum">
              <a:rPr lang="en-US" smtClean="0"/>
              <a:t>‹nr.›</a:t>
            </a:fld>
            <a:endParaRPr lang="en-US"/>
          </a:p>
        </p:txBody>
      </p:sp>
    </p:spTree>
    <p:extLst>
      <p:ext uri="{BB962C8B-B14F-4D97-AF65-F5344CB8AC3E}">
        <p14:creationId xmlns:p14="http://schemas.microsoft.com/office/powerpoint/2010/main" val="287107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3AAF62-20F9-4578-B466-BB4E6EFB1A3C}" type="datetimeFigureOut">
              <a:rPr lang="en-US" smtClean="0"/>
              <a:t>24-Oct-17</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97254EC-30BC-4486-AD0A-22266D6B74BE}" type="slidenum">
              <a:rPr lang="en-US" smtClean="0"/>
              <a:t>‹nr.›</a:t>
            </a:fld>
            <a:endParaRPr lang="en-US"/>
          </a:p>
        </p:txBody>
      </p:sp>
    </p:spTree>
    <p:extLst>
      <p:ext uri="{BB962C8B-B14F-4D97-AF65-F5344CB8AC3E}">
        <p14:creationId xmlns:p14="http://schemas.microsoft.com/office/powerpoint/2010/main" val="689519702"/>
      </p:ext>
    </p:extLst>
  </p:cSld>
  <p:clrMap bg1="dk1" tx1="lt1" bg2="dk2" tx2="lt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 id="214748406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DEEEEA-DC79-45C4-8145-1843A13116DC}"/>
              </a:ext>
            </a:extLst>
          </p:cNvPr>
          <p:cNvSpPr>
            <a:spLocks noGrp="1"/>
          </p:cNvSpPr>
          <p:nvPr>
            <p:ph type="ctrTitle"/>
          </p:nvPr>
        </p:nvSpPr>
        <p:spPr>
          <a:xfrm>
            <a:off x="1370693" y="155057"/>
            <a:ext cx="9440034" cy="1828801"/>
          </a:xfrm>
        </p:spPr>
        <p:txBody>
          <a:bodyPr/>
          <a:lstStyle/>
          <a:p>
            <a:r>
              <a:rPr lang="en-US" dirty="0"/>
              <a:t>Game Design Analysis</a:t>
            </a:r>
          </a:p>
        </p:txBody>
      </p:sp>
      <p:sp>
        <p:nvSpPr>
          <p:cNvPr id="3" name="Ondertitel 2">
            <a:extLst>
              <a:ext uri="{FF2B5EF4-FFF2-40B4-BE49-F238E27FC236}">
                <a16:creationId xmlns:a16="http://schemas.microsoft.com/office/drawing/2014/main" id="{662975F6-C374-44F6-BAED-51FCF319FF73}"/>
              </a:ext>
            </a:extLst>
          </p:cNvPr>
          <p:cNvSpPr>
            <a:spLocks noGrp="1"/>
          </p:cNvSpPr>
          <p:nvPr>
            <p:ph type="subTitle" idx="1"/>
          </p:nvPr>
        </p:nvSpPr>
        <p:spPr>
          <a:xfrm>
            <a:off x="1370693" y="2068518"/>
            <a:ext cx="9440034" cy="1049867"/>
          </a:xfrm>
        </p:spPr>
        <p:txBody>
          <a:bodyPr>
            <a:normAutofit/>
          </a:bodyPr>
          <a:lstStyle/>
          <a:p>
            <a:pPr algn="l"/>
            <a:r>
              <a:rPr lang="en-US" dirty="0"/>
              <a:t>Monopoly bad rated board game 					7 Wonders good rated board game</a:t>
            </a:r>
          </a:p>
          <a:p>
            <a:pPr algn="l"/>
            <a:endParaRPr lang="en-US" dirty="0"/>
          </a:p>
        </p:txBody>
      </p:sp>
      <p:pic>
        <p:nvPicPr>
          <p:cNvPr id="2050" name="Picture 2" descr="https://cf.geekdo-images.com/images/pic3267787_md.jpg">
            <a:extLst>
              <a:ext uri="{FF2B5EF4-FFF2-40B4-BE49-F238E27FC236}">
                <a16:creationId xmlns:a16="http://schemas.microsoft.com/office/drawing/2014/main" id="{B454C38E-B07B-4326-8410-C8DE46CB2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618" y="2593450"/>
            <a:ext cx="4762500" cy="3838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fbeeldingsresultaat voor monopoly">
            <a:extLst>
              <a:ext uri="{FF2B5EF4-FFF2-40B4-BE49-F238E27FC236}">
                <a16:creationId xmlns:a16="http://schemas.microsoft.com/office/drawing/2014/main" id="{25A1E8B7-5B7F-41C7-B094-A61EC9EF7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751" y="2593449"/>
            <a:ext cx="4868743"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72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t>Game Dissection</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a:bodyPr>
          <a:lstStyle/>
          <a:p>
            <a:r>
              <a:rPr lang="en-US" dirty="0">
                <a:effectLst/>
              </a:rPr>
              <a:t>When you share your experience you will talk about your best game that you won.</a:t>
            </a:r>
          </a:p>
          <a:p>
            <a:r>
              <a:rPr lang="en-US" dirty="0">
                <a:effectLst/>
              </a:rPr>
              <a:t>Different ways to communicate so you can find playing partners </a:t>
            </a:r>
          </a:p>
          <a:p>
            <a:r>
              <a:rPr lang="en-US" dirty="0">
                <a:effectLst/>
              </a:rPr>
              <a:t>Got introduced to it by family </a:t>
            </a:r>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dirty="0">
                <a:effectLst/>
              </a:rPr>
              <a:t>When you share your experience you will talk about your choices and why you did </a:t>
            </a:r>
          </a:p>
          <a:p>
            <a:r>
              <a:rPr lang="en-US" dirty="0">
                <a:effectLst/>
              </a:rPr>
              <a:t>Different ways to communicate so you can find playing partners </a:t>
            </a:r>
          </a:p>
          <a:p>
            <a:r>
              <a:rPr lang="en-US" dirty="0">
                <a:effectLst/>
              </a:rPr>
              <a:t>Got introduced to it by family </a:t>
            </a:r>
          </a:p>
          <a:p>
            <a:endParaRPr lang="en-US" dirty="0">
              <a:effectLst/>
            </a:endParaRPr>
          </a:p>
        </p:txBody>
      </p:sp>
    </p:spTree>
    <p:extLst>
      <p:ext uri="{BB962C8B-B14F-4D97-AF65-F5344CB8AC3E}">
        <p14:creationId xmlns:p14="http://schemas.microsoft.com/office/powerpoint/2010/main" val="317996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effectLst/>
              </a:rPr>
              <a:t>Game Articulation</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a:bodyPr>
          <a:lstStyle/>
          <a:p>
            <a:r>
              <a:rPr lang="en-US" dirty="0">
                <a:effectLst/>
              </a:rPr>
              <a:t>Bankrupting other players you win the game</a:t>
            </a:r>
          </a:p>
          <a:p>
            <a:r>
              <a:rPr lang="en-US" dirty="0">
                <a:effectLst/>
              </a:rPr>
              <a:t>The game takes 1 to 2 hours, if players are willing to trade. I have played games longer than 3 hours.</a:t>
            </a:r>
          </a:p>
          <a:p>
            <a:r>
              <a:rPr lang="en-US" dirty="0">
                <a:effectLst/>
              </a:rPr>
              <a:t>The game is not influenced by time</a:t>
            </a:r>
          </a:p>
          <a:p>
            <a:r>
              <a:rPr lang="en-US" dirty="0">
                <a:effectLst/>
              </a:rPr>
              <a:t>The game can be played everywhere if you have enough space for the board and the people that want to play it.</a:t>
            </a:r>
          </a:p>
          <a:p>
            <a:r>
              <a:rPr lang="en-US" dirty="0">
                <a:effectLst/>
              </a:rPr>
              <a:t>The special area is the board it self</a:t>
            </a:r>
          </a:p>
          <a:p>
            <a:endParaRPr lang="en-US" dirty="0">
              <a:effectLst/>
            </a:endParaRPr>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dirty="0">
                <a:effectLst/>
              </a:rPr>
              <a:t>Having the most victory points at the end of 3 ages you win the game</a:t>
            </a:r>
          </a:p>
          <a:p>
            <a:r>
              <a:rPr lang="en-US" dirty="0">
                <a:effectLst/>
              </a:rPr>
              <a:t>The game takes 30/45 minutes </a:t>
            </a:r>
          </a:p>
          <a:p>
            <a:r>
              <a:rPr lang="en-US" dirty="0">
                <a:effectLst/>
              </a:rPr>
              <a:t>The game is not influenced by time</a:t>
            </a:r>
          </a:p>
          <a:p>
            <a:r>
              <a:rPr lang="en-US" dirty="0">
                <a:effectLst/>
              </a:rPr>
              <a:t>The game can be played everywhere in an open space/table because it’s actually a card game, you don’t need much space</a:t>
            </a:r>
          </a:p>
          <a:p>
            <a:r>
              <a:rPr lang="en-US" dirty="0">
                <a:effectLst/>
              </a:rPr>
              <a:t>The board had no special area </a:t>
            </a:r>
          </a:p>
          <a:p>
            <a:endParaRPr lang="en-US" dirty="0">
              <a:effectLst/>
            </a:endParaRPr>
          </a:p>
        </p:txBody>
      </p:sp>
    </p:spTree>
    <p:extLst>
      <p:ext uri="{BB962C8B-B14F-4D97-AF65-F5344CB8AC3E}">
        <p14:creationId xmlns:p14="http://schemas.microsoft.com/office/powerpoint/2010/main" val="2318966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effectLst/>
              </a:rPr>
              <a:t>Game Articulation</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fontScale="77500" lnSpcReduction="20000"/>
          </a:bodyPr>
          <a:lstStyle/>
          <a:p>
            <a:r>
              <a:rPr lang="en-US" b="1" dirty="0">
                <a:effectLst/>
              </a:rPr>
              <a:t>Elements that are required to play game</a:t>
            </a:r>
            <a:endParaRPr lang="en-US" dirty="0">
              <a:effectLst/>
            </a:endParaRPr>
          </a:p>
          <a:p>
            <a:pPr lvl="1"/>
            <a:r>
              <a:rPr lang="en-US" dirty="0">
                <a:effectLst/>
              </a:rPr>
              <a:t>1 gameboard</a:t>
            </a:r>
          </a:p>
          <a:p>
            <a:pPr lvl="1"/>
            <a:r>
              <a:rPr lang="en-US" dirty="0">
                <a:effectLst/>
              </a:rPr>
              <a:t>10 playing tokens (including 2 spares)</a:t>
            </a:r>
          </a:p>
          <a:p>
            <a:pPr lvl="1"/>
            <a:r>
              <a:rPr lang="en-US" dirty="0">
                <a:effectLst/>
              </a:rPr>
              <a:t>28 Title Deed cards</a:t>
            </a:r>
          </a:p>
          <a:p>
            <a:pPr lvl="1"/>
            <a:r>
              <a:rPr lang="en-US" dirty="0">
                <a:effectLst/>
              </a:rPr>
              <a:t>16 Chance cards</a:t>
            </a:r>
          </a:p>
          <a:p>
            <a:pPr lvl="1"/>
            <a:r>
              <a:rPr lang="en-US" dirty="0">
                <a:effectLst/>
              </a:rPr>
              <a:t>16 Community Chest cards</a:t>
            </a:r>
          </a:p>
          <a:p>
            <a:pPr lvl="1"/>
            <a:r>
              <a:rPr lang="en-US" dirty="0">
                <a:effectLst/>
              </a:rPr>
              <a:t>1 pack of MONOPOLY money</a:t>
            </a:r>
          </a:p>
          <a:p>
            <a:pPr lvl="1"/>
            <a:r>
              <a:rPr lang="en-US" dirty="0">
                <a:effectLst/>
              </a:rPr>
              <a:t>32 Houses</a:t>
            </a:r>
          </a:p>
          <a:p>
            <a:pPr lvl="1"/>
            <a:r>
              <a:rPr lang="en-US" dirty="0">
                <a:effectLst/>
              </a:rPr>
              <a:t>12 Hotels</a:t>
            </a:r>
          </a:p>
          <a:p>
            <a:pPr lvl="1"/>
            <a:r>
              <a:rPr lang="en-US" dirty="0">
                <a:effectLst/>
              </a:rPr>
              <a:t>2 dice</a:t>
            </a:r>
          </a:p>
          <a:p>
            <a:r>
              <a:rPr lang="en-US" b="1" dirty="0">
                <a:effectLst/>
              </a:rPr>
              <a:t>Elements that directly represent the player’s agency</a:t>
            </a:r>
            <a:endParaRPr lang="en-US" dirty="0">
              <a:effectLst/>
            </a:endParaRPr>
          </a:p>
          <a:p>
            <a:r>
              <a:rPr lang="en-US" dirty="0">
                <a:effectLst/>
              </a:rPr>
              <a:t>the choice buy or sell stuff.</a:t>
            </a:r>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b="1" dirty="0">
                <a:effectLst/>
              </a:rPr>
              <a:t>Elements that are required to play game</a:t>
            </a:r>
            <a:endParaRPr lang="en-US" dirty="0">
              <a:effectLst/>
            </a:endParaRPr>
          </a:p>
          <a:p>
            <a:pPr lvl="1"/>
            <a:r>
              <a:rPr lang="en-US" dirty="0">
                <a:effectLst/>
              </a:rPr>
              <a:t>Civilization boards </a:t>
            </a:r>
          </a:p>
          <a:p>
            <a:pPr lvl="1"/>
            <a:r>
              <a:rPr lang="en-US" dirty="0">
                <a:effectLst/>
              </a:rPr>
              <a:t>Age 1/2/3 cards </a:t>
            </a:r>
          </a:p>
          <a:p>
            <a:r>
              <a:rPr lang="en-US" b="1" dirty="0">
                <a:effectLst/>
              </a:rPr>
              <a:t>Elements that directly represent the player’s agency</a:t>
            </a:r>
            <a:endParaRPr lang="en-US" dirty="0">
              <a:effectLst/>
            </a:endParaRPr>
          </a:p>
          <a:p>
            <a:r>
              <a:rPr lang="en-US" dirty="0">
                <a:effectLst/>
              </a:rPr>
              <a:t>Civilization board and the draft picking </a:t>
            </a:r>
          </a:p>
          <a:p>
            <a:endParaRPr lang="en-US" dirty="0">
              <a:effectLst/>
            </a:endParaRPr>
          </a:p>
        </p:txBody>
      </p:sp>
    </p:spTree>
    <p:extLst>
      <p:ext uri="{BB962C8B-B14F-4D97-AF65-F5344CB8AC3E}">
        <p14:creationId xmlns:p14="http://schemas.microsoft.com/office/powerpoint/2010/main" val="1693499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effectLst/>
              </a:rPr>
              <a:t>Game Articulation</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lnSpcReduction="10000"/>
          </a:bodyPr>
          <a:lstStyle/>
          <a:p>
            <a:r>
              <a:rPr lang="en-US" dirty="0">
                <a:effectLst/>
              </a:rPr>
              <a:t>The lesser players can pay rent the closer you are to end game</a:t>
            </a:r>
          </a:p>
          <a:p>
            <a:r>
              <a:rPr lang="en-US" dirty="0">
                <a:effectLst/>
              </a:rPr>
              <a:t>In Monopoly, each property on the board can be considered an object with a dynamic “number of houses” attribute with six states (0, 1, 2, 3, 4, hotel), and a “mortgaged” attribute with two states</a:t>
            </a:r>
          </a:p>
          <a:p>
            <a:r>
              <a:rPr lang="en-US" dirty="0">
                <a:effectLst/>
              </a:rPr>
              <a:t>After throwing the dice and moved your pawn, you can chose to buy something or sell it, of course if that landmark is not already taken.</a:t>
            </a:r>
          </a:p>
          <a:p>
            <a:endParaRPr lang="en-US" dirty="0">
              <a:effectLst/>
            </a:endParaRPr>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dirty="0">
                <a:effectLst/>
              </a:rPr>
              <a:t>The number of age the players are in shows the end state of the game</a:t>
            </a:r>
          </a:p>
          <a:p>
            <a:r>
              <a:rPr lang="en-US" dirty="0">
                <a:effectLst/>
              </a:rPr>
              <a:t>Gold, military points and age cards are the elements in 7 wonders</a:t>
            </a:r>
          </a:p>
          <a:p>
            <a:r>
              <a:rPr lang="en-US" dirty="0">
                <a:effectLst/>
              </a:rPr>
              <a:t>Picking 1 card each turn from the draft cards is the core of the game.</a:t>
            </a:r>
          </a:p>
          <a:p>
            <a:endParaRPr lang="en-US" dirty="0">
              <a:effectLst/>
            </a:endParaRPr>
          </a:p>
        </p:txBody>
      </p:sp>
    </p:spTree>
    <p:extLst>
      <p:ext uri="{BB962C8B-B14F-4D97-AF65-F5344CB8AC3E}">
        <p14:creationId xmlns:p14="http://schemas.microsoft.com/office/powerpoint/2010/main" val="204259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effectLst/>
              </a:rPr>
              <a:t>Game Articulation</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a:bodyPr>
          <a:lstStyle/>
          <a:p>
            <a:r>
              <a:rPr lang="en-US" dirty="0">
                <a:effectLst/>
              </a:rPr>
              <a:t>Money determines progression</a:t>
            </a:r>
          </a:p>
          <a:p>
            <a:r>
              <a:rPr lang="en-US" dirty="0">
                <a:effectLst/>
              </a:rPr>
              <a:t>The system rules create explicit social rules</a:t>
            </a:r>
          </a:p>
          <a:p>
            <a:r>
              <a:rPr lang="en-US" dirty="0">
                <a:effectLst/>
              </a:rPr>
              <a:t>Trading influence social behaviors</a:t>
            </a:r>
          </a:p>
          <a:p>
            <a:r>
              <a:rPr lang="en-US" dirty="0">
                <a:effectLst/>
              </a:rPr>
              <a:t>Paying and trading with players is an explicit social rule.</a:t>
            </a:r>
          </a:p>
          <a:p>
            <a:endParaRPr lang="en-US" dirty="0">
              <a:effectLst/>
            </a:endParaRPr>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dirty="0">
                <a:effectLst/>
              </a:rPr>
              <a:t>At the end of each age you solve the conflicts and continue to the next age. At the end of age 3 you sole the last conflicts. After that you count all the points</a:t>
            </a:r>
          </a:p>
          <a:p>
            <a:r>
              <a:rPr lang="en-US" dirty="0">
                <a:effectLst/>
              </a:rPr>
              <a:t>The system rules create explicit social rules</a:t>
            </a:r>
          </a:p>
          <a:p>
            <a:r>
              <a:rPr lang="en-US" dirty="0">
                <a:effectLst/>
              </a:rPr>
              <a:t>Age card sometimes need resources to be build that influence social behaviors</a:t>
            </a:r>
          </a:p>
          <a:p>
            <a:r>
              <a:rPr lang="en-US" dirty="0">
                <a:effectLst/>
              </a:rPr>
              <a:t>The need of resources create implicit social behavior</a:t>
            </a:r>
          </a:p>
          <a:p>
            <a:endParaRPr lang="en-US" dirty="0">
              <a:effectLst/>
            </a:endParaRPr>
          </a:p>
        </p:txBody>
      </p:sp>
    </p:spTree>
    <p:extLst>
      <p:ext uri="{BB962C8B-B14F-4D97-AF65-F5344CB8AC3E}">
        <p14:creationId xmlns:p14="http://schemas.microsoft.com/office/powerpoint/2010/main" val="222969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effectLst/>
              </a:rPr>
              <a:t>Game Articulation</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a:bodyPr>
          <a:lstStyle/>
          <a:p>
            <a:r>
              <a:rPr lang="en-US" dirty="0">
                <a:effectLst/>
              </a:rPr>
              <a:t>Without interaction you cant play the game. You need to buy from each other or the game can end being stuck and take forever.</a:t>
            </a:r>
          </a:p>
          <a:p>
            <a:r>
              <a:rPr lang="en-US" dirty="0">
                <a:effectLst/>
              </a:rPr>
              <a:t>Some decisions have medium impact in the game and are not interesting </a:t>
            </a:r>
          </a:p>
          <a:p>
            <a:r>
              <a:rPr lang="en-US" dirty="0">
                <a:effectLst/>
              </a:rPr>
              <a:t>You have medium interest for pursuing a goal </a:t>
            </a:r>
          </a:p>
          <a:p>
            <a:r>
              <a:rPr lang="en-US" dirty="0">
                <a:effectLst/>
              </a:rPr>
              <a:t>You can almost not react to other players</a:t>
            </a:r>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dirty="0">
                <a:effectLst/>
              </a:rPr>
              <a:t>You can play without interacting with other players, but sometimes when you cant pay for some buildings you are forced to interact.</a:t>
            </a:r>
          </a:p>
          <a:p>
            <a:r>
              <a:rPr lang="en-US" dirty="0">
                <a:effectLst/>
              </a:rPr>
              <a:t>Some decisions have medium impact in the game and can be interesting because of draft pick</a:t>
            </a:r>
          </a:p>
          <a:p>
            <a:r>
              <a:rPr lang="en-US" dirty="0">
                <a:effectLst/>
              </a:rPr>
              <a:t>You have medium interest for pursuing a goal </a:t>
            </a:r>
          </a:p>
          <a:p>
            <a:r>
              <a:rPr lang="en-US" dirty="0">
                <a:effectLst/>
              </a:rPr>
              <a:t>You can react to other players</a:t>
            </a:r>
          </a:p>
          <a:p>
            <a:endParaRPr lang="en-US" dirty="0">
              <a:effectLst/>
            </a:endParaRPr>
          </a:p>
        </p:txBody>
      </p:sp>
    </p:spTree>
    <p:extLst>
      <p:ext uri="{BB962C8B-B14F-4D97-AF65-F5344CB8AC3E}">
        <p14:creationId xmlns:p14="http://schemas.microsoft.com/office/powerpoint/2010/main" val="2993620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effectLst/>
              </a:rPr>
              <a:t>Game Articulation</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a:bodyPr>
          <a:lstStyle/>
          <a:p>
            <a:r>
              <a:rPr lang="en-US" dirty="0">
                <a:effectLst/>
              </a:rPr>
              <a:t>Almost no choices in a game</a:t>
            </a:r>
          </a:p>
          <a:p>
            <a:r>
              <a:rPr lang="en-US" dirty="0">
                <a:effectLst/>
              </a:rPr>
              <a:t>Never change your end goal</a:t>
            </a:r>
          </a:p>
          <a:p>
            <a:r>
              <a:rPr lang="en-US" dirty="0">
                <a:effectLst/>
              </a:rPr>
              <a:t>Very clear when you need to take action</a:t>
            </a:r>
          </a:p>
          <a:p>
            <a:r>
              <a:rPr lang="en-US" dirty="0">
                <a:effectLst/>
              </a:rPr>
              <a:t>Easy to understand </a:t>
            </a:r>
          </a:p>
          <a:p>
            <a:endParaRPr lang="en-US" dirty="0">
              <a:effectLst/>
            </a:endParaRPr>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dirty="0">
                <a:effectLst/>
              </a:rPr>
              <a:t>Every draft pick you make a choice</a:t>
            </a:r>
          </a:p>
          <a:p>
            <a:r>
              <a:rPr lang="en-US" dirty="0">
                <a:effectLst/>
              </a:rPr>
              <a:t>You can always change your winning goal</a:t>
            </a:r>
          </a:p>
          <a:p>
            <a:r>
              <a:rPr lang="en-US" dirty="0">
                <a:effectLst/>
              </a:rPr>
              <a:t>Very clear when you need to take action</a:t>
            </a:r>
          </a:p>
          <a:p>
            <a:r>
              <a:rPr lang="en-US" dirty="0">
                <a:effectLst/>
              </a:rPr>
              <a:t>Easy to understand </a:t>
            </a:r>
          </a:p>
          <a:p>
            <a:endParaRPr lang="en-US" dirty="0">
              <a:effectLst/>
            </a:endParaRPr>
          </a:p>
        </p:txBody>
      </p:sp>
    </p:spTree>
    <p:extLst>
      <p:ext uri="{BB962C8B-B14F-4D97-AF65-F5344CB8AC3E}">
        <p14:creationId xmlns:p14="http://schemas.microsoft.com/office/powerpoint/2010/main" val="2782630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effectLst/>
              </a:rPr>
              <a:t>Gameplay Experience</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a:bodyPr>
          <a:lstStyle/>
          <a:p>
            <a:r>
              <a:rPr lang="en-US" dirty="0">
                <a:effectLst/>
              </a:rPr>
              <a:t>You need to be able to throw a dice, read a card and understand how to buy and sell</a:t>
            </a:r>
          </a:p>
          <a:p>
            <a:pPr lvl="0"/>
            <a:r>
              <a:rPr lang="en-US" dirty="0">
                <a:effectLst/>
              </a:rPr>
              <a:t>To play you need language to read, attention, able to count, motor skills and hearing</a:t>
            </a:r>
          </a:p>
          <a:p>
            <a:r>
              <a:rPr lang="en-US" dirty="0">
                <a:effectLst/>
              </a:rPr>
              <a:t>For me the game does not help you want to play more. It is the players own greed and hope that thinks you might win</a:t>
            </a:r>
          </a:p>
          <a:p>
            <a:pPr lvl="0"/>
            <a:endParaRPr lang="en-US" dirty="0">
              <a:effectLst/>
            </a:endParaRPr>
          </a:p>
          <a:p>
            <a:endParaRPr lang="en-US" dirty="0">
              <a:effectLst/>
            </a:endParaRPr>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dirty="0">
                <a:effectLst/>
              </a:rPr>
              <a:t>You need to be able to see and make decisions based on your cards</a:t>
            </a:r>
          </a:p>
          <a:p>
            <a:r>
              <a:rPr lang="en-US" dirty="0">
                <a:effectLst/>
              </a:rPr>
              <a:t>To play you need language, attention, ability to think ahead and able to count</a:t>
            </a:r>
          </a:p>
          <a:p>
            <a:r>
              <a:rPr lang="en-US" dirty="0">
                <a:effectLst/>
              </a:rPr>
              <a:t>1 game is very sort and because of the colors on the age cards, you see and understand that you drawing close to the end game. </a:t>
            </a:r>
          </a:p>
          <a:p>
            <a:endParaRPr lang="en-US" dirty="0">
              <a:effectLst/>
            </a:endParaRPr>
          </a:p>
        </p:txBody>
      </p:sp>
    </p:spTree>
    <p:extLst>
      <p:ext uri="{BB962C8B-B14F-4D97-AF65-F5344CB8AC3E}">
        <p14:creationId xmlns:p14="http://schemas.microsoft.com/office/powerpoint/2010/main" val="442951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effectLst/>
              </a:rPr>
              <a:t>Gameplay Experience</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a:bodyPr>
          <a:lstStyle/>
          <a:p>
            <a:pPr lvl="0"/>
            <a:endParaRPr lang="en-US" dirty="0">
              <a:effectLst/>
            </a:endParaRPr>
          </a:p>
          <a:p>
            <a:r>
              <a:rPr lang="en-US" dirty="0">
                <a:effectLst/>
              </a:rPr>
              <a:t>Almost no anticipation chance </a:t>
            </a:r>
          </a:p>
          <a:p>
            <a:r>
              <a:rPr lang="en-US" dirty="0">
                <a:effectLst/>
              </a:rPr>
              <a:t>Almost no surprise element </a:t>
            </a:r>
          </a:p>
          <a:p>
            <a:r>
              <a:rPr lang="en-US" dirty="0">
                <a:effectLst/>
              </a:rPr>
              <a:t>Almost no pleasure, unless you are winning</a:t>
            </a:r>
          </a:p>
          <a:p>
            <a:r>
              <a:rPr lang="en-US" dirty="0">
                <a:effectLst/>
              </a:rPr>
              <a:t>Easy to master</a:t>
            </a:r>
          </a:p>
          <a:p>
            <a:r>
              <a:rPr lang="en-US" dirty="0">
                <a:effectLst/>
              </a:rPr>
              <a:t>Almost no control</a:t>
            </a:r>
          </a:p>
          <a:p>
            <a:r>
              <a:rPr lang="en-US" dirty="0">
                <a:effectLst/>
              </a:rPr>
              <a:t> high composure </a:t>
            </a:r>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dirty="0">
                <a:effectLst/>
              </a:rPr>
              <a:t>Medium anticipation chance </a:t>
            </a:r>
          </a:p>
          <a:p>
            <a:r>
              <a:rPr lang="en-US" dirty="0">
                <a:effectLst/>
              </a:rPr>
              <a:t>Medium surprise element </a:t>
            </a:r>
          </a:p>
          <a:p>
            <a:r>
              <a:rPr lang="en-US" dirty="0">
                <a:effectLst/>
              </a:rPr>
              <a:t>From begin to end high pleasure</a:t>
            </a:r>
          </a:p>
          <a:p>
            <a:r>
              <a:rPr lang="en-US" dirty="0">
                <a:effectLst/>
              </a:rPr>
              <a:t>Easy to learn takes time to master</a:t>
            </a:r>
          </a:p>
          <a:p>
            <a:r>
              <a:rPr lang="en-US" dirty="0">
                <a:effectLst/>
              </a:rPr>
              <a:t>Good feeling of control</a:t>
            </a:r>
          </a:p>
          <a:p>
            <a:r>
              <a:rPr lang="en-US" dirty="0">
                <a:effectLst/>
              </a:rPr>
              <a:t>Medium composure </a:t>
            </a:r>
          </a:p>
        </p:txBody>
      </p:sp>
    </p:spTree>
    <p:extLst>
      <p:ext uri="{BB962C8B-B14F-4D97-AF65-F5344CB8AC3E}">
        <p14:creationId xmlns:p14="http://schemas.microsoft.com/office/powerpoint/2010/main" val="405978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normAutofit fontScale="90000"/>
          </a:bodyPr>
          <a:lstStyle/>
          <a:p>
            <a:r>
              <a:rPr lang="en-US" b="1" dirty="0"/>
              <a:t>Basic Information</a:t>
            </a:r>
            <a:br>
              <a:rPr lang="en-US" b="1" dirty="0"/>
            </a:br>
            <a:endParaRPr lang="en-US" dirty="0"/>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fontScale="92500" lnSpcReduction="10000"/>
          </a:bodyPr>
          <a:lstStyle/>
          <a:p>
            <a:r>
              <a:rPr lang="en-US" b="1" dirty="0"/>
              <a:t>Who is the publisher?</a:t>
            </a:r>
            <a:endParaRPr lang="en-US" dirty="0"/>
          </a:p>
          <a:p>
            <a:pPr lvl="0"/>
            <a:r>
              <a:rPr lang="en-US" dirty="0"/>
              <a:t>Parker Brothers / </a:t>
            </a:r>
            <a:r>
              <a:rPr lang="en-US" dirty="0" err="1"/>
              <a:t>HasBro</a:t>
            </a:r>
            <a:endParaRPr lang="en-US" dirty="0"/>
          </a:p>
          <a:p>
            <a:r>
              <a:rPr lang="en-US" b="1" dirty="0"/>
              <a:t>Who is the game’s designer?</a:t>
            </a:r>
            <a:endParaRPr lang="en-US" dirty="0"/>
          </a:p>
          <a:p>
            <a:pPr lvl="0"/>
            <a:r>
              <a:rPr lang="en-US" dirty="0"/>
              <a:t>Elizabeth </a:t>
            </a:r>
            <a:r>
              <a:rPr lang="en-US" dirty="0" err="1"/>
              <a:t>Magie</a:t>
            </a:r>
            <a:endParaRPr lang="en-US" dirty="0"/>
          </a:p>
          <a:p>
            <a:pPr lvl="0"/>
            <a:r>
              <a:rPr lang="en-US" dirty="0"/>
              <a:t>Charles Darrow</a:t>
            </a:r>
          </a:p>
          <a:p>
            <a:r>
              <a:rPr lang="en-US" b="1" dirty="0"/>
              <a:t>What date did you play the game?</a:t>
            </a:r>
            <a:endParaRPr lang="en-US" dirty="0"/>
          </a:p>
          <a:p>
            <a:pPr lvl="0"/>
            <a:r>
              <a:rPr lang="en-US" dirty="0"/>
              <a:t>November 2017</a:t>
            </a:r>
          </a:p>
          <a:p>
            <a:r>
              <a:rPr lang="en-US" b="1" dirty="0"/>
              <a:t>With who did you play the game with?</a:t>
            </a:r>
            <a:endParaRPr lang="en-US" dirty="0"/>
          </a:p>
          <a:p>
            <a:pPr lvl="0"/>
            <a:r>
              <a:rPr lang="en-US" dirty="0"/>
              <a:t>I played with friends and family up to 6 players</a:t>
            </a:r>
          </a:p>
          <a:p>
            <a:endParaRPr lang="en-US" dirty="0"/>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b="1" dirty="0"/>
              <a:t>Who is the publisher? </a:t>
            </a:r>
            <a:endParaRPr lang="en-US" dirty="0"/>
          </a:p>
          <a:p>
            <a:pPr lvl="0"/>
            <a:r>
              <a:rPr lang="en-US" dirty="0"/>
              <a:t>Repos Production &amp; </a:t>
            </a:r>
          </a:p>
          <a:p>
            <a:r>
              <a:rPr lang="en-US" b="1" dirty="0"/>
              <a:t>Who is the game’s designer?</a:t>
            </a:r>
            <a:endParaRPr lang="en-US" dirty="0"/>
          </a:p>
          <a:p>
            <a:pPr lvl="0"/>
            <a:r>
              <a:rPr lang="en-US" dirty="0"/>
              <a:t>Antoine </a:t>
            </a:r>
            <a:r>
              <a:rPr lang="en-US" dirty="0" err="1"/>
              <a:t>Bauza</a:t>
            </a:r>
            <a:endParaRPr lang="en-US" dirty="0"/>
          </a:p>
          <a:p>
            <a:r>
              <a:rPr lang="en-US" b="1" dirty="0"/>
              <a:t>What date did you play the game?</a:t>
            </a:r>
            <a:endParaRPr lang="en-US" dirty="0"/>
          </a:p>
          <a:p>
            <a:pPr lvl="0"/>
            <a:r>
              <a:rPr lang="en-US" dirty="0"/>
              <a:t>September 2017</a:t>
            </a:r>
          </a:p>
          <a:p>
            <a:r>
              <a:rPr lang="en-US" b="1" dirty="0"/>
              <a:t>With who did you play the game with?</a:t>
            </a:r>
            <a:endParaRPr lang="en-US" dirty="0"/>
          </a:p>
          <a:p>
            <a:pPr lvl="0"/>
            <a:r>
              <a:rPr lang="en-US" dirty="0"/>
              <a:t>With random strangers</a:t>
            </a:r>
          </a:p>
          <a:p>
            <a:endParaRPr lang="en-US" dirty="0"/>
          </a:p>
        </p:txBody>
      </p:sp>
    </p:spTree>
    <p:extLst>
      <p:ext uri="{BB962C8B-B14F-4D97-AF65-F5344CB8AC3E}">
        <p14:creationId xmlns:p14="http://schemas.microsoft.com/office/powerpoint/2010/main" val="169842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t>Game Classification</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a:bodyPr>
          <a:lstStyle/>
          <a:p>
            <a:r>
              <a:rPr lang="en-US" dirty="0"/>
              <a:t>Narrative is not a fundamental part of the game system and has very low impact</a:t>
            </a:r>
          </a:p>
          <a:p>
            <a:r>
              <a:rPr lang="en-US" dirty="0"/>
              <a:t>Very abstract </a:t>
            </a:r>
          </a:p>
          <a:p>
            <a:r>
              <a:rPr lang="en-US" dirty="0"/>
              <a:t>It tries to mimic the real world system but for me it does fail in it.</a:t>
            </a:r>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dirty="0"/>
              <a:t>Narrative is not a fundamental part of the game system and has very low impact</a:t>
            </a:r>
          </a:p>
          <a:p>
            <a:r>
              <a:rPr lang="en-US" dirty="0"/>
              <a:t>Very abstract </a:t>
            </a:r>
          </a:p>
          <a:p>
            <a:r>
              <a:rPr lang="en-US" dirty="0"/>
              <a:t>It does not try to mimic real world system</a:t>
            </a:r>
          </a:p>
        </p:txBody>
      </p:sp>
    </p:spTree>
    <p:extLst>
      <p:ext uri="{BB962C8B-B14F-4D97-AF65-F5344CB8AC3E}">
        <p14:creationId xmlns:p14="http://schemas.microsoft.com/office/powerpoint/2010/main" val="293409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t>Game Classification</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a:bodyPr>
          <a:lstStyle/>
          <a:p>
            <a:r>
              <a:rPr lang="en-US" dirty="0"/>
              <a:t>The random chance is very high, to a point that it is just chance.</a:t>
            </a:r>
          </a:p>
          <a:p>
            <a:r>
              <a:rPr lang="en-US" dirty="0"/>
              <a:t>It’s a board/card game that is physical </a:t>
            </a:r>
          </a:p>
          <a:p>
            <a:endParaRPr lang="en-US" dirty="0"/>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dirty="0"/>
              <a:t>There is random chance, but you still have the ability to chose between the cards you get from draft picking</a:t>
            </a:r>
          </a:p>
          <a:p>
            <a:r>
              <a:rPr lang="en-US" dirty="0"/>
              <a:t>It’s a board/card game that is physical </a:t>
            </a:r>
          </a:p>
        </p:txBody>
      </p:sp>
      <p:pic>
        <p:nvPicPr>
          <p:cNvPr id="4098" name="Picture 2" descr="Afbeeldingsresultaat voor monopoly dice">
            <a:extLst>
              <a:ext uri="{FF2B5EF4-FFF2-40B4-BE49-F238E27FC236}">
                <a16:creationId xmlns:a16="http://schemas.microsoft.com/office/drawing/2014/main" id="{741D48B2-A753-4705-A227-68C6E559D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439" y="3972812"/>
            <a:ext cx="2275210" cy="17017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fbeeldingsresultaat voor 7 wonders age cards">
            <a:extLst>
              <a:ext uri="{FF2B5EF4-FFF2-40B4-BE49-F238E27FC236}">
                <a16:creationId xmlns:a16="http://schemas.microsoft.com/office/drawing/2014/main" id="{4F73DBE7-FCF8-438E-BF0F-8A7EB2FF64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9977" y="3972812"/>
            <a:ext cx="3025310" cy="170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35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t>Game Dissection</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lnSpcReduction="10000"/>
          </a:bodyPr>
          <a:lstStyle/>
          <a:p>
            <a:r>
              <a:rPr lang="en-US" dirty="0">
                <a:effectLst/>
              </a:rPr>
              <a:t>In monopoly the player can chose if he want to buy a land mark or not. Buying it can help the player or become an obstacle for another. If you chooses not to buy a land mark then he allows other players to offer money to the bank to buy it themselves.</a:t>
            </a:r>
          </a:p>
          <a:p>
            <a:r>
              <a:rPr lang="en-US" dirty="0">
                <a:effectLst/>
              </a:rPr>
              <a:t>You keep playing for the change to get the landmark you need and trying to bankrupt others.</a:t>
            </a:r>
          </a:p>
          <a:p>
            <a:r>
              <a:rPr lang="en-US" dirty="0">
                <a:effectLst/>
              </a:rPr>
              <a:t>The goal of the game is to own so as much money and land marks to bankrupt your opponents</a:t>
            </a:r>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lnSpcReduction="10000"/>
          </a:bodyPr>
          <a:lstStyle/>
          <a:p>
            <a:r>
              <a:rPr lang="en-US" dirty="0">
                <a:effectLst/>
              </a:rPr>
              <a:t>Each turn a player can chose 1 card of a pile cards, this continues until all the piles are evenly distributed. While choosing a card you can see which color/ sort cards are already taken, because of that you could ignore those cards and try to counter it by picking cards specific for your neighbor.</a:t>
            </a:r>
          </a:p>
          <a:p>
            <a:r>
              <a:rPr lang="en-US" dirty="0">
                <a:effectLst/>
              </a:rPr>
              <a:t>Because there are different ways of winning, you want to continue and see if you can make it. </a:t>
            </a:r>
          </a:p>
          <a:p>
            <a:r>
              <a:rPr lang="en-US" dirty="0">
                <a:effectLst/>
              </a:rPr>
              <a:t>The goal of the game is to have the most points in the game.</a:t>
            </a:r>
          </a:p>
        </p:txBody>
      </p:sp>
    </p:spTree>
    <p:extLst>
      <p:ext uri="{BB962C8B-B14F-4D97-AF65-F5344CB8AC3E}">
        <p14:creationId xmlns:p14="http://schemas.microsoft.com/office/powerpoint/2010/main" val="62909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t>Game Dissection</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a:bodyPr>
          <a:lstStyle/>
          <a:p>
            <a:r>
              <a:rPr lang="en-US" dirty="0">
                <a:effectLst/>
              </a:rPr>
              <a:t>Patience and own irritation to RNG is the only challenge in this game</a:t>
            </a:r>
          </a:p>
          <a:p>
            <a:r>
              <a:rPr lang="en-US" dirty="0">
                <a:effectLst/>
              </a:rPr>
              <a:t>The more money you have, the more you can buy/build. This creates more money. When other player can’t pay you when he/she gets on your land mark, that player gets eliminated. Until only 1 player is left.</a:t>
            </a:r>
          </a:p>
          <a:p>
            <a:endParaRPr lang="en-US" dirty="0"/>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dirty="0">
                <a:effectLst/>
              </a:rPr>
              <a:t>Anticipating other players and making the right choices. </a:t>
            </a:r>
          </a:p>
          <a:p>
            <a:r>
              <a:rPr lang="en-US" dirty="0">
                <a:effectLst/>
              </a:rPr>
              <a:t>Because it is a draft game of 3 sets, you can easy determine the progress of the game.</a:t>
            </a:r>
          </a:p>
          <a:p>
            <a:endParaRPr lang="en-US" dirty="0"/>
          </a:p>
        </p:txBody>
      </p:sp>
      <p:pic>
        <p:nvPicPr>
          <p:cNvPr id="5122" name="Picture 2" descr="Afbeeldingsresultaat voor 7 wonders end game">
            <a:extLst>
              <a:ext uri="{FF2B5EF4-FFF2-40B4-BE49-F238E27FC236}">
                <a16:creationId xmlns:a16="http://schemas.microsoft.com/office/drawing/2014/main" id="{B302D0E9-3DD5-43F6-83A0-24F49739C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0241" y="3920426"/>
            <a:ext cx="2824782" cy="187077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erelateerde afbeelding">
            <a:extLst>
              <a:ext uri="{FF2B5EF4-FFF2-40B4-BE49-F238E27FC236}">
                <a16:creationId xmlns:a16="http://schemas.microsoft.com/office/drawing/2014/main" id="{D57C121E-488A-4874-8089-877418A794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8048" y="4532557"/>
            <a:ext cx="3151991" cy="1258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41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t>Game Dissection</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fontScale="92500" lnSpcReduction="10000"/>
          </a:bodyPr>
          <a:lstStyle/>
          <a:p>
            <a:r>
              <a:rPr lang="en-US" dirty="0">
                <a:effectLst/>
              </a:rPr>
              <a:t>The theme is the domination of a market by a single entity (capitalism). </a:t>
            </a:r>
          </a:p>
          <a:p>
            <a:r>
              <a:rPr lang="en-US" dirty="0">
                <a:effectLst/>
              </a:rPr>
              <a:t>The game shows that by getting richer and richer, while the poor getting poorer.</a:t>
            </a:r>
          </a:p>
          <a:p>
            <a:r>
              <a:rPr lang="en-US" dirty="0">
                <a:effectLst/>
              </a:rPr>
              <a:t>You can pretty much play the game without the narrative story.</a:t>
            </a:r>
          </a:p>
          <a:p>
            <a:r>
              <a:rPr lang="en-US" dirty="0">
                <a:effectLst/>
              </a:rPr>
              <a:t>Monopoly is a board game where players roll two six-sided dice to move around the game-board buying and trading properties, and develop them with houses and hotels. Players collect rent from their opponents, with the goal being to drive them into bankruptcy.</a:t>
            </a:r>
          </a:p>
          <a:p>
            <a:endParaRPr lang="en-US" dirty="0"/>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dirty="0">
                <a:solidFill>
                  <a:schemeClr val="tx1"/>
                </a:solidFill>
                <a:effectLst>
                  <a:outerShdw blurRad="38100" dist="38100" dir="2700000" algn="tl">
                    <a:srgbClr val="000000">
                      <a:alpha val="43137"/>
                    </a:srgbClr>
                  </a:outerShdw>
                </a:effectLst>
              </a:rPr>
              <a:t>7 Wonders is a dedicated deck card game that features ancient civilizations.  </a:t>
            </a:r>
          </a:p>
          <a:p>
            <a:r>
              <a:rPr lang="en-US" dirty="0">
                <a:solidFill>
                  <a:schemeClr val="tx1"/>
                </a:solidFill>
                <a:effectLst>
                  <a:outerShdw blurRad="38100" dist="38100" dir="2700000" algn="tl">
                    <a:srgbClr val="000000">
                      <a:alpha val="43137"/>
                    </a:srgbClr>
                  </a:outerShdw>
                </a:effectLst>
              </a:rPr>
              <a:t>Because of the theme you understand the cards much faster</a:t>
            </a:r>
          </a:p>
          <a:p>
            <a:r>
              <a:rPr lang="en-US" dirty="0">
                <a:effectLst/>
              </a:rPr>
              <a:t>You can pretty much play the game without the narrative story.</a:t>
            </a:r>
          </a:p>
          <a:p>
            <a:pPr lvl="0"/>
            <a:r>
              <a:rPr lang="en-US" dirty="0">
                <a:effectLst/>
              </a:rPr>
              <a:t>In 7 wonders you pick each age a card from the draft picking. If you can pay for the cards you can play it or you need to trade with your neighbors </a:t>
            </a:r>
          </a:p>
          <a:p>
            <a:endParaRPr lang="en-US" dirty="0"/>
          </a:p>
        </p:txBody>
      </p:sp>
    </p:spTree>
    <p:extLst>
      <p:ext uri="{BB962C8B-B14F-4D97-AF65-F5344CB8AC3E}">
        <p14:creationId xmlns:p14="http://schemas.microsoft.com/office/powerpoint/2010/main" val="273059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t>Game Dissection</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a:bodyPr>
          <a:lstStyle/>
          <a:p>
            <a:r>
              <a:rPr lang="en-US" dirty="0"/>
              <a:t>For monopoly you need dice, land marks, the game board, houses and hotels, money and the pawns.</a:t>
            </a:r>
          </a:p>
          <a:p>
            <a:r>
              <a:rPr lang="en-US" dirty="0"/>
              <a:t>The game is for 8 years and older</a:t>
            </a:r>
          </a:p>
          <a:p>
            <a:r>
              <a:rPr lang="en-US" dirty="0">
                <a:effectLst/>
              </a:rPr>
              <a:t>For me personally I think that this game is played at best with the same age group. I have seen and watched games played with different age groups, here the older players often tried to fool the younger players so that they could get the most out of the deals.</a:t>
            </a:r>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dirty="0"/>
              <a:t>For 7 wonders you need the age cards and your own civilization board. The military points and money can be done on paper like the victory points at the end.</a:t>
            </a:r>
          </a:p>
          <a:p>
            <a:r>
              <a:rPr lang="en-US" dirty="0"/>
              <a:t>The game is for 10 years and older</a:t>
            </a:r>
          </a:p>
          <a:p>
            <a:r>
              <a:rPr lang="en-US" dirty="0">
                <a:effectLst/>
              </a:rPr>
              <a:t>For me it would be 13/15 and up. Because then you can better understand how to counter other players.</a:t>
            </a:r>
          </a:p>
        </p:txBody>
      </p:sp>
    </p:spTree>
    <p:extLst>
      <p:ext uri="{BB962C8B-B14F-4D97-AF65-F5344CB8AC3E}">
        <p14:creationId xmlns:p14="http://schemas.microsoft.com/office/powerpoint/2010/main" val="65131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D27F3-92E6-4758-9951-0EA814C54EB0}"/>
              </a:ext>
            </a:extLst>
          </p:cNvPr>
          <p:cNvSpPr>
            <a:spLocks noGrp="1"/>
          </p:cNvSpPr>
          <p:nvPr>
            <p:ph type="title"/>
          </p:nvPr>
        </p:nvSpPr>
        <p:spPr/>
        <p:txBody>
          <a:bodyPr/>
          <a:lstStyle/>
          <a:p>
            <a:r>
              <a:rPr lang="en-US" b="1" dirty="0"/>
              <a:t>Game Dissection</a:t>
            </a:r>
          </a:p>
        </p:txBody>
      </p:sp>
      <p:sp>
        <p:nvSpPr>
          <p:cNvPr id="4" name="Tijdelijke aanduiding voor tekst 3">
            <a:extLst>
              <a:ext uri="{FF2B5EF4-FFF2-40B4-BE49-F238E27FC236}">
                <a16:creationId xmlns:a16="http://schemas.microsoft.com/office/drawing/2014/main" id="{7F334F10-ADF7-427A-8252-B3A0CD44BCE8}"/>
              </a:ext>
            </a:extLst>
          </p:cNvPr>
          <p:cNvSpPr>
            <a:spLocks noGrp="1"/>
          </p:cNvSpPr>
          <p:nvPr>
            <p:ph type="body" idx="1"/>
          </p:nvPr>
        </p:nvSpPr>
        <p:spPr/>
        <p:txBody>
          <a:bodyPr/>
          <a:lstStyle/>
          <a:p>
            <a:r>
              <a:rPr lang="en-US" dirty="0"/>
              <a:t>Monopoly</a:t>
            </a:r>
          </a:p>
        </p:txBody>
      </p:sp>
      <p:sp>
        <p:nvSpPr>
          <p:cNvPr id="5" name="Tijdelijke aanduiding voor inhoud 4">
            <a:extLst>
              <a:ext uri="{FF2B5EF4-FFF2-40B4-BE49-F238E27FC236}">
                <a16:creationId xmlns:a16="http://schemas.microsoft.com/office/drawing/2014/main" id="{0DCEA7DE-157B-4032-A6CA-97880DB4FA92}"/>
              </a:ext>
            </a:extLst>
          </p:cNvPr>
          <p:cNvSpPr>
            <a:spLocks noGrp="1"/>
          </p:cNvSpPr>
          <p:nvPr>
            <p:ph sz="half" idx="2"/>
          </p:nvPr>
        </p:nvSpPr>
        <p:spPr/>
        <p:txBody>
          <a:bodyPr>
            <a:normAutofit/>
          </a:bodyPr>
          <a:lstStyle/>
          <a:p>
            <a:r>
              <a:rPr lang="en-US" dirty="0">
                <a:effectLst/>
              </a:rPr>
              <a:t>It can be played from 2 to 8 players</a:t>
            </a:r>
          </a:p>
          <a:p>
            <a:r>
              <a:rPr lang="en-US" dirty="0">
                <a:effectLst/>
              </a:rPr>
              <a:t>Not balanced when played by different age group, because older people can fool the younger kids</a:t>
            </a:r>
          </a:p>
          <a:p>
            <a:r>
              <a:rPr lang="en-US" dirty="0">
                <a:effectLst/>
              </a:rPr>
              <a:t>Best played with the same age groups</a:t>
            </a:r>
          </a:p>
          <a:p>
            <a:r>
              <a:rPr lang="en-US" dirty="0">
                <a:effectLst/>
              </a:rPr>
              <a:t>Gender neutral game</a:t>
            </a:r>
          </a:p>
          <a:p>
            <a:r>
              <a:rPr lang="en-US" dirty="0">
                <a:effectLst/>
              </a:rPr>
              <a:t>Might be seen as a boys board game</a:t>
            </a:r>
          </a:p>
        </p:txBody>
      </p:sp>
      <p:sp>
        <p:nvSpPr>
          <p:cNvPr id="6" name="Tijdelijke aanduiding voor tekst 5">
            <a:extLst>
              <a:ext uri="{FF2B5EF4-FFF2-40B4-BE49-F238E27FC236}">
                <a16:creationId xmlns:a16="http://schemas.microsoft.com/office/drawing/2014/main" id="{E76986A9-75F0-4D91-BA91-71931A7BE2AD}"/>
              </a:ext>
            </a:extLst>
          </p:cNvPr>
          <p:cNvSpPr>
            <a:spLocks noGrp="1"/>
          </p:cNvSpPr>
          <p:nvPr>
            <p:ph type="body" sz="quarter" idx="3"/>
          </p:nvPr>
        </p:nvSpPr>
        <p:spPr/>
        <p:txBody>
          <a:bodyPr/>
          <a:lstStyle/>
          <a:p>
            <a:r>
              <a:rPr lang="en-US" dirty="0"/>
              <a:t>7 Wonders</a:t>
            </a:r>
          </a:p>
        </p:txBody>
      </p:sp>
      <p:sp>
        <p:nvSpPr>
          <p:cNvPr id="7" name="Tijdelijke aanduiding voor inhoud 6">
            <a:extLst>
              <a:ext uri="{FF2B5EF4-FFF2-40B4-BE49-F238E27FC236}">
                <a16:creationId xmlns:a16="http://schemas.microsoft.com/office/drawing/2014/main" id="{101FD7C9-ABEF-48F8-82DB-2AE4F764BBED}"/>
              </a:ext>
            </a:extLst>
          </p:cNvPr>
          <p:cNvSpPr>
            <a:spLocks noGrp="1"/>
          </p:cNvSpPr>
          <p:nvPr>
            <p:ph sz="quarter" idx="4"/>
          </p:nvPr>
        </p:nvSpPr>
        <p:spPr/>
        <p:txBody>
          <a:bodyPr>
            <a:normAutofit/>
          </a:bodyPr>
          <a:lstStyle/>
          <a:p>
            <a:r>
              <a:rPr lang="en-US" dirty="0">
                <a:effectLst/>
              </a:rPr>
              <a:t>It can be played from 3 to 7 players</a:t>
            </a:r>
          </a:p>
          <a:p>
            <a:r>
              <a:rPr lang="en-US" dirty="0">
                <a:effectLst/>
              </a:rPr>
              <a:t>Not balanced when played by different age group, because the younger players might not understand how to counter play other players</a:t>
            </a:r>
          </a:p>
          <a:p>
            <a:r>
              <a:rPr lang="en-US" dirty="0">
                <a:effectLst/>
              </a:rPr>
              <a:t>Best played with the same age groups</a:t>
            </a:r>
          </a:p>
          <a:p>
            <a:r>
              <a:rPr lang="en-US" dirty="0">
                <a:effectLst/>
              </a:rPr>
              <a:t>Gender neutral game</a:t>
            </a:r>
          </a:p>
        </p:txBody>
      </p:sp>
    </p:spTree>
    <p:extLst>
      <p:ext uri="{BB962C8B-B14F-4D97-AF65-F5344CB8AC3E}">
        <p14:creationId xmlns:p14="http://schemas.microsoft.com/office/powerpoint/2010/main" val="2218036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isteen">
  <a:themeElements>
    <a:clrScheme name="Leisteen">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Leisteen">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eisteen">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TM04033929[[fn=Leisteen]]</Template>
  <TotalTime>501</TotalTime>
  <Words>1777</Words>
  <Application>Microsoft Office PowerPoint</Application>
  <PresentationFormat>Breedbeeld</PresentationFormat>
  <Paragraphs>233</Paragraphs>
  <Slides>18</Slides>
  <Notes>18</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18</vt:i4>
      </vt:variant>
    </vt:vector>
  </HeadingPairs>
  <TitlesOfParts>
    <vt:vector size="24" baseType="lpstr">
      <vt:lpstr>Arial</vt:lpstr>
      <vt:lpstr>Calibri</vt:lpstr>
      <vt:lpstr>Calisto MT</vt:lpstr>
      <vt:lpstr>Trebuchet MS</vt:lpstr>
      <vt:lpstr>Wingdings 2</vt:lpstr>
      <vt:lpstr>Leisteen</vt:lpstr>
      <vt:lpstr>Game Design Analysis</vt:lpstr>
      <vt:lpstr>Basic Information </vt:lpstr>
      <vt:lpstr>Game Classification</vt:lpstr>
      <vt:lpstr>Game Classification</vt:lpstr>
      <vt:lpstr>Game Dissection</vt:lpstr>
      <vt:lpstr>Game Dissection</vt:lpstr>
      <vt:lpstr>Game Dissection</vt:lpstr>
      <vt:lpstr>Game Dissection</vt:lpstr>
      <vt:lpstr>Game Dissection</vt:lpstr>
      <vt:lpstr>Game Dissection</vt:lpstr>
      <vt:lpstr>Game Articulation</vt:lpstr>
      <vt:lpstr>Game Articulation</vt:lpstr>
      <vt:lpstr>Game Articulation</vt:lpstr>
      <vt:lpstr>Game Articulation</vt:lpstr>
      <vt:lpstr>Game Articulation</vt:lpstr>
      <vt:lpstr>Game Articulation</vt:lpstr>
      <vt:lpstr>Gameplay Experience</vt:lpstr>
      <vt:lpstr>Gameplay 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Muhammed Habibullah Budak</dc:creator>
  <cp:lastModifiedBy>Muhammed Habibullah Budak</cp:lastModifiedBy>
  <cp:revision>40</cp:revision>
  <dcterms:created xsi:type="dcterms:W3CDTF">2017-10-24T16:21:09Z</dcterms:created>
  <dcterms:modified xsi:type="dcterms:W3CDTF">2017-10-25T00:44:57Z</dcterms:modified>
</cp:coreProperties>
</file>