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otX val="30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backWall>
      <c:spPr>
        <a:solidFill>
          <a:srgbClr val="d9d9d9"/>
        </a:solidFill>
        <a:ln>
          <a:noFill/>
        </a:ln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2fa3ee"/>
            </a:solidFill>
            <a:ln>
              <a:noFill/>
            </a:ln>
          </c:spPr>
          <c:explosion val="0"/>
          <c:dPt>
            <c:idx val="0"/>
            <c:spPr>
              <a:solidFill>
                <a:srgbClr val="2fa3ee"/>
              </a:solidFill>
              <a:ln w="2556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4bcaad"/>
              </a:solidFill>
              <a:ln w="2556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showLegendKey val="0"/>
            <c:showVal val="1"/>
            <c:showCatName val="0"/>
            <c:showSerName val="0"/>
            <c:showPercent val="0"/>
          </c:dLbls>
          <c:cat>
            <c:strRef>
              <c:f>categories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35</c:v>
                </c:pt>
                <c:pt idx="1">
                  <c:v>11</c:v>
                </c:pt>
              </c:numCache>
            </c:numRef>
          </c:val>
        </c:ser>
      </c:pie3DChart>
      <c:spPr>
        <a:solidFill>
          <a:srgbClr val="d9d9d9"/>
        </a:solidFill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otX val="30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backWall>
      <c:spPr>
        <a:solidFill>
          <a:srgbClr val="d9d9d9"/>
        </a:solidFill>
        <a:ln>
          <a:noFill/>
        </a:ln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2fa3ee"/>
            </a:solidFill>
            <a:ln>
              <a:noFill/>
            </a:ln>
          </c:spPr>
          <c:explosion val="7"/>
          <c:dPt>
            <c:idx val="0"/>
            <c:spPr>
              <a:solidFill>
                <a:srgbClr val="2fa3ee"/>
              </a:solidFill>
              <a:ln w="2556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4bcaad"/>
              </a:solidFill>
              <a:ln w="2556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showLegendKey val="0"/>
            <c:showVal val="1"/>
            <c:showCatName val="0"/>
            <c:showSerName val="0"/>
            <c:showPercent val="0"/>
          </c:dLbls>
          <c:cat>
            <c:strRef>
              <c:f>categories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37</c:v>
                </c:pt>
                <c:pt idx="1">
                  <c:v>9</c:v>
                </c:pt>
              </c:numCache>
            </c:numRef>
          </c:val>
        </c:ser>
      </c:pie3DChart>
      <c:spPr>
        <a:solidFill>
          <a:srgbClr val="d9d9d9"/>
        </a:solidFill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otX val="30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backWall>
      <c:spPr>
        <a:solidFill>
          <a:srgbClr val="d9d9d9"/>
        </a:solidFill>
        <a:ln>
          <a:noFill/>
        </a:ln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2fa3ee"/>
            </a:solidFill>
            <a:ln>
              <a:noFill/>
            </a:ln>
          </c:spPr>
          <c:explosion val="47"/>
          <c:dPt>
            <c:idx val="0"/>
            <c:spPr>
              <a:solidFill>
                <a:srgbClr val="2fa3ee"/>
              </a:solidFill>
              <a:ln w="2556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4bcaad"/>
              </a:solidFill>
              <a:ln w="2556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86c157"/>
              </a:solidFill>
              <a:ln w="2556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d99c3f"/>
              </a:solidFill>
              <a:ln w="2556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ce6633"/>
              </a:solidFill>
              <a:ln w="2556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3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4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showLegendKey val="0"/>
            <c:showVal val="1"/>
            <c:showCatName val="0"/>
            <c:showSerName val="0"/>
            <c:showPercent val="0"/>
          </c:dLbls>
          <c:cat>
            <c:strRef>
              <c:f>categories</c:f>
              <c:strCache>
                <c:ptCount val="5"/>
                <c:pt idx="0">
                  <c:v>Educação no atentimento</c:v>
                </c:pt>
                <c:pt idx="1">
                  <c:v>Estado físico do barco</c:v>
                </c:pt>
                <c:pt idx="2">
                  <c:v>Estado físico do barco, Limpeza</c:v>
                </c:pt>
                <c:pt idx="3">
                  <c:v>Estado físico do barco, Limpeza, Educação no atentimento</c:v>
                </c:pt>
                <c:pt idx="4">
                  <c:v>Limpeza, Educação no atentimento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37</c:v>
                </c:pt>
                <c:pt idx="4">
                  <c:v>1</c:v>
                </c:pt>
              </c:numCache>
            </c:numRef>
          </c:val>
        </c:ser>
      </c:pie3DChart>
      <c:spPr>
        <a:solidFill>
          <a:srgbClr val="d9d9d9"/>
        </a:solidFill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2fa3ee"/>
            </a:solidFill>
            <a:ln w="19080">
              <a:solidFill>
                <a:srgbClr val="ffffff"/>
              </a:solidFill>
              <a:round/>
            </a:ln>
          </c:spPr>
          <c:cat>
            <c:strRef>
              <c:f>categories</c:f>
              <c:strCache>
                <c:ptCount val="13"/>
                <c:pt idx="0">
                  <c:v>Avaliações</c:v>
                </c:pt>
                <c:pt idx="1">
                  <c:v>Avaliações, Reputação</c:v>
                </c:pt>
                <c:pt idx="2">
                  <c:v>Avaliações, Reputação, Tipo de barco (ex: A jato, Barco maior)</c:v>
                </c:pt>
                <c:pt idx="3">
                  <c:v>Avaliações, Tipo de barco (ex: A jato, Barco maior)</c:v>
                </c:pt>
                <c:pt idx="4">
                  <c:v>Dia</c:v>
                </c:pt>
                <c:pt idx="5">
                  <c:v>Dia, Avaliações, Tipo de barco (ex: A jato, Barco maior)</c:v>
                </c:pt>
                <c:pt idx="6">
                  <c:v>Dia, Localidade, Avaliações, Reputação, Tipo de barco (ex: A jato, Barco maior)</c:v>
                </c:pt>
                <c:pt idx="7">
                  <c:v>Dia, Localidade, Avaliações, Tipo de barco (ex: A jato, Barco maior)</c:v>
                </c:pt>
                <c:pt idx="8">
                  <c:v>Dia, Localidade, Reputação, Tipo de barco (ex: A jato, Barco maior)</c:v>
                </c:pt>
                <c:pt idx="9">
                  <c:v>Dia, Localidade, Tipo de barco (ex: A jato, Barco maior)</c:v>
                </c:pt>
                <c:pt idx="10">
                  <c:v>Dia, Tipo de barco (ex: A jato, Barco maior)</c:v>
                </c:pt>
                <c:pt idx="11">
                  <c:v>Localidade, Avaliações, Tipo de barco (ex: A jato, Barco maior)</c:v>
                </c:pt>
                <c:pt idx="12">
                  <c:v>Tipo de barco (ex: A jato, Barco maior)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  <c:pt idx="5">
                  <c:v>5</c:v>
                </c:pt>
                <c:pt idx="6">
                  <c:v>18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gapWidth val="100"/>
        <c:axId val="33758696"/>
        <c:axId val="47583565"/>
      </c:barChart>
      <c:catAx>
        <c:axId val="337586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47583565"/>
        <c:crosses val="autoZero"/>
        <c:auto val="1"/>
        <c:lblAlgn val="ctr"/>
        <c:lblOffset val="100"/>
      </c:catAx>
      <c:valAx>
        <c:axId val="4758356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33758696"/>
        <c:crossesAt val="0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2fa3ee"/>
            </a:solidFill>
            <a:ln w="19080">
              <a:solidFill>
                <a:srgbClr val="ffffff"/>
              </a:solidFill>
              <a:round/>
            </a:ln>
          </c:spPr>
          <c:cat>
            <c:strRef>
              <c:f>categories</c:f>
              <c:strCache>
                <c:ptCount val="8"/>
                <c:pt idx="0">
                  <c:v>Outras</c:v>
                </c:pt>
                <c:pt idx="1">
                  <c:v>Comprar passagens facilmente, Verificar promoções de passagens, Verificar data e horario das minhas viagens</c:v>
                </c:pt>
                <c:pt idx="2">
                  <c:v>Comprar passagens facilmente, Verificar promoções de passagens, Verificar data e horario das minhas viagens, Cancelar passagens facilmente</c:v>
                </c:pt>
                <c:pt idx="3">
                  <c:v>Comprar passagens facilmente, Verificar promoções de passagens, Verificar data e horario das minhas viagens, Verificar escala da embarcação</c:v>
                </c:pt>
                <c:pt idx="4">
                  <c:v>Todas</c:v>
                </c:pt>
                <c:pt idx="5">
                  <c:v>Verificar data e horario das minhas viagens, Verificar escala da embarcação</c:v>
                </c:pt>
                <c:pt idx="6">
                  <c:v>Verificar promoções de passagens, Verificar data e horario das minhas viagens</c:v>
                </c:pt>
                <c:pt idx="7">
                  <c:v>Verificar promoções de passagens, Verificar data e horario das minhas viagens, Verificar escala da embarcação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21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</c:ser>
        <c:gapWidth val="100"/>
        <c:axId val="17816641"/>
        <c:axId val="89498512"/>
      </c:barChart>
      <c:catAx>
        <c:axId val="1781664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89498512"/>
        <c:crosses val="autoZero"/>
        <c:auto val="1"/>
        <c:lblAlgn val="ctr"/>
        <c:lblOffset val="100"/>
      </c:catAx>
      <c:valAx>
        <c:axId val="8949851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noFill/>
          </a:ln>
        </c:spPr>
        <c:crossAx val="17816641"/>
        <c:crossesAt val="0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6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pt-BR" sz="4800">
                <a:solidFill>
                  <a:srgbClr val="000000"/>
                </a:solidFill>
                <a:latin typeface="Tw Cen M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Tw Cen MT"/>
              </a:rPr>
              <a:t>26/05/15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CBCA01-7DFF-422E-B58D-A0B46F43E362}" type="slidenum">
              <a:rPr lang="pt-BR" sz="1000">
                <a:solidFill>
                  <a:srgbClr val="000000"/>
                </a:solidFill>
                <a:latin typeface="Tw Cen MT"/>
              </a:rPr>
              <a:t>&lt;número&gt;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600"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Tw Cen MT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Tw Cen MT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Tw Cen MT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Tw Cen MT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Tw Cen MT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Tw Cen MT"/>
              </a:rPr>
              <a:t>Quinto nível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Tw Cen MT"/>
              </a:rPr>
              <a:t>26/05/15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0A57C9-E09D-46B3-9EE9-1B1CB2F8D8F4}" type="slidenum">
              <a:rPr lang="pt-BR" sz="1000">
                <a:solidFill>
                  <a:srgbClr val="000000"/>
                </a:solidFill>
                <a:latin typeface="Tw Cen MT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3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3680" y="828720"/>
            <a:ext cx="10351440" cy="2736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4000">
                <a:solidFill>
                  <a:srgbClr val="000000"/>
                </a:solidFill>
                <a:latin typeface="Tw Cen M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3680" y="3657600"/>
            <a:ext cx="10351440" cy="1368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2000">
                <a:solidFill>
                  <a:srgbClr val="808080"/>
                </a:solidFill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solidFill>
                  <a:srgbClr val="808080"/>
                </a:solidFill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solidFill>
                  <a:srgbClr val="808080"/>
                </a:solidFill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solidFill>
                  <a:srgbClr val="808080"/>
                </a:solidFill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solidFill>
                  <a:srgbClr val="808080"/>
                </a:solidFill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solidFill>
                  <a:srgbClr val="808080"/>
                </a:solidFill>
                <a:latin typeface="Tw Cen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808080"/>
                </a:solidFill>
                <a:latin typeface="Tw Cen MT"/>
              </a:rPr>
              <a:t>7.º Nível da estrutura de tópicosClique para editar o texto mestre</a:t>
            </a:r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Tw Cen MT"/>
              </a:rPr>
              <a:t>26/05/15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D0205B-37A2-484A-84EB-09C5DD55A097}" type="slidenum">
              <a:rPr lang="pt-BR" sz="1000">
                <a:solidFill>
                  <a:srgbClr val="000000"/>
                </a:solidFill>
                <a:latin typeface="Tw Cen MT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24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1000">
                <a:solidFill>
                  <a:srgbClr val="000000"/>
                </a:solidFill>
                <a:latin typeface="Tw Cen MT"/>
              </a:rPr>
              <a:t>26/05/15</a:t>
            </a:r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81907F-B414-4FF4-BECD-F5D14E2F0661}" type="slidenum">
              <a:rPr lang="pt-BR" sz="1000">
                <a:solidFill>
                  <a:srgbClr val="000000"/>
                </a:solidFill>
                <a:latin typeface="Tw Cen MT"/>
              </a:rPr>
              <a:t>&lt;número&gt;</a:t>
            </a:fld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600"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Tw Cen MT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Tw Cen MT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pt-BR" sz="4800">
                <a:solidFill>
                  <a:srgbClr val="000000"/>
                </a:solidFill>
                <a:latin typeface="Tw Cen MT"/>
              </a:rPr>
              <a:t> 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751040" y="3886200"/>
            <a:ext cx="8689680" cy="1371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5500">
                <a:solidFill>
                  <a:srgbClr val="000000"/>
                </a:solidFill>
                <a:latin typeface="Arial Rounded MT Bold"/>
              </a:rPr>
              <a:t>Equipe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:</a:t>
            </a:r>
            <a:r>
              <a:rPr lang="pt-BR" sz="22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André Bemfica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21003782</a:t>
            </a:r>
            <a:endParaRPr/>
          </a:p>
          <a:p>
            <a:pPr>
              <a:lnSpc>
                <a:spcPct val="100000"/>
              </a:lnSpc>
            </a:pPr>
            <a:r>
              <a:rPr lang="pt-BR" sz="45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Marcelo Cabral               21290872</a:t>
            </a:r>
            <a:endParaRPr/>
          </a:p>
          <a:p>
            <a:pPr>
              <a:lnSpc>
                <a:spcPct val="100000"/>
              </a:lnSpc>
            </a:pPr>
            <a:r>
              <a:rPr lang="pt-BR" sz="45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Schweitzer Campelo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pt-BR" sz="4500">
                <a:solidFill>
                  <a:srgbClr val="000000"/>
                </a:solidFill>
                <a:latin typeface="Arial Rounded MT Bold"/>
              </a:rPr>
              <a:t>    21101417</a:t>
            </a:r>
            <a:endParaRPr/>
          </a:p>
        </p:txBody>
      </p:sp>
      <p:pic>
        <p:nvPicPr>
          <p:cNvPr id="166" name="Espaço Reservado para Conteúdo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08280"/>
            <a:ext cx="5252760" cy="10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Priorização</a:t>
            </a:r>
            <a:endParaRPr/>
          </a:p>
        </p:txBody>
      </p:sp>
      <p:graphicFrame>
        <p:nvGraphicFramePr>
          <p:cNvPr id="185" name="Table 2"/>
          <p:cNvGraphicFramePr/>
          <p:nvPr/>
        </p:nvGraphicFramePr>
        <p:xfrm>
          <a:off x="914400" y="2367000"/>
          <a:ext cx="10362960" cy="2494080"/>
        </p:xfrm>
        <a:graphic>
          <a:graphicData uri="http://schemas.openxmlformats.org/drawingml/2006/table">
            <a:tbl>
              <a:tblPr/>
              <a:tblGrid>
                <a:gridCol w="1151280"/>
                <a:gridCol w="1151280"/>
                <a:gridCol w="1151280"/>
                <a:gridCol w="1151280"/>
                <a:gridCol w="1151280"/>
                <a:gridCol w="1151280"/>
                <a:gridCol w="1151280"/>
                <a:gridCol w="1151280"/>
                <a:gridCol w="1152720"/>
              </a:tblGrid>
              <a:tr h="115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w Cen MT"/>
                        </a:rPr>
                        <a:t>Valor de Negócio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w Cen MT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w Cen MT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w Cen MT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w Cen MT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w Cen MT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w Cen MT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w Cen MT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Tw Cen MT"/>
                        </a:rPr>
                        <a:t>20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2000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US2,US4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US3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US7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800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US6,US12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US5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500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US8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300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latin typeface="Tw Cen MT"/>
                        </a:rPr>
                        <a:t>US10,US11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>
                          <a:solidFill>
                            <a:srgbClr val="000000"/>
                          </a:solidFill>
                          <a:latin typeface="Tw Cen MT"/>
                        </a:rPr>
                        <a:t>US1,US9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Planejamento da Release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913680" y="2367000"/>
            <a:ext cx="5530320" cy="430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</a:rPr>
              <a:t>Sprint1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US1 Autenticar Login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US11 Gerenciar Empresário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</a:rPr>
              <a:t>Sprint2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US8 Exibir histórico Vendas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US9 Gerenciar Viagem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US10 Gerenciar BArco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6444360" y="2367000"/>
            <a:ext cx="5544000" cy="4309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</a:rPr>
              <a:t>Sprint3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US3 Comprar Passagem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US5 Pesquisar Viagem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US6 Entrar na Lista de Espera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</a:rPr>
              <a:t>Sprint4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US2 Exibir Promoção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US4 Avaliar Viagem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US7 Exibir Histórico de Compras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</a:rPr>
              <a:t>US12 Cancelar Compra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FIM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Apresentação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Para empresários e usuários de transporte fluvial do Rio Amazonas e afluentes, que tem que obter informações sobre as viagens de barco e poder realizar compra de passagens sem a necessidade presencial do usuário, facilitando a organização da venda, Boatrip é um Sistemas de Vendas de Passagens de Transporte Fluvial, que Facilita e organiza a negociação e ou escolha da viagem de barco, ao contrário de produtos baseados em WEB, o produto tem facilidade de uso e oferece promoções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Você já viajou de Barco?</a:t>
            </a:r>
            <a:endParaRPr/>
          </a:p>
        </p:txBody>
      </p:sp>
      <p:graphicFrame>
        <p:nvGraphicFramePr>
          <p:cNvPr id="170" name="Espaço Reservado para Conteúdo 7"/>
          <p:cNvGraphicFramePr/>
          <p:nvPr/>
        </p:nvGraphicFramePr>
        <p:xfrm>
          <a:off x="914400" y="2367000"/>
          <a:ext cx="10362960" cy="342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Acha Interessante?</a:t>
            </a:r>
            <a:endParaRPr/>
          </a:p>
        </p:txBody>
      </p:sp>
      <p:graphicFrame>
        <p:nvGraphicFramePr>
          <p:cNvPr id="172" name="Espaço Reservado para Conteúdo 7"/>
          <p:cNvGraphicFramePr/>
          <p:nvPr/>
        </p:nvGraphicFramePr>
        <p:xfrm>
          <a:off x="914400" y="2367000"/>
          <a:ext cx="10362960" cy="342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O que avaliar?</a:t>
            </a:r>
            <a:endParaRPr/>
          </a:p>
        </p:txBody>
      </p:sp>
      <p:graphicFrame>
        <p:nvGraphicFramePr>
          <p:cNvPr id="174" name="Espaço Reservado para Conteúdo 7"/>
          <p:cNvGraphicFramePr/>
          <p:nvPr/>
        </p:nvGraphicFramePr>
        <p:xfrm>
          <a:off x="914400" y="1654560"/>
          <a:ext cx="10478880" cy="4934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Como escolher?</a:t>
            </a:r>
            <a:endParaRPr/>
          </a:p>
        </p:txBody>
      </p:sp>
      <p:graphicFrame>
        <p:nvGraphicFramePr>
          <p:cNvPr id="176" name="Espaço Reservado para Conteúdo 7"/>
          <p:cNvGraphicFramePr/>
          <p:nvPr/>
        </p:nvGraphicFramePr>
        <p:xfrm>
          <a:off x="914400" y="2367000"/>
          <a:ext cx="10362960" cy="342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Como escolher a viagem?</a:t>
            </a:r>
            <a:endParaRPr/>
          </a:p>
        </p:txBody>
      </p:sp>
      <p:graphicFrame>
        <p:nvGraphicFramePr>
          <p:cNvPr id="178" name="Espaço Reservado para Conteúdo 7"/>
          <p:cNvGraphicFramePr/>
          <p:nvPr/>
        </p:nvGraphicFramePr>
        <p:xfrm>
          <a:off x="914400" y="2367000"/>
          <a:ext cx="10362960" cy="342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lang="pt-BR" sz="3600">
                <a:solidFill>
                  <a:srgbClr val="000000"/>
                </a:solidFill>
                <a:latin typeface="Tw Cen MT"/>
              </a:rPr>
              <a:t>User Stories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913680" y="2367000"/>
            <a:ext cx="4906080" cy="3423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1.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Autenticar Login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2.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Exibir promoções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3.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Comprar Passagem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4.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Avaliar viagem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5.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Pesquisar viagem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6.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Entrar na lista de espera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6872040" y="2367000"/>
            <a:ext cx="490608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7.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Exibir Histórico de Compras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8.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Exibir Histórico de Vendas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9.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Gerenciar viagem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10.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Gerenciar Barco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11.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Gerenciar Empresário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Tw Cen MT"/>
              </a:rPr>
              <a:t>12.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	</a:t>
            </a:r>
            <a:r>
              <a:rPr lang="pt-BR" sz="2000">
                <a:solidFill>
                  <a:srgbClr val="000000"/>
                </a:solidFill>
                <a:latin typeface="Tw Cen MT"/>
              </a:rPr>
              <a:t>Cancelar Compra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913680" y="828720"/>
            <a:ext cx="10351440" cy="2736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4000">
                <a:solidFill>
                  <a:srgbClr val="000000"/>
                </a:solidFill>
                <a:latin typeface="Tw Cen MT"/>
              </a:rPr>
              <a:t>Protótipos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913680" y="3657600"/>
            <a:ext cx="10351440" cy="1368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