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0"/>
  </p:notesMasterIdLst>
  <p:sldIdLst>
    <p:sldId id="435" r:id="rId2"/>
    <p:sldId id="436" r:id="rId3"/>
    <p:sldId id="437" r:id="rId4"/>
    <p:sldId id="438" r:id="rId5"/>
    <p:sldId id="439" r:id="rId6"/>
    <p:sldId id="440" r:id="rId7"/>
    <p:sldId id="441" r:id="rId8"/>
    <p:sldId id="442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1" r:id="rId17"/>
    <p:sldId id="452" r:id="rId18"/>
    <p:sldId id="453" r:id="rId19"/>
    <p:sldId id="287" r:id="rId20"/>
    <p:sldId id="458" r:id="rId21"/>
    <p:sldId id="459" r:id="rId22"/>
    <p:sldId id="460" r:id="rId23"/>
    <p:sldId id="461" r:id="rId24"/>
    <p:sldId id="455" r:id="rId25"/>
    <p:sldId id="450" r:id="rId26"/>
    <p:sldId id="288" r:id="rId27"/>
    <p:sldId id="456" r:id="rId28"/>
    <p:sldId id="457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EDD3D-A579-4330-8688-BDB4D91D91A7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40F64-A2C4-421F-AA68-25675D2BDE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50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e58690b648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g2e58690b64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2e58690b648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g2e58690b64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9D59A-2EA8-4F1E-B5E9-E5427E0B7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B678C-745F-4C13-BF04-B34533AB5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170E86-5F40-4447-A079-EF46FB0A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F7AA-72E2-48CF-89FD-4AE5E44973DE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B22418-C5D7-4614-B478-AF43C7841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B35B0F-B377-4868-AB14-4B7620B8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9040-ECB0-44A8-AF48-DD730B07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52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E709A-6E99-43F2-A1F2-04D1EC1B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0F9B59-F688-4C74-8342-BB3478639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C66A19-D6DD-4305-BC8D-553C0B80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F7AA-72E2-48CF-89FD-4AE5E44973DE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ECCF1A-545C-4A6F-82A5-557AE59A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2D4F8E-FA1F-4F05-85A4-A55162C4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9040-ECB0-44A8-AF48-DD730B07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73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1C95E3-C0AE-4EC9-9EAD-739509432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532471-4FB1-4815-A7BA-427E18143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5B5AE1-BA1F-4D5B-B0F0-5E93F93A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F7AA-72E2-48CF-89FD-4AE5E44973DE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E2B346-B2CD-4D0D-921C-F221BE87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7567D7-2550-4B91-AAD4-081F172E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9040-ECB0-44A8-AF48-DD730B07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794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6B212-6294-2D53-ADCA-82D01814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DB2480-A13C-7729-7CE5-6382FFE99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27B03-91C3-C99A-314E-90747222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97A5-1BFE-4483-9753-0EA9C03F866B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43C2DD-EB16-89A9-F7A0-E5631A41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71551D-F205-AB5E-FC3D-D3ED9B7F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1A44-F545-439D-9DD4-E85EA3FDAF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16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3FAF7-D777-4E64-91EE-223BAAB7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7BBCD6-8C6E-464C-9220-EC8C6231E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CDD706-AF1A-4BB7-9EC5-E5CB64D4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F7AA-72E2-48CF-89FD-4AE5E44973DE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6BE3D1-83EF-4220-AA48-EA27CBFD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FC2C5E-5737-4453-9B66-1A7CC781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9040-ECB0-44A8-AF48-DD730B07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30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C9261-397E-4164-B8CC-687D9074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8D3C4F-D0CE-47AE-9E4D-063CF7696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D99291-4A2A-4193-8310-0293ACC1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F7AA-72E2-48CF-89FD-4AE5E44973DE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01E071-695F-47C9-A81C-500B826C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812F5E-42A9-4E85-8AA7-B72E8113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9040-ECB0-44A8-AF48-DD730B07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53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1461F-B1B2-4D22-8985-CE1835155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66B320-4C83-4351-8A21-45080A103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D0827C-5C97-4D2F-9CB9-F289CED3D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54A629-8D47-4E6B-9E3C-5990FD64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F7AA-72E2-48CF-89FD-4AE5E44973DE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412816-85E0-4C86-9921-61BFB761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8AABA0-A75F-4143-9E9F-FBEF99DC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9040-ECB0-44A8-AF48-DD730B07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38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359A1-B8F2-4473-9D8E-8965B9CE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2EDB40-7078-480A-ABA2-B34CE952E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AE3817-49DF-4983-A504-CA503BDED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D62A7F1-522B-4289-B295-A183A22A5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BF27990-B950-42E0-B854-890E90DC7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E10CEDC-8B40-4FB2-BAAE-5AD7C727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F7AA-72E2-48CF-89FD-4AE5E44973DE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C61E2B7-403E-4B91-A808-885105E7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CA6535C-AA71-4AEE-93EC-17C3EC75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9040-ECB0-44A8-AF48-DD730B07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20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BC547-CF72-4979-809C-49ECD327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2ACE07B-36C0-4374-BCB4-3368D0B3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F7AA-72E2-48CF-89FD-4AE5E44973DE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B146FA5-DD67-494D-8413-6ECF31A5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D882F3-93CB-4340-A1D9-A3FA831C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9040-ECB0-44A8-AF48-DD730B07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85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5CFA6CF-00A2-4AE6-A93F-093E46381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F7AA-72E2-48CF-89FD-4AE5E44973DE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49318D-F7CD-4F71-AC2F-B036EEBD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AF0C3C-C682-4390-91F9-83BA76B9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9040-ECB0-44A8-AF48-DD730B07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91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04D2E-A067-43DD-A8FD-4490F9E3B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4F798B-005D-4104-8BD2-891012131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01BCA7-2B9B-4F9A-BEA2-3DA1650D0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C6293F-A6BB-4C4D-9522-04AA8F50A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F7AA-72E2-48CF-89FD-4AE5E44973DE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C06303-AC7C-4661-8847-5B87D2AF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25BFC6-8A71-4DF9-A981-B95DA428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9040-ECB0-44A8-AF48-DD730B07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57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D1442-45FC-4610-9448-41E0B295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46E2062-43DE-4C21-AC7F-3FCB6A03A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5D8F32-FC19-4A8D-BADD-AA5B1BBAF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93DAEC-E446-421B-A1CC-2A1A264C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F7AA-72E2-48CF-89FD-4AE5E44973DE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66C4F8-2512-49C9-92FB-E7B9C3CD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AA8F34-DE50-489D-8FFF-230B0B08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9040-ECB0-44A8-AF48-DD730B07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06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78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DB52E7A-35AA-4CFE-B6CE-AA425EAC4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8BBB86-2F26-4D87-8865-50276E334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F9FD61-BA08-45A3-B014-7EBDA1289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DF7AA-72E2-48CF-89FD-4AE5E44973DE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94419C-C090-4A6F-A33C-06EFBB2CD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2C39C2-D1EC-4681-8F0B-EC9F3ABBE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19040-ECB0-44A8-AF48-DD730B07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72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88D27-12D3-FD96-B9C1-E4B4B88E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50" y="2517642"/>
            <a:ext cx="3873500" cy="1822715"/>
          </a:xfrm>
        </p:spPr>
        <p:txBody>
          <a:bodyPr>
            <a:normAutofit fontScale="90000"/>
          </a:bodyPr>
          <a:lstStyle/>
          <a:p>
            <a:pPr marR="0" rtl="0"/>
            <a:r>
              <a:rPr lang="pt-BR" sz="8800" b="1" i="0" u="none" strike="noStrike" kern="100" baseline="0" dirty="0">
                <a:solidFill>
                  <a:schemeClr val="accent1"/>
                </a:solidFill>
                <a:latin typeface="Calibri" panose="020F0502020204030204" pitchFamily="34" charset="0"/>
              </a:rPr>
              <a:t>Funções</a:t>
            </a:r>
          </a:p>
        </p:txBody>
      </p:sp>
    </p:spTree>
    <p:extLst>
      <p:ext uri="{BB962C8B-B14F-4D97-AF65-F5344CB8AC3E}">
        <p14:creationId xmlns:p14="http://schemas.microsoft.com/office/powerpoint/2010/main" val="234187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1D5221B-093C-4176-BDD9-FF047DC6D32B}"/>
              </a:ext>
            </a:extLst>
          </p:cNvPr>
          <p:cNvSpPr txBox="1"/>
          <p:nvPr/>
        </p:nvSpPr>
        <p:spPr>
          <a:xfrm>
            <a:off x="948267" y="1182231"/>
            <a:ext cx="62145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Nos 2 últimos exemplos utilizamos o print e o </a:t>
            </a:r>
            <a:r>
              <a:rPr lang="pt-BR" sz="2800" dirty="0" err="1"/>
              <a:t>return</a:t>
            </a:r>
            <a:r>
              <a:rPr lang="pt-BR" sz="2800" dirty="0"/>
              <a:t> dentro da função.</a:t>
            </a:r>
          </a:p>
          <a:p>
            <a:endParaRPr lang="pt-BR" sz="2800" dirty="0"/>
          </a:p>
          <a:p>
            <a:r>
              <a:rPr lang="pt-BR" sz="2800" dirty="0"/>
              <a:t>Qual a diferença de um para o outro, se tratando de funções?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48D0EA-BD55-D6BE-E851-A2C41C892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3687196"/>
            <a:ext cx="2378503" cy="182460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804072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39DB1AB-B69F-F1B9-333F-AB92CD394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32" y="1705959"/>
            <a:ext cx="5184507" cy="344608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53DAB8E-8084-FEA0-B50E-482A0D01B4C7}"/>
              </a:ext>
            </a:extLst>
          </p:cNvPr>
          <p:cNvSpPr txBox="1"/>
          <p:nvPr/>
        </p:nvSpPr>
        <p:spPr>
          <a:xfrm>
            <a:off x="7442199" y="2662692"/>
            <a:ext cx="28786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Explique o que acontece...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D68C0CB-E99B-817D-1AA2-E3BDB602CCE0}"/>
              </a:ext>
            </a:extLst>
          </p:cNvPr>
          <p:cNvCxnSpPr/>
          <p:nvPr/>
        </p:nvCxnSpPr>
        <p:spPr>
          <a:xfrm flipH="1">
            <a:off x="3996267" y="3691467"/>
            <a:ext cx="3352800" cy="872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8F1CAAF-77DD-578E-1348-ABCD2F306C41}"/>
              </a:ext>
            </a:extLst>
          </p:cNvPr>
          <p:cNvCxnSpPr>
            <a:cxnSpLocks/>
          </p:cNvCxnSpPr>
          <p:nvPr/>
        </p:nvCxnSpPr>
        <p:spPr>
          <a:xfrm flipH="1">
            <a:off x="2915439" y="3691467"/>
            <a:ext cx="4433628" cy="541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131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DCEB0BA-4575-C09B-7D10-22CAC321F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0" y="899957"/>
            <a:ext cx="5511800" cy="505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44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995B6DD-B526-C659-0D6E-846780C69183}"/>
              </a:ext>
            </a:extLst>
          </p:cNvPr>
          <p:cNvSpPr txBox="1"/>
          <p:nvPr/>
        </p:nvSpPr>
        <p:spPr>
          <a:xfrm>
            <a:off x="668867" y="668291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Escopo de Variáveis:</a:t>
            </a:r>
          </a:p>
          <a:p>
            <a:endParaRPr lang="pt-BR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/>
              <a:t>Escopo Local</a:t>
            </a:r>
            <a:r>
              <a:rPr lang="pt-BR" sz="2000" dirty="0"/>
              <a:t>: Variáveis definidas dentro de uma função só existem dentro dela.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/>
              <a:t>Escopo Global</a:t>
            </a:r>
            <a:r>
              <a:rPr lang="pt-BR" sz="2000" dirty="0"/>
              <a:t>: Variáveis definidas fora de qualquer função podem ser acessadas em qualquer parte do código.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D52E2B-40F3-30B7-889A-F4A924521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276" y="3162156"/>
            <a:ext cx="5443447" cy="323017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B76DDF2-9125-DFAD-C00D-70168050EF74}"/>
              </a:ext>
            </a:extLst>
          </p:cNvPr>
          <p:cNvSpPr txBox="1"/>
          <p:nvPr/>
        </p:nvSpPr>
        <p:spPr>
          <a:xfrm>
            <a:off x="9313333" y="4084746"/>
            <a:ext cx="22775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 que está acontecendo aqui?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6780144-0070-C410-3D1E-D0F4F297F5A9}"/>
              </a:ext>
            </a:extLst>
          </p:cNvPr>
          <p:cNvCxnSpPr>
            <a:cxnSpLocks/>
          </p:cNvCxnSpPr>
          <p:nvPr/>
        </p:nvCxnSpPr>
        <p:spPr>
          <a:xfrm flipH="1">
            <a:off x="6324600" y="4684110"/>
            <a:ext cx="2740928" cy="93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E57D8F4-B32E-DCF2-BE0D-A1897419B238}"/>
              </a:ext>
            </a:extLst>
          </p:cNvPr>
          <p:cNvCxnSpPr>
            <a:cxnSpLocks/>
          </p:cNvCxnSpPr>
          <p:nvPr/>
        </p:nvCxnSpPr>
        <p:spPr>
          <a:xfrm flipH="1">
            <a:off x="6259964" y="4684110"/>
            <a:ext cx="2805564" cy="436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8F88F20-6C76-15C7-58AF-4DB68446C004}"/>
              </a:ext>
            </a:extLst>
          </p:cNvPr>
          <p:cNvCxnSpPr>
            <a:cxnSpLocks/>
          </p:cNvCxnSpPr>
          <p:nvPr/>
        </p:nvCxnSpPr>
        <p:spPr>
          <a:xfrm flipH="1">
            <a:off x="5653462" y="4684110"/>
            <a:ext cx="3412066" cy="1308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06884B4-3515-4AD0-688C-8212F17F0794}"/>
              </a:ext>
            </a:extLst>
          </p:cNvPr>
          <p:cNvCxnSpPr>
            <a:cxnSpLocks/>
          </p:cNvCxnSpPr>
          <p:nvPr/>
        </p:nvCxnSpPr>
        <p:spPr>
          <a:xfrm flipH="1" flipV="1">
            <a:off x="5712728" y="3487100"/>
            <a:ext cx="3352800" cy="1197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595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4BE04A1-BBED-8C9D-DBA8-4897D49DBFB7}"/>
              </a:ext>
            </a:extLst>
          </p:cNvPr>
          <p:cNvSpPr txBox="1"/>
          <p:nvPr/>
        </p:nvSpPr>
        <p:spPr>
          <a:xfrm>
            <a:off x="1532466" y="523445"/>
            <a:ext cx="30141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Tipos de Argumentos: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1199BD-0181-EB83-CCF3-E91351B9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24" y="2096496"/>
            <a:ext cx="9313351" cy="266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98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3B2DAA7-0ADA-798D-4521-1F445165C23B}"/>
              </a:ext>
            </a:extLst>
          </p:cNvPr>
          <p:cNvSpPr txBox="1"/>
          <p:nvPr/>
        </p:nvSpPr>
        <p:spPr>
          <a:xfrm>
            <a:off x="1532466" y="523445"/>
            <a:ext cx="30141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Tipos de Argumentos: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85BC16-91B5-8C30-AFEC-664FE76BB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754" y="1803068"/>
            <a:ext cx="8930491" cy="325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30CD87B-203E-81D7-86C6-6E918C6D48CE}"/>
              </a:ext>
            </a:extLst>
          </p:cNvPr>
          <p:cNvSpPr txBox="1"/>
          <p:nvPr/>
        </p:nvSpPr>
        <p:spPr>
          <a:xfrm>
            <a:off x="1532466" y="523445"/>
            <a:ext cx="30141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Tipos de Argumentos: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5D77A7-B22F-28A6-996B-F768EA771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135" y="1100801"/>
            <a:ext cx="7359729" cy="465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02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E76897E-752F-A860-85A0-DAA448F11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448" y="1302181"/>
            <a:ext cx="8131103" cy="425363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F470973-E003-8522-C77C-9428F1C4313C}"/>
              </a:ext>
            </a:extLst>
          </p:cNvPr>
          <p:cNvSpPr txBox="1"/>
          <p:nvPr/>
        </p:nvSpPr>
        <p:spPr>
          <a:xfrm>
            <a:off x="1532466" y="523445"/>
            <a:ext cx="30141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Função com </a:t>
            </a:r>
            <a:r>
              <a:rPr lang="pt-BR" sz="2000" b="1" dirty="0" err="1"/>
              <a:t>While</a:t>
            </a:r>
            <a:r>
              <a:rPr lang="pt-BR" sz="20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21423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B9B634D-1569-89F6-2376-566D11FC1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21" y="-83046"/>
            <a:ext cx="7039957" cy="64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23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248CB-8A01-09E2-8228-D089970DA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266" y="2766218"/>
            <a:ext cx="9186333" cy="1325563"/>
          </a:xfrm>
        </p:spPr>
        <p:txBody>
          <a:bodyPr/>
          <a:lstStyle/>
          <a:p>
            <a:pPr rtl="0"/>
            <a:r>
              <a:rPr lang="pt-BR" b="0" i="0" u="none" strike="noStrike" kern="100" baseline="0" dirty="0">
                <a:solidFill>
                  <a:schemeClr val="accent1"/>
                </a:solidFill>
                <a:latin typeface="Calibri" panose="020F0502020204030204" pitchFamily="34" charset="0"/>
              </a:rPr>
              <a:t>Documentação de funções</a:t>
            </a:r>
            <a:r>
              <a:rPr lang="pt-BR" b="0" i="0" u="none" strike="noStrike" kern="100" baseline="0" dirty="0">
                <a:latin typeface="Calibri" panose="020F0502020204030204" pitchFamily="34" charset="0"/>
              </a:rPr>
              <a:t> (</a:t>
            </a:r>
            <a:r>
              <a:rPr lang="pt-BR" b="0" i="0" u="none" strike="noStrike" kern="100" baseline="0" dirty="0" err="1">
                <a:solidFill>
                  <a:schemeClr val="accent6"/>
                </a:solidFill>
                <a:latin typeface="Calibri" panose="020F0502020204030204" pitchFamily="34" charset="0"/>
              </a:rPr>
              <a:t>docstrings</a:t>
            </a:r>
            <a:r>
              <a:rPr lang="pt-BR" b="0" i="0" u="none" strike="noStrike" kern="100" baseline="0" dirty="0">
                <a:latin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4050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14F7BCB-9270-32F8-513B-4900168F9C36}"/>
              </a:ext>
            </a:extLst>
          </p:cNvPr>
          <p:cNvSpPr txBox="1"/>
          <p:nvPr/>
        </p:nvSpPr>
        <p:spPr>
          <a:xfrm>
            <a:off x="2120900" y="1166842"/>
            <a:ext cx="7950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Objetivos do próximo assunto:</a:t>
            </a:r>
          </a:p>
          <a:p>
            <a:endParaRPr lang="pt-BR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Compreender o que são funções em Python.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Aprender a definir e utilizar funções.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Conhecer parâmetros, argumentos e valores padrão.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Entender a diferença entre funções com retorno e sem retorno.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Exercitar a prática de criação e uso de funções.</a:t>
            </a:r>
          </a:p>
        </p:txBody>
      </p:sp>
    </p:spTree>
    <p:extLst>
      <p:ext uri="{BB962C8B-B14F-4D97-AF65-F5344CB8AC3E}">
        <p14:creationId xmlns:p14="http://schemas.microsoft.com/office/powerpoint/2010/main" val="1940521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754E480-8A9B-5DBA-CF2C-5FB8B87D875C}"/>
              </a:ext>
            </a:extLst>
          </p:cNvPr>
          <p:cNvSpPr txBox="1"/>
          <p:nvPr/>
        </p:nvSpPr>
        <p:spPr>
          <a:xfrm>
            <a:off x="2074333" y="1351508"/>
            <a:ext cx="804333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A documentação de funções em Python é feita através de </a:t>
            </a:r>
            <a:r>
              <a:rPr lang="pt-BR" sz="2400" i="1" dirty="0" err="1"/>
              <a:t>docstrings</a:t>
            </a:r>
            <a:r>
              <a:rPr lang="pt-BR" sz="2400" dirty="0"/>
              <a:t>, que são </a:t>
            </a:r>
            <a:r>
              <a:rPr lang="pt-BR" sz="2400" dirty="0" err="1"/>
              <a:t>strings</a:t>
            </a:r>
            <a:r>
              <a:rPr lang="pt-BR" sz="2400" dirty="0"/>
              <a:t> especiais usadas para descrever o funcionamento, parâmetros, e retorno de uma função. </a:t>
            </a:r>
          </a:p>
          <a:p>
            <a:endParaRPr lang="pt-BR" sz="2400" dirty="0"/>
          </a:p>
          <a:p>
            <a:r>
              <a:rPr lang="pt-BR" sz="2400" dirty="0"/>
              <a:t>Elas facilitam a compreensão do propósito da função e fornecem um guia sobre como usá-la corretamente. </a:t>
            </a:r>
          </a:p>
          <a:p>
            <a:endParaRPr lang="pt-BR" sz="2400" dirty="0"/>
          </a:p>
          <a:p>
            <a:r>
              <a:rPr lang="pt-BR" sz="2400" dirty="0"/>
              <a:t>O uso de </a:t>
            </a:r>
            <a:r>
              <a:rPr lang="pt-BR" sz="2400" i="1" dirty="0" err="1"/>
              <a:t>docstrings</a:t>
            </a:r>
            <a:r>
              <a:rPr lang="pt-BR" sz="2400" dirty="0"/>
              <a:t> é considerado uma boa prática, principalmente quando você quer que outras pessoas compreendam e utilizem o seu código de forma eficiente.</a:t>
            </a:r>
          </a:p>
        </p:txBody>
      </p:sp>
    </p:spTree>
    <p:extLst>
      <p:ext uri="{BB962C8B-B14F-4D97-AF65-F5344CB8AC3E}">
        <p14:creationId xmlns:p14="http://schemas.microsoft.com/office/powerpoint/2010/main" val="3970651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8874790-5665-4102-8448-CDD956C4E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533" y="865435"/>
            <a:ext cx="6542933" cy="512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34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10D302E-0477-31A1-7523-1F6964A80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024" y="995456"/>
            <a:ext cx="6841952" cy="486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24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75035FD-6EF3-A5C0-B01A-9A529B05B608}"/>
              </a:ext>
            </a:extLst>
          </p:cNvPr>
          <p:cNvSpPr txBox="1"/>
          <p:nvPr/>
        </p:nvSpPr>
        <p:spPr>
          <a:xfrm>
            <a:off x="1079500" y="982176"/>
            <a:ext cx="10033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Regras Gerais para </a:t>
            </a:r>
            <a:r>
              <a:rPr lang="pt-BR" sz="2400" b="1" i="1" dirty="0" err="1">
                <a:solidFill>
                  <a:schemeClr val="accent6"/>
                </a:solidFill>
              </a:rPr>
              <a:t>Docstrings</a:t>
            </a:r>
            <a:r>
              <a:rPr lang="pt-BR" sz="2400" b="1" i="1" dirty="0"/>
              <a:t>:</a:t>
            </a:r>
          </a:p>
          <a:p>
            <a:endParaRPr lang="pt-BR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Brevidade e Clareza</a:t>
            </a:r>
            <a:r>
              <a:rPr lang="pt-BR" sz="2400" dirty="0"/>
              <a:t>: A </a:t>
            </a:r>
            <a:r>
              <a:rPr lang="pt-BR" sz="2400" i="1" dirty="0" err="1"/>
              <a:t>docstring</a:t>
            </a:r>
            <a:r>
              <a:rPr lang="pt-BR" sz="2400" dirty="0"/>
              <a:t> deve ser concisa, descrevendo o propósito da função e como ela deve ser usada.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Parâmetros e Retorno</a:t>
            </a:r>
            <a:r>
              <a:rPr lang="pt-BR" sz="2400" dirty="0"/>
              <a:t>: Descreva todos os parâmetros da função, seus tipos e o que eles representam. Também descreva o tipo e propósito do retorno.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Exemplos de Uso</a:t>
            </a:r>
            <a:r>
              <a:rPr lang="pt-BR" sz="2400" dirty="0"/>
              <a:t>: Em funções mais complexas, você pode incluir exemplos de uso dentro da </a:t>
            </a:r>
            <a:r>
              <a:rPr lang="pt-BR" sz="2400" i="1" dirty="0" err="1"/>
              <a:t>docstring</a:t>
            </a:r>
            <a:r>
              <a:rPr lang="pt-BR" sz="2400" dirty="0"/>
              <a:t> para facilitar o entendimento.</a:t>
            </a:r>
          </a:p>
          <a:p>
            <a:r>
              <a:rPr lang="pt-BR" sz="2400" dirty="0"/>
              <a:t>Essas práticas ajudarão a melhorar a legibilidade e a manutenção do seu código.</a:t>
            </a:r>
          </a:p>
        </p:txBody>
      </p:sp>
    </p:spTree>
    <p:extLst>
      <p:ext uri="{BB962C8B-B14F-4D97-AF65-F5344CB8AC3E}">
        <p14:creationId xmlns:p14="http://schemas.microsoft.com/office/powerpoint/2010/main" val="1994448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ython Programming – SSi Education">
            <a:extLst>
              <a:ext uri="{FF2B5EF4-FFF2-40B4-BE49-F238E27FC236}">
                <a16:creationId xmlns:a16="http://schemas.microsoft.com/office/drawing/2014/main" id="{E1FD9A10-2C03-3763-C498-511262A0D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433638"/>
            <a:ext cx="3713163" cy="371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49849C0E-72CB-996F-2588-A013C4A90320}"/>
              </a:ext>
            </a:extLst>
          </p:cNvPr>
          <p:cNvSpPr/>
          <p:nvPr/>
        </p:nvSpPr>
        <p:spPr>
          <a:xfrm>
            <a:off x="777779" y="1798935"/>
            <a:ext cx="540404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378858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2A8A528-7B97-EF50-C219-379A2B57D604}"/>
              </a:ext>
            </a:extLst>
          </p:cNvPr>
          <p:cNvSpPr txBox="1"/>
          <p:nvPr/>
        </p:nvSpPr>
        <p:spPr>
          <a:xfrm>
            <a:off x="876300" y="1443841"/>
            <a:ext cx="104394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Crie uma função chamada </a:t>
            </a:r>
            <a:r>
              <a:rPr lang="pt-BR" dirty="0" err="1"/>
              <a:t>saudacao</a:t>
            </a:r>
            <a:r>
              <a:rPr lang="pt-BR" dirty="0"/>
              <a:t>() que recebe um nome como parâmetro e retorna uma saudação personalizada.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Escreva uma função soma() que recebe dois números como parâmetros e retorna a soma deles.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Escreva uma função fatorial() que recebe um número inteiro positivo como parâmetro e retorna o fatorial desse número.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Implemente uma função </a:t>
            </a:r>
            <a:r>
              <a:rPr lang="pt-BR" dirty="0" err="1"/>
              <a:t>eh_primo</a:t>
            </a:r>
            <a:r>
              <a:rPr lang="pt-BR" dirty="0"/>
              <a:t>() que recebe um número e retorna </a:t>
            </a:r>
            <a:r>
              <a:rPr lang="pt-BR" dirty="0" err="1"/>
              <a:t>True</a:t>
            </a:r>
            <a:r>
              <a:rPr lang="pt-BR" dirty="0"/>
              <a:t> se ele for primo, ou False caso contrário.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Crie uma função </a:t>
            </a:r>
            <a:r>
              <a:rPr lang="pt-BR" dirty="0" err="1"/>
              <a:t>contar_vogais</a:t>
            </a:r>
            <a:r>
              <a:rPr lang="pt-BR" dirty="0"/>
              <a:t>() que recebe uma </a:t>
            </a:r>
            <a:r>
              <a:rPr lang="pt-BR" dirty="0" err="1"/>
              <a:t>string</a:t>
            </a:r>
            <a:r>
              <a:rPr lang="pt-BR" dirty="0"/>
              <a:t> e retorna o número de vogais presentes nela.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Escreva uma função </a:t>
            </a:r>
            <a:r>
              <a:rPr lang="pt-BR" dirty="0" err="1"/>
              <a:t>inverter_string</a:t>
            </a:r>
            <a:r>
              <a:rPr lang="pt-BR" dirty="0"/>
              <a:t>() que recebe uma </a:t>
            </a:r>
            <a:r>
              <a:rPr lang="pt-BR" dirty="0" err="1"/>
              <a:t>string</a:t>
            </a:r>
            <a:r>
              <a:rPr lang="pt-BR" dirty="0"/>
              <a:t> como parâmetro e retorna essa </a:t>
            </a:r>
            <a:r>
              <a:rPr lang="pt-BR" dirty="0" err="1"/>
              <a:t>string</a:t>
            </a:r>
            <a:r>
              <a:rPr lang="pt-BR" dirty="0"/>
              <a:t> invertida.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Implemente uma função </a:t>
            </a:r>
            <a:r>
              <a:rPr lang="pt-BR" dirty="0" err="1"/>
              <a:t>media_lista</a:t>
            </a:r>
            <a:r>
              <a:rPr lang="pt-BR" dirty="0"/>
              <a:t>() que recebe uma lista de números e retorna a média deles.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Escreva uma função </a:t>
            </a:r>
            <a:r>
              <a:rPr lang="pt-BR" dirty="0" err="1"/>
              <a:t>maior_numero</a:t>
            </a:r>
            <a:r>
              <a:rPr lang="pt-BR" dirty="0"/>
              <a:t>() que recebe uma lista de números como parâmetro e retorna o maior valor presente na lista.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Implemente uma função </a:t>
            </a:r>
            <a:r>
              <a:rPr lang="pt-BR" dirty="0" err="1"/>
              <a:t>contar_palavras_unicas</a:t>
            </a:r>
            <a:r>
              <a:rPr lang="pt-BR" dirty="0"/>
              <a:t>() que recebe uma </a:t>
            </a:r>
            <a:r>
              <a:rPr lang="pt-BR" dirty="0" err="1"/>
              <a:t>string</a:t>
            </a:r>
            <a:r>
              <a:rPr lang="pt-BR" dirty="0"/>
              <a:t> e retorna o número de palavras únicas presentes nela. Considere as palavras separadas por espaços.</a:t>
            </a:r>
          </a:p>
        </p:txBody>
      </p:sp>
    </p:spTree>
    <p:extLst>
      <p:ext uri="{BB962C8B-B14F-4D97-AF65-F5344CB8AC3E}">
        <p14:creationId xmlns:p14="http://schemas.microsoft.com/office/powerpoint/2010/main" val="2788859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35855-6AE5-4AA0-AB3A-B5A80B69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t-BR" b="0" i="0" u="none" strike="noStrike" kern="100" baseline="0" dirty="0">
                <a:latin typeface="Calibri" panose="020F0502020204030204" pitchFamily="34" charset="0"/>
              </a:rPr>
              <a:t>Desafios com funções: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AA8B811-1B53-E18D-2324-3DFD48B62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1466" y="1945746"/>
            <a:ext cx="9889067" cy="2966508"/>
          </a:xfrm>
        </p:spPr>
        <p:txBody>
          <a:bodyPr/>
          <a:lstStyle/>
          <a:p>
            <a:r>
              <a:rPr lang="pt-BR" b="1" dirty="0"/>
              <a:t>Problema</a:t>
            </a:r>
            <a:r>
              <a:rPr lang="pt-BR" dirty="0"/>
              <a:t>: Dado um conjunto de notas de alunos, calcule a média e classifique como "Aprovado" ou "Reprovado" (nota mínima 7).</a:t>
            </a:r>
          </a:p>
          <a:p>
            <a:endParaRPr lang="pt-BR" dirty="0"/>
          </a:p>
          <a:p>
            <a:r>
              <a:rPr lang="pt-BR" b="1" dirty="0"/>
              <a:t>Problema</a:t>
            </a:r>
            <a:r>
              <a:rPr lang="pt-BR" dirty="0"/>
              <a:t>: Criar uma função que conte quantas vezes cada caractere aparece em uma </a:t>
            </a:r>
            <a:r>
              <a:rPr lang="pt-BR" dirty="0" err="1"/>
              <a:t>string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6226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" name="Google Shape;839;p139" descr="Digitando Ilustrações, Vetores E Clipart De Stock – (2,402 Stock  Illustrations)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8378" y="2616380"/>
            <a:ext cx="4591722" cy="2419126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139"/>
          <p:cNvSpPr txBox="1"/>
          <p:nvPr/>
        </p:nvSpPr>
        <p:spPr>
          <a:xfrm>
            <a:off x="653035" y="2382688"/>
            <a:ext cx="54429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5B9BD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5B9BD5"/>
                </a:solidFill>
                <a:latin typeface="Calibri"/>
                <a:ea typeface="Calibri"/>
                <a:cs typeface="Calibri"/>
                <a:sym typeface="Calibri"/>
              </a:rPr>
              <a:t>Aconselho a realizar em duplas,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5B9BD5"/>
                </a:solidFill>
                <a:latin typeface="Calibri"/>
                <a:ea typeface="Calibri"/>
                <a:cs typeface="Calibri"/>
                <a:sym typeface="Calibri"/>
              </a:rPr>
              <a:t>mas pode ser feito sozinho.</a:t>
            </a:r>
            <a:endParaRPr sz="3200">
              <a:solidFill>
                <a:srgbClr val="5B9B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139"/>
          <p:cNvSpPr/>
          <p:nvPr/>
        </p:nvSpPr>
        <p:spPr>
          <a:xfrm>
            <a:off x="748598" y="621523"/>
            <a:ext cx="544289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accent1"/>
                </a:solidFill>
              </a:rPr>
              <a:t>Desafio final Funções.</a:t>
            </a:r>
            <a:endParaRPr sz="40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40"/>
          <p:cNvSpPr/>
          <p:nvPr/>
        </p:nvSpPr>
        <p:spPr>
          <a:xfrm>
            <a:off x="303600" y="1254374"/>
            <a:ext cx="11024700" cy="52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Arial"/>
                <a:ea typeface="Arial"/>
                <a:cs typeface="Arial"/>
                <a:sym typeface="Arial"/>
              </a:rPr>
              <a:t>Crie um programa que permita ao usuário realizar as seguintes operações bancárias: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800"/>
              <a:buFont typeface="Arial"/>
              <a:buChar char="•"/>
            </a:pPr>
            <a:r>
              <a:rPr lang="pt-BR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Criar conta</a:t>
            </a:r>
            <a:endParaRPr sz="1200" dirty="0"/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800"/>
              <a:buFont typeface="Arial"/>
              <a:buChar char="•"/>
            </a:pPr>
            <a:r>
              <a:rPr lang="pt-BR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Verificar saldo</a:t>
            </a:r>
            <a:endParaRPr sz="1200" dirty="0"/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800"/>
              <a:buFont typeface="Arial"/>
              <a:buChar char="•"/>
            </a:pPr>
            <a:r>
              <a:rPr lang="pt-BR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Depositar dinheiro</a:t>
            </a:r>
            <a:endParaRPr sz="1200" dirty="0"/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800"/>
              <a:buFont typeface="Arial"/>
              <a:buChar char="•"/>
            </a:pPr>
            <a:r>
              <a:rPr lang="pt-BR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Sacar dinheiro</a:t>
            </a:r>
            <a:endParaRPr sz="1200" dirty="0"/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800"/>
              <a:buFont typeface="Arial"/>
              <a:buChar char="•"/>
            </a:pPr>
            <a:r>
              <a:rPr lang="pt-BR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Encerrar o atendimento</a:t>
            </a:r>
            <a:endParaRPr sz="1200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b="0" i="0" u="none" strike="noStrike" cap="none" dirty="0">
              <a:solidFill>
                <a:srgbClr val="70AD4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SzPts val="1800"/>
              <a:buFont typeface="Arial"/>
              <a:buChar char="•"/>
            </a:pPr>
            <a:r>
              <a:rPr lang="pt-BR" sz="1800" dirty="0">
                <a:latin typeface="Arial"/>
                <a:ea typeface="Arial"/>
                <a:cs typeface="Arial"/>
                <a:sym typeface="Arial"/>
              </a:rPr>
              <a:t>O programa deve armazenar as informações da conta bancária do usuário em um dicionário</a:t>
            </a:r>
            <a:r>
              <a:rPr lang="pt-BR" sz="1800" dirty="0">
                <a:solidFill>
                  <a:srgbClr val="5B9BD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SzPts val="2000"/>
              <a:buFont typeface="Arial"/>
              <a:buChar char="•"/>
            </a:pPr>
            <a:r>
              <a:rPr lang="pt-BR" sz="1800" dirty="0">
                <a:solidFill>
                  <a:srgbClr val="5B9BD5"/>
                </a:solidFill>
                <a:latin typeface="Arial"/>
                <a:ea typeface="Arial"/>
                <a:cs typeface="Arial"/>
                <a:sym typeface="Arial"/>
              </a:rPr>
              <a:t>O programa </a:t>
            </a:r>
            <a:r>
              <a:rPr lang="pt-BR" sz="1800" dirty="0">
                <a:solidFill>
                  <a:srgbClr val="70AD47"/>
                </a:solidFill>
                <a:latin typeface="Arial"/>
                <a:ea typeface="Arial"/>
                <a:cs typeface="Arial"/>
                <a:sym typeface="Arial"/>
              </a:rPr>
              <a:t>deve exibir um </a:t>
            </a:r>
            <a:r>
              <a:rPr lang="pt-BR" sz="2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menu</a:t>
            </a:r>
            <a:r>
              <a:rPr lang="pt-BR" sz="1800" dirty="0">
                <a:solidFill>
                  <a:srgbClr val="70AD4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dirty="0">
                <a:solidFill>
                  <a:srgbClr val="5B9BD5"/>
                </a:solidFill>
                <a:latin typeface="Arial"/>
                <a:ea typeface="Arial"/>
                <a:cs typeface="Arial"/>
                <a:sym typeface="Arial"/>
              </a:rPr>
              <a:t>para o usuário escolher a operação que deseja realizar e, em seguida, executar a operação escolhida.</a:t>
            </a:r>
            <a:endParaRPr sz="1200" dirty="0"/>
          </a:p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SzPts val="1800"/>
              <a:buFont typeface="Arial"/>
              <a:buChar char="•"/>
            </a:pPr>
            <a:r>
              <a:rPr lang="pt-BR" sz="1800" dirty="0">
                <a:latin typeface="Arial"/>
                <a:ea typeface="Arial"/>
                <a:cs typeface="Arial"/>
                <a:sym typeface="Arial"/>
              </a:rPr>
              <a:t>Ao depositar dinheiro, o programa deve atualizar o saldo da conta bancária adicionando o valor depositado ao saldo atual.</a:t>
            </a:r>
            <a:endParaRPr sz="1200" dirty="0"/>
          </a:p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SzPts val="1800"/>
              <a:buFont typeface="Arial"/>
              <a:buChar char="•"/>
            </a:pPr>
            <a:r>
              <a:rPr lang="pt-BR" sz="1800" dirty="0">
                <a:latin typeface="Arial"/>
                <a:ea typeface="Arial"/>
                <a:cs typeface="Arial"/>
                <a:sym typeface="Arial"/>
              </a:rPr>
              <a:t>Ao sacar dinheiro, o programa deve verificar se o valor a ser sacado é menor ou igual ao saldo atual da conta bancária e, em caso afirmativo, atualizar o saldo da conta bancária subtraindo o valor sacado do saldo atual.</a:t>
            </a:r>
            <a:endParaRPr sz="1200" dirty="0"/>
          </a:p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SzPts val="1800"/>
              <a:buFont typeface="Arial"/>
              <a:buChar char="•"/>
            </a:pPr>
            <a:r>
              <a:rPr lang="pt-BR" sz="1800" dirty="0">
                <a:latin typeface="Arial"/>
                <a:ea typeface="Arial"/>
                <a:cs typeface="Arial"/>
                <a:sym typeface="Arial"/>
              </a:rPr>
              <a:t>Se o valor a ser sacado for maior que o saldo atual da conta bancária, o programa deve exibir uma mensagem informando que não há saldo suficiente na conta bancária para realizar a operação.</a:t>
            </a:r>
            <a:endParaRPr sz="1800" b="0" i="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98613F7-9E62-EF1F-A2B5-18D12FE83624}"/>
              </a:ext>
            </a:extLst>
          </p:cNvPr>
          <p:cNvSpPr txBox="1"/>
          <p:nvPr/>
        </p:nvSpPr>
        <p:spPr>
          <a:xfrm>
            <a:off x="1579033" y="2090172"/>
            <a:ext cx="903393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Uma função é um bloco de código que realiza uma tarefa específica, podendo ser </a:t>
            </a:r>
            <a:r>
              <a:rPr lang="pt-BR" sz="2800" i="1" dirty="0">
                <a:solidFill>
                  <a:schemeClr val="accent1"/>
                </a:solidFill>
              </a:rPr>
              <a:t>reutilizada</a:t>
            </a:r>
            <a:r>
              <a:rPr lang="pt-BR" sz="2800" dirty="0"/>
              <a:t> ao longo do programa. </a:t>
            </a:r>
          </a:p>
          <a:p>
            <a:endParaRPr lang="pt-BR" sz="2800" dirty="0"/>
          </a:p>
          <a:p>
            <a:r>
              <a:rPr lang="pt-BR" sz="2800" dirty="0"/>
              <a:t>Funções ajudam a organizar o código, tornando-o mais modular e fácil de entender.</a:t>
            </a:r>
          </a:p>
        </p:txBody>
      </p:sp>
    </p:spTree>
    <p:extLst>
      <p:ext uri="{BB962C8B-B14F-4D97-AF65-F5344CB8AC3E}">
        <p14:creationId xmlns:p14="http://schemas.microsoft.com/office/powerpoint/2010/main" val="134931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737F30E-4118-8349-7316-7A850D451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492" y="1963166"/>
            <a:ext cx="6285015" cy="29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4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265A896-1C5C-E503-D4F6-7724228CD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35" y="1440045"/>
            <a:ext cx="8897529" cy="397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4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B16CAEE-0869-3E92-5888-5074FE469525}"/>
              </a:ext>
            </a:extLst>
          </p:cNvPr>
          <p:cNvSpPr txBox="1"/>
          <p:nvPr/>
        </p:nvSpPr>
        <p:spPr>
          <a:xfrm>
            <a:off x="1642533" y="1536174"/>
            <a:ext cx="89069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Vantagens de Usar Funções:</a:t>
            </a:r>
          </a:p>
          <a:p>
            <a:pPr marL="342900" indent="-342900">
              <a:buFont typeface="+mj-lt"/>
              <a:buAutoNum type="arabicPeriod"/>
            </a:pPr>
            <a:endParaRPr lang="pt-BR" sz="2400" b="1" dirty="0"/>
          </a:p>
          <a:p>
            <a:pPr marL="342900" indent="-342900">
              <a:buFont typeface="+mj-lt"/>
              <a:buAutoNum type="arabicPeriod"/>
            </a:pPr>
            <a:r>
              <a:rPr lang="pt-BR" sz="2400" b="1" dirty="0"/>
              <a:t>Reutilização de Código</a:t>
            </a:r>
            <a:r>
              <a:rPr lang="pt-BR" sz="2400" dirty="0"/>
              <a:t>: Uma função pode ser chamada diversas vezes, evitando a repetição de código.</a:t>
            </a:r>
          </a:p>
          <a:p>
            <a:pPr marL="342900" indent="-342900">
              <a:buFont typeface="+mj-lt"/>
              <a:buAutoNum type="arabicPeriod"/>
            </a:pPr>
            <a:endParaRPr lang="pt-BR" sz="2400" dirty="0"/>
          </a:p>
          <a:p>
            <a:pPr marL="342900" indent="-342900">
              <a:buFont typeface="+mj-lt"/>
              <a:buAutoNum type="arabicPeriod"/>
            </a:pPr>
            <a:r>
              <a:rPr lang="pt-BR" sz="2400" b="1" dirty="0"/>
              <a:t>Modularidade</a:t>
            </a:r>
            <a:r>
              <a:rPr lang="pt-BR" sz="2400" dirty="0"/>
              <a:t>: Torna o código mais organizado e fácil de manter.</a:t>
            </a:r>
          </a:p>
          <a:p>
            <a:pPr>
              <a:buFont typeface="+mj-lt"/>
              <a:buAutoNum type="arabicPeriod"/>
            </a:pPr>
            <a:endParaRPr lang="pt-BR" sz="2400" b="1" dirty="0"/>
          </a:p>
          <a:p>
            <a:pPr marL="342900" indent="-342900">
              <a:buFont typeface="+mj-lt"/>
              <a:buAutoNum type="arabicPeriod"/>
            </a:pPr>
            <a:r>
              <a:rPr lang="pt-BR" sz="2400" b="1" dirty="0"/>
              <a:t>Facilita a Leitura</a:t>
            </a:r>
            <a:r>
              <a:rPr lang="pt-BR" sz="2400" dirty="0"/>
              <a:t>: Funções com nomes significativos descrevem ações específicas, facilitando a compreensão.</a:t>
            </a:r>
          </a:p>
        </p:txBody>
      </p:sp>
    </p:spTree>
    <p:extLst>
      <p:ext uri="{BB962C8B-B14F-4D97-AF65-F5344CB8AC3E}">
        <p14:creationId xmlns:p14="http://schemas.microsoft.com/office/powerpoint/2010/main" val="299593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B022E5A-B3A9-6FFC-137F-B92220B2CAF2}"/>
              </a:ext>
            </a:extLst>
          </p:cNvPr>
          <p:cNvSpPr txBox="1"/>
          <p:nvPr/>
        </p:nvSpPr>
        <p:spPr>
          <a:xfrm>
            <a:off x="1765300" y="1874728"/>
            <a:ext cx="86614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Parâmetros e Argumentos:</a:t>
            </a:r>
          </a:p>
          <a:p>
            <a:endParaRPr lang="pt-BR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1" dirty="0"/>
              <a:t>Parâmetros</a:t>
            </a:r>
            <a:r>
              <a:rPr lang="pt-BR" sz="2800" dirty="0"/>
              <a:t> são variáveis definidas na declaração da função.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1" dirty="0"/>
              <a:t>Argumentos</a:t>
            </a:r>
            <a:r>
              <a:rPr lang="pt-BR" sz="2800" dirty="0"/>
              <a:t> são os valores passados para a função quando ela é chamada.</a:t>
            </a:r>
          </a:p>
        </p:txBody>
      </p:sp>
    </p:spTree>
    <p:extLst>
      <p:ext uri="{BB962C8B-B14F-4D97-AF65-F5344CB8AC3E}">
        <p14:creationId xmlns:p14="http://schemas.microsoft.com/office/powerpoint/2010/main" val="187138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7FA616C-8B7A-6D75-AB97-2917771E6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875" y="1607532"/>
            <a:ext cx="7014249" cy="364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0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A00AF50-4F92-0D21-6238-EA69FCA9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899" y="1391108"/>
            <a:ext cx="7188201" cy="40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192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847</Words>
  <Application>Microsoft Office PowerPoint</Application>
  <PresentationFormat>Widescreen</PresentationFormat>
  <Paragraphs>94</Paragraphs>
  <Slides>28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do Office</vt:lpstr>
      <vt:lpstr>Funções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Documentação de funções (docstrings)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Desafios com funções: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</dc:title>
  <dc:creator>Carlos Celestino Silva Filho</dc:creator>
  <cp:lastModifiedBy>Aluno</cp:lastModifiedBy>
  <cp:revision>5</cp:revision>
  <dcterms:created xsi:type="dcterms:W3CDTF">2024-10-02T21:31:38Z</dcterms:created>
  <dcterms:modified xsi:type="dcterms:W3CDTF">2024-10-04T21:58:49Z</dcterms:modified>
</cp:coreProperties>
</file>