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202" r:id="rId1"/>
  </p:sldMasterIdLst>
  <p:notesMasterIdLst>
    <p:notesMasterId r:id="rId15"/>
  </p:notesMasterIdLst>
  <p:sldIdLst>
    <p:sldId id="256" r:id="rId2"/>
    <p:sldId id="278" r:id="rId3"/>
    <p:sldId id="266" r:id="rId4"/>
    <p:sldId id="279" r:id="rId5"/>
    <p:sldId id="274" r:id="rId6"/>
    <p:sldId id="275" r:id="rId7"/>
    <p:sldId id="276" r:id="rId8"/>
    <p:sldId id="277" r:id="rId9"/>
    <p:sldId id="280" r:id="rId10"/>
    <p:sldId id="283" r:id="rId11"/>
    <p:sldId id="273" r:id="rId12"/>
    <p:sldId id="262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8D42B-55C2-4801-BB3D-D8AE54D72366}" type="datetimeFigureOut">
              <a:rPr lang="en-US" smtClean="0"/>
              <a:t>17-Apr-23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3875E-0C19-4E4A-961B-F7FDBDCC3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08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B7D6-FBC1-43C1-A122-9CE9D4FB6172}" type="datetime1">
              <a:rPr lang="en-US" smtClean="0"/>
              <a:t>17-Apr-23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5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F77A-FEE6-4F78-8CF8-24AE141E208C}" type="datetime1">
              <a:rPr lang="en-US" smtClean="0"/>
              <a:t>17-Apr-23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7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AFDB-139B-431A-912E-B4DF11948FFB}" type="datetime1">
              <a:rPr lang="en-US" smtClean="0"/>
              <a:t>17-Apr-23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7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D7787-C212-4F89-9F2A-8134996609A3}" type="datetime1">
              <a:rPr lang="en-US" smtClean="0"/>
              <a:t>17-Apr-23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6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97FD-8781-4B40-BF8D-10039299DF00}" type="datetime1">
              <a:rPr lang="en-US" smtClean="0"/>
              <a:t>17-Apr-23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3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C5B9-CFF2-4E2A-86E4-EEB1D8D546ED}" type="datetime1">
              <a:rPr lang="en-US" smtClean="0"/>
              <a:t>17-Apr-23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63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ABEF-1FFA-4846-BA9A-908E4B9D1E43}" type="datetime1">
              <a:rPr lang="en-US" smtClean="0"/>
              <a:t>17-Apr-23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1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2035-2355-4815-9689-64CF41A9D3D4}" type="datetime1">
              <a:rPr lang="en-US" smtClean="0"/>
              <a:t>17-Apr-23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9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CA6D-5D10-4085-9FF7-591CA1DD90B8}" type="datetime1">
              <a:rPr lang="en-US" smtClean="0"/>
              <a:t>17-Apr-23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859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3E81-6299-4D08-9FA4-5B112D6A3BB9}" type="datetime1">
              <a:rPr lang="en-US" smtClean="0"/>
              <a:t>17-Apr-23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46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F123268-2CD5-47C9-BBB8-DCD754FBBA8C}" type="datetime1">
              <a:rPr lang="en-US" smtClean="0"/>
              <a:t>17-Apr-23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28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84B78C-8E89-4C5E-BD72-ECEA1E64E0E4}" type="datetime1">
              <a:rPr lang="en-US" smtClean="0"/>
              <a:t>17-Apr-23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38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03" r:id="rId1"/>
    <p:sldLayoutId id="2147484204" r:id="rId2"/>
    <p:sldLayoutId id="2147484205" r:id="rId3"/>
    <p:sldLayoutId id="2147484206" r:id="rId4"/>
    <p:sldLayoutId id="2147484207" r:id="rId5"/>
    <p:sldLayoutId id="2147484208" r:id="rId6"/>
    <p:sldLayoutId id="2147484209" r:id="rId7"/>
    <p:sldLayoutId id="2147484210" r:id="rId8"/>
    <p:sldLayoutId id="2147484211" r:id="rId9"/>
    <p:sldLayoutId id="2147484212" r:id="rId10"/>
    <p:sldLayoutId id="2147484213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mlab.ie.cuhk.edu.hk/projects/CelebA.html" TargetMode="External"/><Relationship Id="rId2" Type="http://schemas.openxmlformats.org/officeDocument/2006/relationships/hyperlink" Target="https://openaccess.thecvf.com/content/WACV2023/papers/Phutke_Nested_Deformable_MultiHead_Attention_for_Facial_Image_Inpainting_WACV_2023_paper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karras/progressive_growing_of_gan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6FEE-09A7-56AB-B092-DF621A7BC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4900" dirty="0"/>
              <a:t>FACIAL IMAGE INPAINTING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19C9B-17E5-194C-8F70-89C894E14F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Ayman </a:t>
            </a:r>
            <a:r>
              <a:rPr lang="en-US" dirty="0" err="1"/>
              <a:t>Fahsi</a:t>
            </a:r>
            <a:r>
              <a:rPr lang="en-US" dirty="0"/>
              <a:t>: A20440820</a:t>
            </a:r>
          </a:p>
          <a:p>
            <a:r>
              <a:rPr lang="en-US" dirty="0"/>
              <a:t>Mouhammad </a:t>
            </a:r>
            <a:r>
              <a:rPr lang="en-US" dirty="0" err="1"/>
              <a:t>Bazzi</a:t>
            </a:r>
            <a:r>
              <a:rPr lang="en-US" dirty="0"/>
              <a:t>: A20522180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CC020-2A10-4DE4-98D4-C510A25B2160}"/>
              </a:ext>
            </a:extLst>
          </p:cNvPr>
          <p:cNvSpPr txBox="1"/>
          <p:nvPr/>
        </p:nvSpPr>
        <p:spPr>
          <a:xfrm>
            <a:off x="0" y="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04-17-2023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D30C33-C550-4E85-A6D8-B0EEADC41C89}"/>
              </a:ext>
            </a:extLst>
          </p:cNvPr>
          <p:cNvSpPr txBox="1"/>
          <p:nvPr/>
        </p:nvSpPr>
        <p:spPr>
          <a:xfrm>
            <a:off x="10102789" y="6488668"/>
            <a:ext cx="208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CS512 - Spring 2023</a:t>
            </a:r>
          </a:p>
        </p:txBody>
      </p:sp>
    </p:spTree>
    <p:extLst>
      <p:ext uri="{BB962C8B-B14F-4D97-AF65-F5344CB8AC3E}">
        <p14:creationId xmlns:p14="http://schemas.microsoft.com/office/powerpoint/2010/main" val="3840635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644DC-DF33-36C0-4BCA-884E6F093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53971"/>
            <a:ext cx="7729728" cy="1188720"/>
          </a:xfrm>
        </p:spPr>
        <p:txBody>
          <a:bodyPr/>
          <a:lstStyle/>
          <a:p>
            <a:r>
              <a:rPr lang="en-US" dirty="0"/>
              <a:t>Implementation DETAILS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F5C53516-8F76-4C11-AD77-7683E724B5D5}"/>
              </a:ext>
            </a:extLst>
          </p:cNvPr>
          <p:cNvSpPr txBox="1">
            <a:spLocks/>
          </p:cNvSpPr>
          <p:nvPr/>
        </p:nvSpPr>
        <p:spPr>
          <a:xfrm>
            <a:off x="11793944" y="35512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1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9A5D87-08BE-4BBD-A23F-79F927A413E9}"/>
              </a:ext>
            </a:extLst>
          </p:cNvPr>
          <p:cNvSpPr txBox="1"/>
          <p:nvPr/>
        </p:nvSpPr>
        <p:spPr>
          <a:xfrm>
            <a:off x="-8878" y="-17756"/>
            <a:ext cx="126950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Issues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3612DB-34BD-4BBF-89A3-C9FA355DEC2B}"/>
              </a:ext>
            </a:extLst>
          </p:cNvPr>
          <p:cNvSpPr txBox="1"/>
          <p:nvPr/>
        </p:nvSpPr>
        <p:spPr>
          <a:xfrm>
            <a:off x="4673351" y="5754936"/>
            <a:ext cx="251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UNABLE  TO  TRAIN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BB524-B42C-414F-B796-C78EB228E536}"/>
              </a:ext>
            </a:extLst>
          </p:cNvPr>
          <p:cNvSpPr txBox="1"/>
          <p:nvPr/>
        </p:nvSpPr>
        <p:spPr>
          <a:xfrm>
            <a:off x="248577" y="2783151"/>
            <a:ext cx="54242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Insufficient computational power</a:t>
            </a:r>
          </a:p>
          <a:p>
            <a:endParaRPr lang="en-US" dirty="0"/>
          </a:p>
          <a:p>
            <a:pPr algn="just"/>
            <a:r>
              <a:rPr lang="en-US" dirty="0"/>
              <a:t>Using </a:t>
            </a:r>
            <a:r>
              <a:rPr lang="en-US" dirty="0" err="1"/>
              <a:t>Colab</a:t>
            </a:r>
            <a:r>
              <a:rPr lang="en-US" dirty="0"/>
              <a:t> GPU: Training one image takes 15 seconds</a:t>
            </a:r>
          </a:p>
          <a:p>
            <a:pPr algn="just"/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So training 500 images (paper used 30,000) using 10 epochs (paper used 200) ≈ 21 hours of training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D344EF-EA49-45F4-BDF4-2E7405AD880D}"/>
              </a:ext>
            </a:extLst>
          </p:cNvPr>
          <p:cNvSpPr txBox="1"/>
          <p:nvPr/>
        </p:nvSpPr>
        <p:spPr>
          <a:xfrm>
            <a:off x="6519170" y="2595819"/>
            <a:ext cx="5424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Model Divergence</a:t>
            </a:r>
          </a:p>
          <a:p>
            <a:endParaRPr lang="en-US" dirty="0"/>
          </a:p>
          <a:p>
            <a:pPr algn="just"/>
            <a:r>
              <a:rPr lang="en-US" dirty="0"/>
              <a:t>Loss equals </a:t>
            </a:r>
            <a:r>
              <a:rPr lang="en-US" dirty="0" err="1"/>
              <a:t>NaN</a:t>
            </a:r>
            <a:r>
              <a:rPr lang="en-US" dirty="0"/>
              <a:t> after seeing one image</a:t>
            </a:r>
          </a:p>
          <a:p>
            <a:pPr algn="just"/>
            <a:r>
              <a:rPr lang="en-US" dirty="0">
                <a:sym typeface="Wingdings" panose="05000000000000000000" pitchFamily="2" charset="2"/>
              </a:rPr>
              <a:t>	 Reduced Learning rate (improved a little but still Diverge super quickly)</a:t>
            </a:r>
          </a:p>
          <a:p>
            <a:pPr algn="just"/>
            <a:r>
              <a:rPr lang="en-US" dirty="0">
                <a:sym typeface="Wingdings" panose="05000000000000000000" pitchFamily="2" charset="2"/>
              </a:rPr>
              <a:t>	 Probably because of imperfection in the way we implemented the model</a:t>
            </a:r>
            <a:endParaRPr lang="en-US" dirty="0"/>
          </a:p>
          <a:p>
            <a:endParaRPr lang="en-US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143830EB-F64E-42A0-A519-BBC1C8CE9AF0}"/>
              </a:ext>
            </a:extLst>
          </p:cNvPr>
          <p:cNvCxnSpPr>
            <a:cxnSpLocks/>
            <a:stCxn id="11" idx="2"/>
            <a:endCxn id="5" idx="1"/>
          </p:cNvCxnSpPr>
          <p:nvPr/>
        </p:nvCxnSpPr>
        <p:spPr>
          <a:xfrm rot="16200000" flipH="1">
            <a:off x="3254464" y="4520715"/>
            <a:ext cx="1125126" cy="1712647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78C1A378-6515-41EB-A0F8-0DBA152D360D}"/>
              </a:ext>
            </a:extLst>
          </p:cNvPr>
          <p:cNvCxnSpPr>
            <a:cxnSpLocks/>
            <a:stCxn id="12" idx="2"/>
            <a:endCxn id="5" idx="3"/>
          </p:cNvCxnSpPr>
          <p:nvPr/>
        </p:nvCxnSpPr>
        <p:spPr>
          <a:xfrm rot="5400000">
            <a:off x="7693377" y="4401681"/>
            <a:ext cx="1035459" cy="2040383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167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A271-C63B-13E3-3472-3E3CE901B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13926"/>
            <a:ext cx="7729728" cy="1188720"/>
          </a:xfrm>
        </p:spPr>
        <p:txBody>
          <a:bodyPr/>
          <a:lstStyle/>
          <a:p>
            <a:r>
              <a:rPr lang="en-US" dirty="0"/>
              <a:t>Results &amp; DISCUSSION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7085AF09-DE4F-4587-A792-ADDE0B02FDA2}"/>
              </a:ext>
            </a:extLst>
          </p:cNvPr>
          <p:cNvSpPr txBox="1">
            <a:spLocks/>
          </p:cNvSpPr>
          <p:nvPr/>
        </p:nvSpPr>
        <p:spPr>
          <a:xfrm>
            <a:off x="11793944" y="35512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1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634022-F694-4F46-9D9B-3B6056552B4A}"/>
              </a:ext>
            </a:extLst>
          </p:cNvPr>
          <p:cNvSpPr txBox="1"/>
          <p:nvPr/>
        </p:nvSpPr>
        <p:spPr>
          <a:xfrm>
            <a:off x="-8877" y="-17756"/>
            <a:ext cx="179329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Expected Results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A08C536-1911-4317-AA75-AA399BA5073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14" y="2345387"/>
            <a:ext cx="6858000" cy="3516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1C59544-695B-4985-ACBF-E83B5073D64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662" y="2931886"/>
            <a:ext cx="3816282" cy="202346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31DB68-F7F4-4517-89A3-1BA182A9B0C6}"/>
              </a:ext>
            </a:extLst>
          </p:cNvPr>
          <p:cNvSpPr txBox="1"/>
          <p:nvPr/>
        </p:nvSpPr>
        <p:spPr>
          <a:xfrm>
            <a:off x="329214" y="5862017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Benchmark comparison of proposed and existing models (outputs comparison)</a:t>
            </a:r>
            <a:endParaRPr lang="en-US" sz="1400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39EA83-4366-45AD-87FF-53BFF72B78D4}"/>
              </a:ext>
            </a:extLst>
          </p:cNvPr>
          <p:cNvSpPr txBox="1"/>
          <p:nvPr/>
        </p:nvSpPr>
        <p:spPr>
          <a:xfrm>
            <a:off x="7977662" y="4955355"/>
            <a:ext cx="3816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Benchmark comparison of proposed and existing (performance comparison)</a:t>
            </a:r>
          </a:p>
        </p:txBody>
      </p:sp>
    </p:spTree>
    <p:extLst>
      <p:ext uri="{BB962C8B-B14F-4D97-AF65-F5344CB8AC3E}">
        <p14:creationId xmlns:p14="http://schemas.microsoft.com/office/powerpoint/2010/main" val="1718406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A5469-1F63-FAF2-7D3F-86CBA1205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BC83C-01A7-2BC8-3640-E5707CC92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73557"/>
            <a:ext cx="7729728" cy="271519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[1]</a:t>
            </a:r>
            <a:r>
              <a:rPr lang="en-US" dirty="0"/>
              <a:t> Shruti S </a:t>
            </a:r>
            <a:r>
              <a:rPr lang="en-US" dirty="0" err="1"/>
              <a:t>Phutke</a:t>
            </a:r>
            <a:r>
              <a:rPr lang="en-US" dirty="0"/>
              <a:t> and Subrahmanyam </a:t>
            </a:r>
            <a:r>
              <a:rPr lang="en-US" dirty="0" err="1"/>
              <a:t>Murala</a:t>
            </a:r>
            <a:r>
              <a:rPr lang="en-US" dirty="0"/>
              <a:t>. Nested Deformable Multi-head Attention for Facial Image Inpainting. CVPR Lab, Indian Institute of Technology Ropar, </a:t>
            </a:r>
            <a:r>
              <a:rPr lang="en-US" u="sng" dirty="0">
                <a:solidFill>
                  <a:schemeClr val="accent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https://openaccess.thecvf.com/content/WACV2023/papers/Phutke_Nested_Deformable_MultiHead_Attention_for_Facial_Image_Inpainting_WACV_2023_paper.pdf</a:t>
            </a:r>
            <a:r>
              <a:rPr lang="en-US" dirty="0"/>
              <a:t>, 2023. </a:t>
            </a:r>
          </a:p>
          <a:p>
            <a:pPr marL="0" indent="0">
              <a:buNone/>
            </a:pPr>
            <a:r>
              <a:rPr lang="en-US" b="1" dirty="0"/>
              <a:t>[2]</a:t>
            </a:r>
            <a:r>
              <a:rPr lang="en-US" dirty="0"/>
              <a:t> </a:t>
            </a:r>
            <a:r>
              <a:rPr lang="en-US" dirty="0" err="1"/>
              <a:t>Ziwei</a:t>
            </a:r>
            <a:r>
              <a:rPr lang="en-US" dirty="0"/>
              <a:t> Liu, Ping Luo, </a:t>
            </a:r>
            <a:r>
              <a:rPr lang="en-US" dirty="0" err="1"/>
              <a:t>Xiaogang</a:t>
            </a:r>
            <a:r>
              <a:rPr lang="en-US" dirty="0"/>
              <a:t> Wang and </a:t>
            </a:r>
            <a:r>
              <a:rPr lang="en-US" dirty="0" err="1"/>
              <a:t>Xiaoou</a:t>
            </a:r>
            <a:r>
              <a:rPr lang="en-US" dirty="0"/>
              <a:t> Tang. Large-scale </a:t>
            </a:r>
            <a:r>
              <a:rPr lang="en-US" dirty="0" err="1"/>
              <a:t>CelebFaces</a:t>
            </a:r>
            <a:r>
              <a:rPr lang="en-US" dirty="0"/>
              <a:t> Attributes (</a:t>
            </a:r>
            <a:r>
              <a:rPr lang="en-US" dirty="0" err="1"/>
              <a:t>CelebA</a:t>
            </a:r>
            <a:r>
              <a:rPr lang="en-US" dirty="0"/>
              <a:t>) Dataset. Multimedia Laboratory, The Chinese University of Hong Kong, </a:t>
            </a:r>
            <a:r>
              <a:rPr lang="en-US" u="sng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https://mmlab.ie.cuhk.edu.hk/projects/CelebA.html</a:t>
            </a:r>
            <a:r>
              <a:rPr lang="en-US" dirty="0"/>
              <a:t>, 2020.</a:t>
            </a:r>
          </a:p>
          <a:p>
            <a:pPr marL="0" indent="0">
              <a:buNone/>
            </a:pPr>
            <a:r>
              <a:rPr lang="en-US" b="1" dirty="0"/>
              <a:t>[3]</a:t>
            </a:r>
            <a:r>
              <a:rPr lang="en-US" dirty="0"/>
              <a:t> </a:t>
            </a:r>
            <a:r>
              <a:rPr lang="en-US" dirty="0" err="1"/>
              <a:t>Tero</a:t>
            </a:r>
            <a:r>
              <a:rPr lang="en-US" dirty="0"/>
              <a:t> </a:t>
            </a:r>
            <a:r>
              <a:rPr lang="en-US" dirty="0" err="1"/>
              <a:t>Karras</a:t>
            </a:r>
            <a:r>
              <a:rPr lang="en-US" dirty="0"/>
              <a:t>, Timo </a:t>
            </a:r>
            <a:r>
              <a:rPr lang="en-US" dirty="0" err="1"/>
              <a:t>Aila</a:t>
            </a:r>
            <a:r>
              <a:rPr lang="en-US" dirty="0"/>
              <a:t>, </a:t>
            </a:r>
            <a:r>
              <a:rPr lang="en-US" dirty="0" err="1"/>
              <a:t>Samuli</a:t>
            </a:r>
            <a:r>
              <a:rPr lang="en-US" dirty="0"/>
              <a:t> Laine, Jaakko </a:t>
            </a:r>
            <a:r>
              <a:rPr lang="en-US" dirty="0" err="1"/>
              <a:t>Lehtinen</a:t>
            </a:r>
            <a:r>
              <a:rPr lang="en-US" dirty="0"/>
              <a:t>, Progressive Growing of GANs for Improved Quality, Stability, and Variation. ICLR, </a:t>
            </a:r>
            <a:r>
              <a:rPr lang="en-US" u="sng" dirty="0">
                <a:solidFill>
                  <a:schemeClr val="accent4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https://github.com/tkarras/progressive_growing_of_gans</a:t>
            </a:r>
            <a:r>
              <a:rPr lang="en-US" dirty="0"/>
              <a:t>, 2018.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878ACD7-C7D1-4A9E-933C-B5F2AC74CA83}"/>
              </a:ext>
            </a:extLst>
          </p:cNvPr>
          <p:cNvSpPr txBox="1">
            <a:spLocks/>
          </p:cNvSpPr>
          <p:nvPr/>
        </p:nvSpPr>
        <p:spPr>
          <a:xfrm>
            <a:off x="11793944" y="35512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1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74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827AE-2DE1-4B73-A309-6C350C8C8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YOUR ATTENTION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A961E638-903C-4251-852A-0A56028A526F}"/>
              </a:ext>
            </a:extLst>
          </p:cNvPr>
          <p:cNvSpPr txBox="1">
            <a:spLocks/>
          </p:cNvSpPr>
          <p:nvPr/>
        </p:nvSpPr>
        <p:spPr>
          <a:xfrm>
            <a:off x="11793944" y="35512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1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17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8FF4-E0EA-9623-EE99-A9F69895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BFDA7-A8F5-CDEC-C084-5727A6F12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843868"/>
            <a:ext cx="7986655" cy="2942701"/>
          </a:xfrm>
        </p:spPr>
        <p:txBody>
          <a:bodyPr>
            <a:normAutofit/>
          </a:bodyPr>
          <a:lstStyle/>
          <a:p>
            <a:pPr marL="228600" lvl="1" indent="0" algn="ctr">
              <a:buNone/>
            </a:pPr>
            <a:r>
              <a:rPr lang="en-US" sz="1800" b="1" dirty="0">
                <a:solidFill>
                  <a:schemeClr val="tx1"/>
                </a:solidFill>
              </a:rPr>
              <a:t>The goal of this project is to produce a model that can accurately inpaint photorealistic Facial Images</a:t>
            </a:r>
          </a:p>
          <a:p>
            <a:pPr marL="228600" lvl="1" indent="0" algn="ctr">
              <a:buNone/>
            </a:pPr>
            <a:endParaRPr lang="en-US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28600" lvl="1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Inputs will be </a:t>
            </a:r>
            <a:r>
              <a:rPr lang="en-US" sz="1800" dirty="0">
                <a:solidFill>
                  <a:schemeClr val="accent2"/>
                </a:solidFill>
              </a:rPr>
              <a:t>high quality faces</a:t>
            </a:r>
            <a:r>
              <a:rPr lang="en-US" sz="1800" dirty="0">
                <a:solidFill>
                  <a:schemeClr val="tx1"/>
                </a:solidFill>
              </a:rPr>
              <a:t> corrupted by </a:t>
            </a:r>
            <a:r>
              <a:rPr lang="en-US" sz="1800" dirty="0">
                <a:solidFill>
                  <a:schemeClr val="accent2"/>
                </a:solidFill>
              </a:rPr>
              <a:t>an irregular mask</a:t>
            </a:r>
            <a:br>
              <a:rPr lang="en-US" sz="1800" dirty="0">
                <a:solidFill>
                  <a:schemeClr val="accent2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228600" lvl="1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Outputs should be </a:t>
            </a:r>
            <a:r>
              <a:rPr lang="en-US" sz="1800" dirty="0">
                <a:solidFill>
                  <a:schemeClr val="accent2"/>
                </a:solidFill>
              </a:rPr>
              <a:t>accurately inpainted regions </a:t>
            </a:r>
            <a:r>
              <a:rPr lang="en-US" sz="1800" dirty="0">
                <a:solidFill>
                  <a:schemeClr val="tx1"/>
                </a:solidFill>
              </a:rPr>
              <a:t>with a </a:t>
            </a:r>
            <a:r>
              <a:rPr lang="en-US" sz="1800" dirty="0">
                <a:solidFill>
                  <a:schemeClr val="accent2"/>
                </a:solidFill>
              </a:rPr>
              <a:t>high resolution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8DA05-55C3-4F28-A535-BC9DCEED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0728" y="35512"/>
            <a:ext cx="365760" cy="365760"/>
          </a:xfrm>
        </p:spPr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8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719C-F07E-42D7-B9FF-864CDF96D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9685"/>
            <a:ext cx="7729728" cy="1188720"/>
          </a:xfrm>
        </p:spPr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76839-298D-414F-8542-5C237241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0728" y="35512"/>
            <a:ext cx="365760" cy="365760"/>
          </a:xfrm>
        </p:spPr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01E2A5-8D2C-42FB-945A-58DBDB21E203}"/>
              </a:ext>
            </a:extLst>
          </p:cNvPr>
          <p:cNvSpPr txBox="1"/>
          <p:nvPr/>
        </p:nvSpPr>
        <p:spPr>
          <a:xfrm>
            <a:off x="-8879" y="-8878"/>
            <a:ext cx="1012055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Sets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C6ED24-2B88-4A50-A8FA-91BF912A0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869" y="1878009"/>
            <a:ext cx="4271771" cy="310198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CelebA_HQ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accent1"/>
                </a:solidFill>
              </a:rPr>
              <a:t>-</a:t>
            </a:r>
          </a:p>
          <a:p>
            <a:pPr marL="0" indent="0" algn="ctr">
              <a:buNone/>
            </a:pPr>
            <a:r>
              <a:rPr lang="en-US" dirty="0"/>
              <a:t>30,000 RBG</a:t>
            </a:r>
          </a:p>
          <a:p>
            <a:pPr marL="0" indent="0" algn="ctr">
              <a:buNone/>
            </a:pPr>
            <a:r>
              <a:rPr lang="en-US" dirty="0"/>
              <a:t>{1024x1024,   512x512}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8D001A3-8242-453B-BFE7-6D46E44114E6}"/>
              </a:ext>
            </a:extLst>
          </p:cNvPr>
          <p:cNvSpPr txBox="1">
            <a:spLocks/>
          </p:cNvSpPr>
          <p:nvPr/>
        </p:nvSpPr>
        <p:spPr>
          <a:xfrm>
            <a:off x="7703361" y="1878009"/>
            <a:ext cx="4270247" cy="31019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QD-IMD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accent1"/>
                </a:solidFill>
              </a:rPr>
              <a:t>-</a:t>
            </a:r>
          </a:p>
          <a:p>
            <a:pPr marL="0" indent="0" algn="ctr">
              <a:buNone/>
            </a:pPr>
            <a:r>
              <a:rPr lang="en-US" dirty="0"/>
              <a:t>30,000 Gray-Scale Masks</a:t>
            </a:r>
          </a:p>
          <a:p>
            <a:pPr marL="0" indent="0" algn="ctr">
              <a:buNone/>
            </a:pPr>
            <a:r>
              <a:rPr lang="en-US" dirty="0"/>
              <a:t>{512x512}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13C5C7-7AC0-733A-85E7-0BB2B9056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143" y="4305241"/>
            <a:ext cx="2223083" cy="22230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38B93A-9FBD-2BC1-9B3A-0DE781D25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322" y="4305241"/>
            <a:ext cx="2223083" cy="22230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71579A-8190-D938-684E-62CEEFB0D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426" y="2021747"/>
            <a:ext cx="3619150" cy="36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2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719C-F07E-42D7-B9FF-864CDF96D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9685"/>
            <a:ext cx="7729728" cy="1188720"/>
          </a:xfrm>
        </p:spPr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76839-298D-414F-8542-5C237241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0728" y="35512"/>
            <a:ext cx="365760" cy="365760"/>
          </a:xfrm>
        </p:spPr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01E2A5-8D2C-42FB-945A-58DBDB21E203}"/>
              </a:ext>
            </a:extLst>
          </p:cNvPr>
          <p:cNvSpPr txBox="1"/>
          <p:nvPr/>
        </p:nvSpPr>
        <p:spPr>
          <a:xfrm>
            <a:off x="-8879" y="-8878"/>
            <a:ext cx="1012055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Sets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C6ED24-2B88-4A50-A8FA-91BF912A0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869" y="1878009"/>
            <a:ext cx="4271771" cy="310198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NVIDIA IMD</a:t>
            </a:r>
          </a:p>
          <a:p>
            <a:pPr marL="0" indent="0" algn="ctr">
              <a:buNone/>
            </a:pPr>
            <a:r>
              <a:rPr lang="en-US" dirty="0"/>
              <a:t>-</a:t>
            </a:r>
          </a:p>
          <a:p>
            <a:pPr marL="0" indent="0" algn="ctr">
              <a:buNone/>
            </a:pPr>
            <a:r>
              <a:rPr lang="en-US" dirty="0"/>
              <a:t>30,000 Gray-Scale Masks</a:t>
            </a:r>
          </a:p>
          <a:p>
            <a:pPr marL="0" indent="0" algn="ctr">
              <a:buNone/>
            </a:pPr>
            <a:r>
              <a:rPr lang="en-US" dirty="0"/>
              <a:t>{512x512}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8D001A3-8242-453B-BFE7-6D46E44114E6}"/>
              </a:ext>
            </a:extLst>
          </p:cNvPr>
          <p:cNvSpPr txBox="1">
            <a:spLocks/>
          </p:cNvSpPr>
          <p:nvPr/>
        </p:nvSpPr>
        <p:spPr>
          <a:xfrm>
            <a:off x="7703361" y="1878009"/>
            <a:ext cx="4270247" cy="31019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Places2</a:t>
            </a:r>
          </a:p>
          <a:p>
            <a:pPr marL="0" indent="0" algn="ctr">
              <a:buNone/>
            </a:pPr>
            <a:r>
              <a:rPr lang="fr-FR" dirty="0"/>
              <a:t>-</a:t>
            </a:r>
          </a:p>
          <a:p>
            <a:pPr marL="0" indent="0" algn="ctr">
              <a:buNone/>
            </a:pPr>
            <a:r>
              <a:rPr lang="fr-FR" dirty="0"/>
              <a:t>10,000,000 RBG</a:t>
            </a:r>
          </a:p>
          <a:p>
            <a:pPr marL="0" indent="0" algn="ctr">
              <a:buNone/>
            </a:pPr>
            <a:r>
              <a:rPr lang="fr-FR" dirty="0"/>
              <a:t>{365 Locations}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FF35282-7779-9C79-D702-20AFD2C256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80" r="51224"/>
          <a:stretch/>
        </p:blipFill>
        <p:spPr>
          <a:xfrm>
            <a:off x="4329759" y="2884354"/>
            <a:ext cx="3312611" cy="326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55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B4BA0-5CFD-4366-A987-0E3A2416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3944" y="35512"/>
            <a:ext cx="365760" cy="365760"/>
          </a:xfrm>
        </p:spPr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E538B4-7B06-4DBA-B512-4A0911E180D9}"/>
              </a:ext>
            </a:extLst>
          </p:cNvPr>
          <p:cNvSpPr txBox="1"/>
          <p:nvPr/>
        </p:nvSpPr>
        <p:spPr>
          <a:xfrm>
            <a:off x="-17757" y="-17756"/>
            <a:ext cx="1970844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Convolutional Layers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A07C88-EDBF-4E24-B28A-DBB69E0AE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669" y="387958"/>
            <a:ext cx="7729728" cy="1188720"/>
          </a:xfrm>
        </p:spPr>
        <p:txBody>
          <a:bodyPr/>
          <a:lstStyle/>
          <a:p>
            <a:r>
              <a:rPr lang="en-US" dirty="0"/>
              <a:t>PROPOSED 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444845-F2ED-4824-A55B-869821EB8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96" y="2627450"/>
            <a:ext cx="4365863" cy="28857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A5E6E59-04B1-4508-B41A-0129FF6D1B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4097" y="2162941"/>
            <a:ext cx="4365863" cy="44675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DEFORMABLE CONVOLUTION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642B8F-36E4-4B25-886B-5E53F100A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527" y="2609694"/>
            <a:ext cx="2585532" cy="28857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C8F3C37-D5F8-4F7F-B4FF-0F92488B444D}"/>
              </a:ext>
            </a:extLst>
          </p:cNvPr>
          <p:cNvSpPr txBox="1">
            <a:spLocks/>
          </p:cNvSpPr>
          <p:nvPr/>
        </p:nvSpPr>
        <p:spPr>
          <a:xfrm>
            <a:off x="7996771" y="2171819"/>
            <a:ext cx="2585532" cy="4467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GATED CONVOLUTION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CABFFC-8308-4386-BA16-CFEE898CB846}"/>
              </a:ext>
            </a:extLst>
          </p:cNvPr>
          <p:cNvSpPr txBox="1">
            <a:spLocks/>
          </p:cNvSpPr>
          <p:nvPr/>
        </p:nvSpPr>
        <p:spPr>
          <a:xfrm>
            <a:off x="49820" y="5622906"/>
            <a:ext cx="5976658" cy="1012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 algn="ctr">
              <a:buNone/>
            </a:pPr>
            <a:r>
              <a:rPr lang="en-US" sz="1400" b="1" dirty="0"/>
              <a:t>Pros:</a:t>
            </a:r>
            <a:r>
              <a:rPr lang="en-US" sz="1400" dirty="0"/>
              <a:t> </a:t>
            </a:r>
            <a:r>
              <a:rPr lang="en-US" sz="1400" b="1" dirty="0"/>
              <a:t>Improved</a:t>
            </a:r>
            <a:r>
              <a:rPr lang="en-US" sz="1400" b="1" dirty="0">
                <a:solidFill>
                  <a:schemeClr val="accent2"/>
                </a:solidFill>
              </a:rPr>
              <a:t> flexibility </a:t>
            </a:r>
            <a:r>
              <a:rPr lang="en-US" sz="1400" b="1" dirty="0"/>
              <a:t>and</a:t>
            </a:r>
            <a:r>
              <a:rPr lang="en-US" sz="1400" b="1" dirty="0">
                <a:solidFill>
                  <a:schemeClr val="accent2"/>
                </a:solidFill>
              </a:rPr>
              <a:t> adaptability </a:t>
            </a:r>
            <a:r>
              <a:rPr lang="en-US" sz="1400" b="1" dirty="0"/>
              <a:t>to complex patterns</a:t>
            </a:r>
          </a:p>
          <a:p>
            <a:pPr marL="228600" lvl="1" indent="0" algn="ctr">
              <a:buNone/>
            </a:pPr>
            <a:r>
              <a:rPr lang="en-US" sz="1400" b="1" dirty="0"/>
              <a:t>Cons:</a:t>
            </a:r>
            <a:r>
              <a:rPr lang="en-US" sz="1400" dirty="0"/>
              <a:t> </a:t>
            </a:r>
            <a:r>
              <a:rPr lang="en-US" sz="1400" b="1" dirty="0"/>
              <a:t>Increased computational </a:t>
            </a:r>
            <a:r>
              <a:rPr lang="en-US" sz="1400" b="1" dirty="0">
                <a:solidFill>
                  <a:schemeClr val="accent2"/>
                </a:solidFill>
              </a:rPr>
              <a:t>complexity </a:t>
            </a:r>
            <a:r>
              <a:rPr lang="en-US" sz="1400" b="1" dirty="0"/>
              <a:t>and training </a:t>
            </a:r>
            <a:r>
              <a:rPr lang="en-US" sz="1400" b="1" dirty="0">
                <a:solidFill>
                  <a:schemeClr val="accent2"/>
                </a:solidFill>
              </a:rPr>
              <a:t>time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5ECA3DB-A3A6-4E07-975C-39215C8F8020}"/>
              </a:ext>
            </a:extLst>
          </p:cNvPr>
          <p:cNvSpPr txBox="1">
            <a:spLocks/>
          </p:cNvSpPr>
          <p:nvPr/>
        </p:nvSpPr>
        <p:spPr>
          <a:xfrm>
            <a:off x="6926022" y="5528727"/>
            <a:ext cx="4867922" cy="1012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 algn="ctr">
              <a:buNone/>
            </a:pPr>
            <a:r>
              <a:rPr lang="en-US" sz="1400" b="1" dirty="0"/>
              <a:t>Pros: Better </a:t>
            </a:r>
            <a:r>
              <a:rPr lang="en-US" sz="1400" b="1" dirty="0">
                <a:solidFill>
                  <a:schemeClr val="accent2"/>
                </a:solidFill>
              </a:rPr>
              <a:t>control</a:t>
            </a:r>
            <a:r>
              <a:rPr lang="en-US" sz="1400" b="1" dirty="0"/>
              <a:t> over information flow and increased </a:t>
            </a:r>
            <a:r>
              <a:rPr lang="en-US" sz="1400" b="1" dirty="0">
                <a:solidFill>
                  <a:schemeClr val="accent2"/>
                </a:solidFill>
              </a:rPr>
              <a:t>expressiveness</a:t>
            </a:r>
          </a:p>
          <a:p>
            <a:pPr marL="228600" lvl="1" indent="0" algn="ctr">
              <a:buNone/>
            </a:pPr>
            <a:r>
              <a:rPr lang="en-US" sz="1400" b="1" dirty="0"/>
              <a:t>Cons: Additional computational </a:t>
            </a:r>
            <a:r>
              <a:rPr lang="en-US" sz="1400" b="1" dirty="0">
                <a:solidFill>
                  <a:schemeClr val="accent2"/>
                </a:solidFill>
              </a:rPr>
              <a:t>cost</a:t>
            </a:r>
            <a:r>
              <a:rPr lang="en-US" sz="1400" b="1" dirty="0"/>
              <a:t> and </a:t>
            </a:r>
            <a:r>
              <a:rPr lang="en-US" sz="1400" b="1" dirty="0">
                <a:solidFill>
                  <a:schemeClr val="accent2"/>
                </a:solidFill>
              </a:rPr>
              <a:t>complexity</a:t>
            </a:r>
            <a:r>
              <a:rPr lang="en-US" sz="1400" b="1" dirty="0"/>
              <a:t> due to gating mechanism</a:t>
            </a:r>
          </a:p>
        </p:txBody>
      </p:sp>
    </p:spTree>
    <p:extLst>
      <p:ext uri="{BB962C8B-B14F-4D97-AF65-F5344CB8AC3E}">
        <p14:creationId xmlns:p14="http://schemas.microsoft.com/office/powerpoint/2010/main" val="2741718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B4BA0-5CFD-4366-A987-0E3A2416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3944" y="35512"/>
            <a:ext cx="365760" cy="365760"/>
          </a:xfrm>
        </p:spPr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E538B4-7B06-4DBA-B512-4A0911E180D9}"/>
              </a:ext>
            </a:extLst>
          </p:cNvPr>
          <p:cNvSpPr txBox="1"/>
          <p:nvPr/>
        </p:nvSpPr>
        <p:spPr>
          <a:xfrm>
            <a:off x="-17757" y="-17756"/>
            <a:ext cx="2991776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Deformable Multi-Head Attention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A07C88-EDBF-4E24-B28A-DBB69E0AE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669" y="574396"/>
            <a:ext cx="7729728" cy="1188720"/>
          </a:xfrm>
        </p:spPr>
        <p:txBody>
          <a:bodyPr/>
          <a:lstStyle/>
          <a:p>
            <a:r>
              <a:rPr lang="en-US" dirty="0"/>
              <a:t>PROPOSED SOLUTION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114CD2-2C50-4A7B-8B99-DD557280700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397" y="2483570"/>
            <a:ext cx="3383205" cy="1644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8AFCA3-1ECA-428A-A73B-88563951A84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072" y="2501325"/>
            <a:ext cx="3678151" cy="1644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4EFEB5-B8F3-4B46-A303-4FE14CDF5C39}"/>
              </a:ext>
            </a:extLst>
          </p:cNvPr>
          <p:cNvSpPr txBox="1"/>
          <p:nvPr/>
        </p:nvSpPr>
        <p:spPr>
          <a:xfrm>
            <a:off x="1649161" y="4469288"/>
            <a:ext cx="92838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Deformable Multi-Head Attention (DMHA) is more </a:t>
            </a:r>
            <a:r>
              <a:rPr lang="en-US" b="1" u="sng" dirty="0"/>
              <a:t>flexible</a:t>
            </a:r>
            <a:r>
              <a:rPr lang="en-US" b="1" dirty="0"/>
              <a:t> in </a:t>
            </a:r>
            <a:r>
              <a:rPr lang="en-US" b="1" u="sng" dirty="0"/>
              <a:t>capturing information</a:t>
            </a:r>
            <a:r>
              <a:rPr lang="en-US" b="1" dirty="0"/>
              <a:t>: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DMHA</a:t>
            </a:r>
            <a:r>
              <a:rPr lang="en-US" dirty="0"/>
              <a:t> </a:t>
            </a:r>
            <a:r>
              <a:rPr lang="en-US" b="1" dirty="0"/>
              <a:t>allows the network to learn the </a:t>
            </a:r>
            <a:r>
              <a:rPr lang="en-US" b="1" u="sng" dirty="0"/>
              <a:t>spatial locations </a:t>
            </a:r>
            <a:r>
              <a:rPr lang="en-US" b="1" dirty="0"/>
              <a:t>of the features</a:t>
            </a:r>
          </a:p>
          <a:p>
            <a:pPr algn="ctr"/>
            <a:r>
              <a:rPr lang="en-US" b="1" dirty="0"/>
              <a:t>(i.e. enable the model to focus on specific regions)</a:t>
            </a:r>
          </a:p>
        </p:txBody>
      </p:sp>
    </p:spTree>
    <p:extLst>
      <p:ext uri="{BB962C8B-B14F-4D97-AF65-F5344CB8AC3E}">
        <p14:creationId xmlns:p14="http://schemas.microsoft.com/office/powerpoint/2010/main" val="1450688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B4BA0-5CFD-4366-A987-0E3A2416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3944" y="35512"/>
            <a:ext cx="365760" cy="365760"/>
          </a:xfrm>
        </p:spPr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E538B4-7B06-4DBA-B512-4A0911E180D9}"/>
              </a:ext>
            </a:extLst>
          </p:cNvPr>
          <p:cNvSpPr txBox="1"/>
          <p:nvPr/>
        </p:nvSpPr>
        <p:spPr>
          <a:xfrm>
            <a:off x="-17758" y="-17756"/>
            <a:ext cx="3630969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Deformable Multi-Head Attention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A07C88-EDBF-4E24-B28A-DBB69E0AE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669" y="592152"/>
            <a:ext cx="7729728" cy="1188720"/>
          </a:xfrm>
        </p:spPr>
        <p:txBody>
          <a:bodyPr/>
          <a:lstStyle/>
          <a:p>
            <a:r>
              <a:rPr lang="en-US" dirty="0"/>
              <a:t>PROPOSED SOLUTION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6DF0E5-3676-449A-A021-B111AD69C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985" y="2529302"/>
            <a:ext cx="7105095" cy="2565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8C0AAF-80B9-404A-AE59-E02B16B1B2E7}"/>
              </a:ext>
            </a:extLst>
          </p:cNvPr>
          <p:cNvCxnSpPr/>
          <p:nvPr/>
        </p:nvCxnSpPr>
        <p:spPr>
          <a:xfrm flipV="1">
            <a:off x="3249227" y="3888419"/>
            <a:ext cx="656948" cy="201523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645AB9-AE63-42EB-8178-C8E4CC4E6A02}"/>
              </a:ext>
            </a:extLst>
          </p:cNvPr>
          <p:cNvCxnSpPr/>
          <p:nvPr/>
        </p:nvCxnSpPr>
        <p:spPr>
          <a:xfrm flipV="1">
            <a:off x="4753992" y="3684233"/>
            <a:ext cx="266330" cy="212176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01B14D-451F-4D79-9EE0-D71CC15CB77E}"/>
              </a:ext>
            </a:extLst>
          </p:cNvPr>
          <p:cNvCxnSpPr/>
          <p:nvPr/>
        </p:nvCxnSpPr>
        <p:spPr>
          <a:xfrm flipH="1" flipV="1">
            <a:off x="7528264" y="3888419"/>
            <a:ext cx="639192" cy="187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70907E-E194-4C8B-A6B1-CC556AC5D7F7}"/>
              </a:ext>
            </a:extLst>
          </p:cNvPr>
          <p:cNvCxnSpPr/>
          <p:nvPr/>
        </p:nvCxnSpPr>
        <p:spPr>
          <a:xfrm flipH="1" flipV="1">
            <a:off x="8620217" y="3710866"/>
            <a:ext cx="150921" cy="205074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32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B4BA0-5CFD-4366-A987-0E3A2416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3944" y="35512"/>
            <a:ext cx="365760" cy="365760"/>
          </a:xfrm>
        </p:spPr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E538B4-7B06-4DBA-B512-4A0911E180D9}"/>
              </a:ext>
            </a:extLst>
          </p:cNvPr>
          <p:cNvSpPr txBox="1"/>
          <p:nvPr/>
        </p:nvSpPr>
        <p:spPr>
          <a:xfrm>
            <a:off x="-17758" y="-17756"/>
            <a:ext cx="2974022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Architecture, Loss &amp; Metrics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A07C88-EDBF-4E24-B28A-DBB69E0AE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669" y="592152"/>
            <a:ext cx="7729728" cy="1188720"/>
          </a:xfrm>
        </p:spPr>
        <p:txBody>
          <a:bodyPr/>
          <a:lstStyle/>
          <a:p>
            <a:r>
              <a:rPr lang="en-US" dirty="0"/>
              <a:t>PROPOSED SOLUTION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5AC55-D358-4F50-B350-8C854C2C82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5108" y="2716561"/>
            <a:ext cx="4987602" cy="3296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5F99597-85A6-4CE2-9EFB-F3E2DC98A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108" y="2254928"/>
            <a:ext cx="4987601" cy="44388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EC816E-0F85-4C0E-9EE4-27C6384785D3}"/>
              </a:ext>
            </a:extLst>
          </p:cNvPr>
          <p:cNvSpPr txBox="1"/>
          <p:nvPr/>
        </p:nvSpPr>
        <p:spPr>
          <a:xfrm>
            <a:off x="284083" y="6021689"/>
            <a:ext cx="4987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Input: Corrupted Image concatenated with the Mask</a:t>
            </a:r>
          </a:p>
          <a:p>
            <a:r>
              <a:rPr lang="en-US" i="1" dirty="0"/>
              <a:t>Output: </a:t>
            </a:r>
            <a:r>
              <a:rPr lang="en-US" i="1" dirty="0" err="1"/>
              <a:t>Inpainted</a:t>
            </a:r>
            <a:r>
              <a:rPr lang="en-US" i="1" dirty="0"/>
              <a:t> Image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BF2079C-7A8C-416E-B62F-C6C2B53EF0E4}"/>
              </a:ext>
            </a:extLst>
          </p:cNvPr>
          <p:cNvSpPr txBox="1">
            <a:spLocks/>
          </p:cNvSpPr>
          <p:nvPr/>
        </p:nvSpPr>
        <p:spPr>
          <a:xfrm>
            <a:off x="6278880" y="1927931"/>
            <a:ext cx="5697943" cy="443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Loss</a:t>
            </a:r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BCEF1495-B02F-43F7-BF65-F726FC4518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974586"/>
              </p:ext>
            </p:extLst>
          </p:nvPr>
        </p:nvGraphicFramePr>
        <p:xfrm>
          <a:off x="6278880" y="2388091"/>
          <a:ext cx="5697944" cy="1457217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424486">
                  <a:extLst>
                    <a:ext uri="{9D8B030D-6E8A-4147-A177-3AD203B41FA5}">
                      <a16:colId xmlns:a16="http://schemas.microsoft.com/office/drawing/2014/main" val="1864308101"/>
                    </a:ext>
                  </a:extLst>
                </a:gridCol>
                <a:gridCol w="1424486">
                  <a:extLst>
                    <a:ext uri="{9D8B030D-6E8A-4147-A177-3AD203B41FA5}">
                      <a16:colId xmlns:a16="http://schemas.microsoft.com/office/drawing/2014/main" val="1499587363"/>
                    </a:ext>
                  </a:extLst>
                </a:gridCol>
                <a:gridCol w="1424486">
                  <a:extLst>
                    <a:ext uri="{9D8B030D-6E8A-4147-A177-3AD203B41FA5}">
                      <a16:colId xmlns:a16="http://schemas.microsoft.com/office/drawing/2014/main" val="4113000030"/>
                    </a:ext>
                  </a:extLst>
                </a:gridCol>
                <a:gridCol w="1424486">
                  <a:extLst>
                    <a:ext uri="{9D8B030D-6E8A-4147-A177-3AD203B41FA5}">
                      <a16:colId xmlns:a16="http://schemas.microsoft.com/office/drawing/2014/main" val="1645823889"/>
                    </a:ext>
                  </a:extLst>
                </a:gridCol>
              </a:tblGrid>
              <a:tr h="585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L1 Loss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Adversarial Loss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Perceptual Loss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Edge Loss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9808859"/>
                  </a:ext>
                </a:extLst>
              </a:tr>
              <a:tr h="8712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Better reconstruction of the image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Generation of Globally and Locally consistent realistic image</a:t>
                      </a:r>
                      <a:endParaRPr lang="en-US" sz="13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Textural and structural information</a:t>
                      </a:r>
                      <a:endParaRPr lang="en-US" sz="13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Edge enhancement</a:t>
                      </a:r>
                      <a:endParaRPr lang="en-US" sz="13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2879180"/>
                  </a:ext>
                </a:extLst>
              </a:tr>
            </a:tbl>
          </a:graphicData>
        </a:graphic>
      </p:graphicFrame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8E0D4D1-0F6E-47D8-A306-758E7A68DE4E}"/>
              </a:ext>
            </a:extLst>
          </p:cNvPr>
          <p:cNvSpPr txBox="1">
            <a:spLocks/>
          </p:cNvSpPr>
          <p:nvPr/>
        </p:nvSpPr>
        <p:spPr>
          <a:xfrm>
            <a:off x="6278880" y="4166290"/>
            <a:ext cx="5697943" cy="443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Metrics</a:t>
            </a:r>
          </a:p>
        </p:txBody>
      </p:sp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831D2929-1E6D-4209-AB4C-DBA13041CB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098185"/>
              </p:ext>
            </p:extLst>
          </p:nvPr>
        </p:nvGraphicFramePr>
        <p:xfrm>
          <a:off x="6278880" y="4621844"/>
          <a:ext cx="5697945" cy="1741488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045198">
                  <a:extLst>
                    <a:ext uri="{9D8B030D-6E8A-4147-A177-3AD203B41FA5}">
                      <a16:colId xmlns:a16="http://schemas.microsoft.com/office/drawing/2014/main" val="1864308101"/>
                    </a:ext>
                  </a:extLst>
                </a:gridCol>
                <a:gridCol w="1580225">
                  <a:extLst>
                    <a:ext uri="{9D8B030D-6E8A-4147-A177-3AD203B41FA5}">
                      <a16:colId xmlns:a16="http://schemas.microsoft.com/office/drawing/2014/main" val="1499587363"/>
                    </a:ext>
                  </a:extLst>
                </a:gridCol>
                <a:gridCol w="923278">
                  <a:extLst>
                    <a:ext uri="{9D8B030D-6E8A-4147-A177-3AD203B41FA5}">
                      <a16:colId xmlns:a16="http://schemas.microsoft.com/office/drawing/2014/main" val="4113000030"/>
                    </a:ext>
                  </a:extLst>
                </a:gridCol>
                <a:gridCol w="1065320">
                  <a:extLst>
                    <a:ext uri="{9D8B030D-6E8A-4147-A177-3AD203B41FA5}">
                      <a16:colId xmlns:a16="http://schemas.microsoft.com/office/drawing/2014/main" val="1645823889"/>
                    </a:ext>
                  </a:extLst>
                </a:gridCol>
                <a:gridCol w="1083924">
                  <a:extLst>
                    <a:ext uri="{9D8B030D-6E8A-4147-A177-3AD203B41FA5}">
                      <a16:colId xmlns:a16="http://schemas.microsoft.com/office/drawing/2014/main" val="3644339127"/>
                    </a:ext>
                  </a:extLst>
                </a:gridCol>
              </a:tblGrid>
              <a:tr h="3940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PSNR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SSIM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L1 Loss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LPIPS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9808859"/>
                  </a:ext>
                </a:extLst>
              </a:tr>
              <a:tr h="8712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Measures the quality of reconstructed images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Evaluates the similarity between two images by considering luminance, contrast, and structure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absolute differences between images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measures the perceptual similarity between two images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evaluate the quality of generated images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2879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101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644DC-DF33-36C0-4BCA-884E6F093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53971"/>
            <a:ext cx="7729728" cy="1188720"/>
          </a:xfrm>
        </p:spPr>
        <p:txBody>
          <a:bodyPr/>
          <a:lstStyle/>
          <a:p>
            <a:r>
              <a:rPr lang="en-US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9E662-F19B-7996-5E5B-3CFC4BADF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629" y="2228295"/>
            <a:ext cx="9605639" cy="43411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Datasets</a:t>
            </a:r>
          </a:p>
          <a:p>
            <a:pPr marL="0" indent="0" algn="just">
              <a:buNone/>
            </a:pPr>
            <a:r>
              <a:rPr lang="en-US" dirty="0"/>
              <a:t>The NVIDIA IMD dataset was not publicly available and Places2 datasets was too large for our hardware to handle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We decided to use CelebA_HQ corrupted by QD-IMD masks</a:t>
            </a:r>
          </a:p>
          <a:p>
            <a:pPr marL="0" indent="0" algn="just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n-US" dirty="0">
                <a:sym typeface="Wingdings" panose="05000000000000000000" pitchFamily="2" charset="2"/>
              </a:rPr>
              <a:t>We had issues using the CelebA_HQ dataset generation script provided by TensorFlow</a:t>
            </a:r>
            <a:endParaRPr lang="en-US" dirty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We downloaded the prepared files onto our local machines via Google Drive link</a:t>
            </a:r>
          </a:p>
          <a:p>
            <a:pPr marL="0" indent="0" algn="just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Deformable Convolution (DC)</a:t>
            </a:r>
          </a:p>
          <a:p>
            <a:pPr marL="0" indent="0" algn="just">
              <a:buNone/>
            </a:pPr>
            <a:r>
              <a:rPr lang="en-US" dirty="0">
                <a:sym typeface="Wingdings" panose="05000000000000000000" pitchFamily="2" charset="2"/>
              </a:rPr>
              <a:t>Issues in implementing DC on TensorFlow or using already implemented DC solutions</a:t>
            </a:r>
          </a:p>
          <a:p>
            <a:pPr marL="0" indent="0" algn="just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b="1" dirty="0">
                <a:sym typeface="Wingdings" panose="05000000000000000000" pitchFamily="2" charset="2"/>
              </a:rPr>
              <a:t> </a:t>
            </a:r>
            <a:r>
              <a:rPr lang="en-US" dirty="0">
                <a:sym typeface="Wingdings" panose="05000000000000000000" pitchFamily="2" charset="2"/>
              </a:rPr>
              <a:t> We decided to switch all our code from TensorFlow to </a:t>
            </a:r>
            <a:r>
              <a:rPr lang="en-US" dirty="0" err="1">
                <a:sym typeface="Wingdings" panose="05000000000000000000" pitchFamily="2" charset="2"/>
              </a:rPr>
              <a:t>PyTorch</a:t>
            </a:r>
            <a:endParaRPr lang="en-US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F5C53516-8F76-4C11-AD77-7683E724B5D5}"/>
              </a:ext>
            </a:extLst>
          </p:cNvPr>
          <p:cNvSpPr txBox="1">
            <a:spLocks/>
          </p:cNvSpPr>
          <p:nvPr/>
        </p:nvSpPr>
        <p:spPr>
          <a:xfrm>
            <a:off x="11793944" y="35512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1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9A5D87-08BE-4BBD-A23F-79F927A413E9}"/>
              </a:ext>
            </a:extLst>
          </p:cNvPr>
          <p:cNvSpPr txBox="1"/>
          <p:nvPr/>
        </p:nvSpPr>
        <p:spPr>
          <a:xfrm>
            <a:off x="-8878" y="-17756"/>
            <a:ext cx="126950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Small Issues</a:t>
            </a:r>
          </a:p>
        </p:txBody>
      </p:sp>
    </p:spTree>
    <p:extLst>
      <p:ext uri="{BB962C8B-B14F-4D97-AF65-F5344CB8AC3E}">
        <p14:creationId xmlns:p14="http://schemas.microsoft.com/office/powerpoint/2010/main" val="381278137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1865</TotalTime>
  <Words>686</Words>
  <Application>Microsoft Office PowerPoint</Application>
  <PresentationFormat>Widescreen</PresentationFormat>
  <Paragraphs>117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Gill Sans MT</vt:lpstr>
      <vt:lpstr>Times New Roman</vt:lpstr>
      <vt:lpstr>Wingdings</vt:lpstr>
      <vt:lpstr>Parcel</vt:lpstr>
      <vt:lpstr> FACIAL IMAGE INPAINTING </vt:lpstr>
      <vt:lpstr>Problem statement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Implementation DETAILS</vt:lpstr>
      <vt:lpstr>Implementation DETAILS</vt:lpstr>
      <vt:lpstr>Results &amp; DISCUSSION</vt:lpstr>
      <vt:lpstr>References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Emotion and gender classification</dc:title>
  <dc:creator>ayman fahsi</dc:creator>
  <cp:lastModifiedBy>Mouhammad Bazzi</cp:lastModifiedBy>
  <cp:revision>85</cp:revision>
  <dcterms:created xsi:type="dcterms:W3CDTF">2022-11-14T06:43:57Z</dcterms:created>
  <dcterms:modified xsi:type="dcterms:W3CDTF">2023-04-17T16:23:01Z</dcterms:modified>
</cp:coreProperties>
</file>