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8" r:id="rId3"/>
    <p:sldId id="256" r:id="rId4"/>
    <p:sldId id="257" r:id="rId5"/>
    <p:sldId id="259" r:id="rId6"/>
    <p:sldId id="260" r:id="rId7"/>
    <p:sldId id="261" r:id="rId8"/>
    <p:sldId id="262" r:id="rId9"/>
    <p:sldId id="263" r:id="rId10"/>
    <p:sldId id="269" r:id="rId11"/>
    <p:sldId id="280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8FFE7"/>
    <a:srgbClr val="EAF6FC"/>
    <a:srgbClr val="C6E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FACFE-43F4-4406-9E62-2846FA03511A}" v="37" dt="2025-06-20T03:41:20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94660"/>
  </p:normalViewPr>
  <p:slideViewPr>
    <p:cSldViewPr snapToGrid="0">
      <p:cViewPr varScale="1">
        <p:scale>
          <a:sx n="39" d="100"/>
          <a:sy n="39" d="100"/>
        </p:scale>
        <p:origin x="271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dson Moon" userId="28d5ee179ad59877" providerId="LiveId" clId="{471FACFE-43F4-4406-9E62-2846FA03511A}"/>
    <pc:docChg chg="custSel modSld">
      <pc:chgData name="Hudson Moon" userId="28d5ee179ad59877" providerId="LiveId" clId="{471FACFE-43F4-4406-9E62-2846FA03511A}" dt="2025-06-20T03:41:20.295" v="119" actId="478"/>
      <pc:docMkLst>
        <pc:docMk/>
      </pc:docMkLst>
      <pc:sldChg chg="addSp delSp modSp mod">
        <pc:chgData name="Hudson Moon" userId="28d5ee179ad59877" providerId="LiveId" clId="{471FACFE-43F4-4406-9E62-2846FA03511A}" dt="2025-06-18T01:59:08.890" v="10" actId="1076"/>
        <pc:sldMkLst>
          <pc:docMk/>
          <pc:sldMk cId="3093919956" sldId="256"/>
        </pc:sldMkLst>
        <pc:picChg chg="add mod">
          <ac:chgData name="Hudson Moon" userId="28d5ee179ad59877" providerId="LiveId" clId="{471FACFE-43F4-4406-9E62-2846FA03511A}" dt="2025-06-18T01:59:08.890" v="10" actId="1076"/>
          <ac:picMkLst>
            <pc:docMk/>
            <pc:sldMk cId="3093919956" sldId="256"/>
            <ac:picMk id="9" creationId="{B7284394-0CE2-8358-5B70-4468020815BE}"/>
          </ac:picMkLst>
        </pc:picChg>
      </pc:sldChg>
      <pc:sldChg chg="delSp">
        <pc:chgData name="Hudson Moon" userId="28d5ee179ad59877" providerId="LiveId" clId="{471FACFE-43F4-4406-9E62-2846FA03511A}" dt="2025-06-18T01:59:18.978" v="11" actId="478"/>
        <pc:sldMkLst>
          <pc:docMk/>
          <pc:sldMk cId="721027133" sldId="257"/>
        </pc:sldMkLst>
      </pc:sldChg>
      <pc:sldChg chg="delSp">
        <pc:chgData name="Hudson Moon" userId="28d5ee179ad59877" providerId="LiveId" clId="{471FACFE-43F4-4406-9E62-2846FA03511A}" dt="2025-06-18T01:56:35.506" v="0" actId="478"/>
        <pc:sldMkLst>
          <pc:docMk/>
          <pc:sldMk cId="2525050884" sldId="258"/>
        </pc:sldMkLst>
      </pc:sldChg>
      <pc:sldChg chg="delSp">
        <pc:chgData name="Hudson Moon" userId="28d5ee179ad59877" providerId="LiveId" clId="{471FACFE-43F4-4406-9E62-2846FA03511A}" dt="2025-06-20T03:41:20.295" v="119" actId="478"/>
        <pc:sldMkLst>
          <pc:docMk/>
          <pc:sldMk cId="3959649545" sldId="259"/>
        </pc:sldMkLst>
        <pc:picChg chg="del">
          <ac:chgData name="Hudson Moon" userId="28d5ee179ad59877" providerId="LiveId" clId="{471FACFE-43F4-4406-9E62-2846FA03511A}" dt="2025-06-20T03:41:20.295" v="119" actId="478"/>
          <ac:picMkLst>
            <pc:docMk/>
            <pc:sldMk cId="3959649545" sldId="259"/>
            <ac:picMk id="1026" creationId="{D0CC8927-FB90-0BE5-8F0A-B6A05AE8B0D8}"/>
          </ac:picMkLst>
        </pc:picChg>
      </pc:sldChg>
      <pc:sldChg chg="delSp">
        <pc:chgData name="Hudson Moon" userId="28d5ee179ad59877" providerId="LiveId" clId="{471FACFE-43F4-4406-9E62-2846FA03511A}" dt="2025-06-18T01:59:23.931" v="12" actId="478"/>
        <pc:sldMkLst>
          <pc:docMk/>
          <pc:sldMk cId="2816529104" sldId="260"/>
        </pc:sldMkLst>
      </pc:sldChg>
      <pc:sldChg chg="delSp">
        <pc:chgData name="Hudson Moon" userId="28d5ee179ad59877" providerId="LiveId" clId="{471FACFE-43F4-4406-9E62-2846FA03511A}" dt="2025-06-18T01:59:29.622" v="13" actId="478"/>
        <pc:sldMkLst>
          <pc:docMk/>
          <pc:sldMk cId="2456610689" sldId="262"/>
        </pc:sldMkLst>
      </pc:sldChg>
      <pc:sldChg chg="delSp">
        <pc:chgData name="Hudson Moon" userId="28d5ee179ad59877" providerId="LiveId" clId="{471FACFE-43F4-4406-9E62-2846FA03511A}" dt="2025-06-20T03:41:15.010" v="118" actId="478"/>
        <pc:sldMkLst>
          <pc:docMk/>
          <pc:sldMk cId="3167808036" sldId="263"/>
        </pc:sldMkLst>
        <pc:picChg chg="del">
          <ac:chgData name="Hudson Moon" userId="28d5ee179ad59877" providerId="LiveId" clId="{471FACFE-43F4-4406-9E62-2846FA03511A}" dt="2025-06-20T03:41:15.010" v="118" actId="478"/>
          <ac:picMkLst>
            <pc:docMk/>
            <pc:sldMk cId="3167808036" sldId="263"/>
            <ac:picMk id="1026" creationId="{8BEFBE15-F2CB-7338-0007-A06D33A6BD96}"/>
          </ac:picMkLst>
        </pc:picChg>
      </pc:sldChg>
      <pc:sldChg chg="delSp">
        <pc:chgData name="Hudson Moon" userId="28d5ee179ad59877" providerId="LiveId" clId="{471FACFE-43F4-4406-9E62-2846FA03511A}" dt="2025-06-18T01:56:43.543" v="1" actId="478"/>
        <pc:sldMkLst>
          <pc:docMk/>
          <pc:sldMk cId="70348453" sldId="268"/>
        </pc:sldMkLst>
      </pc:sldChg>
      <pc:sldChg chg="addSp delSp modSp mod">
        <pc:chgData name="Hudson Moon" userId="28d5ee179ad59877" providerId="LiveId" clId="{471FACFE-43F4-4406-9E62-2846FA03511A}" dt="2025-06-18T02:07:26.948" v="117" actId="1076"/>
        <pc:sldMkLst>
          <pc:docMk/>
          <pc:sldMk cId="1387611678" sldId="269"/>
        </pc:sldMkLst>
        <pc:spChg chg="add mod">
          <ac:chgData name="Hudson Moon" userId="28d5ee179ad59877" providerId="LiveId" clId="{471FACFE-43F4-4406-9E62-2846FA03511A}" dt="2025-06-18T02:07:26.948" v="117" actId="1076"/>
          <ac:spMkLst>
            <pc:docMk/>
            <pc:sldMk cId="1387611678" sldId="269"/>
            <ac:spMk id="3" creationId="{5A65423F-FA95-B10A-6D79-F04E495F11C4}"/>
          </ac:spMkLst>
        </pc:spChg>
        <pc:spChg chg="mod">
          <ac:chgData name="Hudson Moon" userId="28d5ee179ad59877" providerId="LiveId" clId="{471FACFE-43F4-4406-9E62-2846FA03511A}" dt="2025-06-18T02:06:03.604" v="92"/>
          <ac:spMkLst>
            <pc:docMk/>
            <pc:sldMk cId="1387611678" sldId="269"/>
            <ac:spMk id="11" creationId="{F687196B-D4AF-3F0C-DF5D-274E39BDB13F}"/>
          </ac:spMkLst>
        </pc:spChg>
        <pc:spChg chg="mod">
          <ac:chgData name="Hudson Moon" userId="28d5ee179ad59877" providerId="LiveId" clId="{471FACFE-43F4-4406-9E62-2846FA03511A}" dt="2025-06-18T02:06:20.960" v="104" actId="20577"/>
          <ac:spMkLst>
            <pc:docMk/>
            <pc:sldMk cId="1387611678" sldId="269"/>
            <ac:spMk id="13" creationId="{5A02E717-5912-32C9-F71E-505889DFD5E9}"/>
          </ac:spMkLst>
        </pc:spChg>
        <pc:spChg chg="add mod">
          <ac:chgData name="Hudson Moon" userId="28d5ee179ad59877" providerId="LiveId" clId="{471FACFE-43F4-4406-9E62-2846FA03511A}" dt="2025-06-18T02:07:26.948" v="117" actId="1076"/>
          <ac:spMkLst>
            <pc:docMk/>
            <pc:sldMk cId="1387611678" sldId="269"/>
            <ac:spMk id="14" creationId="{8A629D03-91C4-5555-C723-4497DCB86680}"/>
          </ac:spMkLst>
        </pc:spChg>
        <pc:spChg chg="mod">
          <ac:chgData name="Hudson Moon" userId="28d5ee179ad59877" providerId="LiveId" clId="{471FACFE-43F4-4406-9E62-2846FA03511A}" dt="2025-06-18T02:06:52.865" v="111"/>
          <ac:spMkLst>
            <pc:docMk/>
            <pc:sldMk cId="1387611678" sldId="269"/>
            <ac:spMk id="16" creationId="{66536C8A-91F0-9309-1E47-8BABF64B7E74}"/>
          </ac:spMkLst>
        </pc:spChg>
        <pc:spChg chg="mod">
          <ac:chgData name="Hudson Moon" userId="28d5ee179ad59877" providerId="LiveId" clId="{471FACFE-43F4-4406-9E62-2846FA03511A}" dt="2025-06-18T02:06:52.865" v="111"/>
          <ac:spMkLst>
            <pc:docMk/>
            <pc:sldMk cId="1387611678" sldId="269"/>
            <ac:spMk id="17" creationId="{90DBAD7E-1F5C-F04A-7E77-6049AB49A53B}"/>
          </ac:spMkLst>
        </pc:spChg>
        <pc:spChg chg="add mod">
          <ac:chgData name="Hudson Moon" userId="28d5ee179ad59877" providerId="LiveId" clId="{471FACFE-43F4-4406-9E62-2846FA03511A}" dt="2025-06-18T02:07:26.948" v="117" actId="1076"/>
          <ac:spMkLst>
            <pc:docMk/>
            <pc:sldMk cId="1387611678" sldId="269"/>
            <ac:spMk id="18" creationId="{B28F0376-42B6-21E9-F945-59DE723CEA78}"/>
          </ac:spMkLst>
        </pc:spChg>
        <pc:spChg chg="mod">
          <ac:chgData name="Hudson Moon" userId="28d5ee179ad59877" providerId="LiveId" clId="{471FACFE-43F4-4406-9E62-2846FA03511A}" dt="2025-06-18T02:07:00.428" v="113"/>
          <ac:spMkLst>
            <pc:docMk/>
            <pc:sldMk cId="1387611678" sldId="269"/>
            <ac:spMk id="20" creationId="{ED0EF3D4-7003-B9A2-CF2D-541D1E68947A}"/>
          </ac:spMkLst>
        </pc:spChg>
        <pc:spChg chg="mod">
          <ac:chgData name="Hudson Moon" userId="28d5ee179ad59877" providerId="LiveId" clId="{471FACFE-43F4-4406-9E62-2846FA03511A}" dt="2025-06-18T02:07:00.428" v="113"/>
          <ac:spMkLst>
            <pc:docMk/>
            <pc:sldMk cId="1387611678" sldId="269"/>
            <ac:spMk id="21" creationId="{742A86B6-CC90-AEAE-4589-F54B1B030EF3}"/>
          </ac:spMkLst>
        </pc:spChg>
        <pc:spChg chg="add mod">
          <ac:chgData name="Hudson Moon" userId="28d5ee179ad59877" providerId="LiveId" clId="{471FACFE-43F4-4406-9E62-2846FA03511A}" dt="2025-06-18T02:07:26.948" v="117" actId="1076"/>
          <ac:spMkLst>
            <pc:docMk/>
            <pc:sldMk cId="1387611678" sldId="269"/>
            <ac:spMk id="22" creationId="{22336C37-1359-1370-8CE1-8FE2B874CEB8}"/>
          </ac:spMkLst>
        </pc:spChg>
        <pc:spChg chg="mod">
          <ac:chgData name="Hudson Moon" userId="28d5ee179ad59877" providerId="LiveId" clId="{471FACFE-43F4-4406-9E62-2846FA03511A}" dt="2025-06-18T02:07:08.288" v="115"/>
          <ac:spMkLst>
            <pc:docMk/>
            <pc:sldMk cId="1387611678" sldId="269"/>
            <ac:spMk id="24" creationId="{495B3943-B539-F3D4-E855-FA9929CE5D38}"/>
          </ac:spMkLst>
        </pc:spChg>
        <pc:spChg chg="mod">
          <ac:chgData name="Hudson Moon" userId="28d5ee179ad59877" providerId="LiveId" clId="{471FACFE-43F4-4406-9E62-2846FA03511A}" dt="2025-06-18T02:07:08.288" v="115"/>
          <ac:spMkLst>
            <pc:docMk/>
            <pc:sldMk cId="1387611678" sldId="269"/>
            <ac:spMk id="25" creationId="{42BA2F41-45F7-BD03-0348-BF3825E98DC6}"/>
          </ac:spMkLst>
        </pc:spChg>
        <pc:grpChg chg="add mod">
          <ac:chgData name="Hudson Moon" userId="28d5ee179ad59877" providerId="LiveId" clId="{471FACFE-43F4-4406-9E62-2846FA03511A}" dt="2025-06-18T02:07:26.948" v="117" actId="1076"/>
          <ac:grpSpMkLst>
            <pc:docMk/>
            <pc:sldMk cId="1387611678" sldId="269"/>
            <ac:grpSpMk id="4" creationId="{74CB6CAA-9111-28BA-35A7-03C59F505231}"/>
          </ac:grpSpMkLst>
        </pc:grpChg>
        <pc:grpChg chg="add mod">
          <ac:chgData name="Hudson Moon" userId="28d5ee179ad59877" providerId="LiveId" clId="{471FACFE-43F4-4406-9E62-2846FA03511A}" dt="2025-06-18T02:07:26.948" v="117" actId="1076"/>
          <ac:grpSpMkLst>
            <pc:docMk/>
            <pc:sldMk cId="1387611678" sldId="269"/>
            <ac:grpSpMk id="15" creationId="{BC9B1620-94FB-CED9-E41C-219D71792ABA}"/>
          </ac:grpSpMkLst>
        </pc:grpChg>
        <pc:grpChg chg="add mod">
          <ac:chgData name="Hudson Moon" userId="28d5ee179ad59877" providerId="LiveId" clId="{471FACFE-43F4-4406-9E62-2846FA03511A}" dt="2025-06-18T02:07:26.948" v="117" actId="1076"/>
          <ac:grpSpMkLst>
            <pc:docMk/>
            <pc:sldMk cId="1387611678" sldId="269"/>
            <ac:grpSpMk id="19" creationId="{E0D65A60-03A8-EA7A-2408-8FE09F70541A}"/>
          </ac:grpSpMkLst>
        </pc:grpChg>
        <pc:grpChg chg="add mod">
          <ac:chgData name="Hudson Moon" userId="28d5ee179ad59877" providerId="LiveId" clId="{471FACFE-43F4-4406-9E62-2846FA03511A}" dt="2025-06-18T02:07:26.948" v="117" actId="1076"/>
          <ac:grpSpMkLst>
            <pc:docMk/>
            <pc:sldMk cId="1387611678" sldId="269"/>
            <ac:grpSpMk id="23" creationId="{17159315-01F8-8526-E8EA-B4429E87C295}"/>
          </ac:grpSpMkLst>
        </pc:grpChg>
      </pc:sldChg>
      <pc:sldChg chg="addSp delSp modSp mod">
        <pc:chgData name="Hudson Moon" userId="28d5ee179ad59877" providerId="LiveId" clId="{471FACFE-43F4-4406-9E62-2846FA03511A}" dt="2025-06-18T02:05:55.353" v="91"/>
        <pc:sldMkLst>
          <pc:docMk/>
          <pc:sldMk cId="3071943009" sldId="270"/>
        </pc:sldMkLst>
        <pc:spChg chg="add mod">
          <ac:chgData name="Hudson Moon" userId="28d5ee179ad59877" providerId="LiveId" clId="{471FACFE-43F4-4406-9E62-2846FA03511A}" dt="2025-06-18T02:05:55.353" v="91"/>
          <ac:spMkLst>
            <pc:docMk/>
            <pc:sldMk cId="3071943009" sldId="270"/>
            <ac:spMk id="3" creationId="{CC02C75F-C66A-B23C-E4CF-A22FE1FFFE11}"/>
          </ac:spMkLst>
        </pc:spChg>
        <pc:spChg chg="mod">
          <ac:chgData name="Hudson Moon" userId="28d5ee179ad59877" providerId="LiveId" clId="{471FACFE-43F4-4406-9E62-2846FA03511A}" dt="2025-06-18T02:05:55.353" v="91"/>
          <ac:spMkLst>
            <pc:docMk/>
            <pc:sldMk cId="3071943009" sldId="270"/>
            <ac:spMk id="14" creationId="{98D55441-DC96-505E-008A-C125DA31B092}"/>
          </ac:spMkLst>
        </pc:spChg>
        <pc:spChg chg="mod">
          <ac:chgData name="Hudson Moon" userId="28d5ee179ad59877" providerId="LiveId" clId="{471FACFE-43F4-4406-9E62-2846FA03511A}" dt="2025-06-18T02:05:55.353" v="91"/>
          <ac:spMkLst>
            <pc:docMk/>
            <pc:sldMk cId="3071943009" sldId="270"/>
            <ac:spMk id="15" creationId="{3DAA71B0-696E-F6D1-D751-30F052528789}"/>
          </ac:spMkLst>
        </pc:spChg>
        <pc:grpChg chg="add mod">
          <ac:chgData name="Hudson Moon" userId="28d5ee179ad59877" providerId="LiveId" clId="{471FACFE-43F4-4406-9E62-2846FA03511A}" dt="2025-06-18T02:05:55.353" v="91"/>
          <ac:grpSpMkLst>
            <pc:docMk/>
            <pc:sldMk cId="3071943009" sldId="270"/>
            <ac:grpSpMk id="13" creationId="{80F45A46-4E68-B9FC-0CEF-1798E977DB3A}"/>
          </ac:grpSpMkLst>
        </pc:grpChg>
      </pc:sldChg>
      <pc:sldChg chg="addSp delSp modSp mod">
        <pc:chgData name="Hudson Moon" userId="28d5ee179ad59877" providerId="LiveId" clId="{471FACFE-43F4-4406-9E62-2846FA03511A}" dt="2025-06-18T02:05:49.945" v="90"/>
        <pc:sldMkLst>
          <pc:docMk/>
          <pc:sldMk cId="3974009807" sldId="271"/>
        </pc:sldMkLst>
        <pc:spChg chg="add mod">
          <ac:chgData name="Hudson Moon" userId="28d5ee179ad59877" providerId="LiveId" clId="{471FACFE-43F4-4406-9E62-2846FA03511A}" dt="2025-06-18T02:05:49.945" v="90"/>
          <ac:spMkLst>
            <pc:docMk/>
            <pc:sldMk cId="3974009807" sldId="271"/>
            <ac:spMk id="3" creationId="{A7095218-F67D-726E-8CD2-EDF4E5EB7301}"/>
          </ac:spMkLst>
        </pc:spChg>
        <pc:spChg chg="mod">
          <ac:chgData name="Hudson Moon" userId="28d5ee179ad59877" providerId="LiveId" clId="{471FACFE-43F4-4406-9E62-2846FA03511A}" dt="2025-06-18T02:05:49.945" v="90"/>
          <ac:spMkLst>
            <pc:docMk/>
            <pc:sldMk cId="3974009807" sldId="271"/>
            <ac:spMk id="14" creationId="{D43EC25F-891E-4A25-DEE8-77D2D98D5282}"/>
          </ac:spMkLst>
        </pc:spChg>
        <pc:spChg chg="mod">
          <ac:chgData name="Hudson Moon" userId="28d5ee179ad59877" providerId="LiveId" clId="{471FACFE-43F4-4406-9E62-2846FA03511A}" dt="2025-06-18T02:05:49.945" v="90"/>
          <ac:spMkLst>
            <pc:docMk/>
            <pc:sldMk cId="3974009807" sldId="271"/>
            <ac:spMk id="15" creationId="{A72D73A7-A5B5-D1D9-E0AE-4A2D4B460A08}"/>
          </ac:spMkLst>
        </pc:spChg>
        <pc:grpChg chg="add mod">
          <ac:chgData name="Hudson Moon" userId="28d5ee179ad59877" providerId="LiveId" clId="{471FACFE-43F4-4406-9E62-2846FA03511A}" dt="2025-06-18T02:05:49.945" v="90"/>
          <ac:grpSpMkLst>
            <pc:docMk/>
            <pc:sldMk cId="3974009807" sldId="271"/>
            <ac:grpSpMk id="13" creationId="{9C095D86-680C-D5F4-3FF1-E578163EACD0}"/>
          </ac:grpSpMkLst>
        </pc:grpChg>
      </pc:sldChg>
      <pc:sldChg chg="delSp mod">
        <pc:chgData name="Hudson Moon" userId="28d5ee179ad59877" providerId="LiveId" clId="{471FACFE-43F4-4406-9E62-2846FA03511A}" dt="2025-06-18T02:01:20.431" v="33" actId="478"/>
        <pc:sldMkLst>
          <pc:docMk/>
          <pc:sldMk cId="3475175995" sldId="272"/>
        </pc:sldMkLst>
      </pc:sldChg>
      <pc:sldChg chg="addSp delSp modSp mod">
        <pc:chgData name="Hudson Moon" userId="28d5ee179ad59877" providerId="LiveId" clId="{471FACFE-43F4-4406-9E62-2846FA03511A}" dt="2025-06-18T02:05:45.666" v="89"/>
        <pc:sldMkLst>
          <pc:docMk/>
          <pc:sldMk cId="1464144134" sldId="273"/>
        </pc:sldMkLst>
        <pc:spChg chg="add mod">
          <ac:chgData name="Hudson Moon" userId="28d5ee179ad59877" providerId="LiveId" clId="{471FACFE-43F4-4406-9E62-2846FA03511A}" dt="2025-06-18T02:05:45.666" v="89"/>
          <ac:spMkLst>
            <pc:docMk/>
            <pc:sldMk cId="1464144134" sldId="273"/>
            <ac:spMk id="3" creationId="{5B8A76B4-0EBB-660F-AEB6-A21019E9221B}"/>
          </ac:spMkLst>
        </pc:spChg>
        <pc:spChg chg="mod">
          <ac:chgData name="Hudson Moon" userId="28d5ee179ad59877" providerId="LiveId" clId="{471FACFE-43F4-4406-9E62-2846FA03511A}" dt="2025-06-18T02:05:45.666" v="89"/>
          <ac:spMkLst>
            <pc:docMk/>
            <pc:sldMk cId="1464144134" sldId="273"/>
            <ac:spMk id="14" creationId="{EEE98C0D-9352-5A2D-1639-9E4758074C06}"/>
          </ac:spMkLst>
        </pc:spChg>
        <pc:spChg chg="mod">
          <ac:chgData name="Hudson Moon" userId="28d5ee179ad59877" providerId="LiveId" clId="{471FACFE-43F4-4406-9E62-2846FA03511A}" dt="2025-06-18T02:05:45.666" v="89"/>
          <ac:spMkLst>
            <pc:docMk/>
            <pc:sldMk cId="1464144134" sldId="273"/>
            <ac:spMk id="15" creationId="{95BF5065-1165-6D4D-3379-E7CDCA998517}"/>
          </ac:spMkLst>
        </pc:spChg>
        <pc:grpChg chg="add mod">
          <ac:chgData name="Hudson Moon" userId="28d5ee179ad59877" providerId="LiveId" clId="{471FACFE-43F4-4406-9E62-2846FA03511A}" dt="2025-06-18T02:05:45.666" v="89"/>
          <ac:grpSpMkLst>
            <pc:docMk/>
            <pc:sldMk cId="1464144134" sldId="273"/>
            <ac:grpSpMk id="13" creationId="{3F33A89E-3132-9059-C0EC-ACDED8DE094A}"/>
          </ac:grpSpMkLst>
        </pc:grpChg>
      </pc:sldChg>
      <pc:sldChg chg="addSp delSp modSp mod">
        <pc:chgData name="Hudson Moon" userId="28d5ee179ad59877" providerId="LiveId" clId="{471FACFE-43F4-4406-9E62-2846FA03511A}" dt="2025-06-18T02:05:38.577" v="88"/>
        <pc:sldMkLst>
          <pc:docMk/>
          <pc:sldMk cId="3354553981" sldId="274"/>
        </pc:sldMkLst>
        <pc:spChg chg="add mod">
          <ac:chgData name="Hudson Moon" userId="28d5ee179ad59877" providerId="LiveId" clId="{471FACFE-43F4-4406-9E62-2846FA03511A}" dt="2025-06-18T02:05:38.577" v="88"/>
          <ac:spMkLst>
            <pc:docMk/>
            <pc:sldMk cId="3354553981" sldId="274"/>
            <ac:spMk id="3" creationId="{51B67CC9-2065-37FC-E51A-7BA0B26B4024}"/>
          </ac:spMkLst>
        </pc:spChg>
        <pc:spChg chg="mod">
          <ac:chgData name="Hudson Moon" userId="28d5ee179ad59877" providerId="LiveId" clId="{471FACFE-43F4-4406-9E62-2846FA03511A}" dt="2025-06-18T02:05:38.577" v="88"/>
          <ac:spMkLst>
            <pc:docMk/>
            <pc:sldMk cId="3354553981" sldId="274"/>
            <ac:spMk id="14" creationId="{B0907656-E968-195F-E463-1BE68C908E9C}"/>
          </ac:spMkLst>
        </pc:spChg>
        <pc:spChg chg="mod">
          <ac:chgData name="Hudson Moon" userId="28d5ee179ad59877" providerId="LiveId" clId="{471FACFE-43F4-4406-9E62-2846FA03511A}" dt="2025-06-18T02:05:38.577" v="88"/>
          <ac:spMkLst>
            <pc:docMk/>
            <pc:sldMk cId="3354553981" sldId="274"/>
            <ac:spMk id="15" creationId="{9CD9ADF8-1494-DAF0-D615-DA38175103E4}"/>
          </ac:spMkLst>
        </pc:spChg>
        <pc:grpChg chg="add mod">
          <ac:chgData name="Hudson Moon" userId="28d5ee179ad59877" providerId="LiveId" clId="{471FACFE-43F4-4406-9E62-2846FA03511A}" dt="2025-06-18T02:05:38.577" v="88"/>
          <ac:grpSpMkLst>
            <pc:docMk/>
            <pc:sldMk cId="3354553981" sldId="274"/>
            <ac:grpSpMk id="13" creationId="{175E94B3-7845-6B90-FB8C-5A07A4470660}"/>
          </ac:grpSpMkLst>
        </pc:grpChg>
      </pc:sldChg>
      <pc:sldChg chg="addSp delSp modSp mod">
        <pc:chgData name="Hudson Moon" userId="28d5ee179ad59877" providerId="LiveId" clId="{471FACFE-43F4-4406-9E62-2846FA03511A}" dt="2025-06-18T02:05:22.885" v="85"/>
        <pc:sldMkLst>
          <pc:docMk/>
          <pc:sldMk cId="2614985630" sldId="275"/>
        </pc:sldMkLst>
        <pc:spChg chg="add mod">
          <ac:chgData name="Hudson Moon" userId="28d5ee179ad59877" providerId="LiveId" clId="{471FACFE-43F4-4406-9E62-2846FA03511A}" dt="2025-06-18T02:05:22.885" v="85"/>
          <ac:spMkLst>
            <pc:docMk/>
            <pc:sldMk cId="2614985630" sldId="275"/>
            <ac:spMk id="3" creationId="{65E62EB4-F090-AB47-F55B-55B1FFE6CB69}"/>
          </ac:spMkLst>
        </pc:spChg>
        <pc:spChg chg="mod">
          <ac:chgData name="Hudson Moon" userId="28d5ee179ad59877" providerId="LiveId" clId="{471FACFE-43F4-4406-9E62-2846FA03511A}" dt="2025-06-18T02:05:22.885" v="85"/>
          <ac:spMkLst>
            <pc:docMk/>
            <pc:sldMk cId="2614985630" sldId="275"/>
            <ac:spMk id="14" creationId="{31F4A516-B06A-1DAC-28D2-7052687BB22F}"/>
          </ac:spMkLst>
        </pc:spChg>
        <pc:spChg chg="mod">
          <ac:chgData name="Hudson Moon" userId="28d5ee179ad59877" providerId="LiveId" clId="{471FACFE-43F4-4406-9E62-2846FA03511A}" dt="2025-06-18T02:05:22.885" v="85"/>
          <ac:spMkLst>
            <pc:docMk/>
            <pc:sldMk cId="2614985630" sldId="275"/>
            <ac:spMk id="15" creationId="{915420F5-9773-501A-3841-F0AF609527BA}"/>
          </ac:spMkLst>
        </pc:spChg>
        <pc:grpChg chg="add mod">
          <ac:chgData name="Hudson Moon" userId="28d5ee179ad59877" providerId="LiveId" clId="{471FACFE-43F4-4406-9E62-2846FA03511A}" dt="2025-06-18T02:05:22.885" v="85"/>
          <ac:grpSpMkLst>
            <pc:docMk/>
            <pc:sldMk cId="2614985630" sldId="275"/>
            <ac:grpSpMk id="13" creationId="{BBC6847B-ACE4-5EDF-725D-375F65C505EB}"/>
          </ac:grpSpMkLst>
        </pc:grpChg>
      </pc:sldChg>
      <pc:sldChg chg="addSp delSp modSp mod">
        <pc:chgData name="Hudson Moon" userId="28d5ee179ad59877" providerId="LiveId" clId="{471FACFE-43F4-4406-9E62-2846FA03511A}" dt="2025-06-18T02:05:30.976" v="87"/>
        <pc:sldMkLst>
          <pc:docMk/>
          <pc:sldMk cId="671809985" sldId="276"/>
        </pc:sldMkLst>
        <pc:spChg chg="add mod">
          <ac:chgData name="Hudson Moon" userId="28d5ee179ad59877" providerId="LiveId" clId="{471FACFE-43F4-4406-9E62-2846FA03511A}" dt="2025-06-18T02:05:30.976" v="87"/>
          <ac:spMkLst>
            <pc:docMk/>
            <pc:sldMk cId="671809985" sldId="276"/>
            <ac:spMk id="13" creationId="{82B5E13D-9C22-5263-4BE4-F3B6AA0BE3D3}"/>
          </ac:spMkLst>
        </pc:spChg>
        <pc:spChg chg="mod">
          <ac:chgData name="Hudson Moon" userId="28d5ee179ad59877" providerId="LiveId" clId="{471FACFE-43F4-4406-9E62-2846FA03511A}" dt="2025-06-18T02:05:30.976" v="87"/>
          <ac:spMkLst>
            <pc:docMk/>
            <pc:sldMk cId="671809985" sldId="276"/>
            <ac:spMk id="15" creationId="{4A5689B4-0212-1C77-0DDB-547D52FD5C28}"/>
          </ac:spMkLst>
        </pc:spChg>
        <pc:spChg chg="mod">
          <ac:chgData name="Hudson Moon" userId="28d5ee179ad59877" providerId="LiveId" clId="{471FACFE-43F4-4406-9E62-2846FA03511A}" dt="2025-06-18T02:05:30.976" v="87"/>
          <ac:spMkLst>
            <pc:docMk/>
            <pc:sldMk cId="671809985" sldId="276"/>
            <ac:spMk id="16" creationId="{F166DA76-8FCE-7535-1172-B07C981835E5}"/>
          </ac:spMkLst>
        </pc:spChg>
        <pc:grpChg chg="add mod">
          <ac:chgData name="Hudson Moon" userId="28d5ee179ad59877" providerId="LiveId" clId="{471FACFE-43F4-4406-9E62-2846FA03511A}" dt="2025-06-18T02:05:30.976" v="87"/>
          <ac:grpSpMkLst>
            <pc:docMk/>
            <pc:sldMk cId="671809985" sldId="276"/>
            <ac:grpSpMk id="14" creationId="{5AD06621-0FD8-7AB5-2A81-1326D4F9C026}"/>
          </ac:grpSpMkLst>
        </pc:grpChg>
      </pc:sldChg>
      <pc:sldChg chg="addSp delSp modSp mod">
        <pc:chgData name="Hudson Moon" userId="28d5ee179ad59877" providerId="LiveId" clId="{471FACFE-43F4-4406-9E62-2846FA03511A}" dt="2025-06-18T02:05:18.188" v="84"/>
        <pc:sldMkLst>
          <pc:docMk/>
          <pc:sldMk cId="2277627760" sldId="277"/>
        </pc:sldMkLst>
        <pc:spChg chg="add mod">
          <ac:chgData name="Hudson Moon" userId="28d5ee179ad59877" providerId="LiveId" clId="{471FACFE-43F4-4406-9E62-2846FA03511A}" dt="2025-06-18T02:05:18.188" v="84"/>
          <ac:spMkLst>
            <pc:docMk/>
            <pc:sldMk cId="2277627760" sldId="277"/>
            <ac:spMk id="3" creationId="{97367D69-C27D-7ED4-8EF8-FD0EEDA48858}"/>
          </ac:spMkLst>
        </pc:spChg>
        <pc:spChg chg="mod">
          <ac:chgData name="Hudson Moon" userId="28d5ee179ad59877" providerId="LiveId" clId="{471FACFE-43F4-4406-9E62-2846FA03511A}" dt="2025-06-18T02:05:18.188" v="84"/>
          <ac:spMkLst>
            <pc:docMk/>
            <pc:sldMk cId="2277627760" sldId="277"/>
            <ac:spMk id="14" creationId="{F1C553F6-AC2A-0DBB-2581-AD82FE0E99C2}"/>
          </ac:spMkLst>
        </pc:spChg>
        <pc:spChg chg="mod">
          <ac:chgData name="Hudson Moon" userId="28d5ee179ad59877" providerId="LiveId" clId="{471FACFE-43F4-4406-9E62-2846FA03511A}" dt="2025-06-18T02:05:18.188" v="84"/>
          <ac:spMkLst>
            <pc:docMk/>
            <pc:sldMk cId="2277627760" sldId="277"/>
            <ac:spMk id="15" creationId="{FB296BA2-F94E-F592-20CA-F3B722B2CD45}"/>
          </ac:spMkLst>
        </pc:spChg>
        <pc:grpChg chg="add mod">
          <ac:chgData name="Hudson Moon" userId="28d5ee179ad59877" providerId="LiveId" clId="{471FACFE-43F4-4406-9E62-2846FA03511A}" dt="2025-06-18T02:05:18.188" v="84"/>
          <ac:grpSpMkLst>
            <pc:docMk/>
            <pc:sldMk cId="2277627760" sldId="277"/>
            <ac:grpSpMk id="13" creationId="{6B8751F9-A5CC-DF8E-7442-9820A40169A6}"/>
          </ac:grpSpMkLst>
        </pc:grpChg>
      </pc:sldChg>
      <pc:sldChg chg="addSp delSp modSp mod">
        <pc:chgData name="Hudson Moon" userId="28d5ee179ad59877" providerId="LiveId" clId="{471FACFE-43F4-4406-9E62-2846FA03511A}" dt="2025-06-18T02:05:04.179" v="83"/>
        <pc:sldMkLst>
          <pc:docMk/>
          <pc:sldMk cId="766541354" sldId="278"/>
        </pc:sldMkLst>
        <pc:spChg chg="add mod">
          <ac:chgData name="Hudson Moon" userId="28d5ee179ad59877" providerId="LiveId" clId="{471FACFE-43F4-4406-9E62-2846FA03511A}" dt="2025-06-18T02:04:50.941" v="82"/>
          <ac:spMkLst>
            <pc:docMk/>
            <pc:sldMk cId="766541354" sldId="278"/>
            <ac:spMk id="13" creationId="{8BD3B51E-19B3-2BD6-A150-EFBB67D41F74}"/>
          </ac:spMkLst>
        </pc:spChg>
        <pc:spChg chg="mod">
          <ac:chgData name="Hudson Moon" userId="28d5ee179ad59877" providerId="LiveId" clId="{471FACFE-43F4-4406-9E62-2846FA03511A}" dt="2025-06-18T02:05:04.179" v="83"/>
          <ac:spMkLst>
            <pc:docMk/>
            <pc:sldMk cId="766541354" sldId="278"/>
            <ac:spMk id="15" creationId="{547AAACB-FA79-DB35-F650-B13D0246C1DD}"/>
          </ac:spMkLst>
        </pc:spChg>
        <pc:spChg chg="mod">
          <ac:chgData name="Hudson Moon" userId="28d5ee179ad59877" providerId="LiveId" clId="{471FACFE-43F4-4406-9E62-2846FA03511A}" dt="2025-06-18T02:05:04.179" v="83"/>
          <ac:spMkLst>
            <pc:docMk/>
            <pc:sldMk cId="766541354" sldId="278"/>
            <ac:spMk id="16" creationId="{B6709E69-FC3C-3EEA-5E86-BE790E677778}"/>
          </ac:spMkLst>
        </pc:spChg>
        <pc:grpChg chg="add mod">
          <ac:chgData name="Hudson Moon" userId="28d5ee179ad59877" providerId="LiveId" clId="{471FACFE-43F4-4406-9E62-2846FA03511A}" dt="2025-06-18T02:05:04.179" v="83"/>
          <ac:grpSpMkLst>
            <pc:docMk/>
            <pc:sldMk cId="766541354" sldId="278"/>
            <ac:grpSpMk id="14" creationId="{AB5BF6DE-5EBE-05C2-0420-A8F4AB9A40B6}"/>
          </ac:grpSpMkLst>
        </pc:grpChg>
      </pc:sldChg>
      <pc:sldChg chg="addSp delSp modSp mod">
        <pc:chgData name="Hudson Moon" userId="28d5ee179ad59877" providerId="LiveId" clId="{471FACFE-43F4-4406-9E62-2846FA03511A}" dt="2025-06-18T02:03:54.515" v="78" actId="164"/>
        <pc:sldMkLst>
          <pc:docMk/>
          <pc:sldMk cId="2811369612" sldId="279"/>
        </pc:sldMkLst>
        <pc:spChg chg="add mod">
          <ac:chgData name="Hudson Moon" userId="28d5ee179ad59877" providerId="LiveId" clId="{471FACFE-43F4-4406-9E62-2846FA03511A}" dt="2025-06-18T02:03:54.515" v="78" actId="164"/>
          <ac:spMkLst>
            <pc:docMk/>
            <pc:sldMk cId="2811369612" sldId="279"/>
            <ac:spMk id="3" creationId="{995966B7-3CC8-E8EE-4521-A7BF8D047411}"/>
          </ac:spMkLst>
        </pc:spChg>
        <pc:spChg chg="add mod">
          <ac:chgData name="Hudson Moon" userId="28d5ee179ad59877" providerId="LiveId" clId="{471FACFE-43F4-4406-9E62-2846FA03511A}" dt="2025-06-18T02:03:54.515" v="78" actId="164"/>
          <ac:spMkLst>
            <pc:docMk/>
            <pc:sldMk cId="2811369612" sldId="279"/>
            <ac:spMk id="13" creationId="{D264FDFC-5A19-C7A8-18CE-55815392BDC0}"/>
          </ac:spMkLst>
        </pc:spChg>
        <pc:grpChg chg="add mod">
          <ac:chgData name="Hudson Moon" userId="28d5ee179ad59877" providerId="LiveId" clId="{471FACFE-43F4-4406-9E62-2846FA03511A}" dt="2025-06-18T02:03:54.515" v="78" actId="164"/>
          <ac:grpSpMkLst>
            <pc:docMk/>
            <pc:sldMk cId="2811369612" sldId="279"/>
            <ac:grpSpMk id="14" creationId="{A35B8228-8B5C-3BFE-FFC2-3B1C37471219}"/>
          </ac:grpSpMkLst>
        </pc:grpChg>
      </pc:sldChg>
      <pc:sldChg chg="delSp">
        <pc:chgData name="Hudson Moon" userId="28d5ee179ad59877" providerId="LiveId" clId="{471FACFE-43F4-4406-9E62-2846FA03511A}" dt="2025-06-18T02:01:27.216" v="35" actId="478"/>
        <pc:sldMkLst>
          <pc:docMk/>
          <pc:sldMk cId="3274412525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DFDE-74F4-4D91-A45C-7069C80A5CC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E467-32BB-4BA2-B6EB-2EB34728C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28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DFDE-74F4-4D91-A45C-7069C80A5CC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E467-32BB-4BA2-B6EB-2EB34728C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62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DFDE-74F4-4D91-A45C-7069C80A5CC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E467-32BB-4BA2-B6EB-2EB34728C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DFDE-74F4-4D91-A45C-7069C80A5CC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E467-32BB-4BA2-B6EB-2EB34728C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25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DFDE-74F4-4D91-A45C-7069C80A5CC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E467-32BB-4BA2-B6EB-2EB34728C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92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DFDE-74F4-4D91-A45C-7069C80A5CC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E467-32BB-4BA2-B6EB-2EB34728C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36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DFDE-74F4-4D91-A45C-7069C80A5CC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E467-32BB-4BA2-B6EB-2EB34728C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02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DFDE-74F4-4D91-A45C-7069C80A5CC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E467-32BB-4BA2-B6EB-2EB34728C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93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DFDE-74F4-4D91-A45C-7069C80A5CC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E467-32BB-4BA2-B6EB-2EB34728C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42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DFDE-74F4-4D91-A45C-7069C80A5CC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E467-32BB-4BA2-B6EB-2EB34728C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0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DFDE-74F4-4D91-A45C-7069C80A5CC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E467-32BB-4BA2-B6EB-2EB34728C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53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38DFDE-74F4-4D91-A45C-7069C80A5CC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3FE467-32BB-4BA2-B6EB-2EB34728C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mbership.theminjoo.kr/join/agreeToTerms" TargetMode="External"/><Relationship Id="rId2" Type="http://schemas.openxmlformats.org/officeDocument/2006/relationships/hyperlink" Target="https://91e0f2fc-c91d-4af0-9a06-06cc102276c9-00-14obdn9rtiv8k.riker.replit.dev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mhd0331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91e0f2fc-c91d-4af0-9a06-06cc102276c9-00-14obdn9rtiv8k.riker.replit.dev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FEC88-1E19-9609-3E85-7B4484DBE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D387B9-2937-ED03-059A-B4A16E177D81}"/>
              </a:ext>
            </a:extLst>
          </p:cNvPr>
          <p:cNvSpPr txBox="1"/>
          <p:nvPr/>
        </p:nvSpPr>
        <p:spPr>
          <a:xfrm>
            <a:off x="1129279" y="1850496"/>
            <a:ext cx="4703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이재명과 함께 새로운 시대로</a:t>
            </a:r>
            <a:br>
              <a:rPr lang="en-US" altLang="ko-KR" sz="2800" dirty="0">
                <a:solidFill>
                  <a:srgbClr val="0070C0"/>
                </a:solidFill>
              </a:rPr>
            </a:br>
            <a:r>
              <a:rPr lang="ko-KR" altLang="en-US" sz="2800" dirty="0">
                <a:solidFill>
                  <a:srgbClr val="0070C0"/>
                </a:solidFill>
              </a:rPr>
              <a:t>친위 당원 모집합니다</a:t>
            </a:r>
            <a:r>
              <a:rPr lang="en-US" altLang="ko-KR" sz="2800" dirty="0">
                <a:solidFill>
                  <a:srgbClr val="0070C0"/>
                </a:solidFill>
              </a:rPr>
              <a:t>.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3C4EA-620B-9AA2-4315-76AAF865D5FC}"/>
              </a:ext>
            </a:extLst>
          </p:cNvPr>
          <p:cNvSpPr txBox="1"/>
          <p:nvPr/>
        </p:nvSpPr>
        <p:spPr>
          <a:xfrm>
            <a:off x="879460" y="395383"/>
            <a:ext cx="161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민주당원 </a:t>
            </a:r>
            <a:r>
              <a:rPr lang="ko-KR" altLang="en-US" sz="1200" b="1" dirty="0" err="1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이우규</a:t>
            </a:r>
            <a:endParaRPr lang="ko-KR" altLang="en-US" sz="1200" dirty="0">
              <a:solidFill>
                <a:srgbClr val="FF00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25ED06-0AA0-7761-31F7-0CFB5D26F6C2}"/>
              </a:ext>
            </a:extLst>
          </p:cNvPr>
          <p:cNvSpPr txBox="1"/>
          <p:nvPr/>
        </p:nvSpPr>
        <p:spPr>
          <a:xfrm>
            <a:off x="3665220" y="406546"/>
            <a:ext cx="281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홈       공약        </a:t>
            </a:r>
            <a:r>
              <a:rPr lang="ko-KR" altLang="en-US" sz="1200" dirty="0" err="1"/>
              <a:t>이우규</a:t>
            </a:r>
            <a:r>
              <a:rPr lang="ko-KR" altLang="en-US" sz="1200" dirty="0"/>
              <a:t> 소개      소식 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0210382-8DD1-1A0B-2CB3-A7AE813F71D1}"/>
              </a:ext>
            </a:extLst>
          </p:cNvPr>
          <p:cNvSpPr/>
          <p:nvPr/>
        </p:nvSpPr>
        <p:spPr>
          <a:xfrm>
            <a:off x="3663283" y="413975"/>
            <a:ext cx="324735" cy="23050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395CC3F-CEFB-88BF-576B-7ED6308A6FD9}"/>
              </a:ext>
            </a:extLst>
          </p:cNvPr>
          <p:cNvSpPr/>
          <p:nvPr/>
        </p:nvSpPr>
        <p:spPr>
          <a:xfrm>
            <a:off x="4116279" y="420951"/>
            <a:ext cx="367881" cy="23050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1B35FE0-4499-A582-5BCE-215161269E6C}"/>
              </a:ext>
            </a:extLst>
          </p:cNvPr>
          <p:cNvSpPr/>
          <p:nvPr/>
        </p:nvSpPr>
        <p:spPr>
          <a:xfrm>
            <a:off x="4643412" y="420951"/>
            <a:ext cx="874013" cy="222570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FE9C185-8468-9D73-8B24-EC573F0A23F7}"/>
              </a:ext>
            </a:extLst>
          </p:cNvPr>
          <p:cNvSpPr/>
          <p:nvPr/>
        </p:nvSpPr>
        <p:spPr>
          <a:xfrm>
            <a:off x="5676677" y="390889"/>
            <a:ext cx="324735" cy="23050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BCB55E-CEA1-3788-23F8-EAA9EFA16308}"/>
              </a:ext>
            </a:extLst>
          </p:cNvPr>
          <p:cNvSpPr/>
          <p:nvPr/>
        </p:nvSpPr>
        <p:spPr>
          <a:xfrm>
            <a:off x="910602" y="7715250"/>
            <a:ext cx="2370814" cy="11856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2A68AB4-6C08-C6C9-A407-A7DE3654423A}"/>
              </a:ext>
            </a:extLst>
          </p:cNvPr>
          <p:cNvSpPr/>
          <p:nvPr/>
        </p:nvSpPr>
        <p:spPr>
          <a:xfrm>
            <a:off x="3868984" y="7715250"/>
            <a:ext cx="2370814" cy="11856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3968E72A-EFDF-E341-34DB-665431F7DB0D}"/>
              </a:ext>
            </a:extLst>
          </p:cNvPr>
          <p:cNvSpPr/>
          <p:nvPr/>
        </p:nvSpPr>
        <p:spPr>
          <a:xfrm>
            <a:off x="918872" y="8964929"/>
            <a:ext cx="2370814" cy="11856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6219FD22-69B4-36A6-D71A-46D4311E976F}"/>
              </a:ext>
            </a:extLst>
          </p:cNvPr>
          <p:cNvSpPr/>
          <p:nvPr/>
        </p:nvSpPr>
        <p:spPr>
          <a:xfrm>
            <a:off x="3888340" y="8964929"/>
            <a:ext cx="2370814" cy="11856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사각형: 잘린 한쪽 모서리 1028">
            <a:extLst>
              <a:ext uri="{FF2B5EF4-FFF2-40B4-BE49-F238E27FC236}">
                <a16:creationId xmlns:a16="http://schemas.microsoft.com/office/drawing/2014/main" id="{C194BA09-7F6F-A4BB-FA81-35C6C1037770}"/>
              </a:ext>
            </a:extLst>
          </p:cNvPr>
          <p:cNvSpPr/>
          <p:nvPr/>
        </p:nvSpPr>
        <p:spPr>
          <a:xfrm>
            <a:off x="910601" y="7384416"/>
            <a:ext cx="2259319" cy="297817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진안군 </a:t>
            </a:r>
            <a:r>
              <a:rPr lang="en-US" altLang="ko-KR" sz="1400" dirty="0"/>
              <a:t>6</a:t>
            </a:r>
            <a:r>
              <a:rPr lang="ko-KR" altLang="en-US" sz="1400" dirty="0"/>
              <a:t>대 중요 비전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093E89DA-BD23-8465-6B07-DAFC8EEE3810}"/>
              </a:ext>
            </a:extLst>
          </p:cNvPr>
          <p:cNvSpPr txBox="1"/>
          <p:nvPr/>
        </p:nvSpPr>
        <p:spPr>
          <a:xfrm>
            <a:off x="997499" y="8556094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상세보기 </a:t>
            </a:r>
            <a:r>
              <a:rPr lang="en-US" altLang="ko-KR" sz="1000" dirty="0">
                <a:sym typeface="Wingdings" panose="05000000000000000000" pitchFamily="2" charset="2"/>
              </a:rPr>
              <a:t></a:t>
            </a:r>
            <a:endParaRPr lang="ko-KR" altLang="en-US" sz="1000" dirty="0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2F9664E-F764-745E-CB0A-FC42A0196B82}"/>
              </a:ext>
            </a:extLst>
          </p:cNvPr>
          <p:cNvSpPr txBox="1"/>
          <p:nvPr/>
        </p:nvSpPr>
        <p:spPr>
          <a:xfrm>
            <a:off x="3981401" y="9109705"/>
            <a:ext cx="1438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D. </a:t>
            </a:r>
            <a:r>
              <a:rPr lang="ko-KR" altLang="en-US" sz="1000" dirty="0"/>
              <a:t>청년 유입 유도 정책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63BB4B7C-68A2-3053-EFD7-851D4145C810}"/>
              </a:ext>
            </a:extLst>
          </p:cNvPr>
          <p:cNvSpPr txBox="1"/>
          <p:nvPr/>
        </p:nvSpPr>
        <p:spPr>
          <a:xfrm>
            <a:off x="1085499" y="9107796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C. </a:t>
            </a:r>
            <a:r>
              <a:rPr lang="ko-KR" altLang="en-US" sz="1000" dirty="0"/>
              <a:t>교통약자 해소 방안</a:t>
            </a:r>
            <a:endParaRPr lang="en-US" altLang="ko-KR" sz="1000" dirty="0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EB0F2888-D3DE-70DC-A59F-B21A867C4CC2}"/>
              </a:ext>
            </a:extLst>
          </p:cNvPr>
          <p:cNvSpPr txBox="1"/>
          <p:nvPr/>
        </p:nvSpPr>
        <p:spPr>
          <a:xfrm>
            <a:off x="3962986" y="7850954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B. </a:t>
            </a:r>
            <a:r>
              <a:rPr lang="ko-KR" altLang="en-US" sz="1000" dirty="0"/>
              <a:t>공공의료 개선</a:t>
            </a:r>
            <a:endParaRPr lang="en-US" altLang="ko-KR" sz="1000" dirty="0"/>
          </a:p>
          <a:p>
            <a:r>
              <a:rPr lang="ko-KR" altLang="en-US" sz="1000" dirty="0"/>
              <a:t>  </a:t>
            </a:r>
            <a:r>
              <a:rPr lang="en-US" altLang="ko-KR" sz="1000" dirty="0"/>
              <a:t>    </a:t>
            </a:r>
            <a:endParaRPr lang="ko-KR" altLang="en-US" sz="1000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FDA6F295-0069-5900-8D05-002AF0ECCE96}"/>
              </a:ext>
            </a:extLst>
          </p:cNvPr>
          <p:cNvSpPr txBox="1"/>
          <p:nvPr/>
        </p:nvSpPr>
        <p:spPr>
          <a:xfrm>
            <a:off x="1049562" y="9781870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상세보기 </a:t>
            </a:r>
            <a:r>
              <a:rPr lang="en-US" altLang="ko-KR" sz="1000" dirty="0">
                <a:sym typeface="Wingdings" panose="05000000000000000000" pitchFamily="2" charset="2"/>
              </a:rPr>
              <a:t></a:t>
            </a:r>
            <a:endParaRPr lang="ko-KR" altLang="en-US" sz="1000" dirty="0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9B2CFC92-9913-93A2-56B7-A8516D4B0FA1}"/>
              </a:ext>
            </a:extLst>
          </p:cNvPr>
          <p:cNvSpPr txBox="1"/>
          <p:nvPr/>
        </p:nvSpPr>
        <p:spPr>
          <a:xfrm>
            <a:off x="3990997" y="8585383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상세보기 </a:t>
            </a:r>
            <a:r>
              <a:rPr lang="en-US" altLang="ko-KR" sz="1000" dirty="0">
                <a:sym typeface="Wingdings" panose="05000000000000000000" pitchFamily="2" charset="2"/>
              </a:rPr>
              <a:t></a:t>
            </a:r>
            <a:endParaRPr lang="ko-KR" altLang="en-US" sz="1000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5785CBFB-511D-631D-B5B9-B7BF775EB1B2}"/>
              </a:ext>
            </a:extLst>
          </p:cNvPr>
          <p:cNvSpPr txBox="1"/>
          <p:nvPr/>
        </p:nvSpPr>
        <p:spPr>
          <a:xfrm>
            <a:off x="4054286" y="9784514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상세보기 </a:t>
            </a:r>
            <a:r>
              <a:rPr lang="en-US" altLang="ko-KR" sz="1000" dirty="0">
                <a:sym typeface="Wingdings" panose="05000000000000000000" pitchFamily="2" charset="2"/>
              </a:rPr>
              <a:t></a:t>
            </a:r>
            <a:endParaRPr lang="ko-KR" altLang="en-US" sz="1000" dirty="0"/>
          </a:p>
        </p:txBody>
      </p:sp>
      <p:sp>
        <p:nvSpPr>
          <p:cNvPr id="1038" name="직사각형 1037">
            <a:extLst>
              <a:ext uri="{FF2B5EF4-FFF2-40B4-BE49-F238E27FC236}">
                <a16:creationId xmlns:a16="http://schemas.microsoft.com/office/drawing/2014/main" id="{6DE06D89-CD97-738A-B0F0-49B5A46BD7B4}"/>
              </a:ext>
            </a:extLst>
          </p:cNvPr>
          <p:cNvSpPr/>
          <p:nvPr/>
        </p:nvSpPr>
        <p:spPr>
          <a:xfrm>
            <a:off x="932812" y="10229809"/>
            <a:ext cx="2370814" cy="11856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6AB7E186-3A28-0908-3D4A-EFFBC25D461A}"/>
              </a:ext>
            </a:extLst>
          </p:cNvPr>
          <p:cNvSpPr/>
          <p:nvPr/>
        </p:nvSpPr>
        <p:spPr>
          <a:xfrm>
            <a:off x="3902280" y="10229809"/>
            <a:ext cx="2370814" cy="11856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F20F9C9C-986F-3FE9-750D-AA61582785CE}"/>
              </a:ext>
            </a:extLst>
          </p:cNvPr>
          <p:cNvSpPr txBox="1"/>
          <p:nvPr/>
        </p:nvSpPr>
        <p:spPr>
          <a:xfrm>
            <a:off x="3998112" y="10314992"/>
            <a:ext cx="2139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F. </a:t>
            </a:r>
            <a:r>
              <a:rPr lang="ko-KR" altLang="en-US" sz="1000" dirty="0" err="1"/>
              <a:t>마을경제살리기</a:t>
            </a:r>
            <a:endParaRPr lang="ko-KR" altLang="en-US" sz="1000" dirty="0"/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B7BE96C-50EC-8479-66E0-104B61D34A18}"/>
              </a:ext>
            </a:extLst>
          </p:cNvPr>
          <p:cNvSpPr txBox="1"/>
          <p:nvPr/>
        </p:nvSpPr>
        <p:spPr>
          <a:xfrm>
            <a:off x="584906" y="10330833"/>
            <a:ext cx="2839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000" dirty="0"/>
              <a:t>E. </a:t>
            </a:r>
            <a:r>
              <a:rPr lang="ko-KR" altLang="en-US" sz="1000" dirty="0"/>
              <a:t>방송 및 초고속 광통신망 신규 유치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140E460F-2D1D-EBE7-E758-759A15056456}"/>
              </a:ext>
            </a:extLst>
          </p:cNvPr>
          <p:cNvSpPr txBox="1"/>
          <p:nvPr/>
        </p:nvSpPr>
        <p:spPr>
          <a:xfrm>
            <a:off x="1063502" y="11046750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상세보기 </a:t>
            </a:r>
            <a:r>
              <a:rPr lang="en-US" altLang="ko-KR" sz="1000" dirty="0">
                <a:sym typeface="Wingdings" panose="05000000000000000000" pitchFamily="2" charset="2"/>
              </a:rPr>
              <a:t></a:t>
            </a:r>
            <a:endParaRPr lang="ko-KR" altLang="en-US" sz="1000" dirty="0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492F894C-681E-063F-2125-8910238B5558}"/>
              </a:ext>
            </a:extLst>
          </p:cNvPr>
          <p:cNvSpPr txBox="1"/>
          <p:nvPr/>
        </p:nvSpPr>
        <p:spPr>
          <a:xfrm>
            <a:off x="4068226" y="11049394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상세보기 </a:t>
            </a:r>
            <a:r>
              <a:rPr lang="en-US" altLang="ko-KR" sz="1000" dirty="0">
                <a:sym typeface="Wingdings" panose="05000000000000000000" pitchFamily="2" charset="2"/>
              </a:rPr>
              <a:t></a:t>
            </a:r>
            <a:endParaRPr lang="ko-KR" altLang="en-US" sz="1000" dirty="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2010374E-925D-B5FB-D96E-A805396396B6}"/>
              </a:ext>
            </a:extLst>
          </p:cNvPr>
          <p:cNvSpPr txBox="1"/>
          <p:nvPr/>
        </p:nvSpPr>
        <p:spPr>
          <a:xfrm>
            <a:off x="1102892" y="7802548"/>
            <a:ext cx="2058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A. </a:t>
            </a:r>
            <a:r>
              <a:rPr lang="ko-KR" altLang="en-US" sz="1000" dirty="0"/>
              <a:t>국민주권</a:t>
            </a:r>
            <a:r>
              <a:rPr lang="en-US" altLang="ko-KR" sz="1000" dirty="0"/>
              <a:t>-</a:t>
            </a:r>
            <a:r>
              <a:rPr lang="ko-KR" altLang="en-US" sz="1000" dirty="0"/>
              <a:t>기본사회위원회 운영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0782707D-6A8C-3308-BA0A-F48107D11F8C}"/>
              </a:ext>
            </a:extLst>
          </p:cNvPr>
          <p:cNvSpPr txBox="1"/>
          <p:nvPr/>
        </p:nvSpPr>
        <p:spPr>
          <a:xfrm>
            <a:off x="4089820" y="10616783"/>
            <a:ext cx="1806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지역화폐 기반 순환경제</a:t>
            </a:r>
            <a:br>
              <a:rPr lang="en-US" altLang="ko-KR" sz="800" dirty="0"/>
            </a:br>
            <a:r>
              <a:rPr lang="ko-KR" altLang="en-US" sz="800" dirty="0"/>
              <a:t>소규모 신재생에너지 발전 수익 공유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B5B4B9C9-8E4A-40D9-9766-7FD143EAD58F}"/>
              </a:ext>
            </a:extLst>
          </p:cNvPr>
          <p:cNvSpPr txBox="1"/>
          <p:nvPr/>
        </p:nvSpPr>
        <p:spPr>
          <a:xfrm>
            <a:off x="1194083" y="10699504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디지털 기술 확대 보급</a:t>
            </a:r>
            <a:br>
              <a:rPr lang="en-US" altLang="ko-KR" sz="800" dirty="0"/>
            </a:br>
            <a:r>
              <a:rPr lang="ko-KR" altLang="en-US" sz="800" dirty="0"/>
              <a:t>스마트 농촌 구현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EEB616ED-B9C1-1557-45DB-7B43ED90FBBB}"/>
              </a:ext>
            </a:extLst>
          </p:cNvPr>
          <p:cNvSpPr txBox="1"/>
          <p:nvPr/>
        </p:nvSpPr>
        <p:spPr>
          <a:xfrm>
            <a:off x="4116279" y="9378534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청년층 대상</a:t>
            </a:r>
            <a:r>
              <a:rPr lang="en-US" altLang="ko-KR" sz="800" dirty="0"/>
              <a:t> </a:t>
            </a:r>
            <a:r>
              <a:rPr lang="ko-KR" altLang="en-US" sz="800" dirty="0"/>
              <a:t>양육</a:t>
            </a:r>
            <a:r>
              <a:rPr lang="en-US" altLang="ko-KR" sz="800" dirty="0"/>
              <a:t>, </a:t>
            </a:r>
            <a:r>
              <a:rPr lang="ko-KR" altLang="en-US" sz="800" dirty="0"/>
              <a:t>교육</a:t>
            </a:r>
            <a:r>
              <a:rPr lang="en-US" altLang="ko-KR" sz="800" dirty="0"/>
              <a:t>,</a:t>
            </a:r>
            <a:r>
              <a:rPr lang="ko-KR" altLang="en-US" sz="800" dirty="0"/>
              <a:t> 돌봄 정책 강화</a:t>
            </a:r>
            <a:br>
              <a:rPr lang="en-US" altLang="ko-KR" sz="800" dirty="0"/>
            </a:br>
            <a:r>
              <a:rPr lang="ko-KR" altLang="en-US" sz="800" dirty="0"/>
              <a:t>청년 임대형 </a:t>
            </a:r>
            <a:r>
              <a:rPr lang="ko-KR" altLang="en-US" sz="800" dirty="0" err="1"/>
              <a:t>스마트팜</a:t>
            </a:r>
            <a:r>
              <a:rPr lang="ko-KR" altLang="en-US" sz="800" dirty="0"/>
              <a:t> 단지 조성</a:t>
            </a:r>
            <a:br>
              <a:rPr lang="en-US" altLang="ko-KR" sz="800" dirty="0"/>
            </a:br>
            <a:r>
              <a:rPr lang="ko-KR" altLang="en-US" sz="800" dirty="0"/>
              <a:t>청년창업기금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AC75E14-A2BC-443E-3BB7-866452EC85AC}"/>
              </a:ext>
            </a:extLst>
          </p:cNvPr>
          <p:cNvSpPr txBox="1"/>
          <p:nvPr/>
        </p:nvSpPr>
        <p:spPr>
          <a:xfrm>
            <a:off x="1144021" y="9365032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DRT,</a:t>
            </a:r>
            <a:r>
              <a:rPr lang="ko-KR" altLang="en-US" sz="800" dirty="0"/>
              <a:t> 행복콜을 포함하는 버스공영제</a:t>
            </a:r>
            <a:br>
              <a:rPr lang="en-US" altLang="ko-KR" sz="800" dirty="0"/>
            </a:br>
            <a:r>
              <a:rPr lang="ko-KR" altLang="en-US" sz="800" dirty="0"/>
              <a:t>전기버스 도입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0075A98-C731-239A-54BC-53E0050978C9}"/>
              </a:ext>
            </a:extLst>
          </p:cNvPr>
          <p:cNvSpPr txBox="1"/>
          <p:nvPr/>
        </p:nvSpPr>
        <p:spPr>
          <a:xfrm>
            <a:off x="4068226" y="8113821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+mn-ea"/>
              </a:rPr>
              <a:t>공공의료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행정 혁신</a:t>
            </a:r>
            <a:br>
              <a:rPr lang="en-US" altLang="ko-KR" sz="800" dirty="0">
                <a:latin typeface="+mn-ea"/>
              </a:rPr>
            </a:br>
            <a:r>
              <a:rPr lang="ko-KR" altLang="en-US" sz="800" dirty="0" err="1">
                <a:latin typeface="+mn-ea"/>
              </a:rPr>
              <a:t>찐반장</a:t>
            </a:r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 err="1">
                <a:latin typeface="+mn-ea"/>
              </a:rPr>
              <a:t>찐여사</a:t>
            </a:r>
            <a:r>
              <a:rPr lang="ko-KR" altLang="en-US" sz="800" dirty="0">
                <a:latin typeface="+mn-ea"/>
              </a:rPr>
              <a:t> 프로그램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1E8BA305-B879-13CC-FF74-321881D4CAC0}"/>
              </a:ext>
            </a:extLst>
          </p:cNvPr>
          <p:cNvSpPr txBox="1"/>
          <p:nvPr/>
        </p:nvSpPr>
        <p:spPr>
          <a:xfrm>
            <a:off x="1129279" y="8078907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농촌형 기본소득 시범사업 도입</a:t>
            </a:r>
            <a:br>
              <a:rPr lang="en-US" altLang="ko-KR" sz="800" dirty="0"/>
            </a:br>
            <a:r>
              <a:rPr lang="ko-KR" altLang="en-US" sz="800" dirty="0"/>
              <a:t>재생에너지 기반 조성</a:t>
            </a:r>
            <a:br>
              <a:rPr lang="en-US" altLang="ko-KR" sz="800" dirty="0"/>
            </a:br>
            <a:r>
              <a:rPr lang="ko-KR" altLang="en-US" sz="800" dirty="0"/>
              <a:t>주민 참여형 정책 거버넌스 구축</a:t>
            </a:r>
          </a:p>
        </p:txBody>
      </p:sp>
      <p:sp>
        <p:nvSpPr>
          <p:cNvPr id="1052" name="직사각형 1051">
            <a:extLst>
              <a:ext uri="{FF2B5EF4-FFF2-40B4-BE49-F238E27FC236}">
                <a16:creationId xmlns:a16="http://schemas.microsoft.com/office/drawing/2014/main" id="{CF284713-320E-C0B4-DB6E-B3DB409C3E2E}"/>
              </a:ext>
            </a:extLst>
          </p:cNvPr>
          <p:cNvSpPr/>
          <p:nvPr/>
        </p:nvSpPr>
        <p:spPr>
          <a:xfrm>
            <a:off x="852388" y="4350380"/>
            <a:ext cx="5347252" cy="29115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A2F7F9BF-E0B1-3C73-910A-D75E099D3063}"/>
              </a:ext>
            </a:extLst>
          </p:cNvPr>
          <p:cNvSpPr txBox="1"/>
          <p:nvPr/>
        </p:nvSpPr>
        <p:spPr>
          <a:xfrm>
            <a:off x="1049562" y="4592468"/>
            <a:ext cx="4440894" cy="168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hlinkClick r:id="rId3"/>
              </a:rPr>
              <a:t>입당 신청 안내 </a:t>
            </a:r>
            <a:r>
              <a:rPr lang="en-US" altLang="ko-KR" sz="1000" dirty="0"/>
              <a:t>https://membership.theminjoo.kr/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lt"/>
              </a:rPr>
              <a:t> </a:t>
            </a:r>
            <a:r>
              <a:rPr lang="en-US" altLang="ko-KR" sz="1000" dirty="0">
                <a:latin typeface="+mj-lt"/>
              </a:rPr>
              <a:t>	</a:t>
            </a:r>
            <a:r>
              <a:rPr lang="ko-KR" altLang="en-US" sz="1000" dirty="0"/>
              <a:t>온라인 입당신청이 </a:t>
            </a:r>
            <a:r>
              <a:rPr lang="ko-KR" altLang="en-US" sz="1000" dirty="0" err="1"/>
              <a:t>어려우세요</a:t>
            </a:r>
            <a:r>
              <a:rPr lang="en-US" altLang="ko-KR" sz="10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•	</a:t>
            </a:r>
            <a:r>
              <a:rPr lang="ko-KR" altLang="en-US" sz="1000" dirty="0"/>
              <a:t>더불어민주당 당원으로 가입하려면 어떻게 </a:t>
            </a:r>
            <a:r>
              <a:rPr lang="ko-KR" altLang="en-US" sz="1000" dirty="0" err="1"/>
              <a:t>해야하나요</a:t>
            </a:r>
            <a:r>
              <a:rPr lang="en-US" altLang="ko-KR" sz="10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•	</a:t>
            </a:r>
            <a:r>
              <a:rPr lang="ko-KR" altLang="en-US" sz="1000" dirty="0"/>
              <a:t>누구나 더불어민주당 당원으로 가입할 수 있나요</a:t>
            </a:r>
            <a:r>
              <a:rPr lang="en-US" altLang="ko-KR" sz="10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•	</a:t>
            </a:r>
            <a:r>
              <a:rPr lang="ko-KR" altLang="en-US" sz="1000" dirty="0"/>
              <a:t>입당 신청 후 처리까지는 얼마나 걸리나요</a:t>
            </a:r>
            <a:r>
              <a:rPr lang="en-US" altLang="ko-KR" sz="10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•	</a:t>
            </a:r>
            <a:r>
              <a:rPr lang="ko-KR" altLang="en-US" sz="1000" dirty="0"/>
              <a:t>권리당원과 일반당원의 차이점은 무엇인가요</a:t>
            </a:r>
            <a:r>
              <a:rPr lang="en-US" altLang="ko-KR" sz="10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•	</a:t>
            </a:r>
            <a:r>
              <a:rPr lang="ko-KR" altLang="en-US" sz="1000" dirty="0"/>
              <a:t>당비는 어떤 방식으로 낼 수 있나요</a:t>
            </a:r>
            <a:r>
              <a:rPr lang="en-US" altLang="ko-KR" sz="1000" dirty="0"/>
              <a:t>?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C9F8FCC-7C32-CC7E-4CFA-CC4969CE64D7}"/>
              </a:ext>
            </a:extLst>
          </p:cNvPr>
          <p:cNvSpPr txBox="1"/>
          <p:nvPr/>
        </p:nvSpPr>
        <p:spPr>
          <a:xfrm>
            <a:off x="997499" y="6362713"/>
            <a:ext cx="3993054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당원가입 완료</a:t>
            </a:r>
            <a:r>
              <a:rPr lang="en-US" altLang="ko-KR" sz="1000" dirty="0"/>
              <a:t> </a:t>
            </a:r>
            <a:r>
              <a:rPr lang="ko-KR" altLang="en-US" sz="1000" dirty="0"/>
              <a:t>후 당원가입이 완료됐다는 카톡 또는 문자를 민주당으로부터 받으신 후 받은 휴대폰 화면을 </a:t>
            </a:r>
            <a:r>
              <a:rPr lang="ko-KR" altLang="en-US" sz="1000" dirty="0" err="1"/>
              <a:t>캡쳐해서</a:t>
            </a:r>
            <a:r>
              <a:rPr lang="ko-KR" altLang="en-US" sz="1000" dirty="0"/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이름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주소와 </a:t>
            </a:r>
            <a:r>
              <a:rPr lang="ko-KR" altLang="en-US" sz="1000" dirty="0"/>
              <a:t>함께 담당자</a:t>
            </a:r>
            <a:r>
              <a:rPr lang="en-US" altLang="ko-KR" sz="1000" dirty="0"/>
              <a:t>; </a:t>
            </a:r>
            <a:r>
              <a:rPr lang="ko-KR" altLang="en-US" sz="1000" dirty="0" err="1"/>
              <a:t>문형대</a:t>
            </a:r>
            <a:r>
              <a:rPr lang="ko-KR" altLang="en-US" sz="1000" dirty="0"/>
              <a:t> </a:t>
            </a:r>
            <a:r>
              <a:rPr lang="en-US" altLang="ko-KR" sz="1000" dirty="0">
                <a:hlinkClick r:id="rId4"/>
              </a:rPr>
              <a:t>mhd0331@gmail.com</a:t>
            </a:r>
            <a:r>
              <a:rPr lang="ko-KR" altLang="en-US" sz="1000" dirty="0"/>
              <a:t>로 보내주셔요</a:t>
            </a:r>
            <a:r>
              <a:rPr lang="en-US" altLang="ko-KR" sz="1000" dirty="0"/>
              <a:t>. </a:t>
            </a:r>
            <a:endParaRPr lang="ko-KR" altLang="en-US" sz="1000" dirty="0"/>
          </a:p>
          <a:p>
            <a:endParaRPr lang="ko-KR" altLang="en-US" sz="10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224CDE-011D-ED4E-4822-5AEE01B36729}"/>
              </a:ext>
            </a:extLst>
          </p:cNvPr>
          <p:cNvGrpSpPr/>
          <p:nvPr/>
        </p:nvGrpSpPr>
        <p:grpSpPr>
          <a:xfrm>
            <a:off x="5103644" y="6408350"/>
            <a:ext cx="1009476" cy="337360"/>
            <a:chOff x="4849132" y="5659120"/>
            <a:chExt cx="1009476" cy="337360"/>
          </a:xfrm>
          <a:solidFill>
            <a:srgbClr val="00B0F0"/>
          </a:solidFill>
        </p:grpSpPr>
        <p:sp>
          <p:nvSpPr>
            <p:cNvPr id="1056" name="사각형: 둥근 모서리 1055">
              <a:extLst>
                <a:ext uri="{FF2B5EF4-FFF2-40B4-BE49-F238E27FC236}">
                  <a16:creationId xmlns:a16="http://schemas.microsoft.com/office/drawing/2014/main" id="{2C32E6EC-32B8-FF3C-05E1-827082BA2F4C}"/>
                </a:ext>
              </a:extLst>
            </p:cNvPr>
            <p:cNvSpPr/>
            <p:nvPr/>
          </p:nvSpPr>
          <p:spPr>
            <a:xfrm>
              <a:off x="4849132" y="5659120"/>
              <a:ext cx="983829" cy="337360"/>
            </a:xfrm>
            <a:prstGeom prst="round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2ECAB04E-65BB-0D85-EC8E-DA6024790E0E}"/>
                </a:ext>
              </a:extLst>
            </p:cNvPr>
            <p:cNvSpPr txBox="1"/>
            <p:nvPr/>
          </p:nvSpPr>
          <p:spPr>
            <a:xfrm>
              <a:off x="4853205" y="5704689"/>
              <a:ext cx="1005403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hlinkClick r:id="rId3"/>
                </a:rPr>
                <a:t>당원 가입 링크</a:t>
              </a:r>
              <a:endParaRPr lang="ko-KR" altLang="en-US" sz="1000" dirty="0"/>
            </a:p>
          </p:txBody>
        </p:sp>
      </p:grpSp>
      <p:sp>
        <p:nvSpPr>
          <p:cNvPr id="1058" name="사각형: 잘린 한쪽 모서리 1057">
            <a:extLst>
              <a:ext uri="{FF2B5EF4-FFF2-40B4-BE49-F238E27FC236}">
                <a16:creationId xmlns:a16="http://schemas.microsoft.com/office/drawing/2014/main" id="{7DFC0E11-EB4E-5C60-8521-B667F745125A}"/>
              </a:ext>
            </a:extLst>
          </p:cNvPr>
          <p:cNvSpPr/>
          <p:nvPr/>
        </p:nvSpPr>
        <p:spPr>
          <a:xfrm>
            <a:off x="852388" y="3995238"/>
            <a:ext cx="2317532" cy="303713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친위 당원 가입의 중요성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7BE1F9C-81A9-2217-6E9D-4CE9F8A3F288}"/>
              </a:ext>
            </a:extLst>
          </p:cNvPr>
          <p:cNvGrpSpPr/>
          <p:nvPr/>
        </p:nvGrpSpPr>
        <p:grpSpPr>
          <a:xfrm>
            <a:off x="4924926" y="2649034"/>
            <a:ext cx="1039505" cy="926259"/>
            <a:chOff x="4924926" y="2649034"/>
            <a:chExt cx="1039505" cy="926259"/>
          </a:xfrm>
        </p:grpSpPr>
        <p:pic>
          <p:nvPicPr>
            <p:cNvPr id="5" name="그림 4" descr="인간의 얼굴, 사람, 의류, 미소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BF54AF6-1C22-86FF-6B52-79FB732E6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423" y="2679380"/>
              <a:ext cx="772538" cy="895913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74290F1-FF68-75E5-B139-C310F4932B0D}"/>
                </a:ext>
              </a:extLst>
            </p:cNvPr>
            <p:cNvSpPr/>
            <p:nvPr/>
          </p:nvSpPr>
          <p:spPr>
            <a:xfrm>
              <a:off x="4924926" y="2649034"/>
              <a:ext cx="1039505" cy="915937"/>
            </a:xfrm>
            <a:prstGeom prst="ellipse">
              <a:avLst/>
            </a:prstGeom>
            <a:noFill/>
            <a:ln w="63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5050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8B64E-56A7-48D3-8C19-7F35916ED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8865CC-615C-968C-F9A8-1ACFDAE7B501}"/>
              </a:ext>
            </a:extLst>
          </p:cNvPr>
          <p:cNvSpPr txBox="1"/>
          <p:nvPr/>
        </p:nvSpPr>
        <p:spPr>
          <a:xfrm>
            <a:off x="1317266" y="893251"/>
            <a:ext cx="4427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070C0"/>
                </a:solidFill>
              </a:rPr>
              <a:t>진안 일꾼 </a:t>
            </a:r>
            <a:r>
              <a:rPr lang="ko-KR" altLang="en-US" sz="3000" dirty="0" err="1">
                <a:solidFill>
                  <a:srgbClr val="0070C0"/>
                </a:solidFill>
              </a:rPr>
              <a:t>이우규</a:t>
            </a:r>
            <a:r>
              <a:rPr lang="ko-KR" altLang="en-US" sz="3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B65DD-8DB2-C429-8E5B-A3FCA673542E}"/>
              </a:ext>
            </a:extLst>
          </p:cNvPr>
          <p:cNvSpPr txBox="1"/>
          <p:nvPr/>
        </p:nvSpPr>
        <p:spPr>
          <a:xfrm>
            <a:off x="857250" y="9436828"/>
            <a:ext cx="5741670" cy="177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br>
              <a:rPr lang="ko-KR" altLang="en-US" sz="1000" b="1" i="0" dirty="0">
                <a:solidFill>
                  <a:srgbClr val="FFFFFF"/>
                </a:solidFill>
                <a:effectLst/>
                <a:latin typeface="Inter"/>
              </a:rPr>
            </a:br>
            <a:r>
              <a:rPr lang="ko-KR" altLang="en-US" sz="1000" b="1" i="0" dirty="0" err="1">
                <a:solidFill>
                  <a:srgbClr val="FFFFFF"/>
                </a:solidFill>
                <a:effectLst/>
                <a:latin typeface="Inter"/>
              </a:rPr>
              <a:t>이우규</a:t>
            </a:r>
            <a:endParaRPr lang="ko-KR" altLang="en-US" sz="1000" b="1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ko-KR" altLang="en-US" sz="700" b="0" i="0" dirty="0">
                <a:effectLst/>
                <a:latin typeface="Inter"/>
              </a:rPr>
              <a:t>더불어민주당 </a:t>
            </a:r>
            <a:r>
              <a:rPr lang="ko-KR" altLang="en-US" sz="700" dirty="0" err="1">
                <a:latin typeface="Inter"/>
              </a:rPr>
              <a:t>이우규</a:t>
            </a:r>
            <a:endParaRPr lang="ko-KR" altLang="en-US" sz="700" b="0" i="0" dirty="0">
              <a:effectLst/>
              <a:latin typeface="Inter"/>
            </a:endParaRPr>
          </a:p>
          <a:p>
            <a:pPr algn="l">
              <a:buNone/>
            </a:pPr>
            <a:r>
              <a:rPr lang="ko-KR" altLang="en-US" sz="700" b="0" i="0" dirty="0">
                <a:effectLst/>
                <a:latin typeface="Inter"/>
              </a:rPr>
              <a:t>진안군의 미래를 함께 만들어가겠습니다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연락처</a:t>
            </a:r>
          </a:p>
          <a:p>
            <a:pPr algn="l">
              <a:buNone/>
            </a:pPr>
            <a:r>
              <a:rPr lang="en-US" altLang="ko-KR" sz="700" b="0" i="0" dirty="0">
                <a:effectLst/>
                <a:latin typeface="Inter"/>
              </a:rPr>
              <a:t>010-7366-8789</a:t>
            </a:r>
          </a:p>
          <a:p>
            <a:pPr algn="l">
              <a:spcBef>
                <a:spcPts val="600"/>
              </a:spcBef>
              <a:buNone/>
            </a:pPr>
            <a:r>
              <a:rPr lang="en-US" altLang="ko-KR" sz="700" b="0" i="0" dirty="0">
                <a:effectLst/>
                <a:latin typeface="Inter"/>
              </a:rPr>
              <a:t>leewukui@hanmail.net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주요 공약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삶의 질 향상 및 공동체 활력 증진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지속가능한 경제 성장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미래 </a:t>
            </a:r>
            <a:r>
              <a:rPr lang="en-US" altLang="ko-KR" sz="700" b="0" i="0" dirty="0">
                <a:effectLst/>
                <a:latin typeface="Inter"/>
              </a:rPr>
              <a:t>100</a:t>
            </a:r>
            <a:r>
              <a:rPr lang="ko-KR" altLang="en-US" sz="700" b="0" i="0" dirty="0">
                <a:effectLst/>
                <a:latin typeface="Inter"/>
              </a:rPr>
              <a:t>년을 위한 행정 혁신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주거 및 산업 인프라 개선</a:t>
            </a:r>
          </a:p>
          <a:p>
            <a:pPr algn="ctr"/>
            <a:r>
              <a:rPr lang="en-US" altLang="ko-KR" sz="700" b="0" i="0" dirty="0">
                <a:effectLst/>
                <a:latin typeface="Inter"/>
              </a:rPr>
              <a:t>© 2024 </a:t>
            </a:r>
            <a:r>
              <a:rPr lang="ko-KR" altLang="en-US" sz="700" b="0" i="0" dirty="0" err="1">
                <a:effectLst/>
                <a:latin typeface="Inter"/>
              </a:rPr>
              <a:t>이우규</a:t>
            </a:r>
            <a:r>
              <a:rPr lang="ko-KR" altLang="en-US" sz="700" b="0" i="0" dirty="0">
                <a:effectLst/>
                <a:latin typeface="Inter"/>
              </a:rPr>
              <a:t> 선거캠프</a:t>
            </a:r>
            <a:r>
              <a:rPr lang="en-US" altLang="ko-KR" sz="700" b="0" i="0" dirty="0">
                <a:effectLst/>
                <a:latin typeface="Inter"/>
              </a:rPr>
              <a:t>. All rights reserved.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2C99959-5253-898E-5AEE-8F58BFF76813}"/>
              </a:ext>
            </a:extLst>
          </p:cNvPr>
          <p:cNvGrpSpPr/>
          <p:nvPr/>
        </p:nvGrpSpPr>
        <p:grpSpPr>
          <a:xfrm>
            <a:off x="5224733" y="555558"/>
            <a:ext cx="1039505" cy="926259"/>
            <a:chOff x="4924926" y="2649034"/>
            <a:chExt cx="1039505" cy="926259"/>
          </a:xfrm>
        </p:grpSpPr>
        <p:pic>
          <p:nvPicPr>
            <p:cNvPr id="5" name="그림 4" descr="인간의 얼굴, 사람, 의류, 미소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C163737F-D44C-5F58-4FD3-3A7F5D369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423" y="2679380"/>
              <a:ext cx="772538" cy="895913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AF96077-ED77-0C9A-B314-F996F36B40DE}"/>
                </a:ext>
              </a:extLst>
            </p:cNvPr>
            <p:cNvSpPr/>
            <p:nvPr/>
          </p:nvSpPr>
          <p:spPr>
            <a:xfrm>
              <a:off x="4924926" y="2649034"/>
              <a:ext cx="1039505" cy="915937"/>
            </a:xfrm>
            <a:prstGeom prst="ellipse">
              <a:avLst/>
            </a:prstGeom>
            <a:noFill/>
            <a:ln w="63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D5CCDC9-B4C6-A0B3-9CA1-099FDE23D84F}"/>
              </a:ext>
            </a:extLst>
          </p:cNvPr>
          <p:cNvGrpSpPr/>
          <p:nvPr/>
        </p:nvGrpSpPr>
        <p:grpSpPr>
          <a:xfrm>
            <a:off x="5852158" y="162871"/>
            <a:ext cx="697628" cy="392430"/>
            <a:chOff x="5464960" y="518160"/>
            <a:chExt cx="697628" cy="39243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35182FE-C6FB-FF4B-A88C-C1B97614CF37}"/>
                </a:ext>
              </a:extLst>
            </p:cNvPr>
            <p:cNvSpPr/>
            <p:nvPr/>
          </p:nvSpPr>
          <p:spPr>
            <a:xfrm>
              <a:off x="5464960" y="518160"/>
              <a:ext cx="697627" cy="392430"/>
            </a:xfrm>
            <a:prstGeom prst="round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1E94A8-0901-2741-BF71-6BD0B1FE702B}"/>
                </a:ext>
              </a:extLst>
            </p:cNvPr>
            <p:cNvSpPr txBox="1"/>
            <p:nvPr/>
          </p:nvSpPr>
          <p:spPr>
            <a:xfrm>
              <a:off x="5464961" y="59055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돌아가기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A65423F-FA95-B10A-6D79-F04E495F11C4}"/>
              </a:ext>
            </a:extLst>
          </p:cNvPr>
          <p:cNvSpPr txBox="1"/>
          <p:nvPr/>
        </p:nvSpPr>
        <p:spPr>
          <a:xfrm>
            <a:off x="947753" y="3680935"/>
            <a:ext cx="209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informatics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4CB6CAA-9111-28BA-35A7-03C59F505231}"/>
              </a:ext>
            </a:extLst>
          </p:cNvPr>
          <p:cNvGrpSpPr/>
          <p:nvPr/>
        </p:nvGrpSpPr>
        <p:grpSpPr>
          <a:xfrm>
            <a:off x="414547" y="2789775"/>
            <a:ext cx="2836857" cy="2703128"/>
            <a:chOff x="857250" y="1669774"/>
            <a:chExt cx="5294518" cy="302629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687196B-D4AF-3F0C-DF5D-274E39BDB13F}"/>
                </a:ext>
              </a:extLst>
            </p:cNvPr>
            <p:cNvSpPr/>
            <p:nvPr/>
          </p:nvSpPr>
          <p:spPr>
            <a:xfrm>
              <a:off x="857250" y="1669774"/>
              <a:ext cx="5294518" cy="3026297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02E717-5912-32C9-F71E-505889DFD5E9}"/>
                </a:ext>
              </a:extLst>
            </p:cNvPr>
            <p:cNvSpPr txBox="1"/>
            <p:nvPr/>
          </p:nvSpPr>
          <p:spPr>
            <a:xfrm>
              <a:off x="2604052" y="3120888"/>
              <a:ext cx="290328" cy="519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A629D03-91C4-5555-C723-4497DCB86680}"/>
              </a:ext>
            </a:extLst>
          </p:cNvPr>
          <p:cNvSpPr txBox="1"/>
          <p:nvPr/>
        </p:nvSpPr>
        <p:spPr>
          <a:xfrm>
            <a:off x="4068538" y="3625525"/>
            <a:ext cx="209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informatics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C9B1620-94FB-CED9-E41C-219D71792ABA}"/>
              </a:ext>
            </a:extLst>
          </p:cNvPr>
          <p:cNvGrpSpPr/>
          <p:nvPr/>
        </p:nvGrpSpPr>
        <p:grpSpPr>
          <a:xfrm>
            <a:off x="3535332" y="2734365"/>
            <a:ext cx="2836857" cy="2703128"/>
            <a:chOff x="857250" y="1669774"/>
            <a:chExt cx="5294518" cy="302629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536C8A-91F0-9309-1E47-8BABF64B7E74}"/>
                </a:ext>
              </a:extLst>
            </p:cNvPr>
            <p:cNvSpPr/>
            <p:nvPr/>
          </p:nvSpPr>
          <p:spPr>
            <a:xfrm>
              <a:off x="857250" y="1669774"/>
              <a:ext cx="5294518" cy="3026297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DBAD7E-1F5C-F04A-7E77-6049AB49A53B}"/>
                </a:ext>
              </a:extLst>
            </p:cNvPr>
            <p:cNvSpPr txBox="1"/>
            <p:nvPr/>
          </p:nvSpPr>
          <p:spPr>
            <a:xfrm>
              <a:off x="2604052" y="3120888"/>
              <a:ext cx="290328" cy="519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28F0376-42B6-21E9-F945-59DE723CEA78}"/>
              </a:ext>
            </a:extLst>
          </p:cNvPr>
          <p:cNvSpPr txBox="1"/>
          <p:nvPr/>
        </p:nvSpPr>
        <p:spPr>
          <a:xfrm>
            <a:off x="947753" y="6659094"/>
            <a:ext cx="209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informatics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0D65A60-03A8-EA7A-2408-8FE09F70541A}"/>
              </a:ext>
            </a:extLst>
          </p:cNvPr>
          <p:cNvGrpSpPr/>
          <p:nvPr/>
        </p:nvGrpSpPr>
        <p:grpSpPr>
          <a:xfrm>
            <a:off x="414547" y="5767934"/>
            <a:ext cx="2836857" cy="2703128"/>
            <a:chOff x="857250" y="1669774"/>
            <a:chExt cx="5294518" cy="302629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D0EF3D4-7003-B9A2-CF2D-541D1E68947A}"/>
                </a:ext>
              </a:extLst>
            </p:cNvPr>
            <p:cNvSpPr/>
            <p:nvPr/>
          </p:nvSpPr>
          <p:spPr>
            <a:xfrm>
              <a:off x="857250" y="1669774"/>
              <a:ext cx="5294518" cy="3026297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2A86B6-CC90-AEAE-4589-F54B1B030EF3}"/>
                </a:ext>
              </a:extLst>
            </p:cNvPr>
            <p:cNvSpPr txBox="1"/>
            <p:nvPr/>
          </p:nvSpPr>
          <p:spPr>
            <a:xfrm>
              <a:off x="2604052" y="3120888"/>
              <a:ext cx="290328" cy="519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2336C37-1359-1370-8CE1-8FE2B874CEB8}"/>
              </a:ext>
            </a:extLst>
          </p:cNvPr>
          <p:cNvSpPr txBox="1"/>
          <p:nvPr/>
        </p:nvSpPr>
        <p:spPr>
          <a:xfrm>
            <a:off x="4052749" y="6659094"/>
            <a:ext cx="209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informatics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7159315-01F8-8526-E8EA-B4429E87C295}"/>
              </a:ext>
            </a:extLst>
          </p:cNvPr>
          <p:cNvGrpSpPr/>
          <p:nvPr/>
        </p:nvGrpSpPr>
        <p:grpSpPr>
          <a:xfrm>
            <a:off x="3519543" y="5767934"/>
            <a:ext cx="2836857" cy="2703128"/>
            <a:chOff x="857250" y="1669774"/>
            <a:chExt cx="5294518" cy="302629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95B3943-B539-F3D4-E855-FA9929CE5D38}"/>
                </a:ext>
              </a:extLst>
            </p:cNvPr>
            <p:cNvSpPr/>
            <p:nvPr/>
          </p:nvSpPr>
          <p:spPr>
            <a:xfrm>
              <a:off x="857250" y="1669774"/>
              <a:ext cx="5294518" cy="3026297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BA2F41-45F7-BD03-0348-BF3825E98DC6}"/>
                </a:ext>
              </a:extLst>
            </p:cNvPr>
            <p:cNvSpPr txBox="1"/>
            <p:nvPr/>
          </p:nvSpPr>
          <p:spPr>
            <a:xfrm>
              <a:off x="2604052" y="3120888"/>
              <a:ext cx="290328" cy="519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761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41578-4CF0-E555-CC37-9E02500D3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8ED12B-2B42-7CB7-90B4-80F324BF76D1}"/>
              </a:ext>
            </a:extLst>
          </p:cNvPr>
          <p:cNvSpPr txBox="1"/>
          <p:nvPr/>
        </p:nvSpPr>
        <p:spPr>
          <a:xfrm>
            <a:off x="1317266" y="893251"/>
            <a:ext cx="4427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070C0"/>
                </a:solidFill>
              </a:rPr>
              <a:t>진안 일꾼 </a:t>
            </a:r>
            <a:r>
              <a:rPr lang="ko-KR" altLang="en-US" sz="3000" dirty="0" err="1">
                <a:solidFill>
                  <a:srgbClr val="0070C0"/>
                </a:solidFill>
              </a:rPr>
              <a:t>이우규</a:t>
            </a:r>
            <a:r>
              <a:rPr lang="ko-KR" altLang="en-US" sz="3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0" name="사각형: 잘린 한쪽 모서리 29">
            <a:extLst>
              <a:ext uri="{FF2B5EF4-FFF2-40B4-BE49-F238E27FC236}">
                <a16:creationId xmlns:a16="http://schemas.microsoft.com/office/drawing/2014/main" id="{EE28DC3C-1CFD-7810-AF89-64E85281BA02}"/>
              </a:ext>
            </a:extLst>
          </p:cNvPr>
          <p:cNvSpPr/>
          <p:nvPr/>
        </p:nvSpPr>
        <p:spPr>
          <a:xfrm>
            <a:off x="857250" y="1793890"/>
            <a:ext cx="2089150" cy="365759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**</a:t>
            </a:r>
            <a:r>
              <a:rPr lang="ko-KR" altLang="en-US" sz="1200" dirty="0"/>
              <a:t> </a:t>
            </a:r>
            <a:r>
              <a:rPr lang="en-US" altLang="ko-KR" sz="1200" dirty="0"/>
              <a:t>A. </a:t>
            </a:r>
            <a:r>
              <a:rPr lang="ko-KR" altLang="en-US" sz="1200" dirty="0" err="1"/>
              <a:t>진안읍</a:t>
            </a:r>
            <a:r>
              <a:rPr lang="ko-KR" altLang="en-US" sz="1200" dirty="0"/>
              <a:t> 비전 </a:t>
            </a:r>
            <a:r>
              <a:rPr lang="en-US" altLang="ko-KR" sz="1200" dirty="0"/>
              <a:t>2026</a:t>
            </a:r>
            <a:r>
              <a:rPr lang="ko-KR" altLang="en-US" sz="1200" dirty="0"/>
              <a:t> </a:t>
            </a:r>
            <a:r>
              <a:rPr lang="ko-KR" altLang="en-US" sz="1200" b="1" dirty="0"/>
              <a:t>**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BE0A8E-07F9-7599-61B9-6841A758A3B7}"/>
              </a:ext>
            </a:extLst>
          </p:cNvPr>
          <p:cNvSpPr/>
          <p:nvPr/>
        </p:nvSpPr>
        <p:spPr>
          <a:xfrm>
            <a:off x="857250" y="2159649"/>
            <a:ext cx="5263432" cy="7277179"/>
          </a:xfrm>
          <a:prstGeom prst="rect">
            <a:avLst/>
          </a:prstGeom>
          <a:solidFill>
            <a:srgbClr val="F8FFE7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418D2-DD5D-6FCE-64B1-B446898BBB2F}"/>
              </a:ext>
            </a:extLst>
          </p:cNvPr>
          <p:cNvSpPr txBox="1"/>
          <p:nvPr/>
        </p:nvSpPr>
        <p:spPr>
          <a:xfrm>
            <a:off x="857250" y="9436828"/>
            <a:ext cx="5741670" cy="177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br>
              <a:rPr lang="ko-KR" altLang="en-US" sz="1000" b="1" i="0" dirty="0">
                <a:solidFill>
                  <a:srgbClr val="FFFFFF"/>
                </a:solidFill>
                <a:effectLst/>
                <a:latin typeface="Inter"/>
              </a:rPr>
            </a:br>
            <a:r>
              <a:rPr lang="ko-KR" altLang="en-US" sz="1000" b="1" i="0" dirty="0" err="1">
                <a:solidFill>
                  <a:srgbClr val="FFFFFF"/>
                </a:solidFill>
                <a:effectLst/>
                <a:latin typeface="Inter"/>
              </a:rPr>
              <a:t>이우규</a:t>
            </a:r>
            <a:endParaRPr lang="ko-KR" altLang="en-US" sz="1000" b="1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ko-KR" altLang="en-US" sz="700" b="0" i="0" dirty="0">
                <a:effectLst/>
                <a:latin typeface="Inter"/>
              </a:rPr>
              <a:t>더불어민주당 </a:t>
            </a:r>
            <a:r>
              <a:rPr lang="ko-KR" altLang="en-US" sz="700" dirty="0" err="1">
                <a:latin typeface="Inter"/>
              </a:rPr>
              <a:t>이우규</a:t>
            </a:r>
            <a:endParaRPr lang="ko-KR" altLang="en-US" sz="700" b="0" i="0" dirty="0">
              <a:effectLst/>
              <a:latin typeface="Inter"/>
            </a:endParaRPr>
          </a:p>
          <a:p>
            <a:pPr algn="l">
              <a:buNone/>
            </a:pPr>
            <a:r>
              <a:rPr lang="ko-KR" altLang="en-US" sz="700" b="0" i="0" dirty="0">
                <a:effectLst/>
                <a:latin typeface="Inter"/>
              </a:rPr>
              <a:t>진안군의 미래를 함께 만들어가겠습니다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연락처</a:t>
            </a:r>
          </a:p>
          <a:p>
            <a:pPr algn="l">
              <a:buNone/>
            </a:pPr>
            <a:r>
              <a:rPr lang="en-US" altLang="ko-KR" sz="700" b="0" i="0" dirty="0">
                <a:effectLst/>
                <a:latin typeface="Inter"/>
              </a:rPr>
              <a:t>010-7366-8789</a:t>
            </a:r>
          </a:p>
          <a:p>
            <a:pPr algn="l">
              <a:spcBef>
                <a:spcPts val="600"/>
              </a:spcBef>
              <a:buNone/>
            </a:pPr>
            <a:r>
              <a:rPr lang="en-US" altLang="ko-KR" sz="700" b="0" i="0" dirty="0">
                <a:effectLst/>
                <a:latin typeface="Inter"/>
              </a:rPr>
              <a:t>leewukui@hanmail.net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주요 공약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삶의 질 향상 및 공동체 활력 증진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지속가능한 경제 성장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미래 </a:t>
            </a:r>
            <a:r>
              <a:rPr lang="en-US" altLang="ko-KR" sz="700" b="0" i="0" dirty="0">
                <a:effectLst/>
                <a:latin typeface="Inter"/>
              </a:rPr>
              <a:t>100</a:t>
            </a:r>
            <a:r>
              <a:rPr lang="ko-KR" altLang="en-US" sz="700" b="0" i="0" dirty="0">
                <a:effectLst/>
                <a:latin typeface="Inter"/>
              </a:rPr>
              <a:t>년을 위한 행정 혁신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주거 및 산업 인프라 개선</a:t>
            </a:r>
          </a:p>
          <a:p>
            <a:pPr algn="ctr"/>
            <a:r>
              <a:rPr lang="en-US" altLang="ko-KR" sz="700" b="0" i="0" dirty="0">
                <a:effectLst/>
                <a:latin typeface="Inter"/>
              </a:rPr>
              <a:t>© 2024 </a:t>
            </a:r>
            <a:r>
              <a:rPr lang="ko-KR" altLang="en-US" sz="700" b="0" i="0" dirty="0" err="1">
                <a:effectLst/>
                <a:latin typeface="Inter"/>
              </a:rPr>
              <a:t>이우규</a:t>
            </a:r>
            <a:r>
              <a:rPr lang="ko-KR" altLang="en-US" sz="700" b="0" i="0" dirty="0">
                <a:effectLst/>
                <a:latin typeface="Inter"/>
              </a:rPr>
              <a:t> 선거캠프</a:t>
            </a:r>
            <a:r>
              <a:rPr lang="en-US" altLang="ko-KR" sz="700" b="0" i="0" dirty="0">
                <a:effectLst/>
                <a:latin typeface="Inter"/>
              </a:rPr>
              <a:t>. All rights reserved.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E2FE26-F9E1-17EC-C54E-2E15F1BFD739}"/>
              </a:ext>
            </a:extLst>
          </p:cNvPr>
          <p:cNvSpPr txBox="1"/>
          <p:nvPr/>
        </p:nvSpPr>
        <p:spPr>
          <a:xfrm>
            <a:off x="967740" y="2232803"/>
            <a:ext cx="4922519" cy="7214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800"/>
              </a:spcAft>
              <a:buNone/>
            </a:pPr>
            <a:r>
              <a:rPr lang="en-US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진안고원시장 종합 리뉴얼 및 복합문화공간 조성</a:t>
            </a: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spcAft>
                <a:spcPts val="800"/>
              </a:spcAft>
              <a:buNone/>
            </a:pPr>
            <a:r>
              <a:rPr lang="ko-KR" altLang="ko-KR" sz="8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세부 추진방안</a:t>
            </a: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(2026-2027):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시장 현대화 사업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아케이드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냉난방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주차장 확장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(2028-2029):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복합문화공간 조성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청년 창업 공간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50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개소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공연장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spcAft>
                <a:spcPts val="800"/>
              </a:spcAft>
            </a:pPr>
            <a:r>
              <a:rPr lang="ko-KR" altLang="ko-KR" sz="8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투자 규모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총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80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억원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국비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40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억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도비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20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억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군비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20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억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 </a:t>
            </a:r>
            <a:r>
              <a:rPr lang="ko-KR" altLang="ko-KR" sz="8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기대 효과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상인 매출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30%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증가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청년 창업자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50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 유치</a:t>
            </a:r>
          </a:p>
          <a:p>
            <a:pPr latinLnBrk="0">
              <a:spcAft>
                <a:spcPts val="800"/>
              </a:spcAft>
              <a:buNone/>
            </a:pPr>
            <a:r>
              <a:rPr lang="en-US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진안읍</a:t>
            </a:r>
            <a:r>
              <a:rPr lang="ko-KR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도심 재생 및 가로환경 개선</a:t>
            </a: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중심가로 재정비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군청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~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시장 구간 보행자 중심 가로 조성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빈집 활용 사업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노후 빈집 매입 후 청년 임대주택 조성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가로변 상가 </a:t>
            </a: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파사드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개선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통일된 디자인 가이드라인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전선 지중화 사업 추진</a:t>
            </a:r>
          </a:p>
          <a:p>
            <a:pPr latinLnBrk="0">
              <a:spcAft>
                <a:spcPts val="800"/>
              </a:spcAft>
            </a:pPr>
            <a:r>
              <a:rPr lang="ko-KR" altLang="ko-KR" sz="8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투자 규모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총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100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억원</a:t>
            </a:r>
          </a:p>
          <a:p>
            <a:pPr>
              <a:lnSpc>
                <a:spcPct val="80000"/>
              </a:lnSpc>
            </a:pPr>
            <a:endParaRPr lang="ko-KR" altLang="en-US" sz="700" b="1" dirty="0"/>
          </a:p>
          <a:p>
            <a:pPr latinLnBrk="0">
              <a:lnSpc>
                <a:spcPct val="80000"/>
              </a:lnSpc>
              <a:spcAft>
                <a:spcPts val="800"/>
              </a:spcAft>
              <a:buNone/>
            </a:pPr>
            <a:r>
              <a:rPr lang="en-US" altLang="ko-KR" sz="7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7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진안읍</a:t>
            </a:r>
            <a:r>
              <a:rPr lang="ko-KR" altLang="ko-KR" sz="7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대중교통 및 교통편의 시설 확충</a:t>
            </a:r>
            <a:endParaRPr lang="ko-KR" altLang="ko-KR" sz="7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lnSpc>
                <a:spcPct val="8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시내버스 노선 확대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7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진안읍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순환버스 신설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(30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 간격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7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lnSpc>
                <a:spcPct val="8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전주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~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진안 직행버스 증편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12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→ 20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7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lnSpc>
                <a:spcPct val="8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교통 인프라 개선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버스정류장 현대화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자전거 도로 설치</a:t>
            </a:r>
          </a:p>
          <a:p>
            <a:pPr marL="342900" lvl="0" indent="-342900" latinLnBrk="0">
              <a:lnSpc>
                <a:spcPct val="8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교통약자 지원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장애인 및 고령자 교통비 지원 확대</a:t>
            </a:r>
          </a:p>
          <a:p>
            <a:pPr latinLnBrk="0">
              <a:lnSpc>
                <a:spcPct val="80000"/>
              </a:lnSpc>
              <a:spcAft>
                <a:spcPts val="800"/>
              </a:spcAft>
            </a:pPr>
            <a:r>
              <a:rPr lang="ko-KR" altLang="ko-KR" sz="7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투자 규모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총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30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억원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(3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년간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7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80000"/>
              </a:lnSpc>
              <a:spcAft>
                <a:spcPts val="800"/>
              </a:spcAft>
              <a:buNone/>
            </a:pPr>
            <a:r>
              <a:rPr lang="en-US" altLang="ko-KR" sz="7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7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진안읍</a:t>
            </a:r>
            <a:r>
              <a:rPr lang="ko-KR" altLang="ko-KR" sz="7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스마트 주차관리 시스템 구축</a:t>
            </a:r>
            <a:endParaRPr lang="ko-KR" altLang="ko-KR" sz="7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lnSpc>
                <a:spcPct val="8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공영주차장 확충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200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면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→ 800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면으로 확대</a:t>
            </a:r>
          </a:p>
          <a:p>
            <a:pPr marL="342900" lvl="0" indent="-342900" latinLnBrk="0">
              <a:lnSpc>
                <a:spcPct val="8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스마트 주차관리 시스템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실시간 주차공간 안내 앱 개발</a:t>
            </a:r>
          </a:p>
          <a:p>
            <a:pPr marL="342900" lvl="0" indent="-342900" latinLnBrk="0">
              <a:lnSpc>
                <a:spcPct val="8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주차요금 정책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30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 무료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1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500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1,000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 인하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7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lnSpc>
                <a:spcPct val="8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거주민 </a:t>
            </a:r>
            <a:r>
              <a:rPr lang="ko-KR" altLang="ko-KR" sz="7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월정액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7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주차권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30,000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</a:p>
          <a:p>
            <a:pPr latinLnBrk="0">
              <a:lnSpc>
                <a:spcPct val="80000"/>
              </a:lnSpc>
              <a:spcAft>
                <a:spcPts val="800"/>
              </a:spcAft>
            </a:pPr>
            <a:r>
              <a:rPr lang="ko-KR" altLang="ko-KR" sz="7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투자 규모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총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50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억원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(3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년간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latinLnBrk="0">
              <a:lnSpc>
                <a:spcPct val="80000"/>
              </a:lnSpc>
              <a:spcAft>
                <a:spcPts val="800"/>
              </a:spcAft>
              <a:buNone/>
            </a:pPr>
            <a:r>
              <a:rPr lang="en-US" altLang="ko-KR" sz="7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ko-KR" sz="7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진안읍</a:t>
            </a:r>
            <a:r>
              <a:rPr lang="ko-KR" altLang="ko-KR" sz="7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청년 정착 지원 종합 패키지</a:t>
            </a:r>
            <a:endParaRPr lang="ko-KR" altLang="ko-KR" sz="7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lnSpc>
                <a:spcPct val="8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청년 정착 지원금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신혼부부 정착지원금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2,000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만원</a:t>
            </a:r>
          </a:p>
          <a:p>
            <a:pPr marL="342900" lvl="0" indent="-342900" latinLnBrk="0">
              <a:lnSpc>
                <a:spcPct val="8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일자리 창출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7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진안읍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청년 일자리센터 설립</a:t>
            </a:r>
          </a:p>
          <a:p>
            <a:pPr marL="342900" lvl="0" indent="-342900" latinLnBrk="0">
              <a:lnSpc>
                <a:spcPct val="8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문화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·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교육 인프라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청년 문화공간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'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진안 청춘마당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 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조성</a:t>
            </a:r>
          </a:p>
          <a:p>
            <a:pPr marL="342900" lvl="0" indent="-342900" latinLnBrk="0">
              <a:lnSpc>
                <a:spcPct val="8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청년 임대주택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50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세대 공급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시세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80% 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수준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7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80000"/>
              </a:lnSpc>
              <a:spcAft>
                <a:spcPts val="800"/>
              </a:spcAft>
            </a:pPr>
            <a:r>
              <a:rPr lang="ko-KR" altLang="ko-KR" sz="7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투자 규모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총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200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억원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(5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년간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latinLnBrk="0">
              <a:lnSpc>
                <a:spcPct val="80000"/>
              </a:lnSpc>
              <a:spcAft>
                <a:spcPts val="800"/>
              </a:spcAft>
              <a:buNone/>
            </a:pPr>
            <a:r>
              <a:rPr lang="en-US" altLang="ko-KR" sz="7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7. </a:t>
            </a:r>
            <a:r>
              <a:rPr lang="ko-KR" altLang="ko-KR" sz="7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진안읍</a:t>
            </a:r>
            <a:r>
              <a:rPr lang="ko-KR" altLang="ko-KR" sz="7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의료</a:t>
            </a:r>
            <a:r>
              <a:rPr lang="en-US" altLang="ko-KR" sz="7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·</a:t>
            </a:r>
            <a:r>
              <a:rPr lang="ko-KR" altLang="ko-KR" sz="7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복지 서비스 확충</a:t>
            </a:r>
            <a:endParaRPr lang="ko-KR" altLang="ko-KR" sz="7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lnSpc>
                <a:spcPct val="8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의료 인프라 확충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진안군 의료원 시설 현대화</a:t>
            </a:r>
          </a:p>
          <a:p>
            <a:pPr marL="342900" lvl="0" indent="-342900" latinLnBrk="0">
              <a:lnSpc>
                <a:spcPct val="8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고령자 복지 강화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경로당 현대화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20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개소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노인일자리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1,000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</a:t>
            </a:r>
          </a:p>
          <a:p>
            <a:pPr marL="342900" lvl="0" indent="-342900" latinLnBrk="0">
              <a:lnSpc>
                <a:spcPct val="8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육아 지원 서비스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국공립 어린이집 확충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(3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개소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→ 7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개소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7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lnSpc>
                <a:spcPct val="8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야간 및 휴일 응급의료센터 운영</a:t>
            </a:r>
          </a:p>
          <a:p>
            <a:pPr latinLnBrk="0">
              <a:lnSpc>
                <a:spcPct val="80000"/>
              </a:lnSpc>
              <a:spcAft>
                <a:spcPts val="800"/>
              </a:spcAft>
            </a:pPr>
            <a:r>
              <a:rPr lang="ko-KR" altLang="ko-KR" sz="7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투자 규모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총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150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억원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5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년간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6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9F5CD5-348F-C13B-3A51-B2FE89FF8038}"/>
              </a:ext>
            </a:extLst>
          </p:cNvPr>
          <p:cNvGrpSpPr/>
          <p:nvPr/>
        </p:nvGrpSpPr>
        <p:grpSpPr>
          <a:xfrm>
            <a:off x="5224733" y="555558"/>
            <a:ext cx="1039505" cy="926259"/>
            <a:chOff x="4924926" y="2649034"/>
            <a:chExt cx="1039505" cy="926259"/>
          </a:xfrm>
        </p:grpSpPr>
        <p:pic>
          <p:nvPicPr>
            <p:cNvPr id="5" name="그림 4" descr="인간의 얼굴, 사람, 의류, 미소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7679C6CE-B0C6-3BE8-7467-FAAC4E6B0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423" y="2679380"/>
              <a:ext cx="772538" cy="895913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FE1E8BE-2E04-E7C1-3B33-273147EFA3B1}"/>
                </a:ext>
              </a:extLst>
            </p:cNvPr>
            <p:cNvSpPr/>
            <p:nvPr/>
          </p:nvSpPr>
          <p:spPr>
            <a:xfrm>
              <a:off x="4924926" y="2649034"/>
              <a:ext cx="1039505" cy="915937"/>
            </a:xfrm>
            <a:prstGeom prst="ellipse">
              <a:avLst/>
            </a:prstGeom>
            <a:noFill/>
            <a:ln w="63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6B64C48-D5D9-98D2-5ED0-8A96764497EF}"/>
              </a:ext>
            </a:extLst>
          </p:cNvPr>
          <p:cNvGrpSpPr/>
          <p:nvPr/>
        </p:nvGrpSpPr>
        <p:grpSpPr>
          <a:xfrm>
            <a:off x="5852158" y="162871"/>
            <a:ext cx="697628" cy="392430"/>
            <a:chOff x="5464960" y="518160"/>
            <a:chExt cx="697628" cy="39243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0F75B1B-230F-3B53-FED1-85C0B76597B3}"/>
                </a:ext>
              </a:extLst>
            </p:cNvPr>
            <p:cNvSpPr/>
            <p:nvPr/>
          </p:nvSpPr>
          <p:spPr>
            <a:xfrm>
              <a:off x="5464960" y="518160"/>
              <a:ext cx="697627" cy="392430"/>
            </a:xfrm>
            <a:prstGeom prst="round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976512-1C8D-17FC-CC34-2EF18244470E}"/>
                </a:ext>
              </a:extLst>
            </p:cNvPr>
            <p:cNvSpPr txBox="1"/>
            <p:nvPr/>
          </p:nvSpPr>
          <p:spPr>
            <a:xfrm>
              <a:off x="5464961" y="59055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돌아가기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4412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DD5D8-9E4E-2777-EF2D-59BFABDC0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A04919-0E16-199B-3461-2565C9413AB0}"/>
              </a:ext>
            </a:extLst>
          </p:cNvPr>
          <p:cNvSpPr txBox="1"/>
          <p:nvPr/>
        </p:nvSpPr>
        <p:spPr>
          <a:xfrm>
            <a:off x="1317266" y="893251"/>
            <a:ext cx="4427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070C0"/>
                </a:solidFill>
              </a:rPr>
              <a:t>진안 일꾼 </a:t>
            </a:r>
            <a:r>
              <a:rPr lang="ko-KR" altLang="en-US" sz="3000" dirty="0" err="1">
                <a:solidFill>
                  <a:srgbClr val="0070C0"/>
                </a:solidFill>
              </a:rPr>
              <a:t>이우규</a:t>
            </a:r>
            <a:r>
              <a:rPr lang="ko-KR" altLang="en-US" sz="3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0" name="사각형: 잘린 한쪽 모서리 29">
            <a:extLst>
              <a:ext uri="{FF2B5EF4-FFF2-40B4-BE49-F238E27FC236}">
                <a16:creationId xmlns:a16="http://schemas.microsoft.com/office/drawing/2014/main" id="{4C9AC13A-E22A-373F-7DAA-4BD54AE8B7BE}"/>
              </a:ext>
            </a:extLst>
          </p:cNvPr>
          <p:cNvSpPr/>
          <p:nvPr/>
        </p:nvSpPr>
        <p:spPr>
          <a:xfrm>
            <a:off x="857250" y="4856481"/>
            <a:ext cx="2089150" cy="365759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**</a:t>
            </a:r>
            <a:r>
              <a:rPr lang="ko-KR" altLang="en-US" sz="1200" dirty="0"/>
              <a:t> </a:t>
            </a:r>
            <a:r>
              <a:rPr lang="en-US" altLang="ko-KR" sz="1200" dirty="0"/>
              <a:t>B. </a:t>
            </a:r>
            <a:r>
              <a:rPr lang="ko-KR" altLang="en-US" sz="1200" dirty="0" err="1"/>
              <a:t>동향면</a:t>
            </a:r>
            <a:r>
              <a:rPr lang="en-US" altLang="ko-KR" sz="1200" dirty="0"/>
              <a:t> </a:t>
            </a:r>
            <a:r>
              <a:rPr lang="ko-KR" altLang="en-US" sz="1200" dirty="0"/>
              <a:t>비전 </a:t>
            </a:r>
            <a:r>
              <a:rPr lang="en-US" altLang="ko-KR" sz="1200" dirty="0"/>
              <a:t>2026 </a:t>
            </a:r>
            <a:r>
              <a:rPr lang="ko-KR" altLang="en-US" sz="1200" b="1" dirty="0"/>
              <a:t>**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E3BF47-D7EA-149C-35BA-18719DE83BE2}"/>
              </a:ext>
            </a:extLst>
          </p:cNvPr>
          <p:cNvSpPr/>
          <p:nvPr/>
        </p:nvSpPr>
        <p:spPr>
          <a:xfrm>
            <a:off x="857250" y="5222240"/>
            <a:ext cx="5263432" cy="4214588"/>
          </a:xfrm>
          <a:prstGeom prst="rect">
            <a:avLst/>
          </a:prstGeom>
          <a:solidFill>
            <a:srgbClr val="F8FFE7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6FAE4-0517-BDD3-61DD-E11ACC4D25B4}"/>
              </a:ext>
            </a:extLst>
          </p:cNvPr>
          <p:cNvSpPr txBox="1"/>
          <p:nvPr/>
        </p:nvSpPr>
        <p:spPr>
          <a:xfrm>
            <a:off x="857250" y="9436828"/>
            <a:ext cx="5741670" cy="177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br>
              <a:rPr lang="ko-KR" altLang="en-US" sz="1000" b="1" i="0" dirty="0">
                <a:solidFill>
                  <a:srgbClr val="FFFFFF"/>
                </a:solidFill>
                <a:effectLst/>
                <a:latin typeface="Inter"/>
              </a:rPr>
            </a:br>
            <a:r>
              <a:rPr lang="ko-KR" altLang="en-US" sz="1000" b="1" i="0" dirty="0" err="1">
                <a:solidFill>
                  <a:srgbClr val="FFFFFF"/>
                </a:solidFill>
                <a:effectLst/>
                <a:latin typeface="Inter"/>
              </a:rPr>
              <a:t>이우규</a:t>
            </a:r>
            <a:endParaRPr lang="ko-KR" altLang="en-US" sz="1000" b="1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ko-KR" altLang="en-US" sz="700" b="0" i="0" dirty="0">
                <a:effectLst/>
                <a:latin typeface="Inter"/>
              </a:rPr>
              <a:t>더불어민주당 </a:t>
            </a:r>
            <a:r>
              <a:rPr lang="ko-KR" altLang="en-US" sz="700" dirty="0" err="1">
                <a:latin typeface="Inter"/>
              </a:rPr>
              <a:t>이우규</a:t>
            </a:r>
            <a:endParaRPr lang="ko-KR" altLang="en-US" sz="700" b="0" i="0" dirty="0">
              <a:effectLst/>
              <a:latin typeface="Inter"/>
            </a:endParaRPr>
          </a:p>
          <a:p>
            <a:pPr algn="l">
              <a:buNone/>
            </a:pPr>
            <a:r>
              <a:rPr lang="ko-KR" altLang="en-US" sz="700" b="0" i="0" dirty="0">
                <a:effectLst/>
                <a:latin typeface="Inter"/>
              </a:rPr>
              <a:t>진안군의 미래를 함께 만들어가겠습니다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연락처</a:t>
            </a:r>
          </a:p>
          <a:p>
            <a:pPr algn="l">
              <a:buNone/>
            </a:pPr>
            <a:r>
              <a:rPr lang="en-US" altLang="ko-KR" sz="700" b="0" i="0" dirty="0">
                <a:effectLst/>
                <a:latin typeface="Inter"/>
              </a:rPr>
              <a:t>010-7366-8789</a:t>
            </a:r>
          </a:p>
          <a:p>
            <a:pPr algn="l">
              <a:spcBef>
                <a:spcPts val="600"/>
              </a:spcBef>
              <a:buNone/>
            </a:pPr>
            <a:r>
              <a:rPr lang="en-US" altLang="ko-KR" sz="700" b="0" i="0" dirty="0">
                <a:effectLst/>
                <a:latin typeface="Inter"/>
              </a:rPr>
              <a:t>leewukui@hanmail.net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주요 공약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삶의 질 향상 및 공동체 활력 증진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지속가능한 경제 성장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미래 </a:t>
            </a:r>
            <a:r>
              <a:rPr lang="en-US" altLang="ko-KR" sz="700" b="0" i="0" dirty="0">
                <a:effectLst/>
                <a:latin typeface="Inter"/>
              </a:rPr>
              <a:t>100</a:t>
            </a:r>
            <a:r>
              <a:rPr lang="ko-KR" altLang="en-US" sz="700" b="0" i="0" dirty="0">
                <a:effectLst/>
                <a:latin typeface="Inter"/>
              </a:rPr>
              <a:t>년을 위한 행정 혁신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주거 및 산업 인프라 개선</a:t>
            </a:r>
          </a:p>
          <a:p>
            <a:pPr algn="ctr"/>
            <a:r>
              <a:rPr lang="en-US" altLang="ko-KR" sz="700" b="0" i="0" dirty="0">
                <a:effectLst/>
                <a:latin typeface="Inter"/>
              </a:rPr>
              <a:t>© 2024 </a:t>
            </a:r>
            <a:r>
              <a:rPr lang="ko-KR" altLang="en-US" sz="700" b="0" i="0" dirty="0" err="1">
                <a:effectLst/>
                <a:latin typeface="Inter"/>
              </a:rPr>
              <a:t>이우규</a:t>
            </a:r>
            <a:r>
              <a:rPr lang="ko-KR" altLang="en-US" sz="700" b="0" i="0" dirty="0">
                <a:effectLst/>
                <a:latin typeface="Inter"/>
              </a:rPr>
              <a:t> 선거캠프</a:t>
            </a:r>
            <a:r>
              <a:rPr lang="en-US" altLang="ko-KR" sz="700" b="0" i="0" dirty="0">
                <a:effectLst/>
                <a:latin typeface="Inter"/>
              </a:rPr>
              <a:t>. All rights reserved.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FFD3B-BCFC-9545-9694-44F7D8D93B12}"/>
              </a:ext>
            </a:extLst>
          </p:cNvPr>
          <p:cNvSpPr txBox="1"/>
          <p:nvPr/>
        </p:nvSpPr>
        <p:spPr>
          <a:xfrm>
            <a:off x="1027706" y="5356218"/>
            <a:ext cx="4922519" cy="32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b="1" dirty="0"/>
          </a:p>
          <a:p>
            <a:pPr latinLnBrk="0">
              <a:spcAft>
                <a:spcPts val="800"/>
              </a:spcAft>
              <a:buNone/>
            </a:pPr>
            <a:r>
              <a:rPr lang="en-US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0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동향면</a:t>
            </a:r>
            <a:r>
              <a:rPr lang="ko-KR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0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수변생태공원</a:t>
            </a:r>
            <a:r>
              <a:rPr lang="ko-KR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조성 및 민물고기 보호센터 건립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spcAft>
                <a:spcPts val="800"/>
              </a:spcAft>
              <a:buNone/>
            </a:pPr>
            <a:r>
              <a:rPr lang="ko-KR" altLang="ko-KR" sz="10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세부 추진방안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(2026-2027):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하천생태 정밀조사 및 기본계획 수립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(2028-2029): </a:t>
            </a:r>
            <a:r>
              <a:rPr lang="ko-KR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수변생태공원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 조성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산책로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관찰데크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체험장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(2030):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민물고기 보호센터 완공 및 운영</a:t>
            </a:r>
          </a:p>
          <a:p>
            <a:pPr latinLnBrk="0">
              <a:spcAft>
                <a:spcPts val="800"/>
              </a:spcAft>
              <a:buNone/>
            </a:pPr>
            <a:r>
              <a:rPr lang="ko-KR" altLang="ko-KR" sz="10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예상 예산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총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25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억원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국비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50%,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도비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30%,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군비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20%)</a:t>
            </a:r>
            <a:b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0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동향면</a:t>
            </a:r>
            <a:r>
              <a:rPr lang="ko-KR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디지털 </a:t>
            </a:r>
            <a:r>
              <a:rPr lang="ko-KR" altLang="ko-KR" sz="10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소통망</a:t>
            </a:r>
            <a:r>
              <a:rPr lang="ko-KR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구축 및 정보격차 해소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spcAft>
                <a:spcPts val="800"/>
              </a:spcAft>
              <a:buNone/>
            </a:pPr>
            <a:r>
              <a:rPr lang="ko-KR" altLang="ko-KR" sz="10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세부 추진방안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ICT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인프라 확충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광통신망 고도화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공공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Wi-Fi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확대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디지털 역량 강화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어르신 스마트폰 교육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청년 디지털 서포터즈 운영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소통 플랫폼 구축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동향면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전용 모바일 앱 개발</a:t>
            </a:r>
          </a:p>
          <a:p>
            <a:pPr latinLnBrk="0">
              <a:spcAft>
                <a:spcPts val="800"/>
              </a:spcAft>
            </a:pP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74C634-9969-57E8-2A6F-39BCF290449F}"/>
              </a:ext>
            </a:extLst>
          </p:cNvPr>
          <p:cNvGrpSpPr/>
          <p:nvPr/>
        </p:nvGrpSpPr>
        <p:grpSpPr>
          <a:xfrm>
            <a:off x="5224733" y="555558"/>
            <a:ext cx="1039505" cy="926259"/>
            <a:chOff x="4924926" y="2649034"/>
            <a:chExt cx="1039505" cy="926259"/>
          </a:xfrm>
        </p:grpSpPr>
        <p:pic>
          <p:nvPicPr>
            <p:cNvPr id="5" name="그림 4" descr="인간의 얼굴, 사람, 의류, 미소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7802172C-5487-D6A8-6968-31D95487F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423" y="2679380"/>
              <a:ext cx="772538" cy="895913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51D2F9B-2151-FC2F-F0FB-88FB27479899}"/>
                </a:ext>
              </a:extLst>
            </p:cNvPr>
            <p:cNvSpPr/>
            <p:nvPr/>
          </p:nvSpPr>
          <p:spPr>
            <a:xfrm>
              <a:off x="4924926" y="2649034"/>
              <a:ext cx="1039505" cy="915937"/>
            </a:xfrm>
            <a:prstGeom prst="ellipse">
              <a:avLst/>
            </a:prstGeom>
            <a:noFill/>
            <a:ln w="63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00E9EBF-7FDA-95DC-FD43-72C02E053119}"/>
              </a:ext>
            </a:extLst>
          </p:cNvPr>
          <p:cNvGrpSpPr/>
          <p:nvPr/>
        </p:nvGrpSpPr>
        <p:grpSpPr>
          <a:xfrm>
            <a:off x="5852158" y="162871"/>
            <a:ext cx="697628" cy="392430"/>
            <a:chOff x="5464960" y="518160"/>
            <a:chExt cx="697628" cy="39243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F0337E6-ADE6-D6BE-454C-478406B2653F}"/>
                </a:ext>
              </a:extLst>
            </p:cNvPr>
            <p:cNvSpPr/>
            <p:nvPr/>
          </p:nvSpPr>
          <p:spPr>
            <a:xfrm>
              <a:off x="5464960" y="518160"/>
              <a:ext cx="697627" cy="392430"/>
            </a:xfrm>
            <a:prstGeom prst="round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80EDDF-3F55-7B38-905C-68E28FA37F1C}"/>
                </a:ext>
              </a:extLst>
            </p:cNvPr>
            <p:cNvSpPr txBox="1"/>
            <p:nvPr/>
          </p:nvSpPr>
          <p:spPr>
            <a:xfrm>
              <a:off x="5464961" y="59055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돌아가기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02C75F-C66A-B23C-E4CF-A22FE1FFFE11}"/>
              </a:ext>
            </a:extLst>
          </p:cNvPr>
          <p:cNvSpPr txBox="1"/>
          <p:nvPr/>
        </p:nvSpPr>
        <p:spPr>
          <a:xfrm>
            <a:off x="2604052" y="3120887"/>
            <a:ext cx="1317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informatics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0F45A46-4E68-B9FC-0CEF-1798E977DB3A}"/>
              </a:ext>
            </a:extLst>
          </p:cNvPr>
          <p:cNvGrpSpPr/>
          <p:nvPr/>
        </p:nvGrpSpPr>
        <p:grpSpPr>
          <a:xfrm>
            <a:off x="857250" y="1669774"/>
            <a:ext cx="5294518" cy="3026297"/>
            <a:chOff x="857250" y="1669774"/>
            <a:chExt cx="5294518" cy="302629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D55441-DC96-505E-008A-C125DA31B092}"/>
                </a:ext>
              </a:extLst>
            </p:cNvPr>
            <p:cNvSpPr/>
            <p:nvPr/>
          </p:nvSpPr>
          <p:spPr>
            <a:xfrm>
              <a:off x="857250" y="1669774"/>
              <a:ext cx="5294518" cy="3026297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DAA71B0-696E-F6D1-D751-30F052528789}"/>
                </a:ext>
              </a:extLst>
            </p:cNvPr>
            <p:cNvSpPr txBox="1"/>
            <p:nvPr/>
          </p:nvSpPr>
          <p:spPr>
            <a:xfrm>
              <a:off x="2604052" y="3120887"/>
              <a:ext cx="1317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informatics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1943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03EEF-8C4A-7CF7-58CC-53F0B74D2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6BFF2E-E67E-44D7-9BD9-CFBC2E347656}"/>
              </a:ext>
            </a:extLst>
          </p:cNvPr>
          <p:cNvSpPr txBox="1"/>
          <p:nvPr/>
        </p:nvSpPr>
        <p:spPr>
          <a:xfrm>
            <a:off x="1317266" y="893251"/>
            <a:ext cx="4427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070C0"/>
                </a:solidFill>
              </a:rPr>
              <a:t>진안 일꾼 </a:t>
            </a:r>
            <a:r>
              <a:rPr lang="ko-KR" altLang="en-US" sz="3000" dirty="0" err="1">
                <a:solidFill>
                  <a:srgbClr val="0070C0"/>
                </a:solidFill>
              </a:rPr>
              <a:t>이우규</a:t>
            </a:r>
            <a:r>
              <a:rPr lang="ko-KR" altLang="en-US" sz="3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0" name="사각형: 잘린 한쪽 모서리 29">
            <a:extLst>
              <a:ext uri="{FF2B5EF4-FFF2-40B4-BE49-F238E27FC236}">
                <a16:creationId xmlns:a16="http://schemas.microsoft.com/office/drawing/2014/main" id="{480B17E2-1989-4945-643F-06F218161D94}"/>
              </a:ext>
            </a:extLst>
          </p:cNvPr>
          <p:cNvSpPr/>
          <p:nvPr/>
        </p:nvSpPr>
        <p:spPr>
          <a:xfrm>
            <a:off x="857250" y="4856481"/>
            <a:ext cx="2089150" cy="365759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**</a:t>
            </a:r>
            <a:r>
              <a:rPr lang="ko-KR" altLang="en-US" sz="1200" dirty="0"/>
              <a:t> </a:t>
            </a:r>
            <a:r>
              <a:rPr lang="en-US" altLang="ko-KR" sz="1200" dirty="0"/>
              <a:t>C. </a:t>
            </a:r>
            <a:r>
              <a:rPr lang="ko-KR" altLang="en-US" sz="1200" dirty="0" err="1"/>
              <a:t>마령면</a:t>
            </a:r>
            <a:r>
              <a:rPr lang="en-US" altLang="ko-KR" sz="1200" dirty="0"/>
              <a:t> </a:t>
            </a:r>
            <a:r>
              <a:rPr lang="ko-KR" altLang="en-US" sz="1200" dirty="0"/>
              <a:t>비전 </a:t>
            </a:r>
            <a:r>
              <a:rPr lang="en-US" altLang="ko-KR" sz="1200" dirty="0"/>
              <a:t>2026</a:t>
            </a:r>
            <a:r>
              <a:rPr lang="ko-KR" altLang="en-US" sz="1200" dirty="0"/>
              <a:t> </a:t>
            </a:r>
            <a:r>
              <a:rPr lang="ko-KR" altLang="en-US" sz="1200" b="1" dirty="0"/>
              <a:t>**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7CC79A-7AE0-AB10-E1DF-71AD2F1EA883}"/>
              </a:ext>
            </a:extLst>
          </p:cNvPr>
          <p:cNvSpPr/>
          <p:nvPr/>
        </p:nvSpPr>
        <p:spPr>
          <a:xfrm>
            <a:off x="857250" y="5222240"/>
            <a:ext cx="5263432" cy="4214588"/>
          </a:xfrm>
          <a:prstGeom prst="rect">
            <a:avLst/>
          </a:prstGeom>
          <a:solidFill>
            <a:srgbClr val="F8FFE7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454722-2671-4888-A4B4-A1C91FC964FA}"/>
              </a:ext>
            </a:extLst>
          </p:cNvPr>
          <p:cNvSpPr txBox="1"/>
          <p:nvPr/>
        </p:nvSpPr>
        <p:spPr>
          <a:xfrm>
            <a:off x="857250" y="9436828"/>
            <a:ext cx="5741670" cy="177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br>
              <a:rPr lang="ko-KR" altLang="en-US" sz="1000" b="1" i="0" dirty="0">
                <a:solidFill>
                  <a:srgbClr val="FFFFFF"/>
                </a:solidFill>
                <a:effectLst/>
                <a:latin typeface="Inter"/>
              </a:rPr>
            </a:br>
            <a:r>
              <a:rPr lang="ko-KR" altLang="en-US" sz="1000" b="1" i="0" dirty="0" err="1">
                <a:solidFill>
                  <a:srgbClr val="FFFFFF"/>
                </a:solidFill>
                <a:effectLst/>
                <a:latin typeface="Inter"/>
              </a:rPr>
              <a:t>이우규</a:t>
            </a:r>
            <a:endParaRPr lang="ko-KR" altLang="en-US" sz="1000" b="1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ko-KR" altLang="en-US" sz="700" b="0" i="0" dirty="0">
                <a:effectLst/>
                <a:latin typeface="Inter"/>
              </a:rPr>
              <a:t>더불어민주당 </a:t>
            </a:r>
            <a:r>
              <a:rPr lang="ko-KR" altLang="en-US" sz="700" dirty="0" err="1">
                <a:latin typeface="Inter"/>
              </a:rPr>
              <a:t>이우규</a:t>
            </a:r>
            <a:endParaRPr lang="ko-KR" altLang="en-US" sz="700" b="0" i="0" dirty="0">
              <a:effectLst/>
              <a:latin typeface="Inter"/>
            </a:endParaRPr>
          </a:p>
          <a:p>
            <a:pPr algn="l">
              <a:buNone/>
            </a:pPr>
            <a:r>
              <a:rPr lang="ko-KR" altLang="en-US" sz="700" b="0" i="0" dirty="0">
                <a:effectLst/>
                <a:latin typeface="Inter"/>
              </a:rPr>
              <a:t>진안군의 미래를 함께 만들어가겠습니다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연락처</a:t>
            </a:r>
          </a:p>
          <a:p>
            <a:pPr algn="l">
              <a:buNone/>
            </a:pPr>
            <a:r>
              <a:rPr lang="en-US" altLang="ko-KR" sz="700" b="0" i="0" dirty="0">
                <a:effectLst/>
                <a:latin typeface="Inter"/>
              </a:rPr>
              <a:t>010-7366-8789</a:t>
            </a:r>
          </a:p>
          <a:p>
            <a:pPr algn="l">
              <a:spcBef>
                <a:spcPts val="600"/>
              </a:spcBef>
              <a:buNone/>
            </a:pPr>
            <a:r>
              <a:rPr lang="en-US" altLang="ko-KR" sz="700" b="0" i="0" dirty="0">
                <a:effectLst/>
                <a:latin typeface="Inter"/>
              </a:rPr>
              <a:t>leewukui@hanmail.net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주요 공약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삶의 질 향상 및 공동체 활력 증진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지속가능한 경제 성장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미래 </a:t>
            </a:r>
            <a:r>
              <a:rPr lang="en-US" altLang="ko-KR" sz="700" b="0" i="0" dirty="0">
                <a:effectLst/>
                <a:latin typeface="Inter"/>
              </a:rPr>
              <a:t>100</a:t>
            </a:r>
            <a:r>
              <a:rPr lang="ko-KR" altLang="en-US" sz="700" b="0" i="0" dirty="0">
                <a:effectLst/>
                <a:latin typeface="Inter"/>
              </a:rPr>
              <a:t>년을 위한 행정 혁신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주거 및 산업 인프라 개선</a:t>
            </a:r>
          </a:p>
          <a:p>
            <a:pPr algn="ctr"/>
            <a:r>
              <a:rPr lang="en-US" altLang="ko-KR" sz="700" b="0" i="0" dirty="0">
                <a:effectLst/>
                <a:latin typeface="Inter"/>
              </a:rPr>
              <a:t>© 2024 </a:t>
            </a:r>
            <a:r>
              <a:rPr lang="ko-KR" altLang="en-US" sz="700" b="0" i="0" dirty="0" err="1">
                <a:effectLst/>
                <a:latin typeface="Inter"/>
              </a:rPr>
              <a:t>이우규</a:t>
            </a:r>
            <a:r>
              <a:rPr lang="ko-KR" altLang="en-US" sz="700" b="0" i="0" dirty="0">
                <a:effectLst/>
                <a:latin typeface="Inter"/>
              </a:rPr>
              <a:t> 선거캠프</a:t>
            </a:r>
            <a:r>
              <a:rPr lang="en-US" altLang="ko-KR" sz="700" b="0" i="0" dirty="0">
                <a:effectLst/>
                <a:latin typeface="Inter"/>
              </a:rPr>
              <a:t>. All rights reserved.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C2D74C-54C2-CE3E-73F0-3DD8B5A2BBAF}"/>
              </a:ext>
            </a:extLst>
          </p:cNvPr>
          <p:cNvSpPr txBox="1"/>
          <p:nvPr/>
        </p:nvSpPr>
        <p:spPr>
          <a:xfrm>
            <a:off x="967740" y="5126763"/>
            <a:ext cx="492251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b="1" dirty="0"/>
          </a:p>
          <a:p>
            <a:pPr latinLnBrk="0">
              <a:spcAft>
                <a:spcPts val="800"/>
              </a:spcAft>
              <a:buNone/>
            </a:pPr>
            <a:r>
              <a:rPr lang="en-US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ko-KR" sz="10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마령시장</a:t>
            </a:r>
            <a:r>
              <a:rPr lang="ko-KR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부활</a:t>
            </a:r>
            <a:r>
              <a:rPr lang="en-US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'</a:t>
            </a:r>
            <a:r>
              <a:rPr lang="ko-KR" altLang="ko-KR" sz="10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마령장터</a:t>
            </a:r>
            <a:r>
              <a:rPr lang="en-US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365' </a:t>
            </a:r>
            <a:r>
              <a:rPr lang="ko-KR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프로젝트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매주 수요일 정기장터 개설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이동상점 운영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생필품 배달 서비스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마령장터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앱 개발로 온라인 주문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배송 서비스</a:t>
            </a:r>
          </a:p>
          <a:p>
            <a:pPr latinLnBrk="0">
              <a:spcAft>
                <a:spcPts val="800"/>
              </a:spcAft>
              <a:buNone/>
            </a:pPr>
            <a:br>
              <a:rPr lang="en-US" altLang="ko-KR" sz="1000" dirty="0"/>
            </a:br>
            <a:r>
              <a:rPr lang="en-US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7. </a:t>
            </a:r>
            <a:r>
              <a:rPr lang="ko-KR" altLang="ko-KR" sz="10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마이산</a:t>
            </a:r>
            <a:r>
              <a:rPr lang="ko-KR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연계</a:t>
            </a:r>
            <a:r>
              <a:rPr lang="en-US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'</a:t>
            </a:r>
            <a:r>
              <a:rPr lang="ko-KR" altLang="ko-KR" sz="10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마령</a:t>
            </a:r>
            <a:r>
              <a:rPr lang="ko-KR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힐링 </a:t>
            </a:r>
            <a:r>
              <a:rPr lang="ko-KR" altLang="ko-KR" sz="10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스테이</a:t>
            </a:r>
            <a:r>
              <a:rPr lang="en-US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 </a:t>
            </a:r>
            <a:r>
              <a:rPr lang="ko-KR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개발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한방 치유 </a:t>
            </a:r>
            <a:r>
              <a:rPr lang="ko-KR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스테이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시설 조성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마이산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등반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+ </a:t>
            </a:r>
            <a:r>
              <a:rPr lang="ko-KR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마령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농가 체험 패키지 상품 개발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치유의 숲 조성 및 산림욕 프로그램 운영</a:t>
            </a:r>
            <a:b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spcAft>
                <a:spcPts val="800"/>
              </a:spcAft>
              <a:buNone/>
            </a:pPr>
            <a:r>
              <a:rPr lang="en-US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8. </a:t>
            </a:r>
            <a:r>
              <a:rPr lang="ko-KR" altLang="ko-KR" sz="10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마령면</a:t>
            </a:r>
            <a:r>
              <a:rPr lang="en-US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'</a:t>
            </a:r>
            <a:r>
              <a:rPr lang="ko-KR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에너지 자립마을</a:t>
            </a:r>
            <a:r>
              <a:rPr lang="en-US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 </a:t>
            </a:r>
            <a:r>
              <a:rPr lang="ko-KR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조성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농가별 태양광 패널 설치 지원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설치비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80%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지원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농업용 전기료 할인 혜택 확대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마을 단위 소형 풍력 발전 시설 설치</a:t>
            </a:r>
          </a:p>
          <a:p>
            <a:br>
              <a:rPr lang="ko-KR" altLang="en-US" sz="1000" dirty="0"/>
            </a:br>
            <a:endParaRPr lang="ko-KR" altLang="en-US" sz="1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404C756-44AD-9CD5-23B0-8F28906FE2D2}"/>
              </a:ext>
            </a:extLst>
          </p:cNvPr>
          <p:cNvGrpSpPr/>
          <p:nvPr/>
        </p:nvGrpSpPr>
        <p:grpSpPr>
          <a:xfrm>
            <a:off x="5224733" y="555558"/>
            <a:ext cx="1039505" cy="926259"/>
            <a:chOff x="4924926" y="2649034"/>
            <a:chExt cx="1039505" cy="926259"/>
          </a:xfrm>
        </p:grpSpPr>
        <p:pic>
          <p:nvPicPr>
            <p:cNvPr id="5" name="그림 4" descr="인간의 얼굴, 사람, 의류, 미소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8611B5CF-7393-05A6-7D16-3577653CB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423" y="2679380"/>
              <a:ext cx="772538" cy="895913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CC3E8F-D1B3-0F0C-B768-01B8F05140CE}"/>
                </a:ext>
              </a:extLst>
            </p:cNvPr>
            <p:cNvSpPr/>
            <p:nvPr/>
          </p:nvSpPr>
          <p:spPr>
            <a:xfrm>
              <a:off x="4924926" y="2649034"/>
              <a:ext cx="1039505" cy="915937"/>
            </a:xfrm>
            <a:prstGeom prst="ellipse">
              <a:avLst/>
            </a:prstGeom>
            <a:noFill/>
            <a:ln w="63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978717C-16F3-D735-D5AA-3914B05CFA9D}"/>
              </a:ext>
            </a:extLst>
          </p:cNvPr>
          <p:cNvGrpSpPr/>
          <p:nvPr/>
        </p:nvGrpSpPr>
        <p:grpSpPr>
          <a:xfrm>
            <a:off x="5852158" y="162871"/>
            <a:ext cx="697628" cy="392430"/>
            <a:chOff x="5464960" y="518160"/>
            <a:chExt cx="697628" cy="39243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31170FD-3CD0-C570-5740-51640877AF35}"/>
                </a:ext>
              </a:extLst>
            </p:cNvPr>
            <p:cNvSpPr/>
            <p:nvPr/>
          </p:nvSpPr>
          <p:spPr>
            <a:xfrm>
              <a:off x="5464960" y="518160"/>
              <a:ext cx="697627" cy="392430"/>
            </a:xfrm>
            <a:prstGeom prst="round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0970E7-5E54-3849-17CB-6AC34750B203}"/>
                </a:ext>
              </a:extLst>
            </p:cNvPr>
            <p:cNvSpPr txBox="1"/>
            <p:nvPr/>
          </p:nvSpPr>
          <p:spPr>
            <a:xfrm>
              <a:off x="5464961" y="59055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돌아가기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095218-F67D-726E-8CD2-EDF4E5EB7301}"/>
              </a:ext>
            </a:extLst>
          </p:cNvPr>
          <p:cNvSpPr txBox="1"/>
          <p:nvPr/>
        </p:nvSpPr>
        <p:spPr>
          <a:xfrm>
            <a:off x="2604052" y="3120887"/>
            <a:ext cx="1317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informatics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C095D86-680C-D5F4-3FF1-E578163EACD0}"/>
              </a:ext>
            </a:extLst>
          </p:cNvPr>
          <p:cNvGrpSpPr/>
          <p:nvPr/>
        </p:nvGrpSpPr>
        <p:grpSpPr>
          <a:xfrm>
            <a:off x="857250" y="1669774"/>
            <a:ext cx="5294518" cy="3026297"/>
            <a:chOff x="857250" y="1669774"/>
            <a:chExt cx="5294518" cy="302629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43EC25F-891E-4A25-DEE8-77D2D98D5282}"/>
                </a:ext>
              </a:extLst>
            </p:cNvPr>
            <p:cNvSpPr/>
            <p:nvPr/>
          </p:nvSpPr>
          <p:spPr>
            <a:xfrm>
              <a:off x="857250" y="1669774"/>
              <a:ext cx="5294518" cy="3026297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2D73A7-A5B5-D1D9-E0AE-4A2D4B460A08}"/>
                </a:ext>
              </a:extLst>
            </p:cNvPr>
            <p:cNvSpPr txBox="1"/>
            <p:nvPr/>
          </p:nvSpPr>
          <p:spPr>
            <a:xfrm>
              <a:off x="2604052" y="3120887"/>
              <a:ext cx="1317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informatics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400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28FAF-E0C1-5F56-2BDE-BC61A37F2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FDAA42-DD6A-D764-EF30-432CE507A614}"/>
              </a:ext>
            </a:extLst>
          </p:cNvPr>
          <p:cNvSpPr txBox="1"/>
          <p:nvPr/>
        </p:nvSpPr>
        <p:spPr>
          <a:xfrm>
            <a:off x="1317266" y="893251"/>
            <a:ext cx="4427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070C0"/>
                </a:solidFill>
              </a:rPr>
              <a:t>진안 일꾼 </a:t>
            </a:r>
            <a:r>
              <a:rPr lang="ko-KR" altLang="en-US" sz="3000" dirty="0" err="1">
                <a:solidFill>
                  <a:srgbClr val="0070C0"/>
                </a:solidFill>
              </a:rPr>
              <a:t>이우규</a:t>
            </a:r>
            <a:r>
              <a:rPr lang="ko-KR" altLang="en-US" sz="3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0" name="사각형: 잘린 한쪽 모서리 29">
            <a:extLst>
              <a:ext uri="{FF2B5EF4-FFF2-40B4-BE49-F238E27FC236}">
                <a16:creationId xmlns:a16="http://schemas.microsoft.com/office/drawing/2014/main" id="{DBAC4E40-D7F5-12B8-6292-24C483499071}"/>
              </a:ext>
            </a:extLst>
          </p:cNvPr>
          <p:cNvSpPr/>
          <p:nvPr/>
        </p:nvSpPr>
        <p:spPr>
          <a:xfrm>
            <a:off x="857250" y="4856481"/>
            <a:ext cx="2089150" cy="365759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**</a:t>
            </a:r>
            <a:r>
              <a:rPr lang="ko-KR" altLang="en-US" sz="1200" dirty="0"/>
              <a:t> </a:t>
            </a:r>
            <a:r>
              <a:rPr lang="en-US" altLang="ko-KR" sz="1200" dirty="0"/>
              <a:t>D. </a:t>
            </a:r>
            <a:r>
              <a:rPr lang="ko-KR" altLang="en-US" sz="1200" dirty="0"/>
              <a:t>백운면 비전 </a:t>
            </a:r>
            <a:r>
              <a:rPr lang="en-US" altLang="ko-KR" sz="1200" dirty="0"/>
              <a:t>2026</a:t>
            </a:r>
            <a:r>
              <a:rPr lang="ko-KR" altLang="en-US" sz="1200" dirty="0"/>
              <a:t> </a:t>
            </a:r>
            <a:r>
              <a:rPr lang="ko-KR" altLang="en-US" sz="1200" b="1" dirty="0"/>
              <a:t>**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D9C543-F39E-E917-DEA3-BE786BA870E3}"/>
              </a:ext>
            </a:extLst>
          </p:cNvPr>
          <p:cNvSpPr/>
          <p:nvPr/>
        </p:nvSpPr>
        <p:spPr>
          <a:xfrm>
            <a:off x="857250" y="5222240"/>
            <a:ext cx="5263432" cy="4214588"/>
          </a:xfrm>
          <a:prstGeom prst="rect">
            <a:avLst/>
          </a:prstGeom>
          <a:solidFill>
            <a:srgbClr val="F8FFE7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F73635-32D8-FDBD-7DB0-CCEBBC0B80AD}"/>
              </a:ext>
            </a:extLst>
          </p:cNvPr>
          <p:cNvSpPr txBox="1"/>
          <p:nvPr/>
        </p:nvSpPr>
        <p:spPr>
          <a:xfrm>
            <a:off x="857250" y="9436828"/>
            <a:ext cx="5741670" cy="177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br>
              <a:rPr lang="ko-KR" altLang="en-US" sz="1000" b="1" i="0" dirty="0">
                <a:solidFill>
                  <a:srgbClr val="FFFFFF"/>
                </a:solidFill>
                <a:effectLst/>
                <a:latin typeface="Inter"/>
              </a:rPr>
            </a:br>
            <a:r>
              <a:rPr lang="ko-KR" altLang="en-US" sz="1000" b="1" i="0" dirty="0" err="1">
                <a:solidFill>
                  <a:srgbClr val="FFFFFF"/>
                </a:solidFill>
                <a:effectLst/>
                <a:latin typeface="Inter"/>
              </a:rPr>
              <a:t>이우규</a:t>
            </a:r>
            <a:endParaRPr lang="ko-KR" altLang="en-US" sz="1000" b="1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ko-KR" altLang="en-US" sz="700" b="0" i="0" dirty="0">
                <a:effectLst/>
                <a:latin typeface="Inter"/>
              </a:rPr>
              <a:t>더불어민주당 </a:t>
            </a:r>
            <a:r>
              <a:rPr lang="ko-KR" altLang="en-US" sz="700" dirty="0" err="1">
                <a:latin typeface="Inter"/>
              </a:rPr>
              <a:t>이우규</a:t>
            </a:r>
            <a:endParaRPr lang="ko-KR" altLang="en-US" sz="700" b="0" i="0" dirty="0">
              <a:effectLst/>
              <a:latin typeface="Inter"/>
            </a:endParaRPr>
          </a:p>
          <a:p>
            <a:pPr algn="l">
              <a:buNone/>
            </a:pPr>
            <a:r>
              <a:rPr lang="ko-KR" altLang="en-US" sz="700" b="0" i="0" dirty="0">
                <a:effectLst/>
                <a:latin typeface="Inter"/>
              </a:rPr>
              <a:t>진안군의 미래를 함께 만들어가겠습니다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연락처</a:t>
            </a:r>
          </a:p>
          <a:p>
            <a:pPr algn="l">
              <a:buNone/>
            </a:pPr>
            <a:r>
              <a:rPr lang="en-US" altLang="ko-KR" sz="700" b="0" i="0" dirty="0">
                <a:effectLst/>
                <a:latin typeface="Inter"/>
              </a:rPr>
              <a:t>010-7366-8789</a:t>
            </a:r>
          </a:p>
          <a:p>
            <a:pPr algn="l">
              <a:spcBef>
                <a:spcPts val="600"/>
              </a:spcBef>
              <a:buNone/>
            </a:pPr>
            <a:r>
              <a:rPr lang="en-US" altLang="ko-KR" sz="700" b="0" i="0" dirty="0">
                <a:effectLst/>
                <a:latin typeface="Inter"/>
              </a:rPr>
              <a:t>leewukui@hanmail.net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주요 공약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삶의 질 향상 및 공동체 활력 증진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지속가능한 경제 성장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미래 </a:t>
            </a:r>
            <a:r>
              <a:rPr lang="en-US" altLang="ko-KR" sz="700" b="0" i="0" dirty="0">
                <a:effectLst/>
                <a:latin typeface="Inter"/>
              </a:rPr>
              <a:t>100</a:t>
            </a:r>
            <a:r>
              <a:rPr lang="ko-KR" altLang="en-US" sz="700" b="0" i="0" dirty="0">
                <a:effectLst/>
                <a:latin typeface="Inter"/>
              </a:rPr>
              <a:t>년을 위한 행정 혁신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주거 및 산업 인프라 개선</a:t>
            </a:r>
          </a:p>
          <a:p>
            <a:pPr algn="ctr"/>
            <a:r>
              <a:rPr lang="en-US" altLang="ko-KR" sz="700" b="0" i="0" dirty="0">
                <a:effectLst/>
                <a:latin typeface="Inter"/>
              </a:rPr>
              <a:t>© 2024 </a:t>
            </a:r>
            <a:r>
              <a:rPr lang="ko-KR" altLang="en-US" sz="700" b="0" i="0" dirty="0" err="1">
                <a:effectLst/>
                <a:latin typeface="Inter"/>
              </a:rPr>
              <a:t>이우규</a:t>
            </a:r>
            <a:r>
              <a:rPr lang="ko-KR" altLang="en-US" sz="700" b="0" i="0" dirty="0">
                <a:effectLst/>
                <a:latin typeface="Inter"/>
              </a:rPr>
              <a:t> 선거캠프</a:t>
            </a:r>
            <a:r>
              <a:rPr lang="en-US" altLang="ko-KR" sz="700" b="0" i="0" dirty="0">
                <a:effectLst/>
                <a:latin typeface="Inter"/>
              </a:rPr>
              <a:t>. All rights reserved.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F5CE6-F881-B9DB-C496-A9E930AFAE52}"/>
              </a:ext>
            </a:extLst>
          </p:cNvPr>
          <p:cNvSpPr txBox="1"/>
          <p:nvPr/>
        </p:nvSpPr>
        <p:spPr>
          <a:xfrm>
            <a:off x="967740" y="5126763"/>
            <a:ext cx="492251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b="1" dirty="0"/>
          </a:p>
          <a:p>
            <a:pPr latinLnBrk="0">
              <a:spcAft>
                <a:spcPts val="800"/>
              </a:spcAft>
              <a:buNone/>
            </a:pPr>
            <a:r>
              <a:rPr lang="en-US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농기계 임대사업 혁신</a:t>
            </a:r>
            <a:r>
              <a:rPr lang="en-US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- 24</a:t>
            </a:r>
            <a:r>
              <a:rPr lang="ko-KR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 언제든지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주말 및 공휴일 운영 확대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연중무휴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온라인 예약 시스템 구축으로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24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 예약 가능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농기계 배송 서비스 도입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농기계 종류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35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→ 50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종으로 확대</a:t>
            </a:r>
            <a:b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spcAft>
                <a:spcPts val="800"/>
              </a:spcAft>
              <a:buNone/>
            </a:pPr>
            <a:r>
              <a:rPr lang="en-US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7. </a:t>
            </a:r>
            <a:r>
              <a:rPr lang="ko-KR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백운면 특화 관광상품 개발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데미샘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백운계곡 트레킹 코스 정비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백운면 </a:t>
            </a:r>
            <a:r>
              <a:rPr lang="ko-KR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농가민박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지원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시설 </a:t>
            </a:r>
            <a:r>
              <a:rPr lang="ko-KR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개선비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최대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1,000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만원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농촌체험 프로그램 개발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백운면 특산물 직판장 건립</a:t>
            </a:r>
            <a:b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spcAft>
                <a:spcPts val="800"/>
              </a:spcAft>
              <a:buNone/>
            </a:pPr>
            <a:r>
              <a:rPr lang="en-US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8. </a:t>
            </a:r>
            <a:r>
              <a:rPr lang="ko-KR" alt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주민자치 활동 활성화 및 소통 강화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백운면 주민참여예산제 도입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연간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5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억원 규모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마을별 자치활동 지원금 연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500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만원 지원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백운면 소식지 월간 발행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주민제안 신속처리 시스템 구</a:t>
            </a:r>
            <a:r>
              <a:rPr lang="ko-KR" alt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축</a:t>
            </a:r>
            <a:endParaRPr lang="ko-KR" altLang="en-US" sz="1000" b="1" dirty="0"/>
          </a:p>
          <a:p>
            <a:br>
              <a:rPr lang="ko-KR" altLang="en-US" sz="600" dirty="0"/>
            </a:br>
            <a:endParaRPr lang="ko-KR" altLang="en-US" sz="6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2CA4CB5-AC7F-73C9-0837-5B6C096F5B4E}"/>
              </a:ext>
            </a:extLst>
          </p:cNvPr>
          <p:cNvGrpSpPr/>
          <p:nvPr/>
        </p:nvGrpSpPr>
        <p:grpSpPr>
          <a:xfrm>
            <a:off x="5224733" y="555558"/>
            <a:ext cx="1039505" cy="926259"/>
            <a:chOff x="4924926" y="2649034"/>
            <a:chExt cx="1039505" cy="926259"/>
          </a:xfrm>
        </p:grpSpPr>
        <p:pic>
          <p:nvPicPr>
            <p:cNvPr id="5" name="그림 4" descr="인간의 얼굴, 사람, 의류, 미소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5CB8A921-9261-7A2F-31DE-2C92B54B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423" y="2679380"/>
              <a:ext cx="772538" cy="895913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F68193B-5CF0-D623-78EC-C4D6238A62BB}"/>
                </a:ext>
              </a:extLst>
            </p:cNvPr>
            <p:cNvSpPr/>
            <p:nvPr/>
          </p:nvSpPr>
          <p:spPr>
            <a:xfrm>
              <a:off x="4924926" y="2649034"/>
              <a:ext cx="1039505" cy="915937"/>
            </a:xfrm>
            <a:prstGeom prst="ellipse">
              <a:avLst/>
            </a:prstGeom>
            <a:noFill/>
            <a:ln w="63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2DCBBAC-DC4B-5733-BBF0-5262224EF306}"/>
              </a:ext>
            </a:extLst>
          </p:cNvPr>
          <p:cNvGrpSpPr/>
          <p:nvPr/>
        </p:nvGrpSpPr>
        <p:grpSpPr>
          <a:xfrm>
            <a:off x="5852158" y="162871"/>
            <a:ext cx="697628" cy="392430"/>
            <a:chOff x="5464960" y="518160"/>
            <a:chExt cx="697628" cy="39243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0A9BB56-656C-4097-82B5-AB12CF4B9072}"/>
                </a:ext>
              </a:extLst>
            </p:cNvPr>
            <p:cNvSpPr/>
            <p:nvPr/>
          </p:nvSpPr>
          <p:spPr>
            <a:xfrm>
              <a:off x="5464960" y="518160"/>
              <a:ext cx="697627" cy="392430"/>
            </a:xfrm>
            <a:prstGeom prst="round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6AE7C2-A2FA-4005-F98D-E1BF960DC80B}"/>
                </a:ext>
              </a:extLst>
            </p:cNvPr>
            <p:cNvSpPr txBox="1"/>
            <p:nvPr/>
          </p:nvSpPr>
          <p:spPr>
            <a:xfrm>
              <a:off x="5464961" y="59055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돌아가기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175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F4877-9D3F-91AF-97C8-9C205A25A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5C890E-EBFD-6262-46FA-62CFEAC7E294}"/>
              </a:ext>
            </a:extLst>
          </p:cNvPr>
          <p:cNvSpPr txBox="1"/>
          <p:nvPr/>
        </p:nvSpPr>
        <p:spPr>
          <a:xfrm>
            <a:off x="1317266" y="893251"/>
            <a:ext cx="4427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070C0"/>
                </a:solidFill>
              </a:rPr>
              <a:t>진안 일꾼 </a:t>
            </a:r>
            <a:r>
              <a:rPr lang="ko-KR" altLang="en-US" sz="3000" dirty="0" err="1">
                <a:solidFill>
                  <a:srgbClr val="0070C0"/>
                </a:solidFill>
              </a:rPr>
              <a:t>이우규</a:t>
            </a:r>
            <a:r>
              <a:rPr lang="ko-KR" altLang="en-US" sz="3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0" name="사각형: 잘린 한쪽 모서리 29">
            <a:extLst>
              <a:ext uri="{FF2B5EF4-FFF2-40B4-BE49-F238E27FC236}">
                <a16:creationId xmlns:a16="http://schemas.microsoft.com/office/drawing/2014/main" id="{6071D5C6-9E14-091E-A757-32E3229A03A5}"/>
              </a:ext>
            </a:extLst>
          </p:cNvPr>
          <p:cNvSpPr/>
          <p:nvPr/>
        </p:nvSpPr>
        <p:spPr>
          <a:xfrm>
            <a:off x="857250" y="4856481"/>
            <a:ext cx="2089150" cy="365759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**</a:t>
            </a:r>
            <a:r>
              <a:rPr lang="ko-KR" altLang="en-US" sz="1200" dirty="0"/>
              <a:t> </a:t>
            </a:r>
            <a:r>
              <a:rPr lang="en-US" altLang="ko-KR" sz="1200" dirty="0"/>
              <a:t>E. </a:t>
            </a:r>
            <a:r>
              <a:rPr lang="ko-KR" altLang="en-US" sz="1200" dirty="0"/>
              <a:t>부귀면 비전 </a:t>
            </a:r>
            <a:r>
              <a:rPr lang="en-US" altLang="ko-KR" sz="1200" dirty="0"/>
              <a:t>2026</a:t>
            </a:r>
            <a:r>
              <a:rPr lang="ko-KR" altLang="en-US" sz="1200" dirty="0"/>
              <a:t> </a:t>
            </a:r>
            <a:r>
              <a:rPr lang="ko-KR" altLang="en-US" sz="1200" b="1" dirty="0"/>
              <a:t>**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E19B16-C24F-A379-1A92-65075D4819EF}"/>
              </a:ext>
            </a:extLst>
          </p:cNvPr>
          <p:cNvSpPr/>
          <p:nvPr/>
        </p:nvSpPr>
        <p:spPr>
          <a:xfrm>
            <a:off x="857250" y="5222240"/>
            <a:ext cx="5263432" cy="4214588"/>
          </a:xfrm>
          <a:prstGeom prst="rect">
            <a:avLst/>
          </a:prstGeom>
          <a:solidFill>
            <a:srgbClr val="F8FFE7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9E7FD-0AD5-A548-0565-A1E47F918767}"/>
              </a:ext>
            </a:extLst>
          </p:cNvPr>
          <p:cNvSpPr txBox="1"/>
          <p:nvPr/>
        </p:nvSpPr>
        <p:spPr>
          <a:xfrm>
            <a:off x="857250" y="9436828"/>
            <a:ext cx="5741670" cy="177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br>
              <a:rPr lang="ko-KR" altLang="en-US" sz="1000" b="1" i="0" dirty="0">
                <a:solidFill>
                  <a:srgbClr val="FFFFFF"/>
                </a:solidFill>
                <a:effectLst/>
                <a:latin typeface="Inter"/>
              </a:rPr>
            </a:br>
            <a:r>
              <a:rPr lang="ko-KR" altLang="en-US" sz="1000" b="1" i="0" dirty="0" err="1">
                <a:solidFill>
                  <a:srgbClr val="FFFFFF"/>
                </a:solidFill>
                <a:effectLst/>
                <a:latin typeface="Inter"/>
              </a:rPr>
              <a:t>이우규</a:t>
            </a:r>
            <a:endParaRPr lang="ko-KR" altLang="en-US" sz="1000" b="1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ko-KR" altLang="en-US" sz="700" b="0" i="0" dirty="0">
                <a:effectLst/>
                <a:latin typeface="Inter"/>
              </a:rPr>
              <a:t>더불어민주당 </a:t>
            </a:r>
            <a:r>
              <a:rPr lang="ko-KR" altLang="en-US" sz="700" dirty="0" err="1">
                <a:latin typeface="Inter"/>
              </a:rPr>
              <a:t>이우규</a:t>
            </a:r>
            <a:endParaRPr lang="ko-KR" altLang="en-US" sz="700" b="0" i="0" dirty="0">
              <a:effectLst/>
              <a:latin typeface="Inter"/>
            </a:endParaRPr>
          </a:p>
          <a:p>
            <a:pPr algn="l">
              <a:buNone/>
            </a:pPr>
            <a:r>
              <a:rPr lang="ko-KR" altLang="en-US" sz="700" b="0" i="0" dirty="0">
                <a:effectLst/>
                <a:latin typeface="Inter"/>
              </a:rPr>
              <a:t>진안군의 미래를 함께 만들어가겠습니다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연락처</a:t>
            </a:r>
          </a:p>
          <a:p>
            <a:pPr algn="l">
              <a:buNone/>
            </a:pPr>
            <a:r>
              <a:rPr lang="en-US" altLang="ko-KR" sz="700" b="0" i="0" dirty="0">
                <a:effectLst/>
                <a:latin typeface="Inter"/>
              </a:rPr>
              <a:t>010-7366-8789</a:t>
            </a:r>
          </a:p>
          <a:p>
            <a:pPr algn="l">
              <a:spcBef>
                <a:spcPts val="600"/>
              </a:spcBef>
              <a:buNone/>
            </a:pPr>
            <a:r>
              <a:rPr lang="en-US" altLang="ko-KR" sz="700" b="0" i="0" dirty="0">
                <a:effectLst/>
                <a:latin typeface="Inter"/>
              </a:rPr>
              <a:t>leewukui@hanmail.net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주요 공약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삶의 질 향상 및 공동체 활력 증진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지속가능한 경제 성장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미래 </a:t>
            </a:r>
            <a:r>
              <a:rPr lang="en-US" altLang="ko-KR" sz="700" b="0" i="0" dirty="0">
                <a:effectLst/>
                <a:latin typeface="Inter"/>
              </a:rPr>
              <a:t>100</a:t>
            </a:r>
            <a:r>
              <a:rPr lang="ko-KR" altLang="en-US" sz="700" b="0" i="0" dirty="0">
                <a:effectLst/>
                <a:latin typeface="Inter"/>
              </a:rPr>
              <a:t>년을 위한 행정 혁신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주거 및 산업 인프라 개선</a:t>
            </a:r>
          </a:p>
          <a:p>
            <a:pPr algn="ctr"/>
            <a:r>
              <a:rPr lang="en-US" altLang="ko-KR" sz="700" b="0" i="0" dirty="0">
                <a:effectLst/>
                <a:latin typeface="Inter"/>
              </a:rPr>
              <a:t>© 2024 </a:t>
            </a:r>
            <a:r>
              <a:rPr lang="ko-KR" altLang="en-US" sz="700" b="0" i="0" dirty="0" err="1">
                <a:effectLst/>
                <a:latin typeface="Inter"/>
              </a:rPr>
              <a:t>이우규</a:t>
            </a:r>
            <a:r>
              <a:rPr lang="ko-KR" altLang="en-US" sz="700" b="0" i="0" dirty="0">
                <a:effectLst/>
                <a:latin typeface="Inter"/>
              </a:rPr>
              <a:t> 선거캠프</a:t>
            </a:r>
            <a:r>
              <a:rPr lang="en-US" altLang="ko-KR" sz="700" b="0" i="0" dirty="0">
                <a:effectLst/>
                <a:latin typeface="Inter"/>
              </a:rPr>
              <a:t>. All rights reserved.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F84FD-CC4A-7002-3FB0-DD40CB1273D0}"/>
              </a:ext>
            </a:extLst>
          </p:cNvPr>
          <p:cNvSpPr txBox="1"/>
          <p:nvPr/>
        </p:nvSpPr>
        <p:spPr>
          <a:xfrm>
            <a:off x="967740" y="5126763"/>
            <a:ext cx="492251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b="1" dirty="0"/>
          </a:p>
          <a:p>
            <a:pPr latinLnBrk="0">
              <a:spcAft>
                <a:spcPts val="800"/>
              </a:spcAft>
              <a:buNone/>
            </a:pPr>
            <a:r>
              <a:rPr lang="en-US" altLang="ko-KR" sz="9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9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부귀면 </a:t>
            </a:r>
            <a:r>
              <a:rPr lang="ko-KR" altLang="ko-KR" sz="9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산양유</a:t>
            </a:r>
            <a:r>
              <a:rPr lang="ko-KR" altLang="ko-KR" sz="9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특화단지 조성 및</a:t>
            </a:r>
            <a:r>
              <a:rPr lang="en-US" altLang="ko-KR" sz="9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6</a:t>
            </a:r>
            <a:r>
              <a:rPr lang="ko-KR" altLang="ko-KR" sz="9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 산업 육성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spcAft>
                <a:spcPts val="800"/>
              </a:spcAft>
              <a:buNone/>
            </a:pPr>
            <a:r>
              <a:rPr lang="ko-KR" altLang="ko-KR" sz="9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세부 추진방안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(2026-2027): 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산양 사육 시범단지 조성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(10ha 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규모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(2028-2029): </a:t>
            </a:r>
            <a:r>
              <a:rPr lang="ko-KR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산양유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가공시설 및 체험센터 건립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(2029-2030): </a:t>
            </a:r>
            <a:r>
              <a:rPr lang="ko-KR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산양유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브랜드화 및 온라인 판매망 구축</a:t>
            </a:r>
          </a:p>
          <a:p>
            <a:pPr latinLnBrk="0">
              <a:spcAft>
                <a:spcPts val="800"/>
              </a:spcAft>
              <a:buNone/>
            </a:pPr>
            <a:r>
              <a:rPr lang="ko-KR" altLang="ko-KR" sz="9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투자 규모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총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100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억원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국비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50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억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도비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20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억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군비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30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억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 </a:t>
            </a:r>
            <a:r>
              <a:rPr lang="ko-KR" altLang="ko-KR" sz="9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경제효과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연간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100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억원 매출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300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일자리 창출</a:t>
            </a:r>
          </a:p>
          <a:p>
            <a:pPr latinLnBrk="0">
              <a:spcAft>
                <a:spcPts val="800"/>
              </a:spcAft>
              <a:buNone/>
            </a:pPr>
            <a:r>
              <a:rPr lang="en-US" altLang="ko-KR" sz="9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9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부귀면 스마트 교통망 구축 및 생활 편의 개선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마을순환버스 운영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→ 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매일 운행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택시콜센터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운영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24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 콜택시 서비스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생활택배 허브센터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택배 공동배송 시스템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디지털 헬스케어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원격진료 시스템 및 이동진료소</a:t>
            </a:r>
          </a:p>
          <a:p>
            <a:pPr latinLnBrk="0">
              <a:spcAft>
                <a:spcPts val="800"/>
              </a:spcAft>
              <a:buNone/>
            </a:pPr>
            <a:b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9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청년 농업인 정착 지원 및 </a:t>
            </a:r>
            <a:r>
              <a:rPr lang="ko-KR" altLang="ko-KR" sz="9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스마트팜</a:t>
            </a:r>
            <a:r>
              <a:rPr lang="ko-KR" altLang="ko-KR" sz="9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육성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청년농업인 정착패키지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초기 정착자금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3,000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만원 지원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스마트팜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시범단지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10ha 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규모 조성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고랭지 특화작물 재배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고랭지배추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감자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백출 등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ICT 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기술 활용한 자동화 시설 지원</a:t>
            </a:r>
            <a:endParaRPr lang="ko-KR" altLang="en-US" sz="9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299F4F0-6C37-94C0-2922-0C8D4F1AFBE6}"/>
              </a:ext>
            </a:extLst>
          </p:cNvPr>
          <p:cNvGrpSpPr/>
          <p:nvPr/>
        </p:nvGrpSpPr>
        <p:grpSpPr>
          <a:xfrm>
            <a:off x="5224733" y="555558"/>
            <a:ext cx="1039505" cy="926259"/>
            <a:chOff x="4924926" y="2649034"/>
            <a:chExt cx="1039505" cy="926259"/>
          </a:xfrm>
        </p:grpSpPr>
        <p:pic>
          <p:nvPicPr>
            <p:cNvPr id="5" name="그림 4" descr="인간의 얼굴, 사람, 의류, 미소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66BA36E8-E186-8999-A2E1-63B66605D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423" y="2679380"/>
              <a:ext cx="772538" cy="895913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8204DD8-0798-ABBD-ECA6-DAE7A57FD300}"/>
                </a:ext>
              </a:extLst>
            </p:cNvPr>
            <p:cNvSpPr/>
            <p:nvPr/>
          </p:nvSpPr>
          <p:spPr>
            <a:xfrm>
              <a:off x="4924926" y="2649034"/>
              <a:ext cx="1039505" cy="915937"/>
            </a:xfrm>
            <a:prstGeom prst="ellipse">
              <a:avLst/>
            </a:prstGeom>
            <a:noFill/>
            <a:ln w="63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066B9A-9ACD-1402-EBD5-377198ADCC5D}"/>
              </a:ext>
            </a:extLst>
          </p:cNvPr>
          <p:cNvGrpSpPr/>
          <p:nvPr/>
        </p:nvGrpSpPr>
        <p:grpSpPr>
          <a:xfrm>
            <a:off x="5852158" y="162871"/>
            <a:ext cx="697628" cy="392430"/>
            <a:chOff x="5464960" y="518160"/>
            <a:chExt cx="697628" cy="39243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A0CD100-5F5C-7E5B-C33C-A0F37DD1CB18}"/>
                </a:ext>
              </a:extLst>
            </p:cNvPr>
            <p:cNvSpPr/>
            <p:nvPr/>
          </p:nvSpPr>
          <p:spPr>
            <a:xfrm>
              <a:off x="5464960" y="518160"/>
              <a:ext cx="697627" cy="392430"/>
            </a:xfrm>
            <a:prstGeom prst="round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2AEE85-AB3A-AFFA-89EA-D0B74C9FD6B2}"/>
                </a:ext>
              </a:extLst>
            </p:cNvPr>
            <p:cNvSpPr txBox="1"/>
            <p:nvPr/>
          </p:nvSpPr>
          <p:spPr>
            <a:xfrm>
              <a:off x="5464961" y="59055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돌아가기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B8A76B4-0EBB-660F-AEB6-A21019E9221B}"/>
              </a:ext>
            </a:extLst>
          </p:cNvPr>
          <p:cNvSpPr txBox="1"/>
          <p:nvPr/>
        </p:nvSpPr>
        <p:spPr>
          <a:xfrm>
            <a:off x="2604052" y="3120887"/>
            <a:ext cx="1317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informatics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33A89E-3132-9059-C0EC-ACDED8DE094A}"/>
              </a:ext>
            </a:extLst>
          </p:cNvPr>
          <p:cNvGrpSpPr/>
          <p:nvPr/>
        </p:nvGrpSpPr>
        <p:grpSpPr>
          <a:xfrm>
            <a:off x="857250" y="1669774"/>
            <a:ext cx="5294518" cy="3026297"/>
            <a:chOff x="857250" y="1669774"/>
            <a:chExt cx="5294518" cy="302629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EE98C0D-9352-5A2D-1639-9E4758074C06}"/>
                </a:ext>
              </a:extLst>
            </p:cNvPr>
            <p:cNvSpPr/>
            <p:nvPr/>
          </p:nvSpPr>
          <p:spPr>
            <a:xfrm>
              <a:off x="857250" y="1669774"/>
              <a:ext cx="5294518" cy="3026297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BF5065-1165-6D4D-3379-E7CDCA998517}"/>
                </a:ext>
              </a:extLst>
            </p:cNvPr>
            <p:cNvSpPr txBox="1"/>
            <p:nvPr/>
          </p:nvSpPr>
          <p:spPr>
            <a:xfrm>
              <a:off x="2604052" y="3120887"/>
              <a:ext cx="1317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informatics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4144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1DA33-71B9-6451-577C-7587886FA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BAAAD1-9DEC-EEE0-C641-FA88C7A69CD8}"/>
              </a:ext>
            </a:extLst>
          </p:cNvPr>
          <p:cNvSpPr txBox="1"/>
          <p:nvPr/>
        </p:nvSpPr>
        <p:spPr>
          <a:xfrm>
            <a:off x="1317266" y="893251"/>
            <a:ext cx="4427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070C0"/>
                </a:solidFill>
              </a:rPr>
              <a:t>진안 일꾼 </a:t>
            </a:r>
            <a:r>
              <a:rPr lang="ko-KR" altLang="en-US" sz="3000" dirty="0" err="1">
                <a:solidFill>
                  <a:srgbClr val="0070C0"/>
                </a:solidFill>
              </a:rPr>
              <a:t>이우규</a:t>
            </a:r>
            <a:r>
              <a:rPr lang="ko-KR" altLang="en-US" sz="3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0" name="사각형: 잘린 한쪽 모서리 29">
            <a:extLst>
              <a:ext uri="{FF2B5EF4-FFF2-40B4-BE49-F238E27FC236}">
                <a16:creationId xmlns:a16="http://schemas.microsoft.com/office/drawing/2014/main" id="{9EEDC496-83F0-1F7B-54F3-38F2C26A7370}"/>
              </a:ext>
            </a:extLst>
          </p:cNvPr>
          <p:cNvSpPr/>
          <p:nvPr/>
        </p:nvSpPr>
        <p:spPr>
          <a:xfrm>
            <a:off x="857250" y="4856481"/>
            <a:ext cx="2089150" cy="365759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**</a:t>
            </a:r>
            <a:r>
              <a:rPr lang="ko-KR" altLang="en-US" sz="1200" dirty="0"/>
              <a:t> </a:t>
            </a:r>
            <a:r>
              <a:rPr lang="en-US" altLang="ko-KR" sz="1200" dirty="0"/>
              <a:t>F. </a:t>
            </a:r>
            <a:r>
              <a:rPr lang="ko-KR" altLang="en-US" sz="1200" dirty="0" err="1"/>
              <a:t>상전면</a:t>
            </a:r>
            <a:r>
              <a:rPr lang="ko-KR" altLang="en-US" sz="1200" dirty="0"/>
              <a:t> 비전 </a:t>
            </a:r>
            <a:r>
              <a:rPr lang="en-US" altLang="ko-KR" sz="1200" dirty="0"/>
              <a:t>2026</a:t>
            </a:r>
            <a:r>
              <a:rPr lang="ko-KR" altLang="en-US" sz="1200" dirty="0"/>
              <a:t> </a:t>
            </a:r>
            <a:r>
              <a:rPr lang="ko-KR" altLang="en-US" sz="1200" b="1" dirty="0"/>
              <a:t>**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23CD5D-FF8E-790A-15BB-8A39AFCA3EE3}"/>
              </a:ext>
            </a:extLst>
          </p:cNvPr>
          <p:cNvSpPr/>
          <p:nvPr/>
        </p:nvSpPr>
        <p:spPr>
          <a:xfrm>
            <a:off x="857250" y="5222240"/>
            <a:ext cx="5263432" cy="4214588"/>
          </a:xfrm>
          <a:prstGeom prst="rect">
            <a:avLst/>
          </a:prstGeom>
          <a:solidFill>
            <a:srgbClr val="F8FFE7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493167-E6AB-4F4E-611E-D23B16091F8F}"/>
              </a:ext>
            </a:extLst>
          </p:cNvPr>
          <p:cNvSpPr txBox="1"/>
          <p:nvPr/>
        </p:nvSpPr>
        <p:spPr>
          <a:xfrm>
            <a:off x="857250" y="9436828"/>
            <a:ext cx="5741670" cy="177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br>
              <a:rPr lang="ko-KR" altLang="en-US" sz="1000" b="1" i="0" dirty="0">
                <a:solidFill>
                  <a:srgbClr val="FFFFFF"/>
                </a:solidFill>
                <a:effectLst/>
                <a:latin typeface="Inter"/>
              </a:rPr>
            </a:br>
            <a:r>
              <a:rPr lang="ko-KR" altLang="en-US" sz="1000" b="1" i="0" dirty="0" err="1">
                <a:solidFill>
                  <a:srgbClr val="FFFFFF"/>
                </a:solidFill>
                <a:effectLst/>
                <a:latin typeface="Inter"/>
              </a:rPr>
              <a:t>이우규</a:t>
            </a:r>
            <a:endParaRPr lang="ko-KR" altLang="en-US" sz="1000" b="1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ko-KR" altLang="en-US" sz="700" b="0" i="0" dirty="0">
                <a:effectLst/>
                <a:latin typeface="Inter"/>
              </a:rPr>
              <a:t>더불어민주당 </a:t>
            </a:r>
            <a:r>
              <a:rPr lang="ko-KR" altLang="en-US" sz="700" dirty="0" err="1">
                <a:latin typeface="Inter"/>
              </a:rPr>
              <a:t>이우규</a:t>
            </a:r>
            <a:endParaRPr lang="ko-KR" altLang="en-US" sz="700" b="0" i="0" dirty="0">
              <a:effectLst/>
              <a:latin typeface="Inter"/>
            </a:endParaRPr>
          </a:p>
          <a:p>
            <a:pPr algn="l">
              <a:buNone/>
            </a:pPr>
            <a:r>
              <a:rPr lang="ko-KR" altLang="en-US" sz="700" b="0" i="0" dirty="0">
                <a:effectLst/>
                <a:latin typeface="Inter"/>
              </a:rPr>
              <a:t>진안군의 미래를 함께 만들어가겠습니다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연락처</a:t>
            </a:r>
          </a:p>
          <a:p>
            <a:pPr algn="l">
              <a:buNone/>
            </a:pPr>
            <a:r>
              <a:rPr lang="en-US" altLang="ko-KR" sz="700" b="0" i="0" dirty="0">
                <a:effectLst/>
                <a:latin typeface="Inter"/>
              </a:rPr>
              <a:t>010-7366-8789</a:t>
            </a:r>
          </a:p>
          <a:p>
            <a:pPr algn="l">
              <a:spcBef>
                <a:spcPts val="600"/>
              </a:spcBef>
              <a:buNone/>
            </a:pPr>
            <a:r>
              <a:rPr lang="en-US" altLang="ko-KR" sz="700" b="0" i="0" dirty="0">
                <a:effectLst/>
                <a:latin typeface="Inter"/>
              </a:rPr>
              <a:t>leewukui@hanmail.net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주요 공약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삶의 질 향상 및 공동체 활력 증진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지속가능한 경제 성장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미래 </a:t>
            </a:r>
            <a:r>
              <a:rPr lang="en-US" altLang="ko-KR" sz="700" b="0" i="0" dirty="0">
                <a:effectLst/>
                <a:latin typeface="Inter"/>
              </a:rPr>
              <a:t>100</a:t>
            </a:r>
            <a:r>
              <a:rPr lang="ko-KR" altLang="en-US" sz="700" b="0" i="0" dirty="0">
                <a:effectLst/>
                <a:latin typeface="Inter"/>
              </a:rPr>
              <a:t>년을 위한 행정 혁신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주거 및 산업 인프라 개선</a:t>
            </a:r>
          </a:p>
          <a:p>
            <a:pPr algn="ctr"/>
            <a:r>
              <a:rPr lang="en-US" altLang="ko-KR" sz="700" b="0" i="0" dirty="0">
                <a:effectLst/>
                <a:latin typeface="Inter"/>
              </a:rPr>
              <a:t>© 2024 </a:t>
            </a:r>
            <a:r>
              <a:rPr lang="ko-KR" altLang="en-US" sz="700" b="0" i="0" dirty="0" err="1">
                <a:effectLst/>
                <a:latin typeface="Inter"/>
              </a:rPr>
              <a:t>이우규</a:t>
            </a:r>
            <a:r>
              <a:rPr lang="ko-KR" altLang="en-US" sz="700" b="0" i="0" dirty="0">
                <a:effectLst/>
                <a:latin typeface="Inter"/>
              </a:rPr>
              <a:t> 선거캠프</a:t>
            </a:r>
            <a:r>
              <a:rPr lang="en-US" altLang="ko-KR" sz="700" b="0" i="0" dirty="0">
                <a:effectLst/>
                <a:latin typeface="Inter"/>
              </a:rPr>
              <a:t>. All rights reserved.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61930F-D846-B61F-1A6D-88B8AFA11B7F}"/>
              </a:ext>
            </a:extLst>
          </p:cNvPr>
          <p:cNvSpPr txBox="1"/>
          <p:nvPr/>
        </p:nvSpPr>
        <p:spPr>
          <a:xfrm>
            <a:off x="967740" y="5216939"/>
            <a:ext cx="4922519" cy="400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b="1" dirty="0"/>
          </a:p>
          <a:p>
            <a:pPr latinLnBrk="0">
              <a:spcAft>
                <a:spcPts val="800"/>
              </a:spcAft>
              <a:buNone/>
            </a:pPr>
            <a:r>
              <a:rPr lang="en-US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상전면</a:t>
            </a:r>
            <a:r>
              <a:rPr lang="ko-KR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교육환경 개선 및 평생학습 지원</a:t>
            </a: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spcAft>
                <a:spcPts val="800"/>
              </a:spcAft>
              <a:buNone/>
            </a:pPr>
            <a:r>
              <a:rPr lang="ko-KR" altLang="ko-KR" sz="8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세부 추진방안</a:t>
            </a: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(2026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):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상전면사무소 내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'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마을학습센터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설치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진안읍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소재 초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·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·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고교 통학버스 무료 운행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온라인 교육 인프라 구축</a:t>
            </a:r>
          </a:p>
          <a:p>
            <a:pPr latinLnBrk="0">
              <a:spcAft>
                <a:spcPts val="800"/>
              </a:spcAft>
              <a:buNone/>
            </a:pPr>
            <a:b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생활환경 개선 및 정주여건 향상</a:t>
            </a: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상전면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통합다목적센터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건립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(10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억원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면 단위 통합 상하수도 시설 정비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농촌 빈집 리모델링 지원사업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금강변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생태공원 조성</a:t>
            </a:r>
          </a:p>
          <a:p>
            <a:pPr latinLnBrk="0">
              <a:spcAft>
                <a:spcPts val="800"/>
              </a:spcAft>
              <a:buNone/>
            </a:pPr>
            <a:b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농업소득 증대 및</a:t>
            </a:r>
            <a:r>
              <a:rPr lang="en-US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6</a:t>
            </a:r>
            <a:r>
              <a:rPr lang="ko-KR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 산업화 지원</a:t>
            </a: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상전면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특화작물 선정 및 집중 지원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금강변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친환경 쌀 브랜드화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산나물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약초 등 임산물 가공센터 건립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상전면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농촌체험마을 조성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653EE95-0085-F81D-4627-BA59122A1D60}"/>
              </a:ext>
            </a:extLst>
          </p:cNvPr>
          <p:cNvGrpSpPr/>
          <p:nvPr/>
        </p:nvGrpSpPr>
        <p:grpSpPr>
          <a:xfrm>
            <a:off x="5224733" y="555558"/>
            <a:ext cx="1039505" cy="926259"/>
            <a:chOff x="4924926" y="2649034"/>
            <a:chExt cx="1039505" cy="926259"/>
          </a:xfrm>
        </p:grpSpPr>
        <p:pic>
          <p:nvPicPr>
            <p:cNvPr id="5" name="그림 4" descr="인간의 얼굴, 사람, 의류, 미소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9A20B90-80EF-FF27-800A-2C64E651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423" y="2679380"/>
              <a:ext cx="772538" cy="895913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F231DD3-2668-DD1B-69AA-6E64A57445E9}"/>
                </a:ext>
              </a:extLst>
            </p:cNvPr>
            <p:cNvSpPr/>
            <p:nvPr/>
          </p:nvSpPr>
          <p:spPr>
            <a:xfrm>
              <a:off x="4924926" y="2649034"/>
              <a:ext cx="1039505" cy="915937"/>
            </a:xfrm>
            <a:prstGeom prst="ellipse">
              <a:avLst/>
            </a:prstGeom>
            <a:noFill/>
            <a:ln w="63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16B584-8DAE-014F-ED99-58718FF7E94B}"/>
              </a:ext>
            </a:extLst>
          </p:cNvPr>
          <p:cNvGrpSpPr/>
          <p:nvPr/>
        </p:nvGrpSpPr>
        <p:grpSpPr>
          <a:xfrm>
            <a:off x="5852158" y="162871"/>
            <a:ext cx="697628" cy="392430"/>
            <a:chOff x="5464960" y="518160"/>
            <a:chExt cx="697628" cy="39243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60895D2-09C2-ECD4-4241-CAC8C92AF094}"/>
                </a:ext>
              </a:extLst>
            </p:cNvPr>
            <p:cNvSpPr/>
            <p:nvPr/>
          </p:nvSpPr>
          <p:spPr>
            <a:xfrm>
              <a:off x="5464960" y="518160"/>
              <a:ext cx="697627" cy="392430"/>
            </a:xfrm>
            <a:prstGeom prst="round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EEB28D-6F06-FFBB-7554-E9C3CB9F3FE3}"/>
                </a:ext>
              </a:extLst>
            </p:cNvPr>
            <p:cNvSpPr txBox="1"/>
            <p:nvPr/>
          </p:nvSpPr>
          <p:spPr>
            <a:xfrm>
              <a:off x="5464961" y="59055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돌아가기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B67CC9-2065-37FC-E51A-7BA0B26B4024}"/>
              </a:ext>
            </a:extLst>
          </p:cNvPr>
          <p:cNvSpPr txBox="1"/>
          <p:nvPr/>
        </p:nvSpPr>
        <p:spPr>
          <a:xfrm>
            <a:off x="2604052" y="3120887"/>
            <a:ext cx="1317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informatics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5E94B3-7845-6B90-FB8C-5A07A4470660}"/>
              </a:ext>
            </a:extLst>
          </p:cNvPr>
          <p:cNvGrpSpPr/>
          <p:nvPr/>
        </p:nvGrpSpPr>
        <p:grpSpPr>
          <a:xfrm>
            <a:off x="857250" y="1669774"/>
            <a:ext cx="5294518" cy="3026297"/>
            <a:chOff x="857250" y="1669774"/>
            <a:chExt cx="5294518" cy="302629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907656-E968-195F-E463-1BE68C908E9C}"/>
                </a:ext>
              </a:extLst>
            </p:cNvPr>
            <p:cNvSpPr/>
            <p:nvPr/>
          </p:nvSpPr>
          <p:spPr>
            <a:xfrm>
              <a:off x="857250" y="1669774"/>
              <a:ext cx="5294518" cy="3026297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D9ADF8-1494-DAF0-D615-DA38175103E4}"/>
                </a:ext>
              </a:extLst>
            </p:cNvPr>
            <p:cNvSpPr txBox="1"/>
            <p:nvPr/>
          </p:nvSpPr>
          <p:spPr>
            <a:xfrm>
              <a:off x="2604052" y="3120887"/>
              <a:ext cx="1317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informatics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4553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03801-EA4B-A17E-07E4-C58242ED5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3E974C-8F60-BF5F-3977-83B9D7AA0232}"/>
              </a:ext>
            </a:extLst>
          </p:cNvPr>
          <p:cNvSpPr txBox="1"/>
          <p:nvPr/>
        </p:nvSpPr>
        <p:spPr>
          <a:xfrm>
            <a:off x="1317266" y="893251"/>
            <a:ext cx="4427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070C0"/>
                </a:solidFill>
              </a:rPr>
              <a:t>진안 일꾼 </a:t>
            </a:r>
            <a:r>
              <a:rPr lang="ko-KR" altLang="en-US" sz="3000" dirty="0" err="1">
                <a:solidFill>
                  <a:srgbClr val="0070C0"/>
                </a:solidFill>
              </a:rPr>
              <a:t>이우규</a:t>
            </a:r>
            <a:r>
              <a:rPr lang="ko-KR" altLang="en-US" sz="3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0" name="사각형: 잘린 한쪽 모서리 29">
            <a:extLst>
              <a:ext uri="{FF2B5EF4-FFF2-40B4-BE49-F238E27FC236}">
                <a16:creationId xmlns:a16="http://schemas.microsoft.com/office/drawing/2014/main" id="{F93BB695-2D1C-29F4-B3DD-4FB275C7F07A}"/>
              </a:ext>
            </a:extLst>
          </p:cNvPr>
          <p:cNvSpPr/>
          <p:nvPr/>
        </p:nvSpPr>
        <p:spPr>
          <a:xfrm>
            <a:off x="857250" y="4856481"/>
            <a:ext cx="2089150" cy="365759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**</a:t>
            </a:r>
            <a:r>
              <a:rPr lang="ko-KR" altLang="en-US" sz="1200" dirty="0"/>
              <a:t> </a:t>
            </a:r>
            <a:r>
              <a:rPr lang="en-US" altLang="ko-KR" sz="1200" dirty="0"/>
              <a:t>G. </a:t>
            </a:r>
            <a:r>
              <a:rPr lang="ko-KR" altLang="en-US" sz="1200" dirty="0"/>
              <a:t>성수면 비전 </a:t>
            </a:r>
            <a:r>
              <a:rPr lang="en-US" altLang="ko-KR" sz="1200" dirty="0"/>
              <a:t>2026</a:t>
            </a:r>
            <a:r>
              <a:rPr lang="ko-KR" altLang="en-US" sz="1200" dirty="0"/>
              <a:t> </a:t>
            </a:r>
            <a:r>
              <a:rPr lang="ko-KR" altLang="en-US" sz="1200" b="1" dirty="0"/>
              <a:t>**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771444-46E9-BCD7-1FCC-1C2CAA97E78B}"/>
              </a:ext>
            </a:extLst>
          </p:cNvPr>
          <p:cNvSpPr/>
          <p:nvPr/>
        </p:nvSpPr>
        <p:spPr>
          <a:xfrm>
            <a:off x="857250" y="5222240"/>
            <a:ext cx="5263432" cy="4214588"/>
          </a:xfrm>
          <a:prstGeom prst="rect">
            <a:avLst/>
          </a:prstGeom>
          <a:solidFill>
            <a:srgbClr val="F8FFE7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6113B-0A26-5F66-E32D-A4B4F3BB061E}"/>
              </a:ext>
            </a:extLst>
          </p:cNvPr>
          <p:cNvSpPr txBox="1"/>
          <p:nvPr/>
        </p:nvSpPr>
        <p:spPr>
          <a:xfrm>
            <a:off x="857250" y="9436828"/>
            <a:ext cx="5741670" cy="177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br>
              <a:rPr lang="ko-KR" altLang="en-US" sz="1000" b="1" i="0" dirty="0">
                <a:solidFill>
                  <a:srgbClr val="FFFFFF"/>
                </a:solidFill>
                <a:effectLst/>
                <a:latin typeface="Inter"/>
              </a:rPr>
            </a:br>
            <a:r>
              <a:rPr lang="ko-KR" altLang="en-US" sz="1000" b="1" i="0" dirty="0" err="1">
                <a:solidFill>
                  <a:srgbClr val="FFFFFF"/>
                </a:solidFill>
                <a:effectLst/>
                <a:latin typeface="Inter"/>
              </a:rPr>
              <a:t>이우규</a:t>
            </a:r>
            <a:endParaRPr lang="ko-KR" altLang="en-US" sz="1000" b="1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ko-KR" altLang="en-US" sz="700" b="0" i="0" dirty="0">
                <a:effectLst/>
                <a:latin typeface="Inter"/>
              </a:rPr>
              <a:t>더불어민주당 </a:t>
            </a:r>
            <a:r>
              <a:rPr lang="ko-KR" altLang="en-US" sz="700" dirty="0" err="1">
                <a:latin typeface="Inter"/>
              </a:rPr>
              <a:t>이우규</a:t>
            </a:r>
            <a:endParaRPr lang="ko-KR" altLang="en-US" sz="700" b="0" i="0" dirty="0">
              <a:effectLst/>
              <a:latin typeface="Inter"/>
            </a:endParaRPr>
          </a:p>
          <a:p>
            <a:pPr algn="l">
              <a:buNone/>
            </a:pPr>
            <a:r>
              <a:rPr lang="ko-KR" altLang="en-US" sz="700" b="0" i="0" dirty="0">
                <a:effectLst/>
                <a:latin typeface="Inter"/>
              </a:rPr>
              <a:t>진안군의 미래를 함께 만들어가겠습니다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연락처</a:t>
            </a:r>
          </a:p>
          <a:p>
            <a:pPr algn="l">
              <a:buNone/>
            </a:pPr>
            <a:r>
              <a:rPr lang="en-US" altLang="ko-KR" sz="700" b="0" i="0" dirty="0">
                <a:effectLst/>
                <a:latin typeface="Inter"/>
              </a:rPr>
              <a:t>010-7366-8789</a:t>
            </a:r>
          </a:p>
          <a:p>
            <a:pPr algn="l">
              <a:spcBef>
                <a:spcPts val="600"/>
              </a:spcBef>
              <a:buNone/>
            </a:pPr>
            <a:r>
              <a:rPr lang="en-US" altLang="ko-KR" sz="700" b="0" i="0" dirty="0">
                <a:effectLst/>
                <a:latin typeface="Inter"/>
              </a:rPr>
              <a:t>leewukui@hanmail.net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주요 공약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삶의 질 향상 및 공동체 활력 증진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지속가능한 경제 성장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미래 </a:t>
            </a:r>
            <a:r>
              <a:rPr lang="en-US" altLang="ko-KR" sz="700" b="0" i="0" dirty="0">
                <a:effectLst/>
                <a:latin typeface="Inter"/>
              </a:rPr>
              <a:t>100</a:t>
            </a:r>
            <a:r>
              <a:rPr lang="ko-KR" altLang="en-US" sz="700" b="0" i="0" dirty="0">
                <a:effectLst/>
                <a:latin typeface="Inter"/>
              </a:rPr>
              <a:t>년을 위한 행정 혁신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주거 및 산업 인프라 개선</a:t>
            </a:r>
          </a:p>
          <a:p>
            <a:pPr algn="ctr"/>
            <a:r>
              <a:rPr lang="en-US" altLang="ko-KR" sz="700" b="0" i="0" dirty="0">
                <a:effectLst/>
                <a:latin typeface="Inter"/>
              </a:rPr>
              <a:t>© 2024 </a:t>
            </a:r>
            <a:r>
              <a:rPr lang="ko-KR" altLang="en-US" sz="700" b="0" i="0" dirty="0" err="1">
                <a:effectLst/>
                <a:latin typeface="Inter"/>
              </a:rPr>
              <a:t>이우규</a:t>
            </a:r>
            <a:r>
              <a:rPr lang="ko-KR" altLang="en-US" sz="700" b="0" i="0" dirty="0">
                <a:effectLst/>
                <a:latin typeface="Inter"/>
              </a:rPr>
              <a:t> 선거캠프</a:t>
            </a:r>
            <a:r>
              <a:rPr lang="en-US" altLang="ko-KR" sz="700" b="0" i="0" dirty="0">
                <a:effectLst/>
                <a:latin typeface="Inter"/>
              </a:rPr>
              <a:t>. All rights reserved.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C2C63-D9B0-9012-C7AE-4CDEF18E95EF}"/>
              </a:ext>
            </a:extLst>
          </p:cNvPr>
          <p:cNvSpPr txBox="1"/>
          <p:nvPr/>
        </p:nvSpPr>
        <p:spPr>
          <a:xfrm>
            <a:off x="967740" y="5126763"/>
            <a:ext cx="492251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800" b="1" dirty="0"/>
          </a:p>
          <a:p>
            <a:pPr latinLnBrk="0">
              <a:spcAft>
                <a:spcPts val="800"/>
              </a:spcAft>
              <a:buNone/>
            </a:pPr>
            <a:r>
              <a:rPr lang="en-US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성수면 의료접근성 혁신 프로젝트</a:t>
            </a: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성수보건지소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응급의료 장비 확충 및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24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 응급처치 체계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원격의료 시스템 도입으로 전문의 화상 진료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이동식 의료버스 운영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 각 마을 순회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임마누엘 재가노인복지센터와 연계한 방문의료 서비스</a:t>
            </a:r>
          </a:p>
          <a:p>
            <a:pPr latinLnBrk="0">
              <a:spcAft>
                <a:spcPts val="800"/>
              </a:spcAft>
              <a:buNone/>
            </a:pPr>
            <a:r>
              <a:rPr lang="ko-KR" altLang="ko-KR" sz="8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예산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국비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50%,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도비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30%,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군비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20% (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총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15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억원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latinLnBrk="0">
              <a:spcAft>
                <a:spcPts val="800"/>
              </a:spcAft>
              <a:buNone/>
            </a:pPr>
            <a:b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10. </a:t>
            </a:r>
            <a:r>
              <a:rPr lang="ko-KR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성수면 교육환경 개선 및 평생학습체계 구축</a:t>
            </a: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외궁초등학교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진성중학교 특성화교육과정 개발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성수면 평생학습센터 설립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도시학교와의 교육교류 프로그램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성인문해교육 및 디지털역량교육 확대</a:t>
            </a:r>
            <a:endParaRPr lang="en-US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spcAft>
                <a:spcPts val="800"/>
              </a:spcAft>
              <a:buNone/>
            </a:pPr>
            <a:r>
              <a:rPr lang="en-US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성수면 생활폐기물 처리시스템 현대화</a:t>
            </a: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마을별 거점형 폐기물 수거함 설치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음식물쓰레기 바이오가스화 시설 도입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재활용품 분리수거 시스템 개선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불법투기 감시시스템 구축</a:t>
            </a:r>
          </a:p>
          <a:p>
            <a:pPr latinLnBrk="0">
              <a:spcAft>
                <a:spcPts val="800"/>
              </a:spcAft>
            </a:pPr>
            <a:r>
              <a:rPr lang="ko-KR" altLang="ko-KR" sz="8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예산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12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억원</a:t>
            </a:r>
          </a:p>
          <a:p>
            <a:pPr latinLnBrk="0">
              <a:spcAft>
                <a:spcPts val="800"/>
              </a:spcAft>
            </a:pP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908BCBF-426C-81DE-0161-054991A61DE1}"/>
              </a:ext>
            </a:extLst>
          </p:cNvPr>
          <p:cNvGrpSpPr/>
          <p:nvPr/>
        </p:nvGrpSpPr>
        <p:grpSpPr>
          <a:xfrm>
            <a:off x="5224733" y="555558"/>
            <a:ext cx="1039505" cy="926259"/>
            <a:chOff x="4924926" y="2649034"/>
            <a:chExt cx="1039505" cy="926259"/>
          </a:xfrm>
        </p:grpSpPr>
        <p:pic>
          <p:nvPicPr>
            <p:cNvPr id="5" name="그림 4" descr="인간의 얼굴, 사람, 의류, 미소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A60BECF-372D-F88A-1B8D-EB0547013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423" y="2679380"/>
              <a:ext cx="772538" cy="895913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4798145-61C8-3648-765A-DEFFF88F84FD}"/>
                </a:ext>
              </a:extLst>
            </p:cNvPr>
            <p:cNvSpPr/>
            <p:nvPr/>
          </p:nvSpPr>
          <p:spPr>
            <a:xfrm>
              <a:off x="4924926" y="2649034"/>
              <a:ext cx="1039505" cy="915937"/>
            </a:xfrm>
            <a:prstGeom prst="ellipse">
              <a:avLst/>
            </a:prstGeom>
            <a:noFill/>
            <a:ln w="63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0918CAD-13D4-7628-5B6D-04A9D1FE6089}"/>
              </a:ext>
            </a:extLst>
          </p:cNvPr>
          <p:cNvGrpSpPr/>
          <p:nvPr/>
        </p:nvGrpSpPr>
        <p:grpSpPr>
          <a:xfrm>
            <a:off x="5852158" y="162871"/>
            <a:ext cx="697628" cy="392430"/>
            <a:chOff x="5464960" y="518160"/>
            <a:chExt cx="697628" cy="39243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AD3361D-6F5C-2EF2-D91E-8201D851A08C}"/>
                </a:ext>
              </a:extLst>
            </p:cNvPr>
            <p:cNvSpPr/>
            <p:nvPr/>
          </p:nvSpPr>
          <p:spPr>
            <a:xfrm>
              <a:off x="5464960" y="518160"/>
              <a:ext cx="697627" cy="392430"/>
            </a:xfrm>
            <a:prstGeom prst="round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EF4942-1D40-93C2-8881-59500635EB3A}"/>
                </a:ext>
              </a:extLst>
            </p:cNvPr>
            <p:cNvSpPr txBox="1"/>
            <p:nvPr/>
          </p:nvSpPr>
          <p:spPr>
            <a:xfrm>
              <a:off x="5464961" y="59055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돌아가기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5E62EB4-F090-AB47-F55B-55B1FFE6CB69}"/>
              </a:ext>
            </a:extLst>
          </p:cNvPr>
          <p:cNvSpPr txBox="1"/>
          <p:nvPr/>
        </p:nvSpPr>
        <p:spPr>
          <a:xfrm>
            <a:off x="2604052" y="3120887"/>
            <a:ext cx="1317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informatics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BC6847B-ACE4-5EDF-725D-375F65C505EB}"/>
              </a:ext>
            </a:extLst>
          </p:cNvPr>
          <p:cNvGrpSpPr/>
          <p:nvPr/>
        </p:nvGrpSpPr>
        <p:grpSpPr>
          <a:xfrm>
            <a:off x="857250" y="1669774"/>
            <a:ext cx="5294518" cy="3026297"/>
            <a:chOff x="857250" y="1669774"/>
            <a:chExt cx="5294518" cy="302629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F4A516-B06A-1DAC-28D2-7052687BB22F}"/>
                </a:ext>
              </a:extLst>
            </p:cNvPr>
            <p:cNvSpPr/>
            <p:nvPr/>
          </p:nvSpPr>
          <p:spPr>
            <a:xfrm>
              <a:off x="857250" y="1669774"/>
              <a:ext cx="5294518" cy="3026297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5420F5-9773-501A-3841-F0AF609527BA}"/>
                </a:ext>
              </a:extLst>
            </p:cNvPr>
            <p:cNvSpPr txBox="1"/>
            <p:nvPr/>
          </p:nvSpPr>
          <p:spPr>
            <a:xfrm>
              <a:off x="2604052" y="3120887"/>
              <a:ext cx="1317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informatics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4985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EA6B1-15B0-35BD-0FE8-875B25CB4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5A5A9E9-411B-BA20-EB7F-AF2AA47C846F}"/>
              </a:ext>
            </a:extLst>
          </p:cNvPr>
          <p:cNvSpPr txBox="1"/>
          <p:nvPr/>
        </p:nvSpPr>
        <p:spPr>
          <a:xfrm>
            <a:off x="1317266" y="893251"/>
            <a:ext cx="4427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070C0"/>
                </a:solidFill>
              </a:rPr>
              <a:t>진안 일꾼 </a:t>
            </a:r>
            <a:r>
              <a:rPr lang="ko-KR" altLang="en-US" sz="3000" dirty="0" err="1">
                <a:solidFill>
                  <a:srgbClr val="0070C0"/>
                </a:solidFill>
              </a:rPr>
              <a:t>이우규</a:t>
            </a:r>
            <a:r>
              <a:rPr lang="ko-KR" altLang="en-US" sz="3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0" name="사각형: 잘린 한쪽 모서리 29">
            <a:extLst>
              <a:ext uri="{FF2B5EF4-FFF2-40B4-BE49-F238E27FC236}">
                <a16:creationId xmlns:a16="http://schemas.microsoft.com/office/drawing/2014/main" id="{67B71AD8-FB48-C93E-3B97-86C567EC48AC}"/>
              </a:ext>
            </a:extLst>
          </p:cNvPr>
          <p:cNvSpPr/>
          <p:nvPr/>
        </p:nvSpPr>
        <p:spPr>
          <a:xfrm>
            <a:off x="857250" y="4856481"/>
            <a:ext cx="2089150" cy="365759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**</a:t>
            </a:r>
            <a:r>
              <a:rPr lang="ko-KR" altLang="en-US" sz="1200" dirty="0"/>
              <a:t> </a:t>
            </a:r>
            <a:r>
              <a:rPr lang="en-US" altLang="ko-KR" sz="1200" dirty="0"/>
              <a:t>H. </a:t>
            </a:r>
            <a:r>
              <a:rPr lang="ko-KR" altLang="en-US" sz="1200" dirty="0" err="1"/>
              <a:t>안천면</a:t>
            </a:r>
            <a:r>
              <a:rPr lang="ko-KR" altLang="en-US" sz="1200" dirty="0"/>
              <a:t> 비전 </a:t>
            </a:r>
            <a:r>
              <a:rPr lang="en-US" altLang="ko-KR" sz="1200" dirty="0"/>
              <a:t>2026</a:t>
            </a:r>
            <a:r>
              <a:rPr lang="ko-KR" altLang="en-US" sz="1200" dirty="0"/>
              <a:t>  </a:t>
            </a:r>
            <a:r>
              <a:rPr lang="ko-KR" altLang="en-US" sz="1200" b="1" dirty="0"/>
              <a:t>**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1B61D4-9820-6791-5F08-FEBA4A7C564D}"/>
              </a:ext>
            </a:extLst>
          </p:cNvPr>
          <p:cNvSpPr/>
          <p:nvPr/>
        </p:nvSpPr>
        <p:spPr>
          <a:xfrm>
            <a:off x="857250" y="5222240"/>
            <a:ext cx="5263432" cy="4428838"/>
          </a:xfrm>
          <a:prstGeom prst="rect">
            <a:avLst/>
          </a:prstGeom>
          <a:solidFill>
            <a:srgbClr val="F8FFE7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66DAB8-89D5-910A-6468-E7F61141FD34}"/>
              </a:ext>
            </a:extLst>
          </p:cNvPr>
          <p:cNvSpPr txBox="1"/>
          <p:nvPr/>
        </p:nvSpPr>
        <p:spPr>
          <a:xfrm>
            <a:off x="857250" y="9436828"/>
            <a:ext cx="5741670" cy="177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br>
              <a:rPr lang="ko-KR" altLang="en-US" sz="1000" b="1" i="0" dirty="0">
                <a:solidFill>
                  <a:srgbClr val="FFFFFF"/>
                </a:solidFill>
                <a:effectLst/>
                <a:latin typeface="Inter"/>
              </a:rPr>
            </a:br>
            <a:r>
              <a:rPr lang="ko-KR" altLang="en-US" sz="1000" b="1" i="0" dirty="0" err="1">
                <a:solidFill>
                  <a:srgbClr val="FFFFFF"/>
                </a:solidFill>
                <a:effectLst/>
                <a:latin typeface="Inter"/>
              </a:rPr>
              <a:t>이우규</a:t>
            </a:r>
            <a:endParaRPr lang="ko-KR" altLang="en-US" sz="1000" b="1" i="0" dirty="0">
              <a:solidFill>
                <a:srgbClr val="FFFFFF"/>
              </a:solidFill>
              <a:effectLst/>
              <a:latin typeface="Inter"/>
            </a:endParaRPr>
          </a:p>
          <a:p>
            <a:pPr algn="l">
              <a:buNone/>
            </a:pPr>
            <a:r>
              <a:rPr lang="ko-KR" altLang="en-US" sz="700" b="0" i="0" dirty="0">
                <a:effectLst/>
                <a:latin typeface="Inter"/>
              </a:rPr>
              <a:t>더불어민주당 </a:t>
            </a:r>
            <a:r>
              <a:rPr lang="ko-KR" altLang="en-US" sz="700" b="0" i="0" dirty="0" err="1">
                <a:effectLst/>
                <a:latin typeface="Inter"/>
              </a:rPr>
              <a:t>이우규</a:t>
            </a:r>
            <a:endParaRPr lang="ko-KR" altLang="en-US" sz="700" b="0" i="0" dirty="0">
              <a:effectLst/>
              <a:latin typeface="Inter"/>
            </a:endParaRPr>
          </a:p>
          <a:p>
            <a:pPr algn="l">
              <a:buNone/>
            </a:pPr>
            <a:r>
              <a:rPr lang="ko-KR" altLang="en-US" sz="700" b="0" i="0" dirty="0">
                <a:effectLst/>
                <a:latin typeface="Inter"/>
              </a:rPr>
              <a:t>진안군의 미래를 함께 만들어가겠습니다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연락처</a:t>
            </a:r>
          </a:p>
          <a:p>
            <a:pPr algn="l">
              <a:buNone/>
            </a:pPr>
            <a:r>
              <a:rPr lang="en-US" altLang="ko-KR" sz="700" b="0" i="0" dirty="0">
                <a:effectLst/>
                <a:latin typeface="Inter"/>
              </a:rPr>
              <a:t>010-7366-8789</a:t>
            </a:r>
          </a:p>
          <a:p>
            <a:pPr algn="l">
              <a:spcBef>
                <a:spcPts val="600"/>
              </a:spcBef>
              <a:buNone/>
            </a:pPr>
            <a:r>
              <a:rPr lang="en-US" altLang="ko-KR" sz="700" b="0" i="0" dirty="0">
                <a:effectLst/>
                <a:latin typeface="Inter"/>
              </a:rPr>
              <a:t>leewukui@hanmail.net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주요 공약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삶의 질 향상 및 공동체 활력 증진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지속가능한 경제 성장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미래 </a:t>
            </a:r>
            <a:r>
              <a:rPr lang="en-US" altLang="ko-KR" sz="700" b="0" i="0" dirty="0">
                <a:effectLst/>
                <a:latin typeface="Inter"/>
              </a:rPr>
              <a:t>100</a:t>
            </a:r>
            <a:r>
              <a:rPr lang="ko-KR" altLang="en-US" sz="700" b="0" i="0" dirty="0">
                <a:effectLst/>
                <a:latin typeface="Inter"/>
              </a:rPr>
              <a:t>년을 위한 행정 혁신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주거 및 산업 인프라 개선</a:t>
            </a:r>
          </a:p>
          <a:p>
            <a:pPr algn="ctr"/>
            <a:r>
              <a:rPr lang="en-US" altLang="ko-KR" sz="700" b="0" i="0" dirty="0">
                <a:effectLst/>
                <a:latin typeface="Inter"/>
              </a:rPr>
              <a:t>© 2024 </a:t>
            </a:r>
            <a:r>
              <a:rPr lang="ko-KR" altLang="en-US" sz="700" b="0" i="0" dirty="0" err="1">
                <a:effectLst/>
                <a:latin typeface="Inter"/>
              </a:rPr>
              <a:t>이우규</a:t>
            </a:r>
            <a:r>
              <a:rPr lang="ko-KR" altLang="en-US" sz="700" b="0" i="0" dirty="0">
                <a:effectLst/>
                <a:latin typeface="Inter"/>
              </a:rPr>
              <a:t> 선거캠프</a:t>
            </a:r>
            <a:r>
              <a:rPr lang="en-US" altLang="ko-KR" sz="700" b="0" i="0" dirty="0">
                <a:effectLst/>
                <a:latin typeface="Inter"/>
              </a:rPr>
              <a:t>. All rights reserved.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C1022-2DD2-A55B-7210-0F6BA83A7C08}"/>
              </a:ext>
            </a:extLst>
          </p:cNvPr>
          <p:cNvSpPr txBox="1"/>
          <p:nvPr/>
        </p:nvSpPr>
        <p:spPr>
          <a:xfrm>
            <a:off x="967740" y="5126763"/>
            <a:ext cx="49225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800" b="1" dirty="0"/>
          </a:p>
          <a:p>
            <a:pPr latinLnBrk="0">
              <a:spcAft>
                <a:spcPts val="800"/>
              </a:spcAft>
              <a:buNone/>
            </a:pPr>
            <a:r>
              <a:rPr lang="en-US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교통 인프라 개선 및 접근성 향상</a:t>
            </a: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안천면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교통 허브 구축 프로젝트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금산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안천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진안 연결 농촌버스 증편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(1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4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→ 8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안천면사무소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중심 교통 </a:t>
            </a: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환승센터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조성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고령자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·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교통약자를 위한 콜택시 운영</a:t>
            </a:r>
          </a:p>
          <a:p>
            <a:pPr latinLnBrk="0">
              <a:spcAft>
                <a:spcPts val="800"/>
              </a:spcAft>
              <a:buNone/>
            </a:pPr>
            <a:r>
              <a:rPr lang="ko-KR" altLang="ko-KR" sz="8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예산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연간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8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억원</a:t>
            </a:r>
            <a:endParaRPr lang="en-US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spcAft>
                <a:spcPts val="800"/>
              </a:spcAft>
              <a:buNone/>
            </a:pPr>
            <a:b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의료</a:t>
            </a:r>
            <a:r>
              <a:rPr lang="en-US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·</a:t>
            </a:r>
            <a:r>
              <a:rPr lang="ko-KR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보건 서비스 확충</a:t>
            </a: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찾아가는 의료서비스 시스템 구축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안천보건지소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진료과목 확대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이동진료차량 주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 방문 서비스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원격진료 시스템 도입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응급의료 헬기패드 설치</a:t>
            </a:r>
          </a:p>
          <a:p>
            <a:pPr latinLnBrk="0">
              <a:spcAft>
                <a:spcPts val="800"/>
              </a:spcAft>
            </a:pPr>
            <a:r>
              <a:rPr lang="ko-KR" altLang="ko-KR" sz="8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예산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연간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12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억원</a:t>
            </a:r>
          </a:p>
          <a:p>
            <a:pPr latinLnBrk="0">
              <a:spcAft>
                <a:spcPts val="800"/>
              </a:spcAft>
              <a:buNone/>
            </a:pPr>
            <a:r>
              <a:rPr lang="en-US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7. </a:t>
            </a:r>
            <a:r>
              <a:rPr lang="ko-KR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문화</a:t>
            </a:r>
            <a:r>
              <a:rPr lang="en-US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·</a:t>
            </a:r>
            <a:r>
              <a:rPr lang="ko-KR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관광 자원 개발</a:t>
            </a: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안천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호수마을 관광벨트 조성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용담호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수상레저 </a:t>
            </a: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체험장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건설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안천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감동마을 농촌체험 프로그램 개발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호수뷰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글램핑장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조성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(20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 규모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spcAft>
                <a:spcPts val="800"/>
              </a:spcAft>
            </a:pPr>
            <a:r>
              <a:rPr lang="ko-KR" altLang="ko-KR" sz="8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예산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총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40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억원</a:t>
            </a:r>
            <a:endParaRPr lang="ko-KR" altLang="en-US" sz="8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84B289B-1C44-2B2A-723E-83F1AB01FD1D}"/>
              </a:ext>
            </a:extLst>
          </p:cNvPr>
          <p:cNvGrpSpPr/>
          <p:nvPr/>
        </p:nvGrpSpPr>
        <p:grpSpPr>
          <a:xfrm>
            <a:off x="5224733" y="555558"/>
            <a:ext cx="1039505" cy="926259"/>
            <a:chOff x="4924926" y="2649034"/>
            <a:chExt cx="1039505" cy="926259"/>
          </a:xfrm>
        </p:grpSpPr>
        <p:pic>
          <p:nvPicPr>
            <p:cNvPr id="5" name="그림 4" descr="인간의 얼굴, 사람, 의류, 미소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6297EB4A-589D-F28A-9A95-C7B246EDA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423" y="2679380"/>
              <a:ext cx="772538" cy="895913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ECC13C8-80D7-9499-3FB9-3C5BFB968DF3}"/>
                </a:ext>
              </a:extLst>
            </p:cNvPr>
            <p:cNvSpPr/>
            <p:nvPr/>
          </p:nvSpPr>
          <p:spPr>
            <a:xfrm>
              <a:off x="4924926" y="2649034"/>
              <a:ext cx="1039505" cy="915937"/>
            </a:xfrm>
            <a:prstGeom prst="ellipse">
              <a:avLst/>
            </a:prstGeom>
            <a:noFill/>
            <a:ln w="63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24FF55-08F3-E48B-7EF0-7AC430564706}"/>
              </a:ext>
            </a:extLst>
          </p:cNvPr>
          <p:cNvGrpSpPr/>
          <p:nvPr/>
        </p:nvGrpSpPr>
        <p:grpSpPr>
          <a:xfrm>
            <a:off x="5852158" y="162871"/>
            <a:ext cx="697628" cy="392430"/>
            <a:chOff x="5464960" y="518160"/>
            <a:chExt cx="697628" cy="39243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4CAC441-8681-02AD-9BDC-EA39591069DB}"/>
                </a:ext>
              </a:extLst>
            </p:cNvPr>
            <p:cNvSpPr/>
            <p:nvPr/>
          </p:nvSpPr>
          <p:spPr>
            <a:xfrm>
              <a:off x="5464960" y="518160"/>
              <a:ext cx="697627" cy="392430"/>
            </a:xfrm>
            <a:prstGeom prst="round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F81293-434B-9D54-50DC-35F03D4A70EE}"/>
                </a:ext>
              </a:extLst>
            </p:cNvPr>
            <p:cNvSpPr txBox="1"/>
            <p:nvPr/>
          </p:nvSpPr>
          <p:spPr>
            <a:xfrm>
              <a:off x="5464961" y="59055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돌아가기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B5E13D-9C22-5263-4BE4-F3B6AA0BE3D3}"/>
              </a:ext>
            </a:extLst>
          </p:cNvPr>
          <p:cNvSpPr txBox="1"/>
          <p:nvPr/>
        </p:nvSpPr>
        <p:spPr>
          <a:xfrm>
            <a:off x="2604052" y="3120887"/>
            <a:ext cx="1317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informatics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AD06621-0FD8-7AB5-2A81-1326D4F9C026}"/>
              </a:ext>
            </a:extLst>
          </p:cNvPr>
          <p:cNvGrpSpPr/>
          <p:nvPr/>
        </p:nvGrpSpPr>
        <p:grpSpPr>
          <a:xfrm>
            <a:off x="857250" y="1669774"/>
            <a:ext cx="5294518" cy="3026297"/>
            <a:chOff x="857250" y="1669774"/>
            <a:chExt cx="5294518" cy="302629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5689B4-0212-1C77-0DDB-547D52FD5C28}"/>
                </a:ext>
              </a:extLst>
            </p:cNvPr>
            <p:cNvSpPr/>
            <p:nvPr/>
          </p:nvSpPr>
          <p:spPr>
            <a:xfrm>
              <a:off x="857250" y="1669774"/>
              <a:ext cx="5294518" cy="3026297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66DA76-8FCE-7535-1172-B07C981835E5}"/>
                </a:ext>
              </a:extLst>
            </p:cNvPr>
            <p:cNvSpPr txBox="1"/>
            <p:nvPr/>
          </p:nvSpPr>
          <p:spPr>
            <a:xfrm>
              <a:off x="2604052" y="3120887"/>
              <a:ext cx="1317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informatics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809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61F8B-048F-7EEA-FD41-86CFD5F8B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72F607-F6C5-A031-F417-1C182E0D10C4}"/>
              </a:ext>
            </a:extLst>
          </p:cNvPr>
          <p:cNvSpPr txBox="1"/>
          <p:nvPr/>
        </p:nvSpPr>
        <p:spPr>
          <a:xfrm>
            <a:off x="1317266" y="893251"/>
            <a:ext cx="4427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070C0"/>
                </a:solidFill>
              </a:rPr>
              <a:t>진안 일꾼 </a:t>
            </a:r>
            <a:r>
              <a:rPr lang="ko-KR" altLang="en-US" sz="3000" dirty="0" err="1">
                <a:solidFill>
                  <a:srgbClr val="0070C0"/>
                </a:solidFill>
              </a:rPr>
              <a:t>이우규</a:t>
            </a:r>
            <a:r>
              <a:rPr lang="ko-KR" altLang="en-US" sz="3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0" name="사각형: 잘린 한쪽 모서리 29">
            <a:extLst>
              <a:ext uri="{FF2B5EF4-FFF2-40B4-BE49-F238E27FC236}">
                <a16:creationId xmlns:a16="http://schemas.microsoft.com/office/drawing/2014/main" id="{C3A01410-A315-9AA1-6413-E92DD63C7DE3}"/>
              </a:ext>
            </a:extLst>
          </p:cNvPr>
          <p:cNvSpPr/>
          <p:nvPr/>
        </p:nvSpPr>
        <p:spPr>
          <a:xfrm>
            <a:off x="857250" y="4856481"/>
            <a:ext cx="2089150" cy="365759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**</a:t>
            </a:r>
            <a:r>
              <a:rPr lang="ko-KR" altLang="en-US" sz="1200" dirty="0"/>
              <a:t> </a:t>
            </a:r>
            <a:r>
              <a:rPr lang="en-US" altLang="ko-KR" sz="1200" dirty="0"/>
              <a:t>I. </a:t>
            </a:r>
            <a:r>
              <a:rPr lang="ko-KR" altLang="en-US" sz="1200" dirty="0" err="1"/>
              <a:t>용담면</a:t>
            </a:r>
            <a:r>
              <a:rPr lang="ko-KR" altLang="en-US" sz="1200" dirty="0"/>
              <a:t> 비전 </a:t>
            </a:r>
            <a:r>
              <a:rPr lang="en-US" altLang="ko-KR" sz="1200" dirty="0"/>
              <a:t>2026</a:t>
            </a:r>
            <a:r>
              <a:rPr lang="ko-KR" altLang="en-US" sz="1200" dirty="0"/>
              <a:t> </a:t>
            </a:r>
            <a:r>
              <a:rPr lang="ko-KR" altLang="en-US" sz="1200" b="1" dirty="0"/>
              <a:t>**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B353B2-346D-0F17-ABE8-590ED7F28C8A}"/>
              </a:ext>
            </a:extLst>
          </p:cNvPr>
          <p:cNvSpPr/>
          <p:nvPr/>
        </p:nvSpPr>
        <p:spPr>
          <a:xfrm>
            <a:off x="857250" y="5222240"/>
            <a:ext cx="5263432" cy="4214588"/>
          </a:xfrm>
          <a:prstGeom prst="rect">
            <a:avLst/>
          </a:prstGeom>
          <a:solidFill>
            <a:srgbClr val="F8FFE7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433994-50A7-0175-B152-E14A66F91702}"/>
              </a:ext>
            </a:extLst>
          </p:cNvPr>
          <p:cNvSpPr txBox="1"/>
          <p:nvPr/>
        </p:nvSpPr>
        <p:spPr>
          <a:xfrm>
            <a:off x="857250" y="9436828"/>
            <a:ext cx="5741670" cy="177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br>
              <a:rPr lang="ko-KR" altLang="en-US" sz="1000" b="1" i="0" dirty="0">
                <a:solidFill>
                  <a:srgbClr val="FFFFFF"/>
                </a:solidFill>
                <a:effectLst/>
                <a:latin typeface="Inter"/>
              </a:rPr>
            </a:br>
            <a:r>
              <a:rPr lang="ko-KR" altLang="en-US" sz="1000" b="1" i="0" dirty="0" err="1">
                <a:solidFill>
                  <a:srgbClr val="FFFFFF"/>
                </a:solidFill>
                <a:effectLst/>
                <a:latin typeface="Inter"/>
              </a:rPr>
              <a:t>이우규</a:t>
            </a:r>
            <a:endParaRPr lang="ko-KR" altLang="en-US" sz="1000" b="1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ko-KR" altLang="en-US" sz="700" b="0" i="0" dirty="0">
                <a:effectLst/>
                <a:latin typeface="Inter"/>
              </a:rPr>
              <a:t>더불어민주당 </a:t>
            </a:r>
            <a:r>
              <a:rPr lang="ko-KR" altLang="en-US" sz="700" dirty="0" err="1">
                <a:latin typeface="Inter"/>
              </a:rPr>
              <a:t>이우규</a:t>
            </a:r>
            <a:endParaRPr lang="ko-KR" altLang="en-US" sz="700" b="0" i="0" dirty="0">
              <a:effectLst/>
              <a:latin typeface="Inter"/>
            </a:endParaRPr>
          </a:p>
          <a:p>
            <a:pPr algn="l">
              <a:buNone/>
            </a:pPr>
            <a:r>
              <a:rPr lang="ko-KR" altLang="en-US" sz="700" b="0" i="0" dirty="0">
                <a:effectLst/>
                <a:latin typeface="Inter"/>
              </a:rPr>
              <a:t>진안군의 미래를 함께 만들어가겠습니다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연락처</a:t>
            </a:r>
          </a:p>
          <a:p>
            <a:pPr algn="l">
              <a:buNone/>
            </a:pPr>
            <a:r>
              <a:rPr lang="en-US" altLang="ko-KR" sz="700" b="0" i="0" dirty="0">
                <a:effectLst/>
                <a:latin typeface="Inter"/>
              </a:rPr>
              <a:t>010-7366-8789</a:t>
            </a:r>
          </a:p>
          <a:p>
            <a:pPr algn="l">
              <a:spcBef>
                <a:spcPts val="600"/>
              </a:spcBef>
              <a:buNone/>
            </a:pPr>
            <a:r>
              <a:rPr lang="en-US" altLang="ko-KR" sz="700" b="0" i="0" dirty="0">
                <a:effectLst/>
                <a:latin typeface="Inter"/>
              </a:rPr>
              <a:t>leewukui@hanmail.net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주요 공약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삶의 질 향상 및 공동체 활력 증진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지속가능한 경제 성장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미래 </a:t>
            </a:r>
            <a:r>
              <a:rPr lang="en-US" altLang="ko-KR" sz="700" b="0" i="0" dirty="0">
                <a:effectLst/>
                <a:latin typeface="Inter"/>
              </a:rPr>
              <a:t>100</a:t>
            </a:r>
            <a:r>
              <a:rPr lang="ko-KR" altLang="en-US" sz="700" b="0" i="0" dirty="0">
                <a:effectLst/>
                <a:latin typeface="Inter"/>
              </a:rPr>
              <a:t>년을 위한 행정 혁신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주거 및 산업 인프라 개선</a:t>
            </a:r>
          </a:p>
          <a:p>
            <a:pPr algn="ctr"/>
            <a:r>
              <a:rPr lang="en-US" altLang="ko-KR" sz="700" b="0" i="0" dirty="0">
                <a:effectLst/>
                <a:latin typeface="Inter"/>
              </a:rPr>
              <a:t>© 2024 </a:t>
            </a:r>
            <a:r>
              <a:rPr lang="ko-KR" altLang="en-US" sz="700" b="0" i="0" dirty="0" err="1">
                <a:effectLst/>
                <a:latin typeface="Inter"/>
              </a:rPr>
              <a:t>이우규</a:t>
            </a:r>
            <a:r>
              <a:rPr lang="ko-KR" altLang="en-US" sz="700" b="0" i="0" dirty="0">
                <a:effectLst/>
                <a:latin typeface="Inter"/>
              </a:rPr>
              <a:t> 선거캠프</a:t>
            </a:r>
            <a:r>
              <a:rPr lang="en-US" altLang="ko-KR" sz="700" b="0" i="0" dirty="0">
                <a:effectLst/>
                <a:latin typeface="Inter"/>
              </a:rPr>
              <a:t>. All rights reserved.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4C6274-D920-418C-91E6-671B62498101}"/>
              </a:ext>
            </a:extLst>
          </p:cNvPr>
          <p:cNvSpPr txBox="1"/>
          <p:nvPr/>
        </p:nvSpPr>
        <p:spPr>
          <a:xfrm>
            <a:off x="967740" y="5126763"/>
            <a:ext cx="492251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800" b="1" dirty="0"/>
          </a:p>
          <a:p>
            <a:pPr latinLnBrk="0">
              <a:spcAft>
                <a:spcPts val="800"/>
              </a:spcAft>
              <a:buNone/>
            </a:pPr>
            <a:r>
              <a:rPr lang="en-US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용담호</a:t>
            </a:r>
            <a:r>
              <a:rPr lang="ko-KR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수변</a:t>
            </a:r>
            <a:r>
              <a:rPr lang="ko-KR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레저복합단지 조성</a:t>
            </a: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spcAft>
                <a:spcPts val="800"/>
              </a:spcAft>
              <a:buNone/>
            </a:pPr>
            <a:r>
              <a:rPr lang="ko-KR" altLang="ko-KR" sz="8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세부 추진방안</a:t>
            </a: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(2026-2027): </a:t>
            </a: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수변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레저단지 기본계획 수립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(2028-2029):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레저시설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 조성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요트마리나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카약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·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카누 </a:t>
            </a: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체험장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글램핑장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(2030-2031):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복합단지 완성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워터파크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펜션 리조트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컨벤션센터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spcAft>
                <a:spcPts val="800"/>
              </a:spcAft>
              <a:buNone/>
            </a:pPr>
            <a:r>
              <a:rPr lang="ko-KR" altLang="ko-KR" sz="8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예상 예산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총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280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억원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국비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40%,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도비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30%,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군비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20%,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민자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10%)</a:t>
            </a: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spcAft>
                <a:spcPts val="800"/>
              </a:spcAft>
              <a:buNone/>
            </a:pPr>
            <a:r>
              <a:rPr lang="en-US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용담호</a:t>
            </a:r>
            <a:r>
              <a:rPr lang="ko-KR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관광 순환코스 고도화 및 스마트 관광 시스템 구축</a:t>
            </a: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용담호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일주 트레킹 코스 개발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총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45km, 4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구간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섬바위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송풍리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월계리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연결 수상관광 코스 신설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용담호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관광 전용 모바일 앱 개발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AR/VR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기술을 활용한 역사문화 체험 콘텐츠</a:t>
            </a:r>
          </a:p>
          <a:p>
            <a:pPr latinLnBrk="0">
              <a:spcAft>
                <a:spcPts val="800"/>
              </a:spcAft>
              <a:buNone/>
            </a:pPr>
            <a:r>
              <a:rPr lang="ko-KR" altLang="ko-KR" sz="8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예상 예산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총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45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억원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(5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년간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latinLnBrk="0">
              <a:spcAft>
                <a:spcPts val="800"/>
              </a:spcAft>
              <a:buNone/>
            </a:pPr>
            <a:b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용담호</a:t>
            </a:r>
            <a:r>
              <a:rPr lang="ko-KR" altLang="ko-KR" sz="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수질보호 고도화 및 지속가능한 환경관리 시스템</a:t>
            </a: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하수처리시설 고도화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처리 용량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30% 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증설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비점오염원 관리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농업비점오염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저감 시설 설치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환경 모니터링 강화</a:t>
            </a:r>
            <a:r>
              <a:rPr lang="en-US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용담호</a:t>
            </a:r>
            <a:r>
              <a:rPr lang="ko-KR" altLang="ko-KR" sz="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수질 실시간 모니터링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F3B5F58-658C-B122-997B-B73AECB8B6CE}"/>
              </a:ext>
            </a:extLst>
          </p:cNvPr>
          <p:cNvGrpSpPr/>
          <p:nvPr/>
        </p:nvGrpSpPr>
        <p:grpSpPr>
          <a:xfrm>
            <a:off x="5224733" y="555558"/>
            <a:ext cx="1039505" cy="926259"/>
            <a:chOff x="4924926" y="2649034"/>
            <a:chExt cx="1039505" cy="926259"/>
          </a:xfrm>
        </p:grpSpPr>
        <p:pic>
          <p:nvPicPr>
            <p:cNvPr id="5" name="그림 4" descr="인간의 얼굴, 사람, 의류, 미소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33C13450-22F8-8296-4D0A-464766686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423" y="2679380"/>
              <a:ext cx="772538" cy="895913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EE1C632-B9FD-7DF1-17E8-594D14E8240C}"/>
                </a:ext>
              </a:extLst>
            </p:cNvPr>
            <p:cNvSpPr/>
            <p:nvPr/>
          </p:nvSpPr>
          <p:spPr>
            <a:xfrm>
              <a:off x="4924926" y="2649034"/>
              <a:ext cx="1039505" cy="915937"/>
            </a:xfrm>
            <a:prstGeom prst="ellipse">
              <a:avLst/>
            </a:prstGeom>
            <a:noFill/>
            <a:ln w="63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54BED3-5380-1B3B-E65D-B15B19D39107}"/>
              </a:ext>
            </a:extLst>
          </p:cNvPr>
          <p:cNvGrpSpPr/>
          <p:nvPr/>
        </p:nvGrpSpPr>
        <p:grpSpPr>
          <a:xfrm>
            <a:off x="5852158" y="162871"/>
            <a:ext cx="697628" cy="392430"/>
            <a:chOff x="5464960" y="518160"/>
            <a:chExt cx="697628" cy="39243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B45673A-A030-8D4F-ED58-D18FD2DA6594}"/>
                </a:ext>
              </a:extLst>
            </p:cNvPr>
            <p:cNvSpPr/>
            <p:nvPr/>
          </p:nvSpPr>
          <p:spPr>
            <a:xfrm>
              <a:off x="5464960" y="518160"/>
              <a:ext cx="697627" cy="392430"/>
            </a:xfrm>
            <a:prstGeom prst="round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D376A7-8897-F31F-5609-BF7EB08655E3}"/>
                </a:ext>
              </a:extLst>
            </p:cNvPr>
            <p:cNvSpPr txBox="1"/>
            <p:nvPr/>
          </p:nvSpPr>
          <p:spPr>
            <a:xfrm>
              <a:off x="5464961" y="59055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돌아가기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367D69-C27D-7ED4-8EF8-FD0EEDA48858}"/>
              </a:ext>
            </a:extLst>
          </p:cNvPr>
          <p:cNvSpPr txBox="1"/>
          <p:nvPr/>
        </p:nvSpPr>
        <p:spPr>
          <a:xfrm>
            <a:off x="2604052" y="3120887"/>
            <a:ext cx="1317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informatics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B8751F9-A5CC-DF8E-7442-9820A40169A6}"/>
              </a:ext>
            </a:extLst>
          </p:cNvPr>
          <p:cNvGrpSpPr/>
          <p:nvPr/>
        </p:nvGrpSpPr>
        <p:grpSpPr>
          <a:xfrm>
            <a:off x="857250" y="1669774"/>
            <a:ext cx="5294518" cy="3026297"/>
            <a:chOff x="857250" y="1669774"/>
            <a:chExt cx="5294518" cy="302629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1C553F6-AC2A-0DBB-2581-AD82FE0E99C2}"/>
                </a:ext>
              </a:extLst>
            </p:cNvPr>
            <p:cNvSpPr/>
            <p:nvPr/>
          </p:nvSpPr>
          <p:spPr>
            <a:xfrm>
              <a:off x="857250" y="1669774"/>
              <a:ext cx="5294518" cy="3026297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B296BA2-F94E-F592-20CA-F3B722B2CD45}"/>
                </a:ext>
              </a:extLst>
            </p:cNvPr>
            <p:cNvSpPr txBox="1"/>
            <p:nvPr/>
          </p:nvSpPr>
          <p:spPr>
            <a:xfrm>
              <a:off x="2604052" y="3120887"/>
              <a:ext cx="1317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informatics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762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43FBD-2E0E-5F18-FEB0-88ACB0504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973D20-0D19-C492-5021-1DCE73DF6B06}"/>
              </a:ext>
            </a:extLst>
          </p:cNvPr>
          <p:cNvSpPr txBox="1"/>
          <p:nvPr/>
        </p:nvSpPr>
        <p:spPr>
          <a:xfrm>
            <a:off x="879460" y="395383"/>
            <a:ext cx="161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민주당원 </a:t>
            </a:r>
            <a:r>
              <a:rPr lang="ko-KR" altLang="en-US" sz="1200" b="1" dirty="0" err="1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이우규</a:t>
            </a:r>
            <a:r>
              <a:rPr lang="ko-KR" altLang="en-US" sz="1200" b="1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ko-KR" altLang="en-US" sz="1200" dirty="0">
              <a:solidFill>
                <a:srgbClr val="FF00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97D26F-6182-0E2B-4C3B-5A04BE5AEDFA}"/>
              </a:ext>
            </a:extLst>
          </p:cNvPr>
          <p:cNvSpPr txBox="1"/>
          <p:nvPr/>
        </p:nvSpPr>
        <p:spPr>
          <a:xfrm>
            <a:off x="4023144" y="406546"/>
            <a:ext cx="2274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홈       공약        후보소개      소식 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DAE6E88-2A94-0EB3-F501-6414B4CE409D}"/>
              </a:ext>
            </a:extLst>
          </p:cNvPr>
          <p:cNvSpPr/>
          <p:nvPr/>
        </p:nvSpPr>
        <p:spPr>
          <a:xfrm>
            <a:off x="4023144" y="428254"/>
            <a:ext cx="324735" cy="23050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C5CAA6C-4E14-64BB-658F-A3D0D95B5696}"/>
              </a:ext>
            </a:extLst>
          </p:cNvPr>
          <p:cNvSpPr/>
          <p:nvPr/>
        </p:nvSpPr>
        <p:spPr>
          <a:xfrm>
            <a:off x="4470741" y="421542"/>
            <a:ext cx="367881" cy="23050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176090B-3EA5-6233-727E-53B5918C9ABB}"/>
              </a:ext>
            </a:extLst>
          </p:cNvPr>
          <p:cNvSpPr/>
          <p:nvPr/>
        </p:nvSpPr>
        <p:spPr>
          <a:xfrm>
            <a:off x="5027295" y="420951"/>
            <a:ext cx="657225" cy="23050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A9E83A7-26D7-0553-BB1E-37BD204585F6}"/>
              </a:ext>
            </a:extLst>
          </p:cNvPr>
          <p:cNvSpPr/>
          <p:nvPr/>
        </p:nvSpPr>
        <p:spPr>
          <a:xfrm>
            <a:off x="5838382" y="413976"/>
            <a:ext cx="324735" cy="23050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1DE79B40-4F3B-91CC-3E60-2657009825CE}"/>
              </a:ext>
            </a:extLst>
          </p:cNvPr>
          <p:cNvGrpSpPr/>
          <p:nvPr/>
        </p:nvGrpSpPr>
        <p:grpSpPr>
          <a:xfrm>
            <a:off x="815865" y="2956561"/>
            <a:ext cx="5352855" cy="5750559"/>
            <a:chOff x="866887" y="853441"/>
            <a:chExt cx="5352855" cy="5750559"/>
          </a:xfrm>
        </p:grpSpPr>
        <p:sp>
          <p:nvSpPr>
            <p:cNvPr id="1043" name="사각형: 둥근 모서리 1042">
              <a:extLst>
                <a:ext uri="{FF2B5EF4-FFF2-40B4-BE49-F238E27FC236}">
                  <a16:creationId xmlns:a16="http://schemas.microsoft.com/office/drawing/2014/main" id="{735D134F-A7BA-9D6C-CF12-9E1F963B8356}"/>
                </a:ext>
              </a:extLst>
            </p:cNvPr>
            <p:cNvSpPr/>
            <p:nvPr/>
          </p:nvSpPr>
          <p:spPr>
            <a:xfrm>
              <a:off x="1101703" y="5335752"/>
              <a:ext cx="1422400" cy="1076960"/>
            </a:xfrm>
            <a:prstGeom prst="roundRect">
              <a:avLst/>
            </a:prstGeom>
            <a:ln w="952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4" name="사각형: 둥근 모서리 1043">
              <a:extLst>
                <a:ext uri="{FF2B5EF4-FFF2-40B4-BE49-F238E27FC236}">
                  <a16:creationId xmlns:a16="http://schemas.microsoft.com/office/drawing/2014/main" id="{4B55A368-1E77-7B15-CBA0-BA90B3E815BF}"/>
                </a:ext>
              </a:extLst>
            </p:cNvPr>
            <p:cNvSpPr/>
            <p:nvPr/>
          </p:nvSpPr>
          <p:spPr>
            <a:xfrm>
              <a:off x="2806401" y="5328589"/>
              <a:ext cx="1422400" cy="1076960"/>
            </a:xfrm>
            <a:prstGeom prst="roundRect">
              <a:avLst/>
            </a:prstGeom>
            <a:ln w="952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9260651-75C5-33A5-AAC4-0471FB166D2C}"/>
                </a:ext>
              </a:extLst>
            </p:cNvPr>
            <p:cNvSpPr/>
            <p:nvPr/>
          </p:nvSpPr>
          <p:spPr>
            <a:xfrm>
              <a:off x="872490" y="1158643"/>
              <a:ext cx="5347252" cy="54453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CE86AE69-E9C7-6D59-7366-040F54EA3F3D}"/>
                </a:ext>
              </a:extLst>
            </p:cNvPr>
            <p:cNvGrpSpPr/>
            <p:nvPr/>
          </p:nvGrpSpPr>
          <p:grpSpPr>
            <a:xfrm>
              <a:off x="1026276" y="1433530"/>
              <a:ext cx="1497827" cy="3644630"/>
              <a:chOff x="1071632" y="4197959"/>
              <a:chExt cx="1497827" cy="3644630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2402C07C-45DD-A0A7-E5FF-39DC2AFE7EE1}"/>
                  </a:ext>
                </a:extLst>
              </p:cNvPr>
              <p:cNvSpPr/>
              <p:nvPr/>
            </p:nvSpPr>
            <p:spPr>
              <a:xfrm>
                <a:off x="1071632" y="4197959"/>
                <a:ext cx="1422400" cy="1076960"/>
              </a:xfrm>
              <a:prstGeom prst="roundRect">
                <a:avLst/>
              </a:prstGeom>
              <a:ln w="952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BBF499FF-E6B5-0695-C1E7-CB59C26C222E}"/>
                  </a:ext>
                </a:extLst>
              </p:cNvPr>
              <p:cNvSpPr/>
              <p:nvPr/>
            </p:nvSpPr>
            <p:spPr>
              <a:xfrm>
                <a:off x="1147059" y="6765629"/>
                <a:ext cx="1422400" cy="1076960"/>
              </a:xfrm>
              <a:prstGeom prst="roundRect">
                <a:avLst/>
              </a:prstGeom>
              <a:ln w="952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E15D2E20-A48D-1D58-9105-3BC27CB492C3}"/>
                  </a:ext>
                </a:extLst>
              </p:cNvPr>
              <p:cNvSpPr/>
              <p:nvPr/>
            </p:nvSpPr>
            <p:spPr>
              <a:xfrm>
                <a:off x="1129279" y="5481794"/>
                <a:ext cx="1422400" cy="1076960"/>
              </a:xfrm>
              <a:prstGeom prst="roundRect">
                <a:avLst/>
              </a:prstGeom>
              <a:ln w="952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C08517E-1770-EAD6-DBCF-4CE06E9D6F3A}"/>
                </a:ext>
              </a:extLst>
            </p:cNvPr>
            <p:cNvSpPr/>
            <p:nvPr/>
          </p:nvSpPr>
          <p:spPr>
            <a:xfrm>
              <a:off x="2798671" y="4006280"/>
              <a:ext cx="1422400" cy="1076960"/>
            </a:xfrm>
            <a:prstGeom prst="roundRect">
              <a:avLst/>
            </a:prstGeom>
            <a:ln w="952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2626E78-4C3F-CCC2-DE8D-C518DD30296B}"/>
                </a:ext>
              </a:extLst>
            </p:cNvPr>
            <p:cNvSpPr/>
            <p:nvPr/>
          </p:nvSpPr>
          <p:spPr>
            <a:xfrm>
              <a:off x="2763111" y="2699112"/>
              <a:ext cx="1422400" cy="1076960"/>
            </a:xfrm>
            <a:prstGeom prst="roundRect">
              <a:avLst/>
            </a:prstGeom>
            <a:ln w="952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04A5E44F-D3C5-9346-2C7C-A7BF8A9C5D81}"/>
                </a:ext>
              </a:extLst>
            </p:cNvPr>
            <p:cNvSpPr/>
            <p:nvPr/>
          </p:nvSpPr>
          <p:spPr>
            <a:xfrm>
              <a:off x="2763111" y="1407184"/>
              <a:ext cx="1422400" cy="1076960"/>
            </a:xfrm>
            <a:prstGeom prst="roundRect">
              <a:avLst/>
            </a:prstGeom>
            <a:ln w="952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893DEF8-B849-E4C7-895D-3A03F20EB802}"/>
                </a:ext>
              </a:extLst>
            </p:cNvPr>
            <p:cNvGrpSpPr/>
            <p:nvPr/>
          </p:nvGrpSpPr>
          <p:grpSpPr>
            <a:xfrm>
              <a:off x="4621618" y="1411331"/>
              <a:ext cx="1422400" cy="3646170"/>
              <a:chOff x="4666974" y="4175760"/>
              <a:chExt cx="1422400" cy="3646170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56419F94-3085-1D49-A1FB-E05EFF1A10D5}"/>
                  </a:ext>
                </a:extLst>
              </p:cNvPr>
              <p:cNvSpPr/>
              <p:nvPr/>
            </p:nvSpPr>
            <p:spPr>
              <a:xfrm>
                <a:off x="4666974" y="5443220"/>
                <a:ext cx="1422400" cy="1076960"/>
              </a:xfrm>
              <a:prstGeom prst="roundRect">
                <a:avLst/>
              </a:prstGeom>
              <a:ln w="952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C3EF3D08-C88D-8D18-221B-7834BCE419C2}"/>
                  </a:ext>
                </a:extLst>
              </p:cNvPr>
              <p:cNvSpPr/>
              <p:nvPr/>
            </p:nvSpPr>
            <p:spPr>
              <a:xfrm>
                <a:off x="4666974" y="4175760"/>
                <a:ext cx="1422400" cy="1076960"/>
              </a:xfrm>
              <a:prstGeom prst="roundRect">
                <a:avLst/>
              </a:prstGeom>
              <a:ln w="952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DA37F4B9-A3FC-1CE0-9695-8C12B23C2D91}"/>
                  </a:ext>
                </a:extLst>
              </p:cNvPr>
              <p:cNvSpPr/>
              <p:nvPr/>
            </p:nvSpPr>
            <p:spPr>
              <a:xfrm>
                <a:off x="4666974" y="6744970"/>
                <a:ext cx="1422400" cy="1076960"/>
              </a:xfrm>
              <a:prstGeom prst="roundRect">
                <a:avLst/>
              </a:prstGeom>
              <a:ln w="952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사각형: 잘린 한쪽 모서리 29">
              <a:extLst>
                <a:ext uri="{FF2B5EF4-FFF2-40B4-BE49-F238E27FC236}">
                  <a16:creationId xmlns:a16="http://schemas.microsoft.com/office/drawing/2014/main" id="{2DE0CB88-B785-9320-77D8-B91A1F4964E1}"/>
                </a:ext>
              </a:extLst>
            </p:cNvPr>
            <p:cNvSpPr/>
            <p:nvPr/>
          </p:nvSpPr>
          <p:spPr>
            <a:xfrm>
              <a:off x="866887" y="853441"/>
              <a:ext cx="1990682" cy="312250"/>
            </a:xfrm>
            <a:prstGeom prst="snip1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면단위</a:t>
              </a:r>
              <a:r>
                <a:rPr lang="ko-KR" altLang="en-US" sz="1400" dirty="0"/>
                <a:t> 비전 </a:t>
              </a:r>
              <a:r>
                <a:rPr lang="en-US" altLang="ko-KR" sz="1400" dirty="0"/>
                <a:t>2026</a:t>
              </a:r>
              <a:endParaRPr lang="ko-KR" altLang="en-US" sz="14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7DECE83-9E1A-DAF4-F719-A4B8E4312D88}"/>
                </a:ext>
              </a:extLst>
            </p:cNvPr>
            <p:cNvSpPr txBox="1"/>
            <p:nvPr/>
          </p:nvSpPr>
          <p:spPr>
            <a:xfrm>
              <a:off x="1281657" y="1520683"/>
              <a:ext cx="10624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A. </a:t>
              </a:r>
              <a:r>
                <a:rPr lang="ko-KR" altLang="en-US" sz="1100" dirty="0" err="1"/>
                <a:t>진안읍</a:t>
              </a:r>
              <a:endParaRPr lang="ko-KR" altLang="en-US" sz="11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EA90D32-89B1-511B-31FC-56CABE3B9E7A}"/>
                </a:ext>
              </a:extLst>
            </p:cNvPr>
            <p:cNvSpPr txBox="1"/>
            <p:nvPr/>
          </p:nvSpPr>
          <p:spPr>
            <a:xfrm>
              <a:off x="4719684" y="4053981"/>
              <a:ext cx="12204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I. </a:t>
              </a:r>
              <a:r>
                <a:rPr lang="ko-KR" altLang="en-US" sz="1100" dirty="0" err="1"/>
                <a:t>용담면</a:t>
              </a:r>
              <a:endParaRPr lang="ko-KR" altLang="en-US" sz="11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1E4FE1-5F94-BB04-2653-EA8D5B9F5C16}"/>
                </a:ext>
              </a:extLst>
            </p:cNvPr>
            <p:cNvSpPr txBox="1"/>
            <p:nvPr/>
          </p:nvSpPr>
          <p:spPr>
            <a:xfrm>
              <a:off x="1281657" y="4090482"/>
              <a:ext cx="10624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G. </a:t>
              </a:r>
              <a:r>
                <a:rPr lang="ko-KR" altLang="en-US" sz="1100" dirty="0"/>
                <a:t>성수면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AD47F0-C406-22AD-6F39-F06D1DA4A176}"/>
                </a:ext>
              </a:extLst>
            </p:cNvPr>
            <p:cNvSpPr txBox="1"/>
            <p:nvPr/>
          </p:nvSpPr>
          <p:spPr>
            <a:xfrm>
              <a:off x="4734924" y="2802101"/>
              <a:ext cx="12204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F. </a:t>
              </a:r>
              <a:r>
                <a:rPr lang="ko-KR" altLang="en-US" sz="1100" dirty="0" err="1"/>
                <a:t>상전면</a:t>
              </a:r>
              <a:endParaRPr lang="ko-KR" altLang="en-US" sz="11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1131AB1-087E-6E64-22B7-EF9883277AD3}"/>
                </a:ext>
              </a:extLst>
            </p:cNvPr>
            <p:cNvSpPr txBox="1"/>
            <p:nvPr/>
          </p:nvSpPr>
          <p:spPr>
            <a:xfrm>
              <a:off x="2881608" y="2812141"/>
              <a:ext cx="12498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E. </a:t>
              </a:r>
              <a:r>
                <a:rPr lang="ko-KR" altLang="en-US" sz="1100" dirty="0"/>
                <a:t>부귀면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0C8616-9513-F8B3-3E13-30460934BD64}"/>
                </a:ext>
              </a:extLst>
            </p:cNvPr>
            <p:cNvSpPr txBox="1"/>
            <p:nvPr/>
          </p:nvSpPr>
          <p:spPr>
            <a:xfrm>
              <a:off x="1219564" y="2812141"/>
              <a:ext cx="12259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D. </a:t>
              </a:r>
              <a:r>
                <a:rPr lang="ko-KR" altLang="en-US" sz="1100" dirty="0"/>
                <a:t>백운면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223DA44-8FD5-0D86-2B21-CDA1E2E42571}"/>
                </a:ext>
              </a:extLst>
            </p:cNvPr>
            <p:cNvSpPr txBox="1"/>
            <p:nvPr/>
          </p:nvSpPr>
          <p:spPr>
            <a:xfrm>
              <a:off x="4892902" y="1500499"/>
              <a:ext cx="10624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C. </a:t>
              </a:r>
              <a:r>
                <a:rPr lang="ko-KR" altLang="en-US" sz="1100" dirty="0" err="1"/>
                <a:t>마령면</a:t>
              </a:r>
              <a:endParaRPr lang="ko-KR" altLang="en-US" sz="11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37B5D83-4F88-6B2F-04C3-95C6C06E60F3}"/>
                </a:ext>
              </a:extLst>
            </p:cNvPr>
            <p:cNvSpPr txBox="1"/>
            <p:nvPr/>
          </p:nvSpPr>
          <p:spPr>
            <a:xfrm>
              <a:off x="2977134" y="1552761"/>
              <a:ext cx="10624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B. </a:t>
              </a:r>
              <a:r>
                <a:rPr lang="ko-KR" altLang="en-US" sz="1100" dirty="0" err="1"/>
                <a:t>동향면</a:t>
              </a:r>
              <a:endParaRPr lang="ko-KR" altLang="en-US" sz="11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F351448-5476-8FFD-8E99-3866E215EBEB}"/>
                </a:ext>
              </a:extLst>
            </p:cNvPr>
            <p:cNvSpPr txBox="1"/>
            <p:nvPr/>
          </p:nvSpPr>
          <p:spPr>
            <a:xfrm>
              <a:off x="2924650" y="4090482"/>
              <a:ext cx="11149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H. </a:t>
              </a:r>
              <a:r>
                <a:rPr lang="ko-KR" altLang="en-US" sz="1100" dirty="0" err="1"/>
                <a:t>안천면</a:t>
              </a:r>
              <a:endParaRPr lang="ko-KR" altLang="en-US" sz="11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61AA1D-F021-108F-722E-43E98A165E08}"/>
                </a:ext>
              </a:extLst>
            </p:cNvPr>
            <p:cNvSpPr txBox="1"/>
            <p:nvPr/>
          </p:nvSpPr>
          <p:spPr>
            <a:xfrm>
              <a:off x="2827242" y="1827153"/>
              <a:ext cx="13041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err="1"/>
                <a:t>수변생태공원</a:t>
              </a:r>
              <a:r>
                <a:rPr lang="ko-KR" altLang="en-US" sz="700" dirty="0"/>
                <a:t> 조성</a:t>
              </a:r>
              <a:br>
                <a:rPr lang="en-US" altLang="ko-KR" sz="700" dirty="0"/>
              </a:br>
              <a:r>
                <a:rPr lang="ko-KR" altLang="en-US" sz="700" dirty="0"/>
                <a:t>민물고기 보호 센터 건립</a:t>
              </a:r>
              <a:br>
                <a:rPr lang="en-US" altLang="ko-KR" sz="700" dirty="0"/>
              </a:br>
              <a:r>
                <a:rPr lang="ko-KR" altLang="en-US" sz="700" dirty="0"/>
                <a:t>디지털 </a:t>
              </a:r>
              <a:r>
                <a:rPr lang="ko-KR" altLang="en-US" sz="700" dirty="0" err="1"/>
                <a:t>소통망</a:t>
              </a:r>
              <a:r>
                <a:rPr lang="ko-KR" altLang="en-US" sz="700" dirty="0"/>
                <a:t> 구축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CA7A567-FBE7-BCF2-4297-3E62A676E3D9}"/>
                </a:ext>
              </a:extLst>
            </p:cNvPr>
            <p:cNvSpPr txBox="1"/>
            <p:nvPr/>
          </p:nvSpPr>
          <p:spPr>
            <a:xfrm>
              <a:off x="1101703" y="2237905"/>
              <a:ext cx="64953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상세보기 </a:t>
              </a:r>
              <a:r>
                <a:rPr lang="en-US" altLang="ko-KR" sz="700" dirty="0">
                  <a:sym typeface="Wingdings" panose="05000000000000000000" pitchFamily="2" charset="2"/>
                </a:rPr>
                <a:t></a:t>
              </a:r>
              <a:endParaRPr lang="ko-KR" altLang="en-US" sz="7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7CA14D8-FE92-7DDF-6498-83601B67DE96}"/>
                </a:ext>
              </a:extLst>
            </p:cNvPr>
            <p:cNvSpPr txBox="1"/>
            <p:nvPr/>
          </p:nvSpPr>
          <p:spPr>
            <a:xfrm>
              <a:off x="2806401" y="2263370"/>
              <a:ext cx="64953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상세보기 </a:t>
              </a:r>
              <a:r>
                <a:rPr lang="en-US" altLang="ko-KR" sz="700" dirty="0">
                  <a:sym typeface="Wingdings" panose="05000000000000000000" pitchFamily="2" charset="2"/>
                </a:rPr>
                <a:t></a:t>
              </a:r>
              <a:endParaRPr lang="ko-KR" altLang="en-US" sz="7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6222EC4-1396-89DC-C0A4-2F741CEADDC5}"/>
                </a:ext>
              </a:extLst>
            </p:cNvPr>
            <p:cNvSpPr txBox="1"/>
            <p:nvPr/>
          </p:nvSpPr>
          <p:spPr>
            <a:xfrm>
              <a:off x="4680599" y="2200875"/>
              <a:ext cx="64953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상세보기 </a:t>
              </a:r>
              <a:r>
                <a:rPr lang="en-US" altLang="ko-KR" sz="700" dirty="0">
                  <a:sym typeface="Wingdings" panose="05000000000000000000" pitchFamily="2" charset="2"/>
                </a:rPr>
                <a:t></a:t>
              </a:r>
              <a:endParaRPr lang="ko-KR" altLang="en-US" sz="7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D1A0D35-B0CC-0E99-9DF2-EC645D678C36}"/>
                </a:ext>
              </a:extLst>
            </p:cNvPr>
            <p:cNvSpPr txBox="1"/>
            <p:nvPr/>
          </p:nvSpPr>
          <p:spPr>
            <a:xfrm>
              <a:off x="1121288" y="3487409"/>
              <a:ext cx="64953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상세보기 </a:t>
              </a:r>
              <a:r>
                <a:rPr lang="en-US" altLang="ko-KR" sz="700" dirty="0">
                  <a:sym typeface="Wingdings" panose="05000000000000000000" pitchFamily="2" charset="2"/>
                </a:rPr>
                <a:t></a:t>
              </a:r>
              <a:endParaRPr lang="ko-KR" altLang="en-US" sz="7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9FC10A3-482F-BDE6-63D3-A736D13473E5}"/>
                </a:ext>
              </a:extLst>
            </p:cNvPr>
            <p:cNvSpPr txBox="1"/>
            <p:nvPr/>
          </p:nvSpPr>
          <p:spPr>
            <a:xfrm>
              <a:off x="2781443" y="3479113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상세보기</a:t>
              </a:r>
              <a:r>
                <a:rPr lang="ko-KR" altLang="en-US" sz="1000" dirty="0"/>
                <a:t> </a:t>
              </a:r>
              <a:r>
                <a:rPr lang="en-US" altLang="ko-KR" sz="1000" dirty="0">
                  <a:sym typeface="Wingdings" panose="05000000000000000000" pitchFamily="2" charset="2"/>
                </a:rPr>
                <a:t></a:t>
              </a:r>
              <a:endParaRPr lang="ko-KR" altLang="en-US" sz="10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475F969-58D6-C999-656A-F55B31E32CF5}"/>
                </a:ext>
              </a:extLst>
            </p:cNvPr>
            <p:cNvSpPr txBox="1"/>
            <p:nvPr/>
          </p:nvSpPr>
          <p:spPr>
            <a:xfrm>
              <a:off x="4680599" y="3448157"/>
              <a:ext cx="64953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상세보기 </a:t>
              </a:r>
              <a:r>
                <a:rPr lang="en-US" altLang="ko-KR" sz="700" dirty="0">
                  <a:sym typeface="Wingdings" panose="05000000000000000000" pitchFamily="2" charset="2"/>
                </a:rPr>
                <a:t></a:t>
              </a:r>
              <a:endParaRPr lang="ko-KR" altLang="en-US" sz="7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3E80127-4B2B-4BB3-B9D0-49EBAC177B0F}"/>
                </a:ext>
              </a:extLst>
            </p:cNvPr>
            <p:cNvSpPr txBox="1"/>
            <p:nvPr/>
          </p:nvSpPr>
          <p:spPr>
            <a:xfrm>
              <a:off x="1168837" y="4780414"/>
              <a:ext cx="64953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상세보기 </a:t>
              </a:r>
              <a:r>
                <a:rPr lang="en-US" altLang="ko-KR" sz="700" dirty="0">
                  <a:sym typeface="Wingdings" panose="05000000000000000000" pitchFamily="2" charset="2"/>
                </a:rPr>
                <a:t></a:t>
              </a:r>
              <a:endParaRPr lang="ko-KR" altLang="en-US" sz="7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6A3ADB2-FE42-3AD3-8EE0-C90D7B42BD5F}"/>
                </a:ext>
              </a:extLst>
            </p:cNvPr>
            <p:cNvSpPr txBox="1"/>
            <p:nvPr/>
          </p:nvSpPr>
          <p:spPr>
            <a:xfrm>
              <a:off x="2874981" y="4790109"/>
              <a:ext cx="64953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상세보기 </a:t>
              </a:r>
              <a:r>
                <a:rPr lang="en-US" altLang="ko-KR" sz="700" dirty="0">
                  <a:sym typeface="Wingdings" panose="05000000000000000000" pitchFamily="2" charset="2"/>
                </a:rPr>
                <a:t></a:t>
              </a:r>
              <a:endParaRPr lang="ko-KR" altLang="en-US" sz="7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18F66F3-ABBB-2D19-1FAA-3FA6F0053151}"/>
                </a:ext>
              </a:extLst>
            </p:cNvPr>
            <p:cNvSpPr txBox="1"/>
            <p:nvPr/>
          </p:nvSpPr>
          <p:spPr>
            <a:xfrm>
              <a:off x="4719684" y="4765591"/>
              <a:ext cx="64953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상세보기 </a:t>
              </a:r>
              <a:r>
                <a:rPr lang="en-US" altLang="ko-KR" sz="700" dirty="0">
                  <a:sym typeface="Wingdings" panose="05000000000000000000" pitchFamily="2" charset="2"/>
                </a:rPr>
                <a:t></a:t>
              </a:r>
              <a:endParaRPr lang="ko-KR" altLang="en-US" sz="700" dirty="0"/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EF07B83D-369F-D923-74E3-9029E3918DBD}"/>
                </a:ext>
              </a:extLst>
            </p:cNvPr>
            <p:cNvSpPr txBox="1"/>
            <p:nvPr/>
          </p:nvSpPr>
          <p:spPr>
            <a:xfrm>
              <a:off x="1318218" y="5401214"/>
              <a:ext cx="10624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J. </a:t>
              </a:r>
              <a:r>
                <a:rPr lang="ko-KR" altLang="en-US" sz="1100" dirty="0" err="1"/>
                <a:t>정천면</a:t>
              </a:r>
              <a:endParaRPr lang="ko-KR" altLang="en-US" sz="1100" dirty="0"/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26BC112D-E815-BB42-97A1-F5D4C56919B5}"/>
                </a:ext>
              </a:extLst>
            </p:cNvPr>
            <p:cNvSpPr txBox="1"/>
            <p:nvPr/>
          </p:nvSpPr>
          <p:spPr>
            <a:xfrm>
              <a:off x="2907238" y="5401214"/>
              <a:ext cx="11149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K. </a:t>
              </a:r>
              <a:r>
                <a:rPr lang="ko-KR" altLang="en-US" sz="1100" dirty="0" err="1"/>
                <a:t>주천면</a:t>
              </a:r>
              <a:endParaRPr lang="ko-KR" altLang="en-US" sz="1100" dirty="0"/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7A0ACD85-E6E5-39B7-070F-C9342FBC2C0D}"/>
                </a:ext>
              </a:extLst>
            </p:cNvPr>
            <p:cNvSpPr txBox="1"/>
            <p:nvPr/>
          </p:nvSpPr>
          <p:spPr>
            <a:xfrm>
              <a:off x="1151425" y="6091146"/>
              <a:ext cx="64953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상세보기 </a:t>
              </a:r>
              <a:r>
                <a:rPr lang="en-US" altLang="ko-KR" sz="700" dirty="0">
                  <a:sym typeface="Wingdings" panose="05000000000000000000" pitchFamily="2" charset="2"/>
                </a:rPr>
                <a:t></a:t>
              </a:r>
              <a:endParaRPr lang="ko-KR" altLang="en-US" sz="700" dirty="0"/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CD6D7934-A9CF-5304-17F2-B9C2D6C1C3A0}"/>
                </a:ext>
              </a:extLst>
            </p:cNvPr>
            <p:cNvSpPr txBox="1"/>
            <p:nvPr/>
          </p:nvSpPr>
          <p:spPr>
            <a:xfrm>
              <a:off x="2857569" y="6100841"/>
              <a:ext cx="64953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상세보기 </a:t>
              </a:r>
              <a:r>
                <a:rPr lang="en-US" altLang="ko-KR" sz="700" dirty="0">
                  <a:sym typeface="Wingdings" panose="05000000000000000000" pitchFamily="2" charset="2"/>
                </a:rPr>
                <a:t></a:t>
              </a:r>
              <a:endParaRPr lang="ko-KR" altLang="en-US" sz="70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8867C68-D7EF-9DD7-234D-88956BEAEDDC}"/>
              </a:ext>
            </a:extLst>
          </p:cNvPr>
          <p:cNvGrpSpPr/>
          <p:nvPr/>
        </p:nvGrpSpPr>
        <p:grpSpPr>
          <a:xfrm>
            <a:off x="5087794" y="1307274"/>
            <a:ext cx="1039505" cy="926259"/>
            <a:chOff x="4924926" y="2649034"/>
            <a:chExt cx="1039505" cy="926259"/>
          </a:xfrm>
        </p:grpSpPr>
        <p:pic>
          <p:nvPicPr>
            <p:cNvPr id="3" name="그림 2" descr="인간의 얼굴, 사람, 의류, 미소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1CF5B7E-A1B3-B210-4D0E-DC8FAD191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423" y="2679380"/>
              <a:ext cx="772538" cy="895913"/>
            </a:xfrm>
            <a:prstGeom prst="rect">
              <a:avLst/>
            </a:prstGeom>
          </p:spPr>
        </p:pic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44657F1-0F0A-1D9D-1D14-FC603FD06298}"/>
                </a:ext>
              </a:extLst>
            </p:cNvPr>
            <p:cNvSpPr/>
            <p:nvPr/>
          </p:nvSpPr>
          <p:spPr>
            <a:xfrm>
              <a:off x="4924926" y="2649034"/>
              <a:ext cx="1039505" cy="915937"/>
            </a:xfrm>
            <a:prstGeom prst="ellipse">
              <a:avLst/>
            </a:prstGeom>
            <a:noFill/>
            <a:ln w="63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03FE009-DD78-7622-3A17-2417F9D79E04}"/>
              </a:ext>
            </a:extLst>
          </p:cNvPr>
          <p:cNvSpPr txBox="1"/>
          <p:nvPr/>
        </p:nvSpPr>
        <p:spPr>
          <a:xfrm>
            <a:off x="4629577" y="3859922"/>
            <a:ext cx="13041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‘</a:t>
            </a:r>
            <a:r>
              <a:rPr lang="ko-KR" altLang="en-US" sz="700" dirty="0" err="1"/>
              <a:t>마령장터</a:t>
            </a:r>
            <a:r>
              <a:rPr lang="ko-KR" altLang="en-US" sz="700" dirty="0"/>
              <a:t> </a:t>
            </a:r>
            <a:r>
              <a:rPr lang="en-US" altLang="ko-KR" sz="700" dirty="0"/>
              <a:t>365’ </a:t>
            </a:r>
            <a:r>
              <a:rPr lang="ko-KR" altLang="en-US" sz="700" dirty="0"/>
              <a:t>프로젝트</a:t>
            </a:r>
            <a:br>
              <a:rPr lang="en-US" altLang="ko-KR" sz="700" dirty="0"/>
            </a:br>
            <a:r>
              <a:rPr lang="en-US" altLang="ko-KR" sz="700" dirty="0"/>
              <a:t>‘</a:t>
            </a:r>
            <a:r>
              <a:rPr lang="ko-KR" altLang="en-US" sz="700" dirty="0" err="1"/>
              <a:t>마령</a:t>
            </a:r>
            <a:r>
              <a:rPr lang="ko-KR" altLang="en-US" sz="700" dirty="0"/>
              <a:t> 힐링 </a:t>
            </a:r>
            <a:r>
              <a:rPr lang="ko-KR" altLang="en-US" sz="700" dirty="0" err="1"/>
              <a:t>스테이</a:t>
            </a:r>
            <a:r>
              <a:rPr lang="en-US" altLang="ko-KR" sz="700" dirty="0"/>
              <a:t>’ </a:t>
            </a:r>
            <a:r>
              <a:rPr lang="ko-KR" altLang="en-US" sz="700" dirty="0"/>
              <a:t>개발</a:t>
            </a:r>
            <a:br>
              <a:rPr lang="en-US" altLang="ko-KR" sz="700" dirty="0"/>
            </a:br>
            <a:r>
              <a:rPr lang="en-US" altLang="ko-KR" sz="700" dirty="0"/>
              <a:t>‘</a:t>
            </a:r>
            <a:r>
              <a:rPr lang="ko-KR" altLang="en-US" sz="700" dirty="0"/>
              <a:t>에너지 자립마을</a:t>
            </a:r>
            <a:r>
              <a:rPr lang="en-US" altLang="ko-KR" sz="700" dirty="0"/>
              <a:t>‘ </a:t>
            </a:r>
            <a:r>
              <a:rPr lang="ko-KR" altLang="en-US" sz="700" dirty="0"/>
              <a:t>조성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F0C40F-6A4D-AF31-15F7-9253B80FDBD5}"/>
              </a:ext>
            </a:extLst>
          </p:cNvPr>
          <p:cNvSpPr txBox="1"/>
          <p:nvPr/>
        </p:nvSpPr>
        <p:spPr>
          <a:xfrm>
            <a:off x="1090309" y="5148725"/>
            <a:ext cx="13041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농기계 임대사업 혁신</a:t>
            </a:r>
            <a:br>
              <a:rPr lang="en-US" altLang="ko-KR" sz="700" dirty="0"/>
            </a:br>
            <a:r>
              <a:rPr lang="ko-KR" altLang="en-US" sz="700" dirty="0"/>
              <a:t>특화 관광상품 개발</a:t>
            </a:r>
            <a:br>
              <a:rPr lang="en-US" altLang="ko-KR" sz="700" dirty="0"/>
            </a:br>
            <a:r>
              <a:rPr lang="ko-KR" altLang="en-US" sz="700" dirty="0"/>
              <a:t>주민자치 활동 활성화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E0391-F967-9AB5-8751-4AB2373EE0D6}"/>
              </a:ext>
            </a:extLst>
          </p:cNvPr>
          <p:cNvSpPr txBox="1"/>
          <p:nvPr/>
        </p:nvSpPr>
        <p:spPr>
          <a:xfrm>
            <a:off x="2778360" y="5173344"/>
            <a:ext cx="13041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산양유</a:t>
            </a:r>
            <a:r>
              <a:rPr lang="ko-KR" altLang="en-US" sz="700" dirty="0"/>
              <a:t> 특화단지 조성</a:t>
            </a:r>
            <a:br>
              <a:rPr lang="en-US" altLang="ko-KR" sz="700" dirty="0"/>
            </a:br>
            <a:r>
              <a:rPr lang="ko-KR" altLang="en-US" sz="700" dirty="0"/>
              <a:t>장기 임대형 </a:t>
            </a:r>
            <a:r>
              <a:rPr lang="ko-KR" altLang="en-US" sz="700" dirty="0" err="1"/>
              <a:t>스마트팜</a:t>
            </a:r>
            <a:r>
              <a:rPr lang="ko-KR" altLang="en-US" sz="700" dirty="0"/>
              <a:t> 단지 </a:t>
            </a:r>
            <a:br>
              <a:rPr lang="en-US" altLang="ko-KR" sz="700" dirty="0"/>
            </a:br>
            <a:r>
              <a:rPr lang="ko-KR" altLang="en-US" sz="700" dirty="0"/>
              <a:t>스마트 교통망 구축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593B12-E41D-C964-87A4-C73EBFF8F6D5}"/>
              </a:ext>
            </a:extLst>
          </p:cNvPr>
          <p:cNvSpPr txBox="1"/>
          <p:nvPr/>
        </p:nvSpPr>
        <p:spPr>
          <a:xfrm>
            <a:off x="4602480" y="5131448"/>
            <a:ext cx="13905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교육환경 개선</a:t>
            </a:r>
            <a:r>
              <a:rPr lang="en-US" altLang="ko-KR" sz="700" dirty="0"/>
              <a:t>, </a:t>
            </a:r>
            <a:r>
              <a:rPr lang="ko-KR" altLang="en-US" sz="700" dirty="0"/>
              <a:t>평생 학습</a:t>
            </a:r>
            <a:br>
              <a:rPr lang="en-US" altLang="ko-KR" sz="700" dirty="0"/>
            </a:br>
            <a:r>
              <a:rPr lang="ko-KR" altLang="en-US" sz="700" dirty="0"/>
              <a:t>생활환경 개선</a:t>
            </a:r>
            <a:r>
              <a:rPr lang="en-US" altLang="ko-KR" sz="700" dirty="0"/>
              <a:t>, </a:t>
            </a:r>
            <a:r>
              <a:rPr lang="ko-KR" altLang="en-US" sz="700" dirty="0"/>
              <a:t>정주여건 향상</a:t>
            </a:r>
            <a:br>
              <a:rPr lang="en-US" altLang="ko-KR" sz="700" dirty="0"/>
            </a:br>
            <a:r>
              <a:rPr lang="ko-KR" altLang="en-US" sz="700" dirty="0"/>
              <a:t>농업소득 증대</a:t>
            </a:r>
            <a:r>
              <a:rPr lang="en-US" altLang="ko-KR" sz="700" dirty="0"/>
              <a:t>, 6</a:t>
            </a:r>
            <a:r>
              <a:rPr lang="ko-KR" altLang="en-US" sz="700" dirty="0"/>
              <a:t>차 산업화지원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9A8BF3-88DA-0093-BABE-178394FBB922}"/>
              </a:ext>
            </a:extLst>
          </p:cNvPr>
          <p:cNvSpPr txBox="1"/>
          <p:nvPr/>
        </p:nvSpPr>
        <p:spPr>
          <a:xfrm>
            <a:off x="1136429" y="6445090"/>
            <a:ext cx="13041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의료접근성 및 교통망 혁신</a:t>
            </a:r>
            <a:br>
              <a:rPr lang="en-US" altLang="ko-KR" sz="700" dirty="0"/>
            </a:br>
            <a:r>
              <a:rPr lang="ko-KR" altLang="en-US" sz="700" dirty="0"/>
              <a:t>초중학교 특성화 교육과정</a:t>
            </a:r>
            <a:br>
              <a:rPr lang="en-US" altLang="ko-KR" sz="700" dirty="0"/>
            </a:br>
            <a:r>
              <a:rPr lang="ko-KR" altLang="en-US" sz="700" dirty="0"/>
              <a:t>폐기물 처리시스템 현대화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5A96AD-A8FD-6EEE-ABED-7D8D5935924F}"/>
              </a:ext>
            </a:extLst>
          </p:cNvPr>
          <p:cNvSpPr txBox="1"/>
          <p:nvPr/>
        </p:nvSpPr>
        <p:spPr>
          <a:xfrm>
            <a:off x="2814494" y="6441419"/>
            <a:ext cx="13041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교통 인프라 개선</a:t>
            </a:r>
            <a:br>
              <a:rPr lang="en-US" altLang="ko-KR" sz="700" dirty="0"/>
            </a:br>
            <a:r>
              <a:rPr lang="ko-KR" altLang="en-US" sz="700" dirty="0"/>
              <a:t>의료</a:t>
            </a:r>
            <a:r>
              <a:rPr lang="en-US" altLang="ko-KR" sz="700" dirty="0"/>
              <a:t>, </a:t>
            </a:r>
            <a:r>
              <a:rPr lang="ko-KR" altLang="en-US" sz="700" dirty="0"/>
              <a:t>보건 서비스 확충</a:t>
            </a:r>
            <a:br>
              <a:rPr lang="en-US" altLang="ko-KR" sz="700" dirty="0"/>
            </a:br>
            <a:r>
              <a:rPr lang="ko-KR" altLang="en-US" sz="700" dirty="0"/>
              <a:t>문화</a:t>
            </a:r>
            <a:r>
              <a:rPr lang="en-US" altLang="ko-KR" sz="700" dirty="0"/>
              <a:t>, </a:t>
            </a:r>
            <a:r>
              <a:rPr lang="ko-KR" altLang="en-US" sz="700" dirty="0"/>
              <a:t>관광 자원 개발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6E8A69-FC4A-E1C9-88E8-5ECED705F83B}"/>
              </a:ext>
            </a:extLst>
          </p:cNvPr>
          <p:cNvSpPr txBox="1"/>
          <p:nvPr/>
        </p:nvSpPr>
        <p:spPr>
          <a:xfrm>
            <a:off x="4642052" y="6418711"/>
            <a:ext cx="13041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수변</a:t>
            </a:r>
            <a:r>
              <a:rPr lang="ko-KR" altLang="en-US" sz="700" dirty="0"/>
              <a:t> 레저복합단지 조성</a:t>
            </a:r>
            <a:br>
              <a:rPr lang="en-US" altLang="ko-KR" sz="700" dirty="0"/>
            </a:br>
            <a:r>
              <a:rPr lang="ko-KR" altLang="en-US" sz="700" dirty="0" err="1"/>
              <a:t>용담호</a:t>
            </a:r>
            <a:r>
              <a:rPr lang="ko-KR" altLang="en-US" sz="700" dirty="0"/>
              <a:t> 순환 관광코스 고도화</a:t>
            </a:r>
            <a:br>
              <a:rPr lang="en-US" altLang="ko-KR" sz="700" dirty="0"/>
            </a:br>
            <a:r>
              <a:rPr lang="ko-KR" altLang="en-US" sz="700" dirty="0"/>
              <a:t>수질보호 고도화</a:t>
            </a:r>
            <a:r>
              <a:rPr lang="en-US" altLang="ko-KR" sz="700" dirty="0"/>
              <a:t>, </a:t>
            </a:r>
            <a:r>
              <a:rPr lang="ko-KR" altLang="en-US" sz="700" dirty="0"/>
              <a:t>환경관리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E31301-8BF3-0B7B-DBAE-B212837BF7D0}"/>
              </a:ext>
            </a:extLst>
          </p:cNvPr>
          <p:cNvSpPr txBox="1"/>
          <p:nvPr/>
        </p:nvSpPr>
        <p:spPr>
          <a:xfrm>
            <a:off x="1124943" y="7778768"/>
            <a:ext cx="13041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글로벌 농촌유학 허브 조성</a:t>
            </a:r>
            <a:br>
              <a:rPr lang="en-US" altLang="ko-KR" sz="700" dirty="0"/>
            </a:br>
            <a:r>
              <a:rPr lang="ko-KR" altLang="en-US" sz="700" dirty="0" err="1"/>
              <a:t>운장산</a:t>
            </a:r>
            <a:r>
              <a:rPr lang="ko-KR" altLang="en-US" sz="700" dirty="0"/>
              <a:t> 관광벨트 개발</a:t>
            </a:r>
            <a:br>
              <a:rPr lang="en-US" altLang="ko-KR" sz="700" dirty="0"/>
            </a:br>
            <a:r>
              <a:rPr lang="ko-KR" altLang="en-US" sz="700" dirty="0" err="1"/>
              <a:t>용담호</a:t>
            </a:r>
            <a:r>
              <a:rPr lang="ko-KR" altLang="en-US" sz="700" dirty="0"/>
              <a:t> 수상관광 활성화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44F6AD-810E-979F-8D0C-33B60B44A1AB}"/>
              </a:ext>
            </a:extLst>
          </p:cNvPr>
          <p:cNvSpPr txBox="1"/>
          <p:nvPr/>
        </p:nvSpPr>
        <p:spPr>
          <a:xfrm>
            <a:off x="2776220" y="7769603"/>
            <a:ext cx="13653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주거환경 </a:t>
            </a:r>
            <a:r>
              <a:rPr lang="ko-KR" altLang="en-US" sz="700" dirty="0" err="1"/>
              <a:t>대혁신</a:t>
            </a:r>
            <a:br>
              <a:rPr lang="en-US" altLang="ko-KR" sz="700" dirty="0"/>
            </a:br>
            <a:r>
              <a:rPr lang="ko-KR" altLang="en-US" sz="700" dirty="0"/>
              <a:t>청년 정착</a:t>
            </a:r>
            <a:r>
              <a:rPr lang="en-US" altLang="ko-KR" sz="700" dirty="0"/>
              <a:t>, </a:t>
            </a:r>
            <a:r>
              <a:rPr lang="ko-KR" altLang="en-US" sz="700" dirty="0"/>
              <a:t>혁신농업 클러스터</a:t>
            </a:r>
            <a:br>
              <a:rPr lang="en-US" altLang="ko-KR" sz="700" dirty="0"/>
            </a:br>
            <a:r>
              <a:rPr lang="ko-KR" altLang="en-US" sz="700" dirty="0" err="1"/>
              <a:t>운일암반일암</a:t>
            </a:r>
            <a:r>
              <a:rPr lang="ko-KR" altLang="en-US" sz="700" dirty="0"/>
              <a:t> 명품화 사업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ADEE2C-E6B7-FC03-FEE8-07983C3D4C13}"/>
              </a:ext>
            </a:extLst>
          </p:cNvPr>
          <p:cNvSpPr txBox="1"/>
          <p:nvPr/>
        </p:nvSpPr>
        <p:spPr>
          <a:xfrm>
            <a:off x="1025813" y="3880352"/>
            <a:ext cx="13686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대중교통</a:t>
            </a:r>
            <a:r>
              <a:rPr lang="en-US" altLang="ko-KR" sz="700" dirty="0"/>
              <a:t>, </a:t>
            </a:r>
            <a:r>
              <a:rPr lang="ko-KR" altLang="en-US" sz="700" dirty="0"/>
              <a:t>주차장시스템 혁신</a:t>
            </a:r>
            <a:br>
              <a:rPr lang="en-US" altLang="ko-KR" sz="700" dirty="0"/>
            </a:br>
            <a:r>
              <a:rPr lang="ko-KR" altLang="en-US" sz="700" dirty="0"/>
              <a:t>청년 정착 지원 종합 패키지</a:t>
            </a:r>
            <a:br>
              <a:rPr lang="en-US" altLang="ko-KR" sz="700" dirty="0"/>
            </a:br>
            <a:r>
              <a:rPr lang="ko-KR" altLang="en-US" sz="700" dirty="0"/>
              <a:t>의료</a:t>
            </a:r>
            <a:r>
              <a:rPr lang="en-US" altLang="ko-KR" sz="700" dirty="0"/>
              <a:t>,</a:t>
            </a:r>
            <a:r>
              <a:rPr lang="ko-KR" altLang="en-US" sz="700" dirty="0"/>
              <a:t>복지 서비스 정비</a:t>
            </a:r>
            <a:r>
              <a:rPr lang="en-US" altLang="ko-KR" sz="700" dirty="0"/>
              <a:t>,</a:t>
            </a:r>
            <a:r>
              <a:rPr lang="ko-KR" altLang="en-US" sz="700" dirty="0"/>
              <a:t> 확충</a:t>
            </a:r>
          </a:p>
        </p:txBody>
      </p:sp>
    </p:spTree>
    <p:extLst>
      <p:ext uri="{BB962C8B-B14F-4D97-AF65-F5344CB8AC3E}">
        <p14:creationId xmlns:p14="http://schemas.microsoft.com/office/powerpoint/2010/main" val="70348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5E96B-9110-D408-6D04-CA0FB7323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8F36433-3DB9-58A3-E9FA-9F39F70990B0}"/>
              </a:ext>
            </a:extLst>
          </p:cNvPr>
          <p:cNvSpPr txBox="1"/>
          <p:nvPr/>
        </p:nvSpPr>
        <p:spPr>
          <a:xfrm>
            <a:off x="1317266" y="893251"/>
            <a:ext cx="4427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070C0"/>
                </a:solidFill>
              </a:rPr>
              <a:t>진안 일꾼 </a:t>
            </a:r>
            <a:r>
              <a:rPr lang="ko-KR" altLang="en-US" sz="3000" dirty="0" err="1">
                <a:solidFill>
                  <a:srgbClr val="0070C0"/>
                </a:solidFill>
              </a:rPr>
              <a:t>이우규</a:t>
            </a:r>
            <a:r>
              <a:rPr lang="ko-KR" altLang="en-US" sz="3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0" name="사각형: 잘린 한쪽 모서리 29">
            <a:extLst>
              <a:ext uri="{FF2B5EF4-FFF2-40B4-BE49-F238E27FC236}">
                <a16:creationId xmlns:a16="http://schemas.microsoft.com/office/drawing/2014/main" id="{16FC8E83-F2D8-71A1-07C3-269BE154443E}"/>
              </a:ext>
            </a:extLst>
          </p:cNvPr>
          <p:cNvSpPr/>
          <p:nvPr/>
        </p:nvSpPr>
        <p:spPr>
          <a:xfrm>
            <a:off x="857250" y="4856481"/>
            <a:ext cx="2089150" cy="365759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**</a:t>
            </a:r>
            <a:r>
              <a:rPr lang="ko-KR" altLang="en-US" sz="1200" dirty="0"/>
              <a:t> </a:t>
            </a:r>
            <a:r>
              <a:rPr lang="en-US" altLang="ko-KR" sz="1200" dirty="0"/>
              <a:t>J. </a:t>
            </a:r>
            <a:r>
              <a:rPr lang="ko-KR" altLang="en-US" sz="1200" dirty="0" err="1"/>
              <a:t>정천면</a:t>
            </a:r>
            <a:r>
              <a:rPr lang="ko-KR" altLang="en-US" sz="1200" dirty="0"/>
              <a:t> 비전 </a:t>
            </a:r>
            <a:r>
              <a:rPr lang="en-US" altLang="ko-KR" sz="1200" dirty="0"/>
              <a:t>2026</a:t>
            </a:r>
            <a:r>
              <a:rPr lang="ko-KR" altLang="en-US" sz="1200" dirty="0"/>
              <a:t> </a:t>
            </a:r>
            <a:r>
              <a:rPr lang="ko-KR" altLang="en-US" sz="1200" b="1" dirty="0"/>
              <a:t>**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092827-28B5-CF82-4934-0EB67422514E}"/>
              </a:ext>
            </a:extLst>
          </p:cNvPr>
          <p:cNvSpPr/>
          <p:nvPr/>
        </p:nvSpPr>
        <p:spPr>
          <a:xfrm>
            <a:off x="857250" y="5222240"/>
            <a:ext cx="5263432" cy="4214588"/>
          </a:xfrm>
          <a:prstGeom prst="rect">
            <a:avLst/>
          </a:prstGeom>
          <a:solidFill>
            <a:srgbClr val="F8FFE7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44F3CA-34D7-0FEA-37AC-424FBD468BF4}"/>
              </a:ext>
            </a:extLst>
          </p:cNvPr>
          <p:cNvSpPr txBox="1"/>
          <p:nvPr/>
        </p:nvSpPr>
        <p:spPr>
          <a:xfrm>
            <a:off x="857250" y="9436828"/>
            <a:ext cx="5741670" cy="177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br>
              <a:rPr lang="ko-KR" altLang="en-US" sz="1000" b="1" i="0" dirty="0">
                <a:solidFill>
                  <a:srgbClr val="FFFFFF"/>
                </a:solidFill>
                <a:effectLst/>
                <a:latin typeface="Inter"/>
              </a:rPr>
            </a:br>
            <a:r>
              <a:rPr lang="ko-KR" altLang="en-US" sz="1000" b="1" i="0" dirty="0" err="1">
                <a:solidFill>
                  <a:srgbClr val="FFFFFF"/>
                </a:solidFill>
                <a:effectLst/>
                <a:latin typeface="Inter"/>
              </a:rPr>
              <a:t>이우규</a:t>
            </a:r>
            <a:endParaRPr lang="ko-KR" altLang="en-US" sz="1000" b="1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ko-KR" altLang="en-US" sz="700" b="0" i="0" dirty="0">
                <a:effectLst/>
                <a:latin typeface="Inter"/>
              </a:rPr>
              <a:t>더불어민주당 </a:t>
            </a:r>
            <a:r>
              <a:rPr lang="ko-KR" altLang="en-US" sz="700" dirty="0" err="1">
                <a:latin typeface="Inter"/>
              </a:rPr>
              <a:t>이우규</a:t>
            </a:r>
            <a:endParaRPr lang="ko-KR" altLang="en-US" sz="700" b="0" i="0" dirty="0">
              <a:effectLst/>
              <a:latin typeface="Inter"/>
            </a:endParaRPr>
          </a:p>
          <a:p>
            <a:pPr algn="l">
              <a:buNone/>
            </a:pPr>
            <a:r>
              <a:rPr lang="ko-KR" altLang="en-US" sz="700" b="0" i="0" dirty="0">
                <a:effectLst/>
                <a:latin typeface="Inter"/>
              </a:rPr>
              <a:t>진안군의 미래를 함께 만들어가겠습니다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연락처</a:t>
            </a:r>
          </a:p>
          <a:p>
            <a:pPr algn="l">
              <a:buNone/>
            </a:pPr>
            <a:r>
              <a:rPr lang="en-US" altLang="ko-KR" sz="700" b="0" i="0" dirty="0">
                <a:effectLst/>
                <a:latin typeface="Inter"/>
              </a:rPr>
              <a:t>010-7366-8789</a:t>
            </a:r>
          </a:p>
          <a:p>
            <a:pPr algn="l">
              <a:spcBef>
                <a:spcPts val="600"/>
              </a:spcBef>
              <a:buNone/>
            </a:pPr>
            <a:r>
              <a:rPr lang="en-US" altLang="ko-KR" sz="700" b="0" i="0" dirty="0">
                <a:effectLst/>
                <a:latin typeface="Inter"/>
              </a:rPr>
              <a:t>leewukui@hanmail.net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주요 공약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삶의 질 향상 및 공동체 활력 증진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지속가능한 경제 성장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미래 </a:t>
            </a:r>
            <a:r>
              <a:rPr lang="en-US" altLang="ko-KR" sz="700" b="0" i="0" dirty="0">
                <a:effectLst/>
                <a:latin typeface="Inter"/>
              </a:rPr>
              <a:t>100</a:t>
            </a:r>
            <a:r>
              <a:rPr lang="ko-KR" altLang="en-US" sz="700" b="0" i="0" dirty="0">
                <a:effectLst/>
                <a:latin typeface="Inter"/>
              </a:rPr>
              <a:t>년을 위한 행정 혁신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주거 및 산업 인프라 개선</a:t>
            </a:r>
          </a:p>
          <a:p>
            <a:pPr algn="ctr"/>
            <a:r>
              <a:rPr lang="en-US" altLang="ko-KR" sz="700" b="0" i="0" dirty="0">
                <a:effectLst/>
                <a:latin typeface="Inter"/>
              </a:rPr>
              <a:t>© 2024 </a:t>
            </a:r>
            <a:r>
              <a:rPr lang="ko-KR" altLang="en-US" sz="700" b="0" i="0" dirty="0" err="1">
                <a:effectLst/>
                <a:latin typeface="Inter"/>
              </a:rPr>
              <a:t>이우규</a:t>
            </a:r>
            <a:r>
              <a:rPr lang="ko-KR" altLang="en-US" sz="700" b="0" i="0" dirty="0">
                <a:effectLst/>
                <a:latin typeface="Inter"/>
              </a:rPr>
              <a:t> 선거캠프</a:t>
            </a:r>
            <a:r>
              <a:rPr lang="en-US" altLang="ko-KR" sz="700" b="0" i="0" dirty="0">
                <a:effectLst/>
                <a:latin typeface="Inter"/>
              </a:rPr>
              <a:t>. All rights reserved.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83FF1-8243-C607-1FA2-2D54F54E52AC}"/>
              </a:ext>
            </a:extLst>
          </p:cNvPr>
          <p:cNvSpPr txBox="1"/>
          <p:nvPr/>
        </p:nvSpPr>
        <p:spPr>
          <a:xfrm>
            <a:off x="967740" y="5126763"/>
            <a:ext cx="4922519" cy="4226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b="1" dirty="0"/>
          </a:p>
          <a:p>
            <a:pPr latinLnBrk="0">
              <a:spcAft>
                <a:spcPts val="800"/>
              </a:spcAft>
              <a:buNone/>
            </a:pPr>
            <a:r>
              <a:rPr lang="en-US" altLang="ko-KR" sz="9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9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조림초등학교</a:t>
            </a:r>
            <a:r>
              <a:rPr lang="en-US" altLang="ko-KR" sz="9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'</a:t>
            </a:r>
            <a:r>
              <a:rPr lang="ko-KR" altLang="ko-KR" sz="9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글로벌 농촌유학 허브</a:t>
            </a:r>
            <a:r>
              <a:rPr lang="en-US" altLang="ko-KR" sz="9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 </a:t>
            </a:r>
            <a:r>
              <a:rPr lang="ko-KR" altLang="ko-KR" sz="9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조성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아토피 치유마을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 확장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(20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가구 추가 조성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국제교육 프로그램 도입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원어민 교사 상주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자연친화 특성화 교육과정 개발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전국 농촌유학 박람회 </a:t>
            </a:r>
            <a:r>
              <a:rPr lang="ko-KR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정천면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개최</a:t>
            </a:r>
            <a:endParaRPr lang="en-US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spcAft>
                <a:spcPts val="800"/>
              </a:spcAft>
              <a:buNone/>
            </a:pPr>
            <a:r>
              <a:rPr lang="en-US" altLang="ko-KR" sz="9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9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운장산</a:t>
            </a:r>
            <a:r>
              <a:rPr lang="en-US" altLang="ko-KR" sz="9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'</a:t>
            </a:r>
            <a:r>
              <a:rPr lang="ko-KR" altLang="ko-KR" sz="9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에코힐링</a:t>
            </a:r>
            <a:r>
              <a:rPr lang="ko-KR" altLang="ko-KR" sz="9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관광벨트</a:t>
            </a:r>
            <a:r>
              <a:rPr lang="en-US" altLang="ko-KR" sz="9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 </a:t>
            </a:r>
            <a:r>
              <a:rPr lang="ko-KR" altLang="ko-KR" sz="9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개발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운장산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스카이워크 설치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용담호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조망 포인트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에코캠핑장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조성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글램핑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10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일반캠핑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50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면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힐링 </a:t>
            </a:r>
            <a:r>
              <a:rPr lang="ko-KR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웰니스센터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건립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용담호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수상레저 시설 확충</a:t>
            </a:r>
            <a:endParaRPr lang="en-US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spcAft>
                <a:spcPts val="800"/>
              </a:spcAft>
              <a:buNone/>
            </a:pPr>
            <a:r>
              <a:rPr lang="en-US" altLang="ko-KR" sz="9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9. </a:t>
            </a:r>
            <a:r>
              <a:rPr lang="ko-KR" altLang="ko-KR" sz="9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용담호</a:t>
            </a:r>
            <a:r>
              <a:rPr lang="en-US" altLang="ko-KR" sz="9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'</a:t>
            </a:r>
            <a:r>
              <a:rPr lang="ko-KR" altLang="ko-KR" sz="9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수상관광 활성화</a:t>
            </a:r>
            <a:r>
              <a:rPr lang="en-US" altLang="ko-KR" sz="9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 </a:t>
            </a:r>
            <a:r>
              <a:rPr lang="ko-KR" altLang="ko-KR" sz="9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프로젝트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용담호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친환경 선착장 조성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정천면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구간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전기보트 투어 운영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수상 카페테리아 설치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수변공원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조성 및 산책로 정비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9BA8EB-BF4C-D442-20FD-713349A42DD0}"/>
              </a:ext>
            </a:extLst>
          </p:cNvPr>
          <p:cNvGrpSpPr/>
          <p:nvPr/>
        </p:nvGrpSpPr>
        <p:grpSpPr>
          <a:xfrm>
            <a:off x="5224733" y="555558"/>
            <a:ext cx="1039505" cy="926259"/>
            <a:chOff x="4924926" y="2649034"/>
            <a:chExt cx="1039505" cy="926259"/>
          </a:xfrm>
        </p:grpSpPr>
        <p:pic>
          <p:nvPicPr>
            <p:cNvPr id="5" name="그림 4" descr="인간의 얼굴, 사람, 의류, 미소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213A552-0E60-0EEA-17AC-A0F068F7A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423" y="2679380"/>
              <a:ext cx="772538" cy="895913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42A0707-C543-2F56-DB71-2CBDB1F844AD}"/>
                </a:ext>
              </a:extLst>
            </p:cNvPr>
            <p:cNvSpPr/>
            <p:nvPr/>
          </p:nvSpPr>
          <p:spPr>
            <a:xfrm>
              <a:off x="4924926" y="2649034"/>
              <a:ext cx="1039505" cy="915937"/>
            </a:xfrm>
            <a:prstGeom prst="ellipse">
              <a:avLst/>
            </a:prstGeom>
            <a:noFill/>
            <a:ln w="63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5D3F102-1BF5-88A0-26CC-D91B57D591CB}"/>
              </a:ext>
            </a:extLst>
          </p:cNvPr>
          <p:cNvGrpSpPr/>
          <p:nvPr/>
        </p:nvGrpSpPr>
        <p:grpSpPr>
          <a:xfrm>
            <a:off x="5852158" y="162871"/>
            <a:ext cx="697628" cy="392430"/>
            <a:chOff x="5464960" y="518160"/>
            <a:chExt cx="697628" cy="39243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D7AA114-C962-DCC0-B1E6-68C408A56380}"/>
                </a:ext>
              </a:extLst>
            </p:cNvPr>
            <p:cNvSpPr/>
            <p:nvPr/>
          </p:nvSpPr>
          <p:spPr>
            <a:xfrm>
              <a:off x="5464960" y="518160"/>
              <a:ext cx="697627" cy="392430"/>
            </a:xfrm>
            <a:prstGeom prst="round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F9BDE0-A458-A2BD-E4B8-9949DF9ED0AB}"/>
                </a:ext>
              </a:extLst>
            </p:cNvPr>
            <p:cNvSpPr txBox="1"/>
            <p:nvPr/>
          </p:nvSpPr>
          <p:spPr>
            <a:xfrm>
              <a:off x="5464961" y="59055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돌아가기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BD3B51E-19B3-2BD6-A150-EFBB67D41F74}"/>
              </a:ext>
            </a:extLst>
          </p:cNvPr>
          <p:cNvSpPr txBox="1"/>
          <p:nvPr/>
        </p:nvSpPr>
        <p:spPr>
          <a:xfrm>
            <a:off x="2604052" y="3120887"/>
            <a:ext cx="1317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informatics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B5BF6DE-5EBE-05C2-0420-A8F4AB9A40B6}"/>
              </a:ext>
            </a:extLst>
          </p:cNvPr>
          <p:cNvGrpSpPr/>
          <p:nvPr/>
        </p:nvGrpSpPr>
        <p:grpSpPr>
          <a:xfrm>
            <a:off x="857250" y="1669774"/>
            <a:ext cx="5294518" cy="3026297"/>
            <a:chOff x="857250" y="1669774"/>
            <a:chExt cx="5294518" cy="302629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47AAACB-FA79-DB35-F650-B13D0246C1DD}"/>
                </a:ext>
              </a:extLst>
            </p:cNvPr>
            <p:cNvSpPr/>
            <p:nvPr/>
          </p:nvSpPr>
          <p:spPr>
            <a:xfrm>
              <a:off x="857250" y="1669774"/>
              <a:ext cx="5294518" cy="3026297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09E69-FC3C-3EEA-5E86-BE790E677778}"/>
                </a:ext>
              </a:extLst>
            </p:cNvPr>
            <p:cNvSpPr txBox="1"/>
            <p:nvPr/>
          </p:nvSpPr>
          <p:spPr>
            <a:xfrm>
              <a:off x="2604052" y="3120887"/>
              <a:ext cx="1317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informatics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6541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02F57-AA85-90F7-0189-6E601D69F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71F1149-D38F-FF06-8275-EDF37262BE88}"/>
              </a:ext>
            </a:extLst>
          </p:cNvPr>
          <p:cNvSpPr txBox="1"/>
          <p:nvPr/>
        </p:nvSpPr>
        <p:spPr>
          <a:xfrm>
            <a:off x="1317266" y="893251"/>
            <a:ext cx="4427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070C0"/>
                </a:solidFill>
              </a:rPr>
              <a:t>진안 일꾼 </a:t>
            </a:r>
            <a:r>
              <a:rPr lang="ko-KR" altLang="en-US" sz="3000" dirty="0" err="1">
                <a:solidFill>
                  <a:srgbClr val="0070C0"/>
                </a:solidFill>
              </a:rPr>
              <a:t>이우규</a:t>
            </a:r>
            <a:r>
              <a:rPr lang="ko-KR" altLang="en-US" sz="3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0" name="사각형: 잘린 한쪽 모서리 29">
            <a:extLst>
              <a:ext uri="{FF2B5EF4-FFF2-40B4-BE49-F238E27FC236}">
                <a16:creationId xmlns:a16="http://schemas.microsoft.com/office/drawing/2014/main" id="{BD3609B9-CB55-DA8B-1570-F561EF0784D0}"/>
              </a:ext>
            </a:extLst>
          </p:cNvPr>
          <p:cNvSpPr/>
          <p:nvPr/>
        </p:nvSpPr>
        <p:spPr>
          <a:xfrm>
            <a:off x="857250" y="4856481"/>
            <a:ext cx="2089150" cy="365759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**</a:t>
            </a:r>
            <a:r>
              <a:rPr lang="ko-KR" altLang="en-US" sz="1200" dirty="0"/>
              <a:t> </a:t>
            </a:r>
            <a:r>
              <a:rPr lang="en-US" altLang="ko-KR" sz="1200" dirty="0"/>
              <a:t>K. </a:t>
            </a:r>
            <a:r>
              <a:rPr lang="ko-KR" altLang="en-US" sz="1200" dirty="0" err="1"/>
              <a:t>주천면</a:t>
            </a:r>
            <a:r>
              <a:rPr lang="ko-KR" altLang="en-US" sz="1200" dirty="0"/>
              <a:t> 비전 </a:t>
            </a:r>
            <a:r>
              <a:rPr lang="en-US" altLang="ko-KR" sz="1200" dirty="0"/>
              <a:t>2026</a:t>
            </a:r>
            <a:r>
              <a:rPr lang="ko-KR" altLang="en-US" sz="1200" dirty="0"/>
              <a:t> </a:t>
            </a:r>
            <a:r>
              <a:rPr lang="ko-KR" altLang="en-US" sz="1200" b="1" dirty="0"/>
              <a:t>**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7786C4-3D2C-D64C-DFAE-2D8C59B816FE}"/>
              </a:ext>
            </a:extLst>
          </p:cNvPr>
          <p:cNvSpPr/>
          <p:nvPr/>
        </p:nvSpPr>
        <p:spPr>
          <a:xfrm>
            <a:off x="857250" y="5222240"/>
            <a:ext cx="5263432" cy="4214588"/>
          </a:xfrm>
          <a:prstGeom prst="rect">
            <a:avLst/>
          </a:prstGeom>
          <a:solidFill>
            <a:srgbClr val="F8FFE7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0E2109-53CA-6430-3311-3C50148E1BBF}"/>
              </a:ext>
            </a:extLst>
          </p:cNvPr>
          <p:cNvSpPr txBox="1"/>
          <p:nvPr/>
        </p:nvSpPr>
        <p:spPr>
          <a:xfrm>
            <a:off x="857250" y="9436828"/>
            <a:ext cx="5741670" cy="177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br>
              <a:rPr lang="ko-KR" altLang="en-US" sz="1000" b="1" i="0" dirty="0">
                <a:solidFill>
                  <a:srgbClr val="FFFFFF"/>
                </a:solidFill>
                <a:effectLst/>
                <a:latin typeface="Inter"/>
              </a:rPr>
            </a:br>
            <a:r>
              <a:rPr lang="ko-KR" altLang="en-US" sz="1000" b="1" i="0" dirty="0" err="1">
                <a:solidFill>
                  <a:srgbClr val="FFFFFF"/>
                </a:solidFill>
                <a:effectLst/>
                <a:latin typeface="Inter"/>
              </a:rPr>
              <a:t>이우규</a:t>
            </a:r>
            <a:endParaRPr lang="ko-KR" altLang="en-US" sz="1000" b="1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ko-KR" altLang="en-US" sz="700" b="0" i="0" dirty="0">
                <a:effectLst/>
                <a:latin typeface="Inter"/>
              </a:rPr>
              <a:t>더불어민주당 </a:t>
            </a:r>
            <a:r>
              <a:rPr lang="ko-KR" altLang="en-US" sz="700" dirty="0" err="1">
                <a:latin typeface="Inter"/>
              </a:rPr>
              <a:t>이우규</a:t>
            </a:r>
            <a:endParaRPr lang="ko-KR" altLang="en-US" sz="700" b="0" i="0" dirty="0">
              <a:effectLst/>
              <a:latin typeface="Inter"/>
            </a:endParaRPr>
          </a:p>
          <a:p>
            <a:pPr algn="l">
              <a:buNone/>
            </a:pPr>
            <a:r>
              <a:rPr lang="ko-KR" altLang="en-US" sz="700" b="0" i="0" dirty="0">
                <a:effectLst/>
                <a:latin typeface="Inter"/>
              </a:rPr>
              <a:t>진안군의 미래를 함께 만들어가겠습니다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연락처</a:t>
            </a:r>
          </a:p>
          <a:p>
            <a:pPr algn="l">
              <a:buNone/>
            </a:pPr>
            <a:r>
              <a:rPr lang="en-US" altLang="ko-KR" sz="700" b="0" i="0" dirty="0">
                <a:effectLst/>
                <a:latin typeface="Inter"/>
              </a:rPr>
              <a:t>010-7366-8789</a:t>
            </a:r>
          </a:p>
          <a:p>
            <a:pPr algn="l">
              <a:spcBef>
                <a:spcPts val="600"/>
              </a:spcBef>
              <a:buNone/>
            </a:pPr>
            <a:r>
              <a:rPr lang="en-US" altLang="ko-KR" sz="700" b="0" i="0" dirty="0">
                <a:effectLst/>
                <a:latin typeface="Inter"/>
              </a:rPr>
              <a:t>leewukui@hanmail.net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주요 공약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삶의 질 향상 및 공동체 활력 증진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지속가능한 경제 성장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미래 </a:t>
            </a:r>
            <a:r>
              <a:rPr lang="en-US" altLang="ko-KR" sz="700" b="0" i="0" dirty="0">
                <a:effectLst/>
                <a:latin typeface="Inter"/>
              </a:rPr>
              <a:t>100</a:t>
            </a:r>
            <a:r>
              <a:rPr lang="ko-KR" altLang="en-US" sz="700" b="0" i="0" dirty="0">
                <a:effectLst/>
                <a:latin typeface="Inter"/>
              </a:rPr>
              <a:t>년을 위한 행정 혁신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주거 및 산업 인프라 개선</a:t>
            </a:r>
          </a:p>
          <a:p>
            <a:pPr algn="ctr"/>
            <a:r>
              <a:rPr lang="en-US" altLang="ko-KR" sz="700" b="0" i="0" dirty="0">
                <a:effectLst/>
                <a:latin typeface="Inter"/>
              </a:rPr>
              <a:t>© 2024 </a:t>
            </a:r>
            <a:r>
              <a:rPr lang="ko-KR" altLang="en-US" sz="700" b="0" i="0" dirty="0" err="1">
                <a:effectLst/>
                <a:latin typeface="Inter"/>
              </a:rPr>
              <a:t>이우규</a:t>
            </a:r>
            <a:r>
              <a:rPr lang="ko-KR" altLang="en-US" sz="700" b="0" i="0" dirty="0">
                <a:effectLst/>
                <a:latin typeface="Inter"/>
              </a:rPr>
              <a:t> 선거캠프</a:t>
            </a:r>
            <a:r>
              <a:rPr lang="en-US" altLang="ko-KR" sz="700" b="0" i="0" dirty="0">
                <a:effectLst/>
                <a:latin typeface="Inter"/>
              </a:rPr>
              <a:t>. All rights reserved.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8B81-C90F-46DC-80BC-B3AA89CEA922}"/>
              </a:ext>
            </a:extLst>
          </p:cNvPr>
          <p:cNvSpPr txBox="1"/>
          <p:nvPr/>
        </p:nvSpPr>
        <p:spPr>
          <a:xfrm>
            <a:off x="967740" y="5126763"/>
            <a:ext cx="4922519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b="1" dirty="0"/>
          </a:p>
          <a:p>
            <a:pPr latinLnBrk="0">
              <a:spcAft>
                <a:spcPts val="800"/>
              </a:spcAft>
              <a:buNone/>
            </a:pPr>
            <a:r>
              <a:rPr lang="en-US" altLang="ko-KR" sz="7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7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주거환경 </a:t>
            </a:r>
            <a:r>
              <a:rPr lang="ko-KR" altLang="ko-KR" sz="7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대혁신</a:t>
            </a:r>
            <a:r>
              <a:rPr lang="en-US" altLang="ko-KR" sz="7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'</a:t>
            </a:r>
            <a:r>
              <a:rPr lang="ko-KR" altLang="ko-KR" sz="7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새로운 주천 주거복지 프로젝트</a:t>
            </a:r>
            <a:r>
              <a:rPr lang="en-US" altLang="ko-KR" sz="7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endParaRPr lang="ko-KR" altLang="ko-KR" sz="7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도로 정비 및 확장 사업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4m 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미만 도로를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6m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확장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총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30km)</a:t>
            </a:r>
            <a:endParaRPr lang="ko-KR" altLang="ko-KR" sz="7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상하수도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100% 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보급 달성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슬레이트 지붕 개선 사업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100% 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친환경 </a:t>
            </a:r>
            <a:r>
              <a:rPr lang="ko-KR" altLang="ko-KR" sz="7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지붕재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교체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화장실 현대화 사업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재래식 화장실 수세식 개조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100% 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지원</a:t>
            </a:r>
          </a:p>
          <a:p>
            <a:pPr latinLnBrk="0">
              <a:spcAft>
                <a:spcPts val="800"/>
              </a:spcAft>
              <a:buNone/>
            </a:pPr>
            <a:r>
              <a:rPr lang="en-US" altLang="ko-KR" sz="7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7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청년 정착 혁신기지 조성</a:t>
            </a:r>
            <a:r>
              <a:rPr lang="en-US" altLang="ko-KR" sz="7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'</a:t>
            </a:r>
            <a:r>
              <a:rPr lang="ko-KR" altLang="ko-KR" sz="7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주천 청년 드림 빌리지</a:t>
            </a:r>
            <a:r>
              <a:rPr lang="en-US" altLang="ko-KR" sz="7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endParaRPr lang="ko-KR" altLang="ko-KR" sz="7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행복주택 확대 건설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18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세대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→ 50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세대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(2027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 완공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7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청년 창업 지원센터 설립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50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 창업교육 및 자금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억원 한도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청년농업인 정착 패키지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영농정착지원금 월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120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만원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× 36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개월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청년 생활비 지원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3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년간 월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30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만원 정착지원금</a:t>
            </a:r>
          </a:p>
          <a:p>
            <a:pPr latinLnBrk="0">
              <a:spcAft>
                <a:spcPts val="800"/>
              </a:spcAft>
              <a:buNone/>
            </a:pPr>
            <a:r>
              <a:rPr lang="en-US" altLang="ko-KR" sz="7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7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혁신농업 클러스터 구축</a:t>
            </a:r>
            <a:r>
              <a:rPr lang="en-US" altLang="ko-KR" sz="7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'</a:t>
            </a:r>
            <a:r>
              <a:rPr lang="ko-KR" altLang="ko-KR" sz="7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주천 </a:t>
            </a:r>
            <a:r>
              <a:rPr lang="ko-KR" altLang="ko-KR" sz="7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스마트팜</a:t>
            </a:r>
            <a:r>
              <a:rPr lang="ko-KR" altLang="ko-KR" sz="7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밸리</a:t>
            </a:r>
            <a:r>
              <a:rPr lang="en-US" altLang="ko-KR" sz="7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endParaRPr lang="ko-KR" altLang="ko-KR" sz="7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7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스마트팜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혁신단지 조성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20ha 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규모 클러스터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 산업화 지원센터 설립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7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청년농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7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스마트팜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교육원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연간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100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 교육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7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드론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방제 서비스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농가 방제비용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50% 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지원</a:t>
            </a:r>
            <a:endParaRPr lang="en-US" altLang="ko-KR" sz="7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spcAft>
                <a:spcPts val="800"/>
              </a:spcAft>
              <a:buNone/>
            </a:pPr>
            <a:r>
              <a:rPr lang="en-US" altLang="ko-KR" sz="7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 </a:t>
            </a:r>
            <a:r>
              <a:rPr lang="ko-KR" altLang="ko-KR" sz="7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관광문화 르네상스</a:t>
            </a:r>
            <a:r>
              <a:rPr lang="en-US" altLang="ko-KR" sz="7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'</a:t>
            </a:r>
            <a:r>
              <a:rPr lang="ko-KR" altLang="ko-KR" sz="7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운일암반일암</a:t>
            </a:r>
            <a:r>
              <a:rPr lang="ko-KR" altLang="ko-KR" sz="7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글로벌 명품관광지</a:t>
            </a:r>
            <a:r>
              <a:rPr lang="en-US" altLang="ko-KR" sz="7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endParaRPr lang="ko-KR" altLang="ko-KR" sz="7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7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운일암반일암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명품화 사업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탐방로 정비 및 편의시설 확충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주천 관광종합센터 건립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생태관광 프로그램 개발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7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구봉산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트레킹 코스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7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고로쇠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축제 업그레이드</a:t>
            </a:r>
            <a:r>
              <a:rPr lang="en-US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7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전국 최대 규모 브랜드화</a:t>
            </a:r>
          </a:p>
          <a:p>
            <a:pPr marL="342900" lvl="0" indent="-342900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027D31D-820C-658D-9B8C-65C1F0AECC5B}"/>
              </a:ext>
            </a:extLst>
          </p:cNvPr>
          <p:cNvGrpSpPr/>
          <p:nvPr/>
        </p:nvGrpSpPr>
        <p:grpSpPr>
          <a:xfrm>
            <a:off x="5224733" y="555558"/>
            <a:ext cx="1039505" cy="926259"/>
            <a:chOff x="4924926" y="2649034"/>
            <a:chExt cx="1039505" cy="926259"/>
          </a:xfrm>
        </p:grpSpPr>
        <p:pic>
          <p:nvPicPr>
            <p:cNvPr id="5" name="그림 4" descr="인간의 얼굴, 사람, 의류, 미소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1B9C4CBA-583F-E761-5D8E-6A7F2C881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423" y="2679380"/>
              <a:ext cx="772538" cy="895913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DA7BB26-E737-902D-6067-C4DB145F2C74}"/>
                </a:ext>
              </a:extLst>
            </p:cNvPr>
            <p:cNvSpPr/>
            <p:nvPr/>
          </p:nvSpPr>
          <p:spPr>
            <a:xfrm>
              <a:off x="4924926" y="2649034"/>
              <a:ext cx="1039505" cy="915937"/>
            </a:xfrm>
            <a:prstGeom prst="ellipse">
              <a:avLst/>
            </a:prstGeom>
            <a:noFill/>
            <a:ln w="63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8EF0C88-6C22-2209-BB24-D0A29B0CBE93}"/>
              </a:ext>
            </a:extLst>
          </p:cNvPr>
          <p:cNvGrpSpPr/>
          <p:nvPr/>
        </p:nvGrpSpPr>
        <p:grpSpPr>
          <a:xfrm>
            <a:off x="5852158" y="162871"/>
            <a:ext cx="697628" cy="392430"/>
            <a:chOff x="5464960" y="518160"/>
            <a:chExt cx="697628" cy="39243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1A0E5AF-9BA1-3170-3599-B3E5DDC479C5}"/>
                </a:ext>
              </a:extLst>
            </p:cNvPr>
            <p:cNvSpPr/>
            <p:nvPr/>
          </p:nvSpPr>
          <p:spPr>
            <a:xfrm>
              <a:off x="5464960" y="518160"/>
              <a:ext cx="697627" cy="392430"/>
            </a:xfrm>
            <a:prstGeom prst="round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F5235E-E010-026A-3A9A-364B242D227F}"/>
                </a:ext>
              </a:extLst>
            </p:cNvPr>
            <p:cNvSpPr txBox="1"/>
            <p:nvPr/>
          </p:nvSpPr>
          <p:spPr>
            <a:xfrm>
              <a:off x="5464961" y="59055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돌아가기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35B8228-8B5C-3BFE-FFC2-3B1C37471219}"/>
              </a:ext>
            </a:extLst>
          </p:cNvPr>
          <p:cNvGrpSpPr/>
          <p:nvPr/>
        </p:nvGrpSpPr>
        <p:grpSpPr>
          <a:xfrm>
            <a:off x="857250" y="1669774"/>
            <a:ext cx="5294518" cy="3026297"/>
            <a:chOff x="857250" y="1669774"/>
            <a:chExt cx="5294518" cy="302629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95966B7-3CC8-E8EE-4521-A7BF8D047411}"/>
                </a:ext>
              </a:extLst>
            </p:cNvPr>
            <p:cNvSpPr/>
            <p:nvPr/>
          </p:nvSpPr>
          <p:spPr>
            <a:xfrm>
              <a:off x="857250" y="1669774"/>
              <a:ext cx="5294518" cy="3026297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64FDFC-5A19-C7A8-18CE-55815392BDC0}"/>
                </a:ext>
              </a:extLst>
            </p:cNvPr>
            <p:cNvSpPr txBox="1"/>
            <p:nvPr/>
          </p:nvSpPr>
          <p:spPr>
            <a:xfrm>
              <a:off x="2604052" y="3120887"/>
              <a:ext cx="1317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informatics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136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13ECE8-CDEE-357E-E207-464C53C14E30}"/>
              </a:ext>
            </a:extLst>
          </p:cNvPr>
          <p:cNvSpPr/>
          <p:nvPr/>
        </p:nvSpPr>
        <p:spPr>
          <a:xfrm>
            <a:off x="872490" y="7031782"/>
            <a:ext cx="2370814" cy="1182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29A27B-436F-44E1-5428-68205A2942C7}"/>
              </a:ext>
            </a:extLst>
          </p:cNvPr>
          <p:cNvSpPr/>
          <p:nvPr/>
        </p:nvSpPr>
        <p:spPr>
          <a:xfrm>
            <a:off x="3586480" y="7047022"/>
            <a:ext cx="2370814" cy="1182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DF35396-CC53-080D-ED0D-26819527524D}"/>
              </a:ext>
            </a:extLst>
          </p:cNvPr>
          <p:cNvGrpSpPr/>
          <p:nvPr/>
        </p:nvGrpSpPr>
        <p:grpSpPr>
          <a:xfrm>
            <a:off x="913806" y="11006477"/>
            <a:ext cx="5345347" cy="609600"/>
            <a:chOff x="874394" y="9692640"/>
            <a:chExt cx="5345347" cy="6096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9133A25-C01D-160D-B877-D96734DAE354}"/>
                </a:ext>
              </a:extLst>
            </p:cNvPr>
            <p:cNvSpPr/>
            <p:nvPr/>
          </p:nvSpPr>
          <p:spPr>
            <a:xfrm>
              <a:off x="874394" y="9692640"/>
              <a:ext cx="5345347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8DE738E-CF23-6F2E-0D79-7B852A0C5264}"/>
                </a:ext>
              </a:extLst>
            </p:cNvPr>
            <p:cNvSpPr/>
            <p:nvPr/>
          </p:nvSpPr>
          <p:spPr>
            <a:xfrm>
              <a:off x="4424735" y="9951720"/>
              <a:ext cx="624840" cy="2743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1470A6B-7931-C3D8-5D5D-08641D5269F7}"/>
                </a:ext>
              </a:extLst>
            </p:cNvPr>
            <p:cNvSpPr/>
            <p:nvPr/>
          </p:nvSpPr>
          <p:spPr>
            <a:xfrm>
              <a:off x="5332453" y="9951720"/>
              <a:ext cx="624840" cy="2743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D4833E-231C-EDC8-8E85-BE297F741C3A}"/>
              </a:ext>
            </a:extLst>
          </p:cNvPr>
          <p:cNvSpPr/>
          <p:nvPr/>
        </p:nvSpPr>
        <p:spPr>
          <a:xfrm>
            <a:off x="801092" y="8630284"/>
            <a:ext cx="5362492" cy="39243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SNS </a:t>
            </a:r>
            <a:r>
              <a:rPr lang="ko-KR" altLang="en-US" dirty="0">
                <a:solidFill>
                  <a:schemeClr val="tx1"/>
                </a:solidFill>
              </a:rPr>
              <a:t>홍보 링크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F7CE46-4DFC-14C5-C8D3-ED17D8BA309C}"/>
              </a:ext>
            </a:extLst>
          </p:cNvPr>
          <p:cNvSpPr txBox="1"/>
          <p:nvPr/>
        </p:nvSpPr>
        <p:spPr>
          <a:xfrm>
            <a:off x="2736341" y="71366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인물 소개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8C4F15-4AFE-B0EF-E91B-AB92CB177386}"/>
              </a:ext>
            </a:extLst>
          </p:cNvPr>
          <p:cNvSpPr txBox="1"/>
          <p:nvPr/>
        </p:nvSpPr>
        <p:spPr>
          <a:xfrm>
            <a:off x="1767838" y="1121460"/>
            <a:ext cx="3429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0" i="0" dirty="0">
                <a:solidFill>
                  <a:srgbClr val="4B5563"/>
                </a:solidFill>
                <a:effectLst/>
                <a:latin typeface="Inter"/>
              </a:rPr>
              <a:t>진안군의 미래를 이끌어갈 </a:t>
            </a:r>
            <a:r>
              <a:rPr lang="ko-KR" altLang="en-US" sz="1000" b="0" i="0" dirty="0" err="1">
                <a:solidFill>
                  <a:srgbClr val="4B5563"/>
                </a:solidFill>
                <a:effectLst/>
                <a:latin typeface="Inter"/>
              </a:rPr>
              <a:t>이우규를</a:t>
            </a:r>
            <a:r>
              <a:rPr lang="ko-KR" altLang="en-US" sz="1000" b="0" i="0" dirty="0">
                <a:solidFill>
                  <a:srgbClr val="4B5563"/>
                </a:solidFill>
                <a:effectLst/>
                <a:latin typeface="Inter"/>
              </a:rPr>
              <a:t> 소개합니다</a:t>
            </a:r>
            <a:endParaRPr lang="ko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1FB06B-0FFD-3229-7E20-D36BBE2B57EF}"/>
              </a:ext>
            </a:extLst>
          </p:cNvPr>
          <p:cNvSpPr txBox="1"/>
          <p:nvPr/>
        </p:nvSpPr>
        <p:spPr>
          <a:xfrm>
            <a:off x="1706117" y="4135785"/>
            <a:ext cx="3429000" cy="2008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800" b="1" i="0" dirty="0">
                <a:solidFill>
                  <a:srgbClr val="111827"/>
                </a:solidFill>
                <a:effectLst/>
                <a:latin typeface="Inter"/>
              </a:rPr>
              <a:t>주요 경력</a:t>
            </a:r>
          </a:p>
          <a:p>
            <a:pPr algn="l">
              <a:buNone/>
            </a:pPr>
            <a:r>
              <a:rPr lang="en-US" altLang="ko-KR" sz="800" b="0" i="0" dirty="0">
                <a:solidFill>
                  <a:srgbClr val="111827"/>
                </a:solidFill>
                <a:effectLst/>
                <a:latin typeface="Inter"/>
              </a:rPr>
              <a:t>21</a:t>
            </a:r>
            <a:r>
              <a:rPr lang="ko-KR" altLang="en-US" sz="800" b="0" i="0" dirty="0">
                <a:solidFill>
                  <a:srgbClr val="111827"/>
                </a:solidFill>
                <a:effectLst/>
                <a:latin typeface="Inter"/>
              </a:rPr>
              <a:t>대 대선 더불어민주당 </a:t>
            </a:r>
            <a:r>
              <a:rPr lang="ko-KR" altLang="en-US" sz="800" b="0" i="0" dirty="0" err="1">
                <a:solidFill>
                  <a:srgbClr val="111827"/>
                </a:solidFill>
                <a:effectLst/>
                <a:latin typeface="Inter"/>
              </a:rPr>
              <a:t>완진무지역위원회선거대책</a:t>
            </a:r>
            <a:r>
              <a:rPr lang="ko-KR" altLang="en-US" sz="800" b="0" i="0" dirty="0">
                <a:solidFill>
                  <a:srgbClr val="111827"/>
                </a:solidFill>
                <a:effectLst/>
                <a:latin typeface="Inter"/>
              </a:rPr>
              <a:t> 부위원장 </a:t>
            </a:r>
            <a:r>
              <a:rPr lang="en-US" altLang="ko-KR" sz="800" b="0" i="0" dirty="0">
                <a:solidFill>
                  <a:srgbClr val="111827"/>
                </a:solidFill>
                <a:effectLst/>
                <a:latin typeface="Inter"/>
              </a:rPr>
              <a:t>(</a:t>
            </a:r>
            <a:r>
              <a:rPr lang="ko-KR" altLang="en-US" sz="800" b="0" i="0" dirty="0">
                <a:solidFill>
                  <a:srgbClr val="111827"/>
                </a:solidFill>
                <a:effectLst/>
                <a:latin typeface="Inter"/>
              </a:rPr>
              <a:t>현</a:t>
            </a:r>
            <a:r>
              <a:rPr lang="en-US" altLang="ko-KR" sz="800" b="0" i="0" dirty="0">
                <a:solidFill>
                  <a:srgbClr val="111827"/>
                </a:solidFill>
                <a:effectLst/>
                <a:latin typeface="Inter"/>
              </a:rPr>
              <a:t>)</a:t>
            </a:r>
          </a:p>
          <a:p>
            <a:pPr algn="l">
              <a:spcBef>
                <a:spcPts val="900"/>
              </a:spcBef>
              <a:buNone/>
            </a:pPr>
            <a:r>
              <a:rPr lang="ko-KR" altLang="en-US" sz="800" b="0" i="0" dirty="0">
                <a:solidFill>
                  <a:srgbClr val="111827"/>
                </a:solidFill>
                <a:effectLst/>
                <a:latin typeface="Inter"/>
              </a:rPr>
              <a:t>제</a:t>
            </a:r>
            <a:r>
              <a:rPr lang="en-US" altLang="ko-KR" sz="800" b="0" i="0" dirty="0">
                <a:solidFill>
                  <a:srgbClr val="111827"/>
                </a:solidFill>
                <a:effectLst/>
                <a:latin typeface="Inter"/>
              </a:rPr>
              <a:t>8</a:t>
            </a:r>
            <a:r>
              <a:rPr lang="ko-KR" altLang="en-US" sz="800" b="0" i="0" dirty="0">
                <a:solidFill>
                  <a:srgbClr val="111827"/>
                </a:solidFill>
                <a:effectLst/>
                <a:latin typeface="Inter"/>
              </a:rPr>
              <a:t>대 진안군의회 의원 </a:t>
            </a:r>
            <a:r>
              <a:rPr lang="en-US" altLang="ko-KR" sz="800" b="0" i="0" dirty="0">
                <a:solidFill>
                  <a:srgbClr val="111827"/>
                </a:solidFill>
                <a:effectLst/>
                <a:latin typeface="Inter"/>
              </a:rPr>
              <a:t>(</a:t>
            </a:r>
            <a:r>
              <a:rPr lang="ko-KR" altLang="en-US" sz="800" b="0" i="0" dirty="0">
                <a:solidFill>
                  <a:srgbClr val="111827"/>
                </a:solidFill>
                <a:effectLst/>
                <a:latin typeface="Inter"/>
              </a:rPr>
              <a:t>전</a:t>
            </a:r>
            <a:r>
              <a:rPr lang="en-US" altLang="ko-KR" sz="800" b="0" i="0" dirty="0">
                <a:solidFill>
                  <a:srgbClr val="111827"/>
                </a:solidFill>
                <a:effectLst/>
                <a:latin typeface="Inter"/>
              </a:rPr>
              <a:t>)</a:t>
            </a:r>
          </a:p>
          <a:p>
            <a:pPr algn="l">
              <a:spcBef>
                <a:spcPts val="900"/>
              </a:spcBef>
              <a:buNone/>
            </a:pPr>
            <a:r>
              <a:rPr lang="ko-KR" altLang="en-US" sz="800" b="0" i="0" dirty="0">
                <a:solidFill>
                  <a:srgbClr val="111827"/>
                </a:solidFill>
                <a:effectLst/>
                <a:latin typeface="Inter"/>
              </a:rPr>
              <a:t>진안군 재향군인회 이사 </a:t>
            </a:r>
            <a:r>
              <a:rPr lang="en-US" altLang="ko-KR" sz="800" b="0" i="0" dirty="0">
                <a:solidFill>
                  <a:srgbClr val="111827"/>
                </a:solidFill>
                <a:effectLst/>
                <a:latin typeface="Inter"/>
              </a:rPr>
              <a:t>(</a:t>
            </a:r>
            <a:r>
              <a:rPr lang="ko-KR" altLang="en-US" sz="800" b="0" i="0" dirty="0">
                <a:solidFill>
                  <a:srgbClr val="111827"/>
                </a:solidFill>
                <a:effectLst/>
                <a:latin typeface="Inter"/>
              </a:rPr>
              <a:t>현</a:t>
            </a:r>
            <a:r>
              <a:rPr lang="en-US" altLang="ko-KR" sz="800" b="0" i="0" dirty="0">
                <a:solidFill>
                  <a:srgbClr val="111827"/>
                </a:solidFill>
                <a:effectLst/>
                <a:latin typeface="Inter"/>
              </a:rPr>
              <a:t>)</a:t>
            </a:r>
          </a:p>
          <a:p>
            <a:pPr algn="l">
              <a:spcBef>
                <a:spcPts val="900"/>
              </a:spcBef>
              <a:buNone/>
            </a:pPr>
            <a:r>
              <a:rPr lang="ko-KR" altLang="en-US" sz="800" b="0" i="0" dirty="0">
                <a:solidFill>
                  <a:srgbClr val="111827"/>
                </a:solidFill>
                <a:effectLst/>
                <a:latin typeface="Inter"/>
              </a:rPr>
              <a:t>새마을 </a:t>
            </a:r>
            <a:r>
              <a:rPr lang="ko-KR" altLang="en-US" sz="800" b="0" i="0" dirty="0" err="1">
                <a:solidFill>
                  <a:srgbClr val="111827"/>
                </a:solidFill>
                <a:effectLst/>
                <a:latin typeface="Inter"/>
              </a:rPr>
              <a:t>진안군지회</a:t>
            </a:r>
            <a:r>
              <a:rPr lang="ko-KR" altLang="en-US" sz="800" b="0" i="0" dirty="0">
                <a:solidFill>
                  <a:srgbClr val="111827"/>
                </a:solidFill>
                <a:effectLst/>
                <a:latin typeface="Inter"/>
              </a:rPr>
              <a:t> 이사 </a:t>
            </a:r>
            <a:r>
              <a:rPr lang="en-US" altLang="ko-KR" sz="800" b="0" i="0" dirty="0">
                <a:solidFill>
                  <a:srgbClr val="111827"/>
                </a:solidFill>
                <a:effectLst/>
                <a:latin typeface="Inter"/>
              </a:rPr>
              <a:t>(</a:t>
            </a:r>
            <a:r>
              <a:rPr lang="ko-KR" altLang="en-US" sz="800" b="0" i="0" dirty="0">
                <a:solidFill>
                  <a:srgbClr val="111827"/>
                </a:solidFill>
                <a:effectLst/>
                <a:latin typeface="Inter"/>
              </a:rPr>
              <a:t>현</a:t>
            </a:r>
            <a:r>
              <a:rPr lang="en-US" altLang="ko-KR" sz="800" b="0" i="0" dirty="0">
                <a:solidFill>
                  <a:srgbClr val="111827"/>
                </a:solidFill>
                <a:effectLst/>
                <a:latin typeface="Inter"/>
              </a:rPr>
              <a:t>)</a:t>
            </a:r>
          </a:p>
          <a:p>
            <a:pPr algn="l">
              <a:spcBef>
                <a:spcPts val="900"/>
              </a:spcBef>
              <a:buNone/>
            </a:pPr>
            <a:r>
              <a:rPr lang="ko-KR" altLang="en-US" sz="800" b="0" i="0" dirty="0">
                <a:solidFill>
                  <a:srgbClr val="111827"/>
                </a:solidFill>
                <a:effectLst/>
                <a:latin typeface="Inter"/>
              </a:rPr>
              <a:t>더불어민주당 진안지역위 사회적경제위원장 </a:t>
            </a:r>
            <a:r>
              <a:rPr lang="en-US" altLang="ko-KR" sz="800" b="0" i="0" dirty="0">
                <a:solidFill>
                  <a:srgbClr val="111827"/>
                </a:solidFill>
                <a:effectLst/>
                <a:latin typeface="Inter"/>
              </a:rPr>
              <a:t>(</a:t>
            </a:r>
            <a:r>
              <a:rPr lang="ko-KR" altLang="en-US" sz="800" b="0" i="0" dirty="0">
                <a:solidFill>
                  <a:srgbClr val="111827"/>
                </a:solidFill>
                <a:effectLst/>
                <a:latin typeface="Inter"/>
              </a:rPr>
              <a:t>현</a:t>
            </a:r>
            <a:r>
              <a:rPr lang="en-US" altLang="ko-KR" sz="800" b="0" i="0" dirty="0">
                <a:solidFill>
                  <a:srgbClr val="111827"/>
                </a:solidFill>
                <a:effectLst/>
                <a:latin typeface="Inter"/>
              </a:rPr>
              <a:t>)</a:t>
            </a:r>
          </a:p>
          <a:p>
            <a:pPr algn="l">
              <a:spcBef>
                <a:spcPts val="900"/>
              </a:spcBef>
              <a:buNone/>
            </a:pPr>
            <a:r>
              <a:rPr lang="ko-KR" altLang="en-US" sz="800" b="0" i="0" dirty="0">
                <a:solidFill>
                  <a:srgbClr val="111827"/>
                </a:solidFill>
                <a:effectLst/>
                <a:latin typeface="Inter"/>
              </a:rPr>
              <a:t>더불어민주당 전북특별자치도당 </a:t>
            </a:r>
            <a:r>
              <a:rPr lang="ko-KR" altLang="en-US" sz="800" b="0" i="0" dirty="0" err="1">
                <a:solidFill>
                  <a:srgbClr val="111827"/>
                </a:solidFill>
                <a:effectLst/>
                <a:latin typeface="Inter"/>
              </a:rPr>
              <a:t>지방소멸대책</a:t>
            </a:r>
            <a:r>
              <a:rPr lang="ko-KR" altLang="en-US" sz="800" b="0" i="0" dirty="0">
                <a:solidFill>
                  <a:srgbClr val="111827"/>
                </a:solidFill>
                <a:effectLst/>
                <a:latin typeface="Inter"/>
              </a:rPr>
              <a:t> 특별위원장 </a:t>
            </a:r>
            <a:r>
              <a:rPr lang="en-US" altLang="ko-KR" sz="800" b="0" i="0" dirty="0">
                <a:solidFill>
                  <a:srgbClr val="111827"/>
                </a:solidFill>
                <a:effectLst/>
                <a:latin typeface="Inter"/>
              </a:rPr>
              <a:t>(</a:t>
            </a:r>
            <a:r>
              <a:rPr lang="ko-KR" altLang="en-US" sz="800" b="0" i="0" dirty="0">
                <a:solidFill>
                  <a:srgbClr val="111827"/>
                </a:solidFill>
                <a:effectLst/>
                <a:latin typeface="Inter"/>
              </a:rPr>
              <a:t>현</a:t>
            </a:r>
            <a:r>
              <a:rPr lang="en-US" altLang="ko-KR" sz="800" b="0" i="0" dirty="0">
                <a:solidFill>
                  <a:srgbClr val="111827"/>
                </a:solidFill>
                <a:effectLst/>
                <a:latin typeface="Inter"/>
              </a:rPr>
              <a:t>)</a:t>
            </a:r>
          </a:p>
          <a:p>
            <a:pPr algn="l">
              <a:spcBef>
                <a:spcPts val="900"/>
              </a:spcBef>
              <a:buNone/>
            </a:pPr>
            <a:r>
              <a:rPr lang="ko-KR" altLang="en-US" sz="800" b="0" i="0" dirty="0">
                <a:solidFill>
                  <a:srgbClr val="111827"/>
                </a:solidFill>
                <a:effectLst/>
                <a:latin typeface="Inter"/>
              </a:rPr>
              <a:t>더불어민주당 정책위부의장 </a:t>
            </a:r>
            <a:r>
              <a:rPr lang="en-US" altLang="ko-KR" sz="800" b="0" i="0" dirty="0">
                <a:solidFill>
                  <a:srgbClr val="111827"/>
                </a:solidFill>
                <a:effectLst/>
                <a:latin typeface="Inter"/>
              </a:rPr>
              <a:t>(</a:t>
            </a:r>
            <a:r>
              <a:rPr lang="ko-KR" altLang="en-US" sz="800" b="0" i="0" dirty="0">
                <a:solidFill>
                  <a:srgbClr val="111827"/>
                </a:solidFill>
                <a:effectLst/>
                <a:latin typeface="Inter"/>
              </a:rPr>
              <a:t>현</a:t>
            </a:r>
            <a:r>
              <a:rPr lang="en-US" altLang="ko-KR" sz="800" b="0" i="0" dirty="0">
                <a:solidFill>
                  <a:srgbClr val="111827"/>
                </a:solidFill>
                <a:effectLst/>
                <a:latin typeface="Inter"/>
              </a:rPr>
              <a:t>)</a:t>
            </a:r>
          </a:p>
          <a:p>
            <a:pPr algn="l">
              <a:spcBef>
                <a:spcPts val="900"/>
              </a:spcBef>
            </a:pPr>
            <a:r>
              <a:rPr lang="ko-KR" altLang="en-US" sz="800" b="0" i="0" dirty="0" err="1">
                <a:solidFill>
                  <a:srgbClr val="111827"/>
                </a:solidFill>
                <a:effectLst/>
                <a:latin typeface="Inter"/>
              </a:rPr>
              <a:t>더민주</a:t>
            </a:r>
            <a:r>
              <a:rPr lang="ko-KR" altLang="en-US" sz="800" b="0" i="0" dirty="0">
                <a:solidFill>
                  <a:srgbClr val="111827"/>
                </a:solidFill>
                <a:effectLst/>
                <a:latin typeface="Inter"/>
              </a:rPr>
              <a:t> 진안 혁신회의 상임대표 </a:t>
            </a:r>
            <a:r>
              <a:rPr lang="en-US" altLang="ko-KR" sz="800" b="0" i="0" dirty="0">
                <a:solidFill>
                  <a:srgbClr val="111827"/>
                </a:solidFill>
                <a:effectLst/>
                <a:latin typeface="Inter"/>
              </a:rPr>
              <a:t>(</a:t>
            </a:r>
            <a:r>
              <a:rPr lang="ko-KR" altLang="en-US" sz="800" b="0" i="0" dirty="0">
                <a:solidFill>
                  <a:srgbClr val="111827"/>
                </a:solidFill>
                <a:effectLst/>
                <a:latin typeface="Inter"/>
              </a:rPr>
              <a:t>현</a:t>
            </a:r>
            <a:r>
              <a:rPr lang="en-US" altLang="ko-KR" sz="800" b="0" i="0" dirty="0">
                <a:solidFill>
                  <a:srgbClr val="111827"/>
                </a:solidFill>
                <a:effectLst/>
                <a:latin typeface="Inter"/>
              </a:rPr>
              <a:t>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A5E135-FEC5-C16B-3A7D-74611BCACC32}"/>
              </a:ext>
            </a:extLst>
          </p:cNvPr>
          <p:cNvSpPr txBox="1"/>
          <p:nvPr/>
        </p:nvSpPr>
        <p:spPr>
          <a:xfrm>
            <a:off x="1640639" y="6333915"/>
            <a:ext cx="3429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ko-KR" altLang="en-US" b="1" i="0" dirty="0">
                <a:solidFill>
                  <a:srgbClr val="111827"/>
                </a:solidFill>
                <a:effectLst/>
                <a:latin typeface="Inter"/>
              </a:rPr>
              <a:t>최신 소식</a:t>
            </a:r>
          </a:p>
          <a:p>
            <a:pPr algn="ctr"/>
            <a:r>
              <a:rPr lang="ko-KR" altLang="en-US" sz="1000" b="0" i="0" dirty="0" err="1">
                <a:solidFill>
                  <a:srgbClr val="4B5563"/>
                </a:solidFill>
                <a:effectLst/>
                <a:latin typeface="Inter"/>
              </a:rPr>
              <a:t>이우규의</a:t>
            </a:r>
            <a:r>
              <a:rPr lang="ko-KR" altLang="en-US" sz="1000" b="0" i="0" dirty="0">
                <a:solidFill>
                  <a:srgbClr val="4B5563"/>
                </a:solidFill>
                <a:effectLst/>
                <a:latin typeface="Inter"/>
              </a:rPr>
              <a:t> 활동 내용과 주요 일정을 확인하세요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959B74-5351-66B4-EA37-CEEDF6E7C490}"/>
              </a:ext>
            </a:extLst>
          </p:cNvPr>
          <p:cNvSpPr txBox="1"/>
          <p:nvPr/>
        </p:nvSpPr>
        <p:spPr>
          <a:xfrm>
            <a:off x="801092" y="8925185"/>
            <a:ext cx="5741670" cy="177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br>
              <a:rPr lang="ko-KR" altLang="en-US" sz="1000" b="1" i="0" dirty="0">
                <a:solidFill>
                  <a:srgbClr val="FFFFFF"/>
                </a:solidFill>
                <a:effectLst/>
                <a:latin typeface="Inter"/>
              </a:rPr>
            </a:br>
            <a:r>
              <a:rPr lang="ko-KR" altLang="en-US" sz="1000" b="1" i="0" dirty="0" err="1">
                <a:solidFill>
                  <a:srgbClr val="FFFFFF"/>
                </a:solidFill>
                <a:effectLst/>
                <a:latin typeface="Inter"/>
              </a:rPr>
              <a:t>이우규</a:t>
            </a:r>
            <a:endParaRPr lang="ko-KR" altLang="en-US" sz="1000" b="1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ko-KR" altLang="en-US" sz="700" b="0" i="0" dirty="0">
                <a:effectLst/>
                <a:latin typeface="Inter"/>
              </a:rPr>
              <a:t>더불어민주당 </a:t>
            </a:r>
            <a:r>
              <a:rPr lang="ko-KR" altLang="en-US" sz="700" dirty="0" err="1">
                <a:latin typeface="Inter"/>
              </a:rPr>
              <a:t>이우규</a:t>
            </a:r>
            <a:endParaRPr lang="ko-KR" altLang="en-US" sz="700" b="0" i="0" dirty="0">
              <a:effectLst/>
              <a:latin typeface="Inter"/>
            </a:endParaRPr>
          </a:p>
          <a:p>
            <a:pPr algn="l">
              <a:buNone/>
            </a:pPr>
            <a:r>
              <a:rPr lang="ko-KR" altLang="en-US" sz="700" b="0" i="0" dirty="0">
                <a:effectLst/>
                <a:latin typeface="Inter"/>
              </a:rPr>
              <a:t>진안군의 미래를 함께 만들어가겠습니다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연락처</a:t>
            </a:r>
          </a:p>
          <a:p>
            <a:pPr algn="l">
              <a:buNone/>
            </a:pPr>
            <a:r>
              <a:rPr lang="en-US" altLang="ko-KR" sz="700" b="0" i="0" dirty="0">
                <a:effectLst/>
                <a:latin typeface="Inter"/>
              </a:rPr>
              <a:t>010-7366-8789</a:t>
            </a:r>
          </a:p>
          <a:p>
            <a:pPr algn="l">
              <a:spcBef>
                <a:spcPts val="600"/>
              </a:spcBef>
              <a:buNone/>
            </a:pPr>
            <a:r>
              <a:rPr lang="en-US" altLang="ko-KR" sz="700" b="0" i="0" dirty="0">
                <a:effectLst/>
                <a:latin typeface="Inter"/>
              </a:rPr>
              <a:t>leewukui@hanmail.net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주요 공약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삶의 질 향상 및 공동체 활력 증진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지속가능한 경제 성장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미래 </a:t>
            </a:r>
            <a:r>
              <a:rPr lang="en-US" altLang="ko-KR" sz="700" b="0" i="0" dirty="0">
                <a:effectLst/>
                <a:latin typeface="Inter"/>
              </a:rPr>
              <a:t>100</a:t>
            </a:r>
            <a:r>
              <a:rPr lang="ko-KR" altLang="en-US" sz="700" b="0" i="0" dirty="0">
                <a:effectLst/>
                <a:latin typeface="Inter"/>
              </a:rPr>
              <a:t>년을 위한 행정 혁신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주거 및 산업 인프라 개선</a:t>
            </a:r>
          </a:p>
          <a:p>
            <a:pPr algn="ctr"/>
            <a:r>
              <a:rPr lang="en-US" altLang="ko-KR" sz="700" b="0" i="0" dirty="0">
                <a:effectLst/>
                <a:latin typeface="Inter"/>
              </a:rPr>
              <a:t>© 2024 </a:t>
            </a:r>
            <a:r>
              <a:rPr lang="ko-KR" altLang="en-US" sz="700" b="0" i="0" dirty="0" err="1">
                <a:effectLst/>
                <a:latin typeface="Inter"/>
              </a:rPr>
              <a:t>이우규</a:t>
            </a:r>
            <a:r>
              <a:rPr lang="ko-KR" altLang="en-US" sz="700" b="0" i="0" dirty="0">
                <a:effectLst/>
                <a:latin typeface="Inter"/>
              </a:rPr>
              <a:t> 선거캠프</a:t>
            </a:r>
            <a:r>
              <a:rPr lang="en-US" altLang="ko-KR" sz="700" b="0" i="0" dirty="0">
                <a:effectLst/>
                <a:latin typeface="Inter"/>
              </a:rPr>
              <a:t>. All rights reserved.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2D4346B0-8D62-EEE3-8CD0-52AA9E801E56}"/>
              </a:ext>
            </a:extLst>
          </p:cNvPr>
          <p:cNvSpPr txBox="1"/>
          <p:nvPr/>
        </p:nvSpPr>
        <p:spPr>
          <a:xfrm>
            <a:off x="1142956" y="11172778"/>
            <a:ext cx="2050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푸쉬</a:t>
            </a:r>
            <a:r>
              <a:rPr lang="ko-KR" altLang="en-US" sz="1200" dirty="0"/>
              <a:t> 설정에 동의 하십니까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C389D77A-064E-6672-4B46-2EBD269F2FE3}"/>
              </a:ext>
            </a:extLst>
          </p:cNvPr>
          <p:cNvSpPr txBox="1"/>
          <p:nvPr/>
        </p:nvSpPr>
        <p:spPr>
          <a:xfrm>
            <a:off x="4568707" y="1126555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동의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9171C69B-CB81-BB6E-2F7A-9577F727AAC2}"/>
              </a:ext>
            </a:extLst>
          </p:cNvPr>
          <p:cNvSpPr txBox="1"/>
          <p:nvPr/>
        </p:nvSpPr>
        <p:spPr>
          <a:xfrm>
            <a:off x="5345683" y="1126779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동의 안함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46185-D9A0-AD6A-B6E4-B960BDB6457D}"/>
              </a:ext>
            </a:extLst>
          </p:cNvPr>
          <p:cNvSpPr txBox="1"/>
          <p:nvPr/>
        </p:nvSpPr>
        <p:spPr>
          <a:xfrm>
            <a:off x="1041357" y="7161017"/>
            <a:ext cx="1011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B5563"/>
                </a:solidFill>
                <a:effectLst/>
                <a:uLnTx/>
                <a:uFillTx/>
                <a:latin typeface="Inter"/>
                <a:ea typeface="맑은 고딕" panose="020B0503020000020004" pitchFamily="50" charset="-127"/>
                <a:cs typeface="+mn-cs"/>
              </a:rPr>
              <a:t>최근 활동 내용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C3D85-C0FB-4999-123A-E7566E230A45}"/>
              </a:ext>
            </a:extLst>
          </p:cNvPr>
          <p:cNvSpPr txBox="1"/>
          <p:nvPr/>
        </p:nvSpPr>
        <p:spPr>
          <a:xfrm>
            <a:off x="3760072" y="7161017"/>
            <a:ext cx="1011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B5563"/>
                </a:solidFill>
                <a:effectLst/>
                <a:uLnTx/>
                <a:uFillTx/>
                <a:latin typeface="Inter"/>
                <a:ea typeface="맑은 고딕" panose="020B0503020000020004" pitchFamily="50" charset="-127"/>
                <a:cs typeface="+mn-cs"/>
              </a:rPr>
              <a:t>최신 주요 일정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7FF9B9E-6A2F-6C6A-8196-7398B00B30D4}"/>
              </a:ext>
            </a:extLst>
          </p:cNvPr>
          <p:cNvGrpSpPr/>
          <p:nvPr/>
        </p:nvGrpSpPr>
        <p:grpSpPr>
          <a:xfrm>
            <a:off x="5464960" y="518160"/>
            <a:ext cx="697628" cy="392430"/>
            <a:chOff x="5464960" y="518160"/>
            <a:chExt cx="697628" cy="39243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FBEEC94-0990-8E6A-5701-ECAE37C3246E}"/>
                </a:ext>
              </a:extLst>
            </p:cNvPr>
            <p:cNvSpPr/>
            <p:nvPr/>
          </p:nvSpPr>
          <p:spPr>
            <a:xfrm>
              <a:off x="5464960" y="518160"/>
              <a:ext cx="697627" cy="392430"/>
            </a:xfrm>
            <a:prstGeom prst="round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0B35AE-1E3D-E827-ACEF-8AE8A8D4A152}"/>
                </a:ext>
              </a:extLst>
            </p:cNvPr>
            <p:cNvSpPr txBox="1"/>
            <p:nvPr/>
          </p:nvSpPr>
          <p:spPr>
            <a:xfrm>
              <a:off x="5464961" y="59055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돌아가기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8E6318-0A9B-2F10-447D-D2F8CE1A637E}"/>
              </a:ext>
            </a:extLst>
          </p:cNvPr>
          <p:cNvSpPr txBox="1"/>
          <p:nvPr/>
        </p:nvSpPr>
        <p:spPr>
          <a:xfrm>
            <a:off x="5371865" y="10595540"/>
            <a:ext cx="8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Pop</a:t>
            </a:r>
            <a:r>
              <a:rPr lang="ko-KR" altLang="en-US" dirty="0"/>
              <a:t> </a:t>
            </a:r>
            <a:r>
              <a:rPr lang="en-US" altLang="ko-KR" dirty="0"/>
              <a:t>Up</a:t>
            </a:r>
            <a:endParaRPr lang="ko-KR" altLang="en-US" dirty="0"/>
          </a:p>
        </p:txBody>
      </p:sp>
      <p:pic>
        <p:nvPicPr>
          <p:cNvPr id="9" name="그림 8" descr="사람, 야외, 의류, 인간의 얼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7284394-0CE2-8358-5B70-446802081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247" y="1453939"/>
            <a:ext cx="2290181" cy="25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1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C12B7-30BD-2D7E-B0CB-499F0EB19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5C4E039-BFFF-8561-B326-6BA936B5CC13}"/>
              </a:ext>
            </a:extLst>
          </p:cNvPr>
          <p:cNvSpPr txBox="1"/>
          <p:nvPr/>
        </p:nvSpPr>
        <p:spPr>
          <a:xfrm>
            <a:off x="1317266" y="893251"/>
            <a:ext cx="4427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070C0"/>
                </a:solidFill>
              </a:rPr>
              <a:t>진안 일꾼 </a:t>
            </a:r>
            <a:r>
              <a:rPr lang="ko-KR" altLang="en-US" sz="3000" dirty="0" err="1">
                <a:solidFill>
                  <a:srgbClr val="0070C0"/>
                </a:solidFill>
              </a:rPr>
              <a:t>이우규</a:t>
            </a:r>
            <a:r>
              <a:rPr lang="ko-KR" altLang="en-US" sz="3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0" name="사각형: 잘린 한쪽 모서리 29">
            <a:extLst>
              <a:ext uri="{FF2B5EF4-FFF2-40B4-BE49-F238E27FC236}">
                <a16:creationId xmlns:a16="http://schemas.microsoft.com/office/drawing/2014/main" id="{4BAD4202-C1EA-3564-ABB2-9BDBF886FDF8}"/>
              </a:ext>
            </a:extLst>
          </p:cNvPr>
          <p:cNvSpPr/>
          <p:nvPr/>
        </p:nvSpPr>
        <p:spPr>
          <a:xfrm>
            <a:off x="857250" y="4704472"/>
            <a:ext cx="2449830" cy="365759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**</a:t>
            </a:r>
            <a:r>
              <a:rPr lang="en-US" altLang="ko-KR" sz="1200" b="1" dirty="0"/>
              <a:t>A. </a:t>
            </a:r>
            <a:r>
              <a:rPr lang="ko-KR" altLang="en-US" sz="1200" dirty="0"/>
              <a:t>국민주권</a:t>
            </a:r>
            <a:r>
              <a:rPr lang="en-US" altLang="ko-KR" sz="1200" dirty="0"/>
              <a:t>-</a:t>
            </a:r>
            <a:r>
              <a:rPr lang="ko-KR" altLang="en-US" sz="1200" dirty="0"/>
              <a:t>기본사회위원회 운영</a:t>
            </a:r>
            <a:r>
              <a:rPr lang="ko-KR" altLang="en-US" sz="1200" b="1" dirty="0"/>
              <a:t>**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6E9DD6-4853-CCF4-A38E-5F8127D21FA6}"/>
              </a:ext>
            </a:extLst>
          </p:cNvPr>
          <p:cNvSpPr/>
          <p:nvPr/>
        </p:nvSpPr>
        <p:spPr>
          <a:xfrm>
            <a:off x="857250" y="5075531"/>
            <a:ext cx="5263432" cy="4361297"/>
          </a:xfrm>
          <a:prstGeom prst="rect">
            <a:avLst/>
          </a:prstGeom>
          <a:solidFill>
            <a:srgbClr val="F8FFE7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BA09C-D705-E037-0F8E-89126480ED0F}"/>
              </a:ext>
            </a:extLst>
          </p:cNvPr>
          <p:cNvSpPr txBox="1"/>
          <p:nvPr/>
        </p:nvSpPr>
        <p:spPr>
          <a:xfrm>
            <a:off x="857250" y="9436828"/>
            <a:ext cx="5741670" cy="177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br>
              <a:rPr lang="ko-KR" altLang="en-US" sz="1000" b="1" i="0" dirty="0">
                <a:solidFill>
                  <a:srgbClr val="FFFFFF"/>
                </a:solidFill>
                <a:effectLst/>
                <a:latin typeface="Inter"/>
              </a:rPr>
            </a:br>
            <a:r>
              <a:rPr lang="ko-KR" altLang="en-US" sz="1000" b="1" i="0" dirty="0" err="1">
                <a:solidFill>
                  <a:srgbClr val="FFFFFF"/>
                </a:solidFill>
                <a:effectLst/>
                <a:latin typeface="Inter"/>
              </a:rPr>
              <a:t>이우규</a:t>
            </a:r>
            <a:endParaRPr lang="ko-KR" altLang="en-US" sz="1000" b="1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ko-KR" altLang="en-US" sz="700" b="0" i="0" dirty="0">
                <a:effectLst/>
                <a:latin typeface="Inter"/>
              </a:rPr>
              <a:t>더불어민주당 </a:t>
            </a:r>
            <a:r>
              <a:rPr lang="ko-KR" altLang="en-US" sz="700" dirty="0" err="1">
                <a:latin typeface="Inter"/>
              </a:rPr>
              <a:t>이우규</a:t>
            </a:r>
            <a:r>
              <a:rPr lang="ko-KR" altLang="en-US" sz="700" dirty="0">
                <a:latin typeface="Inter"/>
              </a:rPr>
              <a:t> </a:t>
            </a:r>
            <a:br>
              <a:rPr lang="en-US" altLang="ko-KR" sz="700" dirty="0">
                <a:latin typeface="Inter"/>
              </a:rPr>
            </a:br>
            <a:r>
              <a:rPr lang="ko-KR" altLang="en-US" sz="700" b="0" i="0" dirty="0">
                <a:effectLst/>
                <a:latin typeface="Inter"/>
              </a:rPr>
              <a:t>진안군의 미래를 함께 만들어가겠습니다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연락처</a:t>
            </a:r>
          </a:p>
          <a:p>
            <a:pPr algn="l">
              <a:buNone/>
            </a:pPr>
            <a:r>
              <a:rPr lang="en-US" altLang="ko-KR" sz="700" b="0" i="0" dirty="0">
                <a:effectLst/>
                <a:latin typeface="Inter"/>
              </a:rPr>
              <a:t>010-7366-8789</a:t>
            </a:r>
          </a:p>
          <a:p>
            <a:pPr algn="l">
              <a:spcBef>
                <a:spcPts val="600"/>
              </a:spcBef>
              <a:buNone/>
            </a:pPr>
            <a:r>
              <a:rPr lang="en-US" altLang="ko-KR" sz="700" b="0" i="0" dirty="0">
                <a:effectLst/>
                <a:latin typeface="Inter"/>
              </a:rPr>
              <a:t>leewukui@hanmail.net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주요 공약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삶의 질 향상 및 공동체 활력 증진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지속가능한 경제 성장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미래 </a:t>
            </a:r>
            <a:r>
              <a:rPr lang="en-US" altLang="ko-KR" sz="700" b="0" i="0" dirty="0">
                <a:effectLst/>
                <a:latin typeface="Inter"/>
              </a:rPr>
              <a:t>100</a:t>
            </a:r>
            <a:r>
              <a:rPr lang="ko-KR" altLang="en-US" sz="700" b="0" i="0" dirty="0">
                <a:effectLst/>
                <a:latin typeface="Inter"/>
              </a:rPr>
              <a:t>년을 위한 행정 혁신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주거 및 산업 인프라 개선</a:t>
            </a:r>
          </a:p>
          <a:p>
            <a:pPr algn="ctr"/>
            <a:r>
              <a:rPr lang="en-US" altLang="ko-KR" sz="700" b="0" i="0" dirty="0">
                <a:effectLst/>
                <a:latin typeface="Inter"/>
              </a:rPr>
              <a:t>© 2024 </a:t>
            </a:r>
            <a:r>
              <a:rPr lang="ko-KR" altLang="en-US" sz="700" b="0" i="0" dirty="0" err="1">
                <a:effectLst/>
                <a:latin typeface="Inter"/>
              </a:rPr>
              <a:t>이우규</a:t>
            </a:r>
            <a:r>
              <a:rPr lang="ko-KR" altLang="en-US" sz="700" b="0" i="0" dirty="0">
                <a:effectLst/>
                <a:latin typeface="Inter"/>
              </a:rPr>
              <a:t> 선거캠프</a:t>
            </a:r>
            <a:r>
              <a:rPr lang="en-US" altLang="ko-KR" sz="700" b="0" i="0" dirty="0">
                <a:effectLst/>
                <a:latin typeface="Inter"/>
              </a:rPr>
              <a:t>. All rights reserved.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D5478-8D32-8EF2-2758-EA9D763600DF}"/>
              </a:ext>
            </a:extLst>
          </p:cNvPr>
          <p:cNvSpPr txBox="1"/>
          <p:nvPr/>
        </p:nvSpPr>
        <p:spPr>
          <a:xfrm>
            <a:off x="967740" y="5120701"/>
            <a:ext cx="492251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### A-1. </a:t>
            </a:r>
            <a:r>
              <a:rPr lang="ko-KR" altLang="en-US" sz="1000" b="1" dirty="0"/>
              <a:t>기본사회위원회 운영</a:t>
            </a:r>
            <a:endParaRPr lang="ko-KR" altLang="en-US" sz="1000" dirty="0"/>
          </a:p>
          <a:p>
            <a:r>
              <a:rPr lang="ko-KR" altLang="en-US" sz="1000" b="1" dirty="0"/>
              <a:t>**목표**</a:t>
            </a:r>
            <a:r>
              <a:rPr lang="en-US" altLang="ko-KR" sz="1000" dirty="0"/>
              <a:t>: </a:t>
            </a:r>
            <a:r>
              <a:rPr lang="ko-KR" altLang="en-US" sz="1000" dirty="0"/>
              <a:t>주거</a:t>
            </a:r>
            <a:r>
              <a:rPr lang="en-US" altLang="ko-KR" sz="1000" dirty="0"/>
              <a:t>, </a:t>
            </a:r>
            <a:r>
              <a:rPr lang="ko-KR" altLang="en-US" sz="1000" dirty="0"/>
              <a:t>의료</a:t>
            </a:r>
            <a:r>
              <a:rPr lang="en-US" altLang="ko-KR" sz="1000" dirty="0"/>
              <a:t>, </a:t>
            </a:r>
            <a:r>
              <a:rPr lang="ko-KR" altLang="en-US" sz="1000" dirty="0"/>
              <a:t>돌봄</a:t>
            </a:r>
            <a:r>
              <a:rPr lang="en-US" altLang="ko-KR" sz="1000" dirty="0"/>
              <a:t>, </a:t>
            </a:r>
            <a:r>
              <a:rPr lang="ko-KR" altLang="en-US" sz="1000" dirty="0"/>
              <a:t>교육</a:t>
            </a:r>
            <a:r>
              <a:rPr lang="en-US" altLang="ko-KR" sz="1000" dirty="0"/>
              <a:t>, </a:t>
            </a:r>
            <a:r>
              <a:rPr lang="ko-KR" altLang="en-US" sz="1000" dirty="0"/>
              <a:t>교통</a:t>
            </a:r>
            <a:r>
              <a:rPr lang="en-US" altLang="ko-KR" sz="1000" dirty="0"/>
              <a:t>, </a:t>
            </a:r>
            <a:r>
              <a:rPr lang="ko-KR" altLang="en-US" sz="1000" dirty="0"/>
              <a:t>공공서비스 분야에서 정책 이행을 총괄 조정</a:t>
            </a:r>
            <a:r>
              <a:rPr lang="en-US" altLang="ko-KR" sz="1000" dirty="0"/>
              <a:t>, </a:t>
            </a:r>
            <a:r>
              <a:rPr lang="ko-KR" altLang="en-US" sz="1000" dirty="0"/>
              <a:t>평가</a:t>
            </a:r>
          </a:p>
          <a:p>
            <a:br>
              <a:rPr lang="ko-KR" altLang="en-US" sz="1000" dirty="0"/>
            </a:br>
            <a:r>
              <a:rPr lang="ko-KR" altLang="en-US" sz="1000" b="1" dirty="0"/>
              <a:t>**세부추진방안**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 구성방안</a:t>
            </a:r>
            <a:r>
              <a:rPr lang="en-US" altLang="ko-KR" sz="1000" dirty="0"/>
              <a:t>: </a:t>
            </a:r>
            <a:r>
              <a:rPr lang="ko-KR" altLang="en-US" sz="1000" dirty="0"/>
              <a:t>주민</a:t>
            </a:r>
            <a:r>
              <a:rPr lang="en-US" altLang="ko-KR" sz="1000" dirty="0"/>
              <a:t>, </a:t>
            </a:r>
            <a:r>
              <a:rPr lang="ko-KR" altLang="en-US" sz="1000" dirty="0"/>
              <a:t>기업</a:t>
            </a:r>
            <a:r>
              <a:rPr lang="en-US" altLang="ko-KR" sz="1000" dirty="0"/>
              <a:t>, </a:t>
            </a:r>
            <a:r>
              <a:rPr lang="ko-KR" altLang="en-US" sz="1000" dirty="0"/>
              <a:t>시민사회조직</a:t>
            </a:r>
            <a:r>
              <a:rPr lang="en-US" altLang="ko-KR" sz="1000" dirty="0"/>
              <a:t>, </a:t>
            </a:r>
            <a:r>
              <a:rPr lang="ko-KR" altLang="en-US" sz="1000" dirty="0"/>
              <a:t>협동조합 등 주체가 대표 파견</a:t>
            </a:r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 역할</a:t>
            </a:r>
            <a:r>
              <a:rPr lang="en-US" altLang="ko-KR" sz="1000" dirty="0"/>
              <a:t>: </a:t>
            </a:r>
            <a:r>
              <a:rPr lang="ko-KR" altLang="en-US" sz="1000" dirty="0"/>
              <a:t>기본수당추진 기획</a:t>
            </a:r>
            <a:r>
              <a:rPr lang="en-US" altLang="ko-KR" sz="1000" dirty="0"/>
              <a:t>, </a:t>
            </a:r>
            <a:r>
              <a:rPr lang="ko-KR" altLang="en-US" sz="1000" dirty="0"/>
              <a:t>통합돌봄 네트워크 거버넌스 행사</a:t>
            </a:r>
            <a:r>
              <a:rPr lang="en-US" altLang="ko-KR" sz="1000" dirty="0"/>
              <a:t>, </a:t>
            </a:r>
            <a:r>
              <a:rPr lang="ko-KR" altLang="en-US" sz="1000" dirty="0"/>
              <a:t>공약이행평가</a:t>
            </a:r>
            <a:r>
              <a:rPr lang="en-US" altLang="ko-KR" sz="1000" dirty="0"/>
              <a:t>, </a:t>
            </a:r>
            <a:r>
              <a:rPr lang="ko-KR" altLang="en-US" sz="1000" dirty="0"/>
              <a:t>군민배심원</a:t>
            </a:r>
            <a:r>
              <a:rPr lang="en-US" altLang="ko-KR" sz="1000" dirty="0"/>
              <a:t>, </a:t>
            </a:r>
            <a:r>
              <a:rPr lang="ko-KR" altLang="en-US" sz="1000" dirty="0"/>
              <a:t>주민참여예산</a:t>
            </a:r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 그린에너지 협동조합 설립</a:t>
            </a:r>
            <a:r>
              <a:rPr lang="en-US" altLang="ko-KR" sz="1000" dirty="0"/>
              <a:t>; </a:t>
            </a:r>
            <a:r>
              <a:rPr lang="ko-KR" altLang="en-US" sz="1000" dirty="0"/>
              <a:t>유휴부지 및 공공시설부지 및 지붕 활용</a:t>
            </a:r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 국비</a:t>
            </a:r>
            <a:r>
              <a:rPr lang="en-US" altLang="ko-KR" sz="1000" dirty="0"/>
              <a:t>, </a:t>
            </a:r>
            <a:r>
              <a:rPr lang="ko-KR" altLang="en-US" sz="1000" dirty="0"/>
              <a:t>도비</a:t>
            </a:r>
            <a:r>
              <a:rPr lang="en-US" altLang="ko-KR" sz="1000" dirty="0"/>
              <a:t>, </a:t>
            </a:r>
            <a:r>
              <a:rPr lang="ko-KR" altLang="en-US" sz="1000" dirty="0"/>
              <a:t>군비 사용 사업장에 대한 신규 채용 및 승진 시 진안 </a:t>
            </a:r>
            <a:r>
              <a:rPr lang="ko-KR" altLang="en-US" sz="1000" dirty="0" err="1"/>
              <a:t>주거자</a:t>
            </a:r>
            <a:r>
              <a:rPr lang="ko-KR" altLang="en-US" sz="1000" dirty="0"/>
              <a:t> 가산점 제도 도입</a:t>
            </a:r>
          </a:p>
          <a:p>
            <a:br>
              <a:rPr lang="ko-KR" altLang="en-US" sz="1000" dirty="0"/>
            </a:br>
            <a:r>
              <a:rPr lang="en-US" altLang="ko-KR" sz="1000" b="1" dirty="0"/>
              <a:t>### A-2. </a:t>
            </a:r>
            <a:r>
              <a:rPr lang="ko-KR" altLang="en-US" sz="1000" b="1" dirty="0"/>
              <a:t>찾아가는 </a:t>
            </a:r>
            <a:r>
              <a:rPr lang="ko-KR" altLang="en-US" sz="1000" b="1" dirty="0" err="1"/>
              <a:t>찐반장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찐여사</a:t>
            </a:r>
            <a:r>
              <a:rPr lang="ko-KR" altLang="en-US" sz="1000" b="1" dirty="0"/>
              <a:t> 프로그램</a:t>
            </a:r>
            <a:endParaRPr lang="ko-KR" altLang="en-US" sz="1000" dirty="0"/>
          </a:p>
          <a:p>
            <a:r>
              <a:rPr lang="ko-KR" altLang="en-US" sz="1000" b="1" dirty="0"/>
              <a:t>**목표**</a:t>
            </a:r>
            <a:r>
              <a:rPr lang="en-US" altLang="ko-KR" sz="1000" dirty="0"/>
              <a:t>: </a:t>
            </a:r>
            <a:r>
              <a:rPr lang="ko-KR" altLang="en-US" sz="1000" dirty="0"/>
              <a:t>사회적 돌봄 프로그램의 일환으로 건강이 악화되기 전에 만성질환 관리</a:t>
            </a:r>
            <a:r>
              <a:rPr lang="en-US" altLang="ko-KR" sz="1000" dirty="0"/>
              <a:t>, </a:t>
            </a:r>
            <a:r>
              <a:rPr lang="ko-KR" altLang="en-US" sz="1000" dirty="0"/>
              <a:t>치매 예방 프로그램 등을 실시하여 고령층 삶의 행복지수 향상 및 사회적 의료비 지출을 감소시킴</a:t>
            </a:r>
          </a:p>
          <a:p>
            <a:br>
              <a:rPr lang="ko-KR" altLang="en-US" sz="1000" dirty="0"/>
            </a:br>
            <a:r>
              <a:rPr lang="ko-KR" altLang="en-US" sz="1000" b="1" dirty="0"/>
              <a:t>**세부추진방안**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 행복콜과 자체 미니버스를 활용해서 간단한 건강검진</a:t>
            </a:r>
            <a:r>
              <a:rPr lang="en-US" altLang="ko-KR" sz="1000" dirty="0"/>
              <a:t>, </a:t>
            </a:r>
            <a:r>
              <a:rPr lang="ko-KR" altLang="en-US" sz="1000" dirty="0"/>
              <a:t>치매검사</a:t>
            </a:r>
            <a:r>
              <a:rPr lang="en-US" altLang="ko-KR" sz="1000" dirty="0"/>
              <a:t>, </a:t>
            </a:r>
            <a:r>
              <a:rPr lang="ko-KR" altLang="en-US" sz="1000" dirty="0"/>
              <a:t>심리검사</a:t>
            </a:r>
            <a:r>
              <a:rPr lang="en-US" altLang="ko-KR" sz="1000" dirty="0"/>
              <a:t>, </a:t>
            </a:r>
            <a:r>
              <a:rPr lang="ko-KR" altLang="en-US" sz="1000" dirty="0"/>
              <a:t>복약지도</a:t>
            </a:r>
            <a:r>
              <a:rPr lang="en-US" altLang="ko-KR" sz="1000" dirty="0"/>
              <a:t>, </a:t>
            </a:r>
            <a:r>
              <a:rPr lang="ko-KR" altLang="en-US" sz="1000" dirty="0"/>
              <a:t>디지털 사용자 교육 수행</a:t>
            </a:r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 신체적</a:t>
            </a:r>
            <a:r>
              <a:rPr lang="en-US" altLang="ko-KR" sz="1000" dirty="0"/>
              <a:t>, </a:t>
            </a:r>
            <a:r>
              <a:rPr lang="ko-KR" altLang="en-US" sz="1000" dirty="0"/>
              <a:t>정신적 위기 주민 선제적 확인 및 기본사회위원회 보고</a:t>
            </a:r>
            <a:r>
              <a:rPr lang="en-US" altLang="ko-KR" sz="1000" dirty="0"/>
              <a:t>, </a:t>
            </a:r>
            <a:r>
              <a:rPr lang="ko-KR" altLang="en-US" sz="1000" dirty="0"/>
              <a:t>추후 대처</a:t>
            </a:r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 보건소</a:t>
            </a:r>
            <a:r>
              <a:rPr lang="en-US" altLang="ko-KR" sz="1000" dirty="0"/>
              <a:t>, </a:t>
            </a:r>
            <a:r>
              <a:rPr lang="ko-KR" altLang="en-US" sz="1000" dirty="0"/>
              <a:t>군의료원</a:t>
            </a:r>
            <a:r>
              <a:rPr lang="en-US" altLang="ko-KR" sz="1000" dirty="0"/>
              <a:t>, </a:t>
            </a:r>
            <a:r>
              <a:rPr lang="ko-KR" altLang="en-US" sz="1000" dirty="0"/>
              <a:t>복지원</a:t>
            </a:r>
            <a:r>
              <a:rPr lang="en-US" altLang="ko-KR" sz="1000" dirty="0"/>
              <a:t>, </a:t>
            </a:r>
            <a:r>
              <a:rPr lang="ko-KR" altLang="en-US" sz="1000" dirty="0"/>
              <a:t>요양원</a:t>
            </a:r>
            <a:r>
              <a:rPr lang="en-US" altLang="ko-KR" sz="1000" dirty="0"/>
              <a:t>, </a:t>
            </a:r>
            <a:r>
              <a:rPr lang="ko-KR" altLang="en-US" sz="1000" dirty="0"/>
              <a:t>민간 병원</a:t>
            </a:r>
            <a:r>
              <a:rPr lang="en-US" altLang="ko-KR" sz="1000" dirty="0"/>
              <a:t>, </a:t>
            </a:r>
            <a:r>
              <a:rPr lang="ko-KR" altLang="en-US" sz="1000" dirty="0"/>
              <a:t>약국 협업</a:t>
            </a:r>
            <a:r>
              <a:rPr lang="en-US" altLang="ko-KR" sz="1000" dirty="0"/>
              <a:t>; </a:t>
            </a:r>
            <a:r>
              <a:rPr lang="ko-KR" altLang="en-US" sz="1000" dirty="0"/>
              <a:t>기본사회위원회에서 총괄</a:t>
            </a:r>
            <a:r>
              <a:rPr lang="en-US" altLang="ko-KR" sz="1000" dirty="0"/>
              <a:t>, </a:t>
            </a:r>
            <a:r>
              <a:rPr lang="ko-KR" altLang="en-US" sz="1000" dirty="0"/>
              <a:t>조정</a:t>
            </a:r>
            <a:r>
              <a:rPr lang="en-US" altLang="ko-KR" sz="1000" dirty="0"/>
              <a:t>, </a:t>
            </a:r>
            <a:r>
              <a:rPr lang="ko-KR" altLang="en-US" sz="1000" dirty="0"/>
              <a:t>감사</a:t>
            </a:r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 군청에서 파견된 인력과 동행</a:t>
            </a:r>
            <a:r>
              <a:rPr lang="en-US" altLang="ko-KR" sz="1000" dirty="0"/>
              <a:t>; </a:t>
            </a:r>
            <a:r>
              <a:rPr lang="ko-KR" altLang="en-US" sz="1000" dirty="0" err="1"/>
              <a:t>공동부엌</a:t>
            </a:r>
            <a:r>
              <a:rPr lang="ko-KR" altLang="en-US" sz="1000" dirty="0"/>
              <a:t> 지원</a:t>
            </a:r>
            <a:r>
              <a:rPr lang="en-US" altLang="ko-KR" sz="1000" dirty="0"/>
              <a:t>, </a:t>
            </a:r>
            <a:r>
              <a:rPr lang="ko-KR" altLang="en-US" sz="1000" dirty="0"/>
              <a:t>간단한 집안수리 등 생활민원 처리</a:t>
            </a:r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 군청에서 파견된 인력과 동행</a:t>
            </a:r>
            <a:r>
              <a:rPr lang="en-US" altLang="ko-KR" sz="1000" dirty="0"/>
              <a:t>; </a:t>
            </a:r>
            <a:r>
              <a:rPr lang="ko-KR" altLang="en-US" sz="1000" dirty="0"/>
              <a:t>아로마 마사지</a:t>
            </a:r>
            <a:r>
              <a:rPr lang="en-US" altLang="ko-KR" sz="1000" dirty="0"/>
              <a:t>, </a:t>
            </a:r>
            <a:r>
              <a:rPr lang="ko-KR" altLang="en-US" sz="1000" dirty="0"/>
              <a:t>명상</a:t>
            </a:r>
            <a:r>
              <a:rPr lang="en-US" altLang="ko-KR" sz="1000" dirty="0"/>
              <a:t>, </a:t>
            </a:r>
            <a:r>
              <a:rPr lang="ko-KR" altLang="en-US" sz="1000" dirty="0"/>
              <a:t>필라테스 등 생활 활력 제공</a:t>
            </a:r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찐반장</a:t>
            </a:r>
            <a:r>
              <a:rPr lang="ko-KR" altLang="en-US" sz="1000" dirty="0"/>
              <a:t> 모집</a:t>
            </a:r>
            <a:r>
              <a:rPr lang="en-US" altLang="ko-KR" sz="1000" dirty="0"/>
              <a:t>, </a:t>
            </a:r>
            <a:r>
              <a:rPr lang="ko-KR" altLang="en-US" sz="1000" dirty="0"/>
              <a:t>육성은 </a:t>
            </a:r>
            <a:r>
              <a:rPr lang="en-US" altLang="ko-KR" sz="1000" dirty="0"/>
              <a:t>50~60</a:t>
            </a:r>
            <a:r>
              <a:rPr lang="ko-KR" altLang="en-US" sz="1000" dirty="0"/>
              <a:t>대의 새로운 일자리 창출 효과가 있음</a:t>
            </a:r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찐반장</a:t>
            </a:r>
            <a:r>
              <a:rPr lang="ko-KR" altLang="en-US" sz="1000" dirty="0"/>
              <a:t> 교육은 군 해당 부서와 </a:t>
            </a:r>
            <a:r>
              <a:rPr lang="ko-KR" altLang="en-US" sz="1000" dirty="0" err="1"/>
              <a:t>재능나눔센터의</a:t>
            </a:r>
            <a:r>
              <a:rPr lang="ko-KR" altLang="en-US" sz="1000" dirty="0"/>
              <a:t> 지원으로 수행</a:t>
            </a:r>
            <a:endParaRPr lang="ko-KR" altLang="en-US" sz="6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361A98B-C6B4-FB6A-9438-0F54B9048DC9}"/>
              </a:ext>
            </a:extLst>
          </p:cNvPr>
          <p:cNvGrpSpPr/>
          <p:nvPr/>
        </p:nvGrpSpPr>
        <p:grpSpPr>
          <a:xfrm>
            <a:off x="5224733" y="615047"/>
            <a:ext cx="1039505" cy="926259"/>
            <a:chOff x="4924926" y="2649034"/>
            <a:chExt cx="1039505" cy="926259"/>
          </a:xfrm>
        </p:grpSpPr>
        <p:pic>
          <p:nvPicPr>
            <p:cNvPr id="5" name="그림 4" descr="인간의 얼굴, 사람, 의류, 미소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37326482-550A-B6CE-FCFA-03F2B7ED2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423" y="2679380"/>
              <a:ext cx="772538" cy="895913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084B488-5236-ADBD-747C-05D1C2E97F0C}"/>
                </a:ext>
              </a:extLst>
            </p:cNvPr>
            <p:cNvSpPr/>
            <p:nvPr/>
          </p:nvSpPr>
          <p:spPr>
            <a:xfrm>
              <a:off x="4924926" y="2649034"/>
              <a:ext cx="1039505" cy="915937"/>
            </a:xfrm>
            <a:prstGeom prst="ellipse">
              <a:avLst/>
            </a:prstGeom>
            <a:noFill/>
            <a:ln w="63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0F47F32-4EFE-0B43-232B-972DE7F653DD}"/>
              </a:ext>
            </a:extLst>
          </p:cNvPr>
          <p:cNvGrpSpPr/>
          <p:nvPr/>
        </p:nvGrpSpPr>
        <p:grpSpPr>
          <a:xfrm>
            <a:off x="5852158" y="162871"/>
            <a:ext cx="697628" cy="392430"/>
            <a:chOff x="5464960" y="518160"/>
            <a:chExt cx="697628" cy="39243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A3A4621-25BA-0EB8-752E-973AB644543E}"/>
                </a:ext>
              </a:extLst>
            </p:cNvPr>
            <p:cNvSpPr/>
            <p:nvPr/>
          </p:nvSpPr>
          <p:spPr>
            <a:xfrm>
              <a:off x="5464960" y="518160"/>
              <a:ext cx="697627" cy="392430"/>
            </a:xfrm>
            <a:prstGeom prst="round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679334-D1EE-1C38-9C2F-3DCDD3B2B966}"/>
                </a:ext>
              </a:extLst>
            </p:cNvPr>
            <p:cNvSpPr txBox="1"/>
            <p:nvPr/>
          </p:nvSpPr>
          <p:spPr>
            <a:xfrm>
              <a:off x="5464961" y="59055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돌아가기</a:t>
              </a:r>
            </a:p>
          </p:txBody>
        </p:sp>
      </p:grpSp>
      <p:pic>
        <p:nvPicPr>
          <p:cNvPr id="8" name="그림 7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18EF346-DCD0-CE47-728D-40C9F0532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07" y="1765320"/>
            <a:ext cx="3216154" cy="321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2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E4FDE-E43B-28B5-980B-9C9CF4A06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20C942-FAB6-A19F-10A1-5E5F40BD7341}"/>
              </a:ext>
            </a:extLst>
          </p:cNvPr>
          <p:cNvSpPr txBox="1"/>
          <p:nvPr/>
        </p:nvSpPr>
        <p:spPr>
          <a:xfrm>
            <a:off x="1317266" y="893251"/>
            <a:ext cx="4427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070C0"/>
                </a:solidFill>
              </a:rPr>
              <a:t>진안 일꾼 </a:t>
            </a:r>
            <a:r>
              <a:rPr lang="ko-KR" altLang="en-US" sz="3000" dirty="0" err="1">
                <a:solidFill>
                  <a:srgbClr val="0070C0"/>
                </a:solidFill>
              </a:rPr>
              <a:t>이우규</a:t>
            </a:r>
            <a:r>
              <a:rPr lang="ko-KR" altLang="en-US" sz="3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0" name="사각형: 잘린 한쪽 모서리 29">
            <a:extLst>
              <a:ext uri="{FF2B5EF4-FFF2-40B4-BE49-F238E27FC236}">
                <a16:creationId xmlns:a16="http://schemas.microsoft.com/office/drawing/2014/main" id="{C8B5B483-6765-7D40-F624-C120F37A63B8}"/>
              </a:ext>
            </a:extLst>
          </p:cNvPr>
          <p:cNvSpPr/>
          <p:nvPr/>
        </p:nvSpPr>
        <p:spPr>
          <a:xfrm>
            <a:off x="857250" y="3835180"/>
            <a:ext cx="1906270" cy="365759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**</a:t>
            </a:r>
            <a:r>
              <a:rPr lang="en-US" altLang="ko-KR" sz="1200" b="1" dirty="0"/>
              <a:t>B. </a:t>
            </a:r>
            <a:r>
              <a:rPr lang="ko-KR" altLang="en-US" sz="1200" dirty="0"/>
              <a:t>공공의료 개선 </a:t>
            </a:r>
            <a:r>
              <a:rPr lang="ko-KR" altLang="en-US" sz="1200" b="1" dirty="0"/>
              <a:t>**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B082F1-881A-5E85-3B4A-7782AB31FC27}"/>
              </a:ext>
            </a:extLst>
          </p:cNvPr>
          <p:cNvSpPr/>
          <p:nvPr/>
        </p:nvSpPr>
        <p:spPr>
          <a:xfrm>
            <a:off x="857250" y="4196079"/>
            <a:ext cx="5263432" cy="5240749"/>
          </a:xfrm>
          <a:prstGeom prst="rect">
            <a:avLst/>
          </a:prstGeom>
          <a:solidFill>
            <a:srgbClr val="F8FFE7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481F1D-6F09-D3DB-48C7-8BE3FE94C0D4}"/>
              </a:ext>
            </a:extLst>
          </p:cNvPr>
          <p:cNvSpPr txBox="1"/>
          <p:nvPr/>
        </p:nvSpPr>
        <p:spPr>
          <a:xfrm>
            <a:off x="857250" y="9436828"/>
            <a:ext cx="5741670" cy="177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br>
              <a:rPr lang="ko-KR" altLang="en-US" sz="1000" b="1" i="0" dirty="0">
                <a:solidFill>
                  <a:srgbClr val="FFFFFF"/>
                </a:solidFill>
                <a:effectLst/>
                <a:latin typeface="Inter"/>
              </a:rPr>
            </a:br>
            <a:r>
              <a:rPr lang="ko-KR" altLang="en-US" sz="1000" b="1" i="0" dirty="0" err="1">
                <a:solidFill>
                  <a:srgbClr val="FFFFFF"/>
                </a:solidFill>
                <a:effectLst/>
                <a:latin typeface="Inter"/>
              </a:rPr>
              <a:t>이우규</a:t>
            </a:r>
            <a:endParaRPr lang="ko-KR" altLang="en-US" sz="1000" b="1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ko-KR" altLang="en-US" sz="700" b="0" i="0" dirty="0">
                <a:effectLst/>
                <a:latin typeface="Inter"/>
              </a:rPr>
              <a:t>더불어민주당 </a:t>
            </a:r>
            <a:r>
              <a:rPr lang="ko-KR" altLang="en-US" sz="700" dirty="0" err="1">
                <a:latin typeface="Inter"/>
              </a:rPr>
              <a:t>이우규</a:t>
            </a:r>
            <a:r>
              <a:rPr lang="ko-KR" altLang="en-US" sz="700" dirty="0">
                <a:latin typeface="Inter"/>
              </a:rPr>
              <a:t> </a:t>
            </a:r>
            <a:br>
              <a:rPr lang="en-US" altLang="ko-KR" sz="700" dirty="0">
                <a:latin typeface="Inter"/>
              </a:rPr>
            </a:br>
            <a:r>
              <a:rPr lang="ko-KR" altLang="en-US" sz="700" b="0" i="0" dirty="0">
                <a:effectLst/>
                <a:latin typeface="Inter"/>
              </a:rPr>
              <a:t>진안군의 미래를 함께 만들어가겠습니다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연락처</a:t>
            </a:r>
          </a:p>
          <a:p>
            <a:pPr algn="l">
              <a:buNone/>
            </a:pPr>
            <a:r>
              <a:rPr lang="en-US" altLang="ko-KR" sz="700" b="0" i="0" dirty="0">
                <a:effectLst/>
                <a:latin typeface="Inter"/>
              </a:rPr>
              <a:t>010-7366-8789</a:t>
            </a:r>
          </a:p>
          <a:p>
            <a:pPr algn="l">
              <a:spcBef>
                <a:spcPts val="600"/>
              </a:spcBef>
              <a:buNone/>
            </a:pPr>
            <a:r>
              <a:rPr lang="en-US" altLang="ko-KR" sz="700" b="0" i="0" dirty="0">
                <a:effectLst/>
                <a:latin typeface="Inter"/>
              </a:rPr>
              <a:t>leewukui@hanmail.net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주요 공약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삶의 질 향상 및 공동체 활력 증진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지속가능한 경제 성장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미래 </a:t>
            </a:r>
            <a:r>
              <a:rPr lang="en-US" altLang="ko-KR" sz="700" b="0" i="0" dirty="0">
                <a:effectLst/>
                <a:latin typeface="Inter"/>
              </a:rPr>
              <a:t>100</a:t>
            </a:r>
            <a:r>
              <a:rPr lang="ko-KR" altLang="en-US" sz="700" b="0" i="0" dirty="0">
                <a:effectLst/>
                <a:latin typeface="Inter"/>
              </a:rPr>
              <a:t>년을 위한 행정 혁신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주거 및 산업 인프라 개선</a:t>
            </a:r>
          </a:p>
          <a:p>
            <a:pPr algn="ctr"/>
            <a:r>
              <a:rPr lang="en-US" altLang="ko-KR" sz="700" b="0" i="0" dirty="0">
                <a:effectLst/>
                <a:latin typeface="Inter"/>
              </a:rPr>
              <a:t>© 2024 </a:t>
            </a:r>
            <a:r>
              <a:rPr lang="ko-KR" altLang="en-US" sz="700" b="0" i="0" dirty="0" err="1">
                <a:effectLst/>
                <a:latin typeface="Inter"/>
              </a:rPr>
              <a:t>이우규</a:t>
            </a:r>
            <a:r>
              <a:rPr lang="ko-KR" altLang="en-US" sz="700" b="0" i="0" dirty="0">
                <a:effectLst/>
                <a:latin typeface="Inter"/>
              </a:rPr>
              <a:t> 선거캠프</a:t>
            </a:r>
            <a:r>
              <a:rPr lang="en-US" altLang="ko-KR" sz="700" b="0" i="0" dirty="0">
                <a:effectLst/>
                <a:latin typeface="Inter"/>
              </a:rPr>
              <a:t>. All rights reserved.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EDA3A-7F6F-6BBD-1C68-30365321E4A8}"/>
              </a:ext>
            </a:extLst>
          </p:cNvPr>
          <p:cNvSpPr txBox="1"/>
          <p:nvPr/>
        </p:nvSpPr>
        <p:spPr>
          <a:xfrm>
            <a:off x="967740" y="4095590"/>
            <a:ext cx="4922519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b="1" dirty="0"/>
          </a:p>
          <a:p>
            <a:r>
              <a:rPr lang="en-US" altLang="ko-KR" sz="1000" b="1" dirty="0"/>
              <a:t>### C-4. </a:t>
            </a:r>
            <a:r>
              <a:rPr lang="ko-KR" altLang="en-US" sz="1000" b="1" dirty="0"/>
              <a:t>공공 의료기관 기능 강화</a:t>
            </a:r>
          </a:p>
          <a:p>
            <a:r>
              <a:rPr lang="ko-KR" altLang="en-US" sz="1000" b="1" dirty="0"/>
              <a:t>**세부추진방안**</a:t>
            </a:r>
            <a:r>
              <a:rPr lang="en-US" altLang="ko-KR" sz="1000" b="1" dirty="0"/>
              <a:t>: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인공지능 서류체계 도입으로 일반 행정인력 축소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보건소별 특성화 진행</a:t>
            </a:r>
            <a:r>
              <a:rPr lang="en-US" altLang="ko-KR" sz="1000" b="1" dirty="0"/>
              <a:t>; </a:t>
            </a:r>
            <a:r>
              <a:rPr lang="ko-KR" altLang="en-US" sz="1000" b="1" dirty="0"/>
              <a:t>만성질환 관리 전문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모자보건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노인보건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장애인보건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피부질환 등으로 전문화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이동 진료 서비스 확대</a:t>
            </a:r>
            <a:r>
              <a:rPr lang="en-US" altLang="ko-KR" sz="1000" b="1" dirty="0"/>
              <a:t>(</a:t>
            </a:r>
            <a:r>
              <a:rPr lang="ko-KR" altLang="en-US" sz="1000" b="1" dirty="0" err="1"/>
              <a:t>찐반장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행복콜</a:t>
            </a:r>
            <a:r>
              <a:rPr lang="ko-KR" altLang="en-US" sz="1000" b="1" dirty="0"/>
              <a:t> 연계</a:t>
            </a:r>
            <a:r>
              <a:rPr lang="en-US" altLang="ko-KR" sz="1000" b="1" dirty="0"/>
              <a:t>)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순환근무제를 통해 전문인력을 여러 기관에서 공유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물리치료사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영양사 등</a:t>
            </a:r>
            <a:r>
              <a:rPr lang="en-US" altLang="ko-KR" sz="1000" b="1" dirty="0"/>
              <a:t>)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원격 </a:t>
            </a:r>
            <a:r>
              <a:rPr lang="ko-KR" altLang="en-US" sz="1000" b="1" dirty="0" err="1"/>
              <a:t>협진</a:t>
            </a:r>
            <a:r>
              <a:rPr lang="ko-KR" altLang="en-US" sz="1000" b="1" dirty="0"/>
              <a:t> 시스템 구축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 err="1"/>
              <a:t>재능나눔기부센터를</a:t>
            </a:r>
            <a:r>
              <a:rPr lang="ko-KR" altLang="en-US" sz="1000" b="1" dirty="0"/>
              <a:t> 통한 인력 보강</a:t>
            </a:r>
            <a:r>
              <a:rPr lang="en-US" altLang="ko-KR" sz="1000" b="1" dirty="0"/>
              <a:t>; </a:t>
            </a:r>
            <a:r>
              <a:rPr lang="ko-KR" altLang="en-US" sz="1000" b="1" dirty="0"/>
              <a:t>퇴직 의료진 활용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의료 봉사 프로그램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의료계 학생의 실습 프로그램 확대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건간관리사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찐반장</a:t>
            </a:r>
            <a:r>
              <a:rPr lang="ko-KR" altLang="en-US" sz="1000" b="1" dirty="0"/>
              <a:t> 활용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정기적인 질 관리 및 평가 시스템 도입</a:t>
            </a:r>
            <a:r>
              <a:rPr lang="en-US" altLang="ko-KR" sz="1000" b="1" dirty="0"/>
              <a:t>; </a:t>
            </a:r>
            <a:r>
              <a:rPr lang="ko-KR" altLang="en-US" sz="1000" b="1" dirty="0"/>
              <a:t>환자 만족도 조사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서비스 질 지표 모니터링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동료 평가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의료진의 지속적인 교육과 역량 강화</a:t>
            </a:r>
            <a:r>
              <a:rPr lang="en-US" altLang="ko-KR" sz="1000" b="1" dirty="0"/>
              <a:t>; </a:t>
            </a:r>
            <a:r>
              <a:rPr lang="ko-KR" altLang="en-US" sz="1000" b="1" dirty="0"/>
              <a:t>정기적인 전문 교육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상급기관과의 교육 협력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온라인 교육 플랫폼 이용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사회복지 시설 및 돌봄 서비스와의 통합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수익창출 모델 개발</a:t>
            </a:r>
            <a:r>
              <a:rPr lang="en-US" altLang="ko-KR" sz="1000" b="1" dirty="0"/>
              <a:t>; </a:t>
            </a:r>
            <a:r>
              <a:rPr lang="ko-KR" altLang="en-US" sz="1000" b="1" dirty="0"/>
              <a:t>아토피 클리닉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한방 치료 서비스 등을 브랜드화 의료관광 프로그램화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건강 관리 교육 프로그램을 유료화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### A-2. </a:t>
            </a:r>
            <a:r>
              <a:rPr lang="ko-KR" altLang="en-US" sz="1000" b="1" dirty="0"/>
              <a:t>찾아가는 </a:t>
            </a:r>
            <a:r>
              <a:rPr lang="ko-KR" altLang="en-US" sz="1000" b="1" dirty="0" err="1"/>
              <a:t>찐반장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찐여사</a:t>
            </a:r>
            <a:r>
              <a:rPr lang="ko-KR" altLang="en-US" sz="1000" b="1" dirty="0"/>
              <a:t> 프로그램</a:t>
            </a:r>
            <a:endParaRPr lang="ko-KR" altLang="en-US" sz="1000" dirty="0"/>
          </a:p>
          <a:p>
            <a:r>
              <a:rPr lang="ko-KR" altLang="en-US" sz="1000" b="1" dirty="0"/>
              <a:t>**목표**</a:t>
            </a:r>
            <a:r>
              <a:rPr lang="en-US" altLang="ko-KR" sz="1000" dirty="0"/>
              <a:t>: </a:t>
            </a:r>
            <a:r>
              <a:rPr lang="ko-KR" altLang="en-US" sz="1000" dirty="0"/>
              <a:t>사회적 돌봄 프로그램의 일환으로 건강이 악화되기 전에 만성질환 관리</a:t>
            </a:r>
            <a:r>
              <a:rPr lang="en-US" altLang="ko-KR" sz="1000" dirty="0"/>
              <a:t>, </a:t>
            </a:r>
            <a:r>
              <a:rPr lang="ko-KR" altLang="en-US" sz="1000" dirty="0"/>
              <a:t>치매 예방 프로그램 등을 실시하여 고령층 삶의 행복지수 향상 및 사회적 의료비 지출을 감소시킴</a:t>
            </a:r>
          </a:p>
          <a:p>
            <a:br>
              <a:rPr lang="ko-KR" altLang="en-US" sz="1000" dirty="0"/>
            </a:br>
            <a:r>
              <a:rPr lang="ko-KR" altLang="en-US" sz="1000" b="1" dirty="0"/>
              <a:t>**세부추진방안**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 행복콜과 자체 미니버스를 활용해서 간단한 건강검진</a:t>
            </a:r>
            <a:r>
              <a:rPr lang="en-US" altLang="ko-KR" sz="1000" dirty="0"/>
              <a:t>, </a:t>
            </a:r>
            <a:r>
              <a:rPr lang="ko-KR" altLang="en-US" sz="1000" dirty="0"/>
              <a:t>치매검사</a:t>
            </a:r>
            <a:r>
              <a:rPr lang="en-US" altLang="ko-KR" sz="1000" dirty="0"/>
              <a:t>, </a:t>
            </a:r>
            <a:r>
              <a:rPr lang="ko-KR" altLang="en-US" sz="1000" dirty="0"/>
              <a:t>심리검사</a:t>
            </a:r>
            <a:r>
              <a:rPr lang="en-US" altLang="ko-KR" sz="1000" dirty="0"/>
              <a:t>, </a:t>
            </a:r>
            <a:r>
              <a:rPr lang="ko-KR" altLang="en-US" sz="1000" dirty="0"/>
              <a:t>복약지도</a:t>
            </a:r>
            <a:r>
              <a:rPr lang="en-US" altLang="ko-KR" sz="1000" dirty="0"/>
              <a:t>, </a:t>
            </a:r>
            <a:r>
              <a:rPr lang="ko-KR" altLang="en-US" sz="1000" dirty="0"/>
              <a:t>디지털 사용자 교육 수행</a:t>
            </a:r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 신체적</a:t>
            </a:r>
            <a:r>
              <a:rPr lang="en-US" altLang="ko-KR" sz="1000" dirty="0"/>
              <a:t>, </a:t>
            </a:r>
            <a:r>
              <a:rPr lang="ko-KR" altLang="en-US" sz="1000" dirty="0"/>
              <a:t>정신적 위기 주민 선제적 확인 및 기본사회위원회 보고</a:t>
            </a:r>
            <a:r>
              <a:rPr lang="en-US" altLang="ko-KR" sz="1000" dirty="0"/>
              <a:t>, </a:t>
            </a:r>
            <a:r>
              <a:rPr lang="ko-KR" altLang="en-US" sz="1000" dirty="0"/>
              <a:t>추후 대처</a:t>
            </a:r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 보건소</a:t>
            </a:r>
            <a:r>
              <a:rPr lang="en-US" altLang="ko-KR" sz="1000" dirty="0"/>
              <a:t>, </a:t>
            </a:r>
            <a:r>
              <a:rPr lang="ko-KR" altLang="en-US" sz="1000" dirty="0"/>
              <a:t>군의료원</a:t>
            </a:r>
            <a:r>
              <a:rPr lang="en-US" altLang="ko-KR" sz="1000" dirty="0"/>
              <a:t>, </a:t>
            </a:r>
            <a:r>
              <a:rPr lang="ko-KR" altLang="en-US" sz="1000" dirty="0"/>
              <a:t>복지원</a:t>
            </a:r>
            <a:r>
              <a:rPr lang="en-US" altLang="ko-KR" sz="1000" dirty="0"/>
              <a:t>, </a:t>
            </a:r>
            <a:r>
              <a:rPr lang="ko-KR" altLang="en-US" sz="1000" dirty="0"/>
              <a:t>요양원</a:t>
            </a:r>
            <a:r>
              <a:rPr lang="en-US" altLang="ko-KR" sz="1000" dirty="0"/>
              <a:t>, </a:t>
            </a:r>
            <a:r>
              <a:rPr lang="ko-KR" altLang="en-US" sz="1000" dirty="0"/>
              <a:t>민간 병원</a:t>
            </a:r>
            <a:r>
              <a:rPr lang="en-US" altLang="ko-KR" sz="1000" dirty="0"/>
              <a:t>, </a:t>
            </a:r>
            <a:r>
              <a:rPr lang="ko-KR" altLang="en-US" sz="1000" dirty="0"/>
              <a:t>약국 협업</a:t>
            </a:r>
            <a:r>
              <a:rPr lang="en-US" altLang="ko-KR" sz="1000" dirty="0"/>
              <a:t>; </a:t>
            </a:r>
            <a:r>
              <a:rPr lang="ko-KR" altLang="en-US" sz="1000" dirty="0"/>
              <a:t>기본사회위원회에서 총괄</a:t>
            </a:r>
            <a:r>
              <a:rPr lang="en-US" altLang="ko-KR" sz="1000" dirty="0"/>
              <a:t>, </a:t>
            </a:r>
            <a:r>
              <a:rPr lang="ko-KR" altLang="en-US" sz="1000" dirty="0"/>
              <a:t>조정</a:t>
            </a:r>
            <a:r>
              <a:rPr lang="en-US" altLang="ko-KR" sz="1000" dirty="0"/>
              <a:t>, </a:t>
            </a:r>
            <a:r>
              <a:rPr lang="ko-KR" altLang="en-US" sz="1000" dirty="0"/>
              <a:t>감사</a:t>
            </a:r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 군청에서 파견된 인력과 동행</a:t>
            </a:r>
            <a:r>
              <a:rPr lang="en-US" altLang="ko-KR" sz="1000" dirty="0"/>
              <a:t>; </a:t>
            </a:r>
            <a:r>
              <a:rPr lang="ko-KR" altLang="en-US" sz="1000" dirty="0" err="1"/>
              <a:t>공동부엌</a:t>
            </a:r>
            <a:r>
              <a:rPr lang="ko-KR" altLang="en-US" sz="1000" dirty="0"/>
              <a:t> 지원</a:t>
            </a:r>
            <a:r>
              <a:rPr lang="en-US" altLang="ko-KR" sz="1000" dirty="0"/>
              <a:t>, </a:t>
            </a:r>
            <a:r>
              <a:rPr lang="ko-KR" altLang="en-US" sz="1000" dirty="0"/>
              <a:t>간단한 집안수리 등 생활민원 처리</a:t>
            </a:r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 군청에서 파견된 인력과 동행</a:t>
            </a:r>
            <a:r>
              <a:rPr lang="en-US" altLang="ko-KR" sz="1000" dirty="0"/>
              <a:t>; </a:t>
            </a:r>
            <a:r>
              <a:rPr lang="ko-KR" altLang="en-US" sz="1000" dirty="0"/>
              <a:t>아로마 마사지</a:t>
            </a:r>
            <a:r>
              <a:rPr lang="en-US" altLang="ko-KR" sz="1000" dirty="0"/>
              <a:t>, </a:t>
            </a:r>
            <a:r>
              <a:rPr lang="ko-KR" altLang="en-US" sz="1000" dirty="0"/>
              <a:t>명상</a:t>
            </a:r>
            <a:r>
              <a:rPr lang="en-US" altLang="ko-KR" sz="1000" dirty="0"/>
              <a:t>, </a:t>
            </a:r>
            <a:r>
              <a:rPr lang="ko-KR" altLang="en-US" sz="1000" dirty="0"/>
              <a:t>필라테스 등 생활 활력 제공</a:t>
            </a:r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찐반장</a:t>
            </a:r>
            <a:r>
              <a:rPr lang="ko-KR" altLang="en-US" sz="1000" dirty="0"/>
              <a:t> 모집</a:t>
            </a:r>
            <a:r>
              <a:rPr lang="en-US" altLang="ko-KR" sz="1000" dirty="0"/>
              <a:t>, </a:t>
            </a:r>
            <a:r>
              <a:rPr lang="ko-KR" altLang="en-US" sz="1000" dirty="0"/>
              <a:t>육성은 </a:t>
            </a:r>
            <a:r>
              <a:rPr lang="en-US" altLang="ko-KR" sz="1000" dirty="0"/>
              <a:t>50~60</a:t>
            </a:r>
            <a:r>
              <a:rPr lang="ko-KR" altLang="en-US" sz="1000" dirty="0"/>
              <a:t>대의 새로운 일자리 창출 효과가 있음</a:t>
            </a:r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찐반장</a:t>
            </a:r>
            <a:r>
              <a:rPr lang="ko-KR" altLang="en-US" sz="1000" dirty="0"/>
              <a:t> 교육은 군 해당 부서와 </a:t>
            </a:r>
            <a:r>
              <a:rPr lang="ko-KR" altLang="en-US" sz="1000" dirty="0" err="1"/>
              <a:t>재능나눔센터의</a:t>
            </a:r>
            <a:r>
              <a:rPr lang="ko-KR" altLang="en-US" sz="1000" dirty="0"/>
              <a:t> 지원으로 수행</a:t>
            </a:r>
          </a:p>
          <a:p>
            <a:br>
              <a:rPr lang="ko-KR" altLang="en-US" sz="1000" dirty="0"/>
            </a:br>
            <a:br>
              <a:rPr lang="ko-KR" altLang="en-US" sz="600" dirty="0"/>
            </a:br>
            <a:endParaRPr lang="ko-KR" altLang="en-US" sz="6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664F442-05B4-8D0D-38BD-319F124610C6}"/>
              </a:ext>
            </a:extLst>
          </p:cNvPr>
          <p:cNvGrpSpPr/>
          <p:nvPr/>
        </p:nvGrpSpPr>
        <p:grpSpPr>
          <a:xfrm>
            <a:off x="5224733" y="600180"/>
            <a:ext cx="1039505" cy="926259"/>
            <a:chOff x="4924926" y="2649034"/>
            <a:chExt cx="1039505" cy="926259"/>
          </a:xfrm>
        </p:grpSpPr>
        <p:pic>
          <p:nvPicPr>
            <p:cNvPr id="5" name="그림 4" descr="인간의 얼굴, 사람, 의류, 미소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FC4F1A3-088C-A21E-B1B1-2D9AC00F8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423" y="2679380"/>
              <a:ext cx="772538" cy="895913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1386153-1D33-014F-C1B9-B99D8968CD77}"/>
                </a:ext>
              </a:extLst>
            </p:cNvPr>
            <p:cNvSpPr/>
            <p:nvPr/>
          </p:nvSpPr>
          <p:spPr>
            <a:xfrm>
              <a:off x="4924926" y="2649034"/>
              <a:ext cx="1039505" cy="915937"/>
            </a:xfrm>
            <a:prstGeom prst="ellipse">
              <a:avLst/>
            </a:prstGeom>
            <a:noFill/>
            <a:ln w="63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62EC3E6-8E77-EB70-0543-532257352D90}"/>
              </a:ext>
            </a:extLst>
          </p:cNvPr>
          <p:cNvGrpSpPr/>
          <p:nvPr/>
        </p:nvGrpSpPr>
        <p:grpSpPr>
          <a:xfrm>
            <a:off x="5852158" y="162871"/>
            <a:ext cx="697628" cy="392430"/>
            <a:chOff x="5464960" y="518160"/>
            <a:chExt cx="697628" cy="39243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5423197-6F37-7200-694A-F7BC8F08DB8A}"/>
                </a:ext>
              </a:extLst>
            </p:cNvPr>
            <p:cNvSpPr/>
            <p:nvPr/>
          </p:nvSpPr>
          <p:spPr>
            <a:xfrm>
              <a:off x="5464960" y="518160"/>
              <a:ext cx="697627" cy="392430"/>
            </a:xfrm>
            <a:prstGeom prst="round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732837-5433-6ECF-E3A3-ACEDAA980154}"/>
                </a:ext>
              </a:extLst>
            </p:cNvPr>
            <p:cNvSpPr txBox="1"/>
            <p:nvPr/>
          </p:nvSpPr>
          <p:spPr>
            <a:xfrm>
              <a:off x="5464961" y="59055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돌아가기</a:t>
              </a:r>
            </a:p>
          </p:txBody>
        </p:sp>
      </p:grpSp>
      <p:pic>
        <p:nvPicPr>
          <p:cNvPr id="8" name="그림 7" descr="의류, 사람, 인간의 얼굴, 소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61BFE9C-296F-FC1C-1D7E-DCBF8E13D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386" y="1685746"/>
            <a:ext cx="2409844" cy="24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4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B22A1-384A-45BA-2A38-92EF8B160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CC450F-1929-010E-C391-FA0A9DAFAC65}"/>
              </a:ext>
            </a:extLst>
          </p:cNvPr>
          <p:cNvSpPr txBox="1"/>
          <p:nvPr/>
        </p:nvSpPr>
        <p:spPr>
          <a:xfrm>
            <a:off x="1317266" y="893251"/>
            <a:ext cx="4427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070C0"/>
                </a:solidFill>
              </a:rPr>
              <a:t>진안 일꾼 </a:t>
            </a:r>
            <a:r>
              <a:rPr lang="ko-KR" altLang="en-US" sz="3000" dirty="0" err="1">
                <a:solidFill>
                  <a:srgbClr val="0070C0"/>
                </a:solidFill>
              </a:rPr>
              <a:t>이우규</a:t>
            </a:r>
            <a:r>
              <a:rPr lang="ko-KR" altLang="en-US" sz="3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0" name="사각형: 잘린 한쪽 모서리 29">
            <a:extLst>
              <a:ext uri="{FF2B5EF4-FFF2-40B4-BE49-F238E27FC236}">
                <a16:creationId xmlns:a16="http://schemas.microsoft.com/office/drawing/2014/main" id="{2AC37784-18A8-B2AF-49B1-4D7A000353B9}"/>
              </a:ext>
            </a:extLst>
          </p:cNvPr>
          <p:cNvSpPr/>
          <p:nvPr/>
        </p:nvSpPr>
        <p:spPr>
          <a:xfrm>
            <a:off x="857250" y="5379562"/>
            <a:ext cx="2272030" cy="365759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**</a:t>
            </a:r>
            <a:r>
              <a:rPr lang="ko-KR" altLang="en-US" sz="1200" dirty="0"/>
              <a:t> </a:t>
            </a:r>
            <a:r>
              <a:rPr lang="en-US" altLang="ko-KR" sz="1200" dirty="0"/>
              <a:t>C. </a:t>
            </a:r>
            <a:r>
              <a:rPr lang="ko-KR" altLang="en-US" sz="1200" dirty="0"/>
              <a:t>교통약자 해소 방안 </a:t>
            </a:r>
            <a:r>
              <a:rPr lang="ko-KR" altLang="en-US" sz="1200" b="1" dirty="0"/>
              <a:t>**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628CC5-D4FA-94A0-ED00-B8F6081C2336}"/>
              </a:ext>
            </a:extLst>
          </p:cNvPr>
          <p:cNvSpPr/>
          <p:nvPr/>
        </p:nvSpPr>
        <p:spPr>
          <a:xfrm>
            <a:off x="857250" y="5730301"/>
            <a:ext cx="5263432" cy="3706528"/>
          </a:xfrm>
          <a:prstGeom prst="rect">
            <a:avLst/>
          </a:prstGeom>
          <a:solidFill>
            <a:srgbClr val="F8FFE7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4FCB43-091E-E452-CB41-C82834CA06E8}"/>
              </a:ext>
            </a:extLst>
          </p:cNvPr>
          <p:cNvSpPr txBox="1"/>
          <p:nvPr/>
        </p:nvSpPr>
        <p:spPr>
          <a:xfrm>
            <a:off x="857250" y="9436828"/>
            <a:ext cx="5741670" cy="177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br>
              <a:rPr lang="ko-KR" altLang="en-US" sz="1000" b="1" i="0" dirty="0">
                <a:solidFill>
                  <a:srgbClr val="FFFFFF"/>
                </a:solidFill>
                <a:effectLst/>
                <a:latin typeface="Inter"/>
              </a:rPr>
            </a:br>
            <a:r>
              <a:rPr lang="ko-KR" altLang="en-US" sz="1000" b="1" i="0" dirty="0" err="1">
                <a:solidFill>
                  <a:srgbClr val="FFFFFF"/>
                </a:solidFill>
                <a:effectLst/>
                <a:latin typeface="Inter"/>
              </a:rPr>
              <a:t>이우규</a:t>
            </a:r>
            <a:endParaRPr lang="ko-KR" altLang="en-US" sz="1000" b="1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ko-KR" altLang="en-US" sz="700" b="0" i="0" dirty="0">
                <a:effectLst/>
                <a:latin typeface="Inter"/>
              </a:rPr>
              <a:t>더불어민주당 </a:t>
            </a:r>
            <a:r>
              <a:rPr lang="ko-KR" altLang="en-US" sz="700" dirty="0" err="1">
                <a:latin typeface="Inter"/>
              </a:rPr>
              <a:t>이우규</a:t>
            </a:r>
            <a:endParaRPr lang="ko-KR" altLang="en-US" sz="700" b="0" i="0" dirty="0">
              <a:effectLst/>
              <a:latin typeface="Inter"/>
            </a:endParaRPr>
          </a:p>
          <a:p>
            <a:pPr algn="l">
              <a:buNone/>
            </a:pPr>
            <a:r>
              <a:rPr lang="ko-KR" altLang="en-US" sz="700" b="0" i="0" dirty="0">
                <a:effectLst/>
                <a:latin typeface="Inter"/>
              </a:rPr>
              <a:t>진안군의 미래를 함께 만들어가겠습니다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연락처</a:t>
            </a:r>
          </a:p>
          <a:p>
            <a:pPr algn="l">
              <a:buNone/>
            </a:pPr>
            <a:r>
              <a:rPr lang="en-US" altLang="ko-KR" sz="700" b="0" i="0" dirty="0">
                <a:effectLst/>
                <a:latin typeface="Inter"/>
              </a:rPr>
              <a:t>010-7366-8789</a:t>
            </a:r>
          </a:p>
          <a:p>
            <a:pPr algn="l">
              <a:spcBef>
                <a:spcPts val="600"/>
              </a:spcBef>
              <a:buNone/>
            </a:pPr>
            <a:r>
              <a:rPr lang="en-US" altLang="ko-KR" sz="700" b="0" i="0" dirty="0">
                <a:effectLst/>
                <a:latin typeface="Inter"/>
              </a:rPr>
              <a:t>leewukui@hanmail.net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주요 공약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삶의 질 향상 및 공동체 활력 증진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지속가능한 경제 성장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미래 </a:t>
            </a:r>
            <a:r>
              <a:rPr lang="en-US" altLang="ko-KR" sz="700" b="0" i="0" dirty="0">
                <a:effectLst/>
                <a:latin typeface="Inter"/>
              </a:rPr>
              <a:t>100</a:t>
            </a:r>
            <a:r>
              <a:rPr lang="ko-KR" altLang="en-US" sz="700" b="0" i="0" dirty="0">
                <a:effectLst/>
                <a:latin typeface="Inter"/>
              </a:rPr>
              <a:t>년을 위한 행정 혁신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주거 및 산업 인프라 개선</a:t>
            </a:r>
          </a:p>
          <a:p>
            <a:pPr algn="ctr"/>
            <a:r>
              <a:rPr lang="en-US" altLang="ko-KR" sz="700" b="0" i="0" dirty="0">
                <a:effectLst/>
                <a:latin typeface="Inter"/>
              </a:rPr>
              <a:t>© 2024 </a:t>
            </a:r>
            <a:r>
              <a:rPr lang="ko-KR" altLang="en-US" sz="700" b="0" i="0" dirty="0" err="1">
                <a:effectLst/>
                <a:latin typeface="Inter"/>
              </a:rPr>
              <a:t>이우규</a:t>
            </a:r>
            <a:r>
              <a:rPr lang="ko-KR" altLang="en-US" sz="700" b="0" i="0" dirty="0">
                <a:effectLst/>
                <a:latin typeface="Inter"/>
              </a:rPr>
              <a:t> 선거캠프</a:t>
            </a:r>
            <a:r>
              <a:rPr lang="en-US" altLang="ko-KR" sz="700" b="0" i="0" dirty="0">
                <a:effectLst/>
                <a:latin typeface="Inter"/>
              </a:rPr>
              <a:t>. All rights reserved.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90A6D-00FD-DA01-6AD8-CCB0A32F9902}"/>
              </a:ext>
            </a:extLst>
          </p:cNvPr>
          <p:cNvSpPr txBox="1"/>
          <p:nvPr/>
        </p:nvSpPr>
        <p:spPr>
          <a:xfrm>
            <a:off x="1198163" y="5730301"/>
            <a:ext cx="49225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dirty="0"/>
          </a:p>
          <a:p>
            <a:r>
              <a:rPr lang="en-US" altLang="ko-KR" sz="1000" b="1" dirty="0"/>
              <a:t>### C-1. </a:t>
            </a:r>
            <a:r>
              <a:rPr lang="ko-KR" altLang="en-US" sz="1000" b="1" dirty="0"/>
              <a:t>수요응답형 </a:t>
            </a:r>
            <a:r>
              <a:rPr lang="ko-KR" altLang="en-US" sz="1000" b="1" dirty="0" err="1"/>
              <a:t>행복콜</a:t>
            </a:r>
            <a:r>
              <a:rPr lang="ko-KR" altLang="en-US" sz="1000" b="1" dirty="0"/>
              <a:t> 서비스를 결합한 버스 공영화</a:t>
            </a:r>
          </a:p>
          <a:p>
            <a:r>
              <a:rPr lang="ko-KR" altLang="en-US" sz="1000" b="1" dirty="0"/>
              <a:t>**목표**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주민의 </a:t>
            </a:r>
            <a:r>
              <a:rPr lang="ko-KR" altLang="en-US" sz="1000" b="1" dirty="0" err="1"/>
              <a:t>이동권</a:t>
            </a:r>
            <a:r>
              <a:rPr lang="ko-KR" altLang="en-US" sz="1000" b="1" dirty="0"/>
              <a:t> 보장을 위한 진안군 대중교통의 운영 효율성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서비스 안정성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재정 건전성 확보 방안</a:t>
            </a:r>
            <a:r>
              <a:rPr lang="en-US" altLang="ko-KR" sz="1000" b="1" dirty="0"/>
              <a:t>; DRT(</a:t>
            </a:r>
            <a:r>
              <a:rPr lang="ko-KR" altLang="en-US" sz="1000" b="1" dirty="0"/>
              <a:t>수용응답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를 핵심 서비스로 편입하는 </a:t>
            </a:r>
            <a:r>
              <a:rPr lang="en-US" altLang="ko-KR" sz="1000" b="1" dirty="0"/>
              <a:t>'</a:t>
            </a:r>
            <a:r>
              <a:rPr lang="ko-KR" altLang="en-US" sz="1000" b="1" dirty="0"/>
              <a:t>하이브리드형 완전 공영제</a:t>
            </a:r>
            <a:r>
              <a:rPr lang="en-US" altLang="ko-KR" sz="1000" b="1" dirty="0"/>
              <a:t>'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**</a:t>
            </a:r>
            <a:r>
              <a:rPr lang="ko-KR" altLang="en-US" sz="1000" b="1" dirty="0"/>
              <a:t>세부추진방안**</a:t>
            </a:r>
            <a:r>
              <a:rPr lang="en-US" altLang="ko-KR" sz="1000" b="1" dirty="0"/>
              <a:t>: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초기</a:t>
            </a:r>
            <a:r>
              <a:rPr lang="en-US" altLang="ko-KR" sz="1000" b="1" dirty="0"/>
              <a:t>; </a:t>
            </a:r>
            <a:r>
              <a:rPr lang="ko-KR" altLang="en-US" sz="1000" b="1" dirty="0"/>
              <a:t>공공 중심 법인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또는 지자체 부서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이 자산과 노선을 인수하고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안정적인 기본 서비스와 </a:t>
            </a:r>
            <a:r>
              <a:rPr lang="en-US" altLang="ko-KR" sz="1000" b="1" dirty="0"/>
              <a:t>DRT</a:t>
            </a:r>
            <a:r>
              <a:rPr lang="ko-KR" altLang="en-US" sz="1000" b="1" dirty="0"/>
              <a:t>운영에 집중하면서 점진적으로 운영 역량을 강화함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장기</a:t>
            </a:r>
            <a:r>
              <a:rPr lang="en-US" altLang="ko-KR" sz="1000" b="1" dirty="0"/>
              <a:t>; </a:t>
            </a:r>
            <a:r>
              <a:rPr lang="ko-KR" altLang="en-US" sz="1000" b="1" dirty="0"/>
              <a:t>지속 가능한 지역 맞춤형 공공 교통 시스템 구축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고정 노선</a:t>
            </a:r>
            <a:r>
              <a:rPr lang="en-US" altLang="ko-KR" sz="1000" b="1" dirty="0"/>
              <a:t>; </a:t>
            </a:r>
            <a:r>
              <a:rPr lang="ko-KR" altLang="en-US" sz="1000" b="1" dirty="0" err="1"/>
              <a:t>진안읍</a:t>
            </a:r>
            <a:r>
              <a:rPr lang="en-US" altLang="ko-KR" sz="1000" b="1" dirty="0"/>
              <a:t>-</a:t>
            </a:r>
            <a:r>
              <a:rPr lang="ko-KR" altLang="en-US" sz="1000" b="1" dirty="0"/>
              <a:t>면 소재지 연결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마이산</a:t>
            </a:r>
            <a:r>
              <a:rPr lang="ko-KR" altLang="en-US" sz="1000" b="1" dirty="0"/>
              <a:t> 등 주요 관광지 연결 등 지속적인 수요가 입증된 핵심 노선 위주 → 노선의 운행 빈도와 정시성을 향상</a:t>
            </a:r>
          </a:p>
          <a:p>
            <a:r>
              <a:rPr lang="en-US" altLang="ko-KR" sz="1000" b="1" dirty="0"/>
              <a:t>- DRT </a:t>
            </a:r>
            <a:r>
              <a:rPr lang="ko-KR" altLang="en-US" sz="1000" b="1" dirty="0"/>
              <a:t>존</a:t>
            </a:r>
            <a:r>
              <a:rPr lang="en-US" altLang="ko-KR" sz="1000" b="1" dirty="0"/>
              <a:t>(zone); </a:t>
            </a:r>
            <a:r>
              <a:rPr lang="ko-KR" altLang="en-US" sz="1000" b="1" dirty="0"/>
              <a:t>대부분의 면 단위 농촌마을을 포괄하는 </a:t>
            </a:r>
            <a:r>
              <a:rPr lang="en-US" altLang="ko-KR" sz="1000" b="1" dirty="0"/>
              <a:t>DRT </a:t>
            </a:r>
            <a:r>
              <a:rPr lang="ko-KR" altLang="en-US" sz="1000" b="1" dirty="0"/>
              <a:t>운영 구역을 설정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구역 내 이동 및 핵심 고정 노선 또는 목적지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면사무소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보건지소</a:t>
            </a:r>
            <a:r>
              <a:rPr lang="ko-KR" altLang="en-US" sz="1000" b="1" dirty="0"/>
              <a:t> 등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로의 연계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사업 성공 기준</a:t>
            </a:r>
            <a:r>
              <a:rPr lang="en-US" altLang="ko-KR" sz="1000" b="1" dirty="0"/>
              <a:t>; </a:t>
            </a:r>
            <a:r>
              <a:rPr lang="ko-KR" altLang="en-US" sz="1000" b="1" dirty="0"/>
              <a:t>고정 노선 운행 빈도</a:t>
            </a:r>
            <a:r>
              <a:rPr lang="en-US" altLang="ko-KR" sz="1000" b="1" dirty="0"/>
              <a:t>, DRT </a:t>
            </a:r>
            <a:r>
              <a:rPr lang="ko-KR" altLang="en-US" sz="1000" b="1" dirty="0"/>
              <a:t>호출 응답시간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차량 청결도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안전 기준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운전자 서비스 태도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교통약자 접근성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56AF1E4-27BF-AF27-B9E3-BFD9811210D7}"/>
              </a:ext>
            </a:extLst>
          </p:cNvPr>
          <p:cNvGrpSpPr/>
          <p:nvPr/>
        </p:nvGrpSpPr>
        <p:grpSpPr>
          <a:xfrm>
            <a:off x="5224733" y="615047"/>
            <a:ext cx="1039505" cy="926259"/>
            <a:chOff x="4924926" y="2649034"/>
            <a:chExt cx="1039505" cy="926259"/>
          </a:xfrm>
        </p:grpSpPr>
        <p:pic>
          <p:nvPicPr>
            <p:cNvPr id="5" name="그림 4" descr="인간의 얼굴, 사람, 의류, 미소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58641EF7-8C0D-C9A9-75DE-FC02DA8F7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423" y="2679380"/>
              <a:ext cx="772538" cy="895913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4E7C4C3-B59E-57FE-0E82-9D8822196305}"/>
                </a:ext>
              </a:extLst>
            </p:cNvPr>
            <p:cNvSpPr/>
            <p:nvPr/>
          </p:nvSpPr>
          <p:spPr>
            <a:xfrm>
              <a:off x="4924926" y="2649034"/>
              <a:ext cx="1039505" cy="915937"/>
            </a:xfrm>
            <a:prstGeom prst="ellipse">
              <a:avLst/>
            </a:prstGeom>
            <a:noFill/>
            <a:ln w="63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E515166-6986-2A3A-F2E4-A6A9ADCED2D9}"/>
              </a:ext>
            </a:extLst>
          </p:cNvPr>
          <p:cNvGrpSpPr/>
          <p:nvPr/>
        </p:nvGrpSpPr>
        <p:grpSpPr>
          <a:xfrm>
            <a:off x="5852158" y="162871"/>
            <a:ext cx="697628" cy="392430"/>
            <a:chOff x="5464960" y="518160"/>
            <a:chExt cx="697628" cy="39243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9C43927-3C7D-41FF-51D7-2353EBE6EA9D}"/>
                </a:ext>
              </a:extLst>
            </p:cNvPr>
            <p:cNvSpPr/>
            <p:nvPr/>
          </p:nvSpPr>
          <p:spPr>
            <a:xfrm>
              <a:off x="5464960" y="518160"/>
              <a:ext cx="697627" cy="392430"/>
            </a:xfrm>
            <a:prstGeom prst="round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0C8DBD-F6CE-C0B5-ADAB-9D5DFDE4A02B}"/>
                </a:ext>
              </a:extLst>
            </p:cNvPr>
            <p:cNvSpPr txBox="1"/>
            <p:nvPr/>
          </p:nvSpPr>
          <p:spPr>
            <a:xfrm>
              <a:off x="5464961" y="59055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돌아가기</a:t>
              </a:r>
            </a:p>
          </p:txBody>
        </p:sp>
      </p:grpSp>
      <p:pic>
        <p:nvPicPr>
          <p:cNvPr id="8" name="그림 7" descr="지도, 텍스트, 아틀라스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550F9E5-9E0E-2850-7618-AB94EEA9A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2365513"/>
            <a:ext cx="2601644" cy="2630552"/>
          </a:xfrm>
          <a:prstGeom prst="rect">
            <a:avLst/>
          </a:prstGeom>
        </p:spPr>
      </p:pic>
      <p:pic>
        <p:nvPicPr>
          <p:cNvPr id="17" name="그림 16" descr="야외, 교통, 육상 차량, 차량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9E1409D-A48D-4069-B8B0-3AFA36CAE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084" y="2231652"/>
            <a:ext cx="2764413" cy="276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2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73C95-ED05-28C5-94C1-E45C7FC50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한국 문화유산(진안 마이산) 썸네일">
            <a:extLst>
              <a:ext uri="{FF2B5EF4-FFF2-40B4-BE49-F238E27FC236}">
                <a16:creationId xmlns:a16="http://schemas.microsoft.com/office/drawing/2014/main" id="{EAD01709-DBFD-0B2F-3B50-FFAD2178A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669237"/>
            <a:ext cx="5347252" cy="8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6B10B0-2103-6E67-E8F2-69EE0AE9E6F6}"/>
              </a:ext>
            </a:extLst>
          </p:cNvPr>
          <p:cNvSpPr txBox="1"/>
          <p:nvPr/>
        </p:nvSpPr>
        <p:spPr>
          <a:xfrm>
            <a:off x="1317266" y="893251"/>
            <a:ext cx="4427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070C0"/>
                </a:solidFill>
              </a:rPr>
              <a:t>진안 일꾼 </a:t>
            </a:r>
            <a:r>
              <a:rPr lang="ko-KR" altLang="en-US" sz="3000" dirty="0" err="1">
                <a:solidFill>
                  <a:srgbClr val="0070C0"/>
                </a:solidFill>
              </a:rPr>
              <a:t>이우규</a:t>
            </a:r>
            <a:r>
              <a:rPr lang="ko-KR" altLang="en-US" sz="3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0" name="사각형: 잘린 한쪽 모서리 29">
            <a:extLst>
              <a:ext uri="{FF2B5EF4-FFF2-40B4-BE49-F238E27FC236}">
                <a16:creationId xmlns:a16="http://schemas.microsoft.com/office/drawing/2014/main" id="{098BF7A2-8B5F-B551-79B6-6BBDCEA81DE4}"/>
              </a:ext>
            </a:extLst>
          </p:cNvPr>
          <p:cNvSpPr/>
          <p:nvPr/>
        </p:nvSpPr>
        <p:spPr>
          <a:xfrm>
            <a:off x="857250" y="4869177"/>
            <a:ext cx="2322830" cy="365759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**</a:t>
            </a:r>
            <a:r>
              <a:rPr lang="ko-KR" altLang="en-US" sz="1200" dirty="0"/>
              <a:t> </a:t>
            </a:r>
            <a:r>
              <a:rPr lang="en-US" altLang="ko-KR" sz="1200" dirty="0"/>
              <a:t>D. </a:t>
            </a:r>
            <a:r>
              <a:rPr lang="ko-KR" altLang="en-US" sz="1200" dirty="0"/>
              <a:t>청년 유입 유도 정책 </a:t>
            </a:r>
            <a:r>
              <a:rPr lang="ko-KR" altLang="en-US" sz="1200" b="1" dirty="0"/>
              <a:t>**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DBC940-90C1-716F-AB6D-B088D30AA072}"/>
              </a:ext>
            </a:extLst>
          </p:cNvPr>
          <p:cNvSpPr/>
          <p:nvPr/>
        </p:nvSpPr>
        <p:spPr>
          <a:xfrm>
            <a:off x="857250" y="5158733"/>
            <a:ext cx="5263432" cy="4278095"/>
          </a:xfrm>
          <a:prstGeom prst="rect">
            <a:avLst/>
          </a:prstGeom>
          <a:solidFill>
            <a:srgbClr val="F8FFE7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BB7EF-F204-B1BF-320E-EC85DC9BD736}"/>
              </a:ext>
            </a:extLst>
          </p:cNvPr>
          <p:cNvSpPr txBox="1"/>
          <p:nvPr/>
        </p:nvSpPr>
        <p:spPr>
          <a:xfrm>
            <a:off x="857250" y="9436828"/>
            <a:ext cx="5741670" cy="177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br>
              <a:rPr lang="ko-KR" altLang="en-US" sz="1000" b="1" i="0" dirty="0">
                <a:solidFill>
                  <a:srgbClr val="FFFFFF"/>
                </a:solidFill>
                <a:effectLst/>
                <a:latin typeface="Inter"/>
              </a:rPr>
            </a:br>
            <a:r>
              <a:rPr lang="ko-KR" altLang="en-US" sz="1000" b="1" i="0" dirty="0" err="1">
                <a:solidFill>
                  <a:srgbClr val="FFFFFF"/>
                </a:solidFill>
                <a:effectLst/>
                <a:latin typeface="Inter"/>
              </a:rPr>
              <a:t>이우규</a:t>
            </a:r>
            <a:endParaRPr lang="ko-KR" altLang="en-US" sz="1000" b="1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ko-KR" altLang="en-US" sz="700" b="0" i="0" dirty="0">
                <a:effectLst/>
                <a:latin typeface="Inter"/>
              </a:rPr>
              <a:t>더불어민주당 </a:t>
            </a:r>
            <a:r>
              <a:rPr lang="ko-KR" altLang="en-US" sz="700" dirty="0" err="1">
                <a:latin typeface="Inter"/>
              </a:rPr>
              <a:t>이우규</a:t>
            </a:r>
            <a:endParaRPr lang="ko-KR" altLang="en-US" sz="700" b="0" i="0" dirty="0">
              <a:effectLst/>
              <a:latin typeface="Inter"/>
            </a:endParaRPr>
          </a:p>
          <a:p>
            <a:pPr algn="l">
              <a:buNone/>
            </a:pPr>
            <a:r>
              <a:rPr lang="ko-KR" altLang="en-US" sz="700" b="0" i="0" dirty="0">
                <a:effectLst/>
                <a:latin typeface="Inter"/>
              </a:rPr>
              <a:t>진안군의 미래를 함께 만들어가겠습니다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연락처</a:t>
            </a:r>
          </a:p>
          <a:p>
            <a:pPr algn="l">
              <a:buNone/>
            </a:pPr>
            <a:r>
              <a:rPr lang="en-US" altLang="ko-KR" sz="700" b="0" i="0" dirty="0">
                <a:effectLst/>
                <a:latin typeface="Inter"/>
              </a:rPr>
              <a:t>010-7366-8789</a:t>
            </a:r>
          </a:p>
          <a:p>
            <a:pPr algn="l">
              <a:spcBef>
                <a:spcPts val="600"/>
              </a:spcBef>
              <a:buNone/>
            </a:pPr>
            <a:r>
              <a:rPr lang="en-US" altLang="ko-KR" sz="700" b="0" i="0" dirty="0">
                <a:effectLst/>
                <a:latin typeface="Inter"/>
              </a:rPr>
              <a:t>leewukui@hanmail.net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주요 공약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삶의 질 향상 및 공동체 활력 증진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지속가능한 경제 성장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미래 </a:t>
            </a:r>
            <a:r>
              <a:rPr lang="en-US" altLang="ko-KR" sz="700" b="0" i="0" dirty="0">
                <a:effectLst/>
                <a:latin typeface="Inter"/>
              </a:rPr>
              <a:t>100</a:t>
            </a:r>
            <a:r>
              <a:rPr lang="ko-KR" altLang="en-US" sz="700" b="0" i="0" dirty="0">
                <a:effectLst/>
                <a:latin typeface="Inter"/>
              </a:rPr>
              <a:t>년을 위한 행정 혁신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주거 및 산업 인프라 개선</a:t>
            </a:r>
          </a:p>
          <a:p>
            <a:pPr algn="ctr"/>
            <a:r>
              <a:rPr lang="en-US" altLang="ko-KR" sz="700" b="0" i="0" dirty="0">
                <a:effectLst/>
                <a:latin typeface="Inter"/>
              </a:rPr>
              <a:t>© 2024 </a:t>
            </a:r>
            <a:r>
              <a:rPr lang="ko-KR" altLang="en-US" sz="700" b="0" i="0" dirty="0" err="1">
                <a:effectLst/>
                <a:latin typeface="Inter"/>
              </a:rPr>
              <a:t>이우규</a:t>
            </a:r>
            <a:r>
              <a:rPr lang="ko-KR" altLang="en-US" sz="700" b="0" i="0" dirty="0">
                <a:effectLst/>
                <a:latin typeface="Inter"/>
              </a:rPr>
              <a:t> 선거캠프</a:t>
            </a:r>
            <a:r>
              <a:rPr lang="en-US" altLang="ko-KR" sz="700" b="0" i="0" dirty="0">
                <a:effectLst/>
                <a:latin typeface="Inter"/>
              </a:rPr>
              <a:t>. All rights reserved.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BD6278-0BBC-12D8-58C2-D67FAB06B6C2}"/>
              </a:ext>
            </a:extLst>
          </p:cNvPr>
          <p:cNvSpPr txBox="1"/>
          <p:nvPr/>
        </p:nvSpPr>
        <p:spPr>
          <a:xfrm>
            <a:off x="967740" y="5234936"/>
            <a:ext cx="492251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### F-1. </a:t>
            </a:r>
            <a:r>
              <a:rPr lang="ko-KR" altLang="en-US" sz="1000" b="1" dirty="0"/>
              <a:t>시행 중인 인구유입 정책 예산 증액</a:t>
            </a:r>
          </a:p>
          <a:p>
            <a:r>
              <a:rPr lang="ko-KR" altLang="en-US" sz="1000" b="1" dirty="0"/>
              <a:t>**목표**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인구소멸 위기극복의 기본조건 이행</a:t>
            </a:r>
          </a:p>
          <a:p>
            <a:endParaRPr lang="ko-KR" altLang="en-US" sz="1000" b="1" dirty="0"/>
          </a:p>
          <a:p>
            <a:r>
              <a:rPr lang="ko-KR" altLang="en-US" sz="1000" b="1" dirty="0"/>
              <a:t>**세부추진방안**</a:t>
            </a:r>
            <a:r>
              <a:rPr lang="en-US" altLang="ko-KR" sz="1000" b="1" dirty="0"/>
              <a:t>: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청년 정착 지원금 증액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신혼부부 주택자금 지원 증액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출산 장려금 확대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산모 신생아 건강관리 지원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아동 돌봄 서비스 강화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청소년 드림카드 증액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청년 문화예술패스 증액</a:t>
            </a:r>
            <a:br>
              <a:rPr lang="en-US" altLang="ko-KR" sz="1000" b="1" dirty="0"/>
            </a:br>
            <a:endParaRPr lang="en-US" altLang="ko-KR" sz="1000" b="1" dirty="0"/>
          </a:p>
          <a:p>
            <a:r>
              <a:rPr lang="en-US" altLang="ko-KR" sz="1000" b="1" dirty="0"/>
              <a:t>### B-3. </a:t>
            </a:r>
            <a:r>
              <a:rPr lang="ko-KR" altLang="en-US" sz="1000" b="1" dirty="0"/>
              <a:t>귀농 청년층 대상 장기 임대형 </a:t>
            </a:r>
            <a:r>
              <a:rPr lang="ko-KR" altLang="en-US" sz="1000" b="1" dirty="0" err="1"/>
              <a:t>스마트팜</a:t>
            </a:r>
            <a:r>
              <a:rPr lang="ko-KR" altLang="en-US" sz="1000" b="1" dirty="0"/>
              <a:t> 고원농업 단지 확충</a:t>
            </a:r>
          </a:p>
          <a:p>
            <a:r>
              <a:rPr lang="ko-KR" altLang="en-US" sz="1000" b="1" dirty="0"/>
              <a:t>**목표**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청년 농업인의 농업진입 장벽을 낮추고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안정적인 정착을 도움</a:t>
            </a:r>
            <a:r>
              <a:rPr lang="en-US" altLang="ko-KR" sz="1000" b="1" dirty="0"/>
              <a:t>. </a:t>
            </a:r>
            <a:r>
              <a:rPr lang="ko-KR" altLang="en-US" sz="1000" b="1" dirty="0"/>
              <a:t>이는 젊은 인구의 유출을 막고 농촌에 새로운 활력을 불어넣을 것임</a:t>
            </a:r>
          </a:p>
          <a:p>
            <a:endParaRPr lang="ko-KR" altLang="en-US" sz="1000" b="1" dirty="0"/>
          </a:p>
          <a:p>
            <a:r>
              <a:rPr lang="ko-KR" altLang="en-US" sz="1000" b="1" dirty="0"/>
              <a:t>**세부추진방안**</a:t>
            </a:r>
            <a:r>
              <a:rPr lang="en-US" altLang="ko-KR" sz="1000" b="1" dirty="0"/>
              <a:t>: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 err="1"/>
              <a:t>진안읍</a:t>
            </a:r>
            <a:r>
              <a:rPr lang="ko-KR" altLang="en-US" sz="1000" b="1" dirty="0"/>
              <a:t> 인근에 </a:t>
            </a:r>
            <a:r>
              <a:rPr lang="en-US" altLang="ko-KR" sz="1000" b="1" dirty="0"/>
              <a:t>5</a:t>
            </a:r>
            <a:r>
              <a:rPr lang="ko-KR" altLang="en-US" sz="1000" b="1" dirty="0"/>
              <a:t>만평 이상 규모의 스마트 팜 단지 건설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청년층을 대상으로 장기 임대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귀농인 가산점 부여</a:t>
            </a:r>
          </a:p>
          <a:p>
            <a:r>
              <a:rPr lang="en-US" altLang="ko-KR" sz="1000" b="1" dirty="0"/>
              <a:t>- 500-1000</a:t>
            </a:r>
            <a:r>
              <a:rPr lang="ko-KR" altLang="en-US" sz="1000" b="1" dirty="0"/>
              <a:t>평 임대</a:t>
            </a:r>
            <a:r>
              <a:rPr lang="en-US" altLang="ko-KR" sz="1000" b="1" dirty="0"/>
              <a:t>, 3</a:t>
            </a:r>
            <a:r>
              <a:rPr lang="ko-KR" altLang="en-US" sz="1000" b="1" dirty="0"/>
              <a:t>년 계약</a:t>
            </a:r>
            <a:r>
              <a:rPr lang="en-US" altLang="ko-KR" sz="1000" b="1" dirty="0"/>
              <a:t>, 1</a:t>
            </a:r>
            <a:r>
              <a:rPr lang="ko-KR" altLang="en-US" sz="1000" b="1" dirty="0"/>
              <a:t>회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년 추가 연장 가능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청년 협동조합 결성 및 창조적 유통망 개척 지원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토마토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딸기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수박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메론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쌈채소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허브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한라봉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파파야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망고 등 재배</a:t>
            </a:r>
          </a:p>
          <a:p>
            <a:r>
              <a:rPr lang="en-US" altLang="ko-KR" sz="1000" b="1" dirty="0"/>
              <a:t>- IOT</a:t>
            </a:r>
            <a:r>
              <a:rPr lang="ko-KR" altLang="en-US" sz="1000" b="1" dirty="0"/>
              <a:t>를 활용한 인삼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더덕 등 약초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표고버섯 등 고부가가치 작물 재배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연작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병해충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고온 피해 방지</a:t>
            </a:r>
            <a:r>
              <a:rPr lang="en-US" altLang="ko-KR" sz="1000" b="1" dirty="0"/>
              <a:t>)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재배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가공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유통 전 과정 지원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고품질 인터넷 및 디지털 인프라를 구축하여 스마트 농업 및 원격근무 환경을 조성</a:t>
            </a:r>
            <a:endParaRPr lang="ko-KR" altLang="en-US" sz="6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AD03FF-942C-C9B8-9A59-1E3554A28B7C}"/>
              </a:ext>
            </a:extLst>
          </p:cNvPr>
          <p:cNvGrpSpPr/>
          <p:nvPr/>
        </p:nvGrpSpPr>
        <p:grpSpPr>
          <a:xfrm>
            <a:off x="5224733" y="632003"/>
            <a:ext cx="1039505" cy="926259"/>
            <a:chOff x="4924926" y="2649034"/>
            <a:chExt cx="1039505" cy="926259"/>
          </a:xfrm>
        </p:grpSpPr>
        <p:pic>
          <p:nvPicPr>
            <p:cNvPr id="5" name="그림 4" descr="인간의 얼굴, 사람, 의류, 미소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34B5496-A0AF-17C4-2E05-86DECB8AC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423" y="2679380"/>
              <a:ext cx="772538" cy="895913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972AE5F-15A2-A489-6A39-5783B56F112A}"/>
                </a:ext>
              </a:extLst>
            </p:cNvPr>
            <p:cNvSpPr/>
            <p:nvPr/>
          </p:nvSpPr>
          <p:spPr>
            <a:xfrm>
              <a:off x="4924926" y="2649034"/>
              <a:ext cx="1039505" cy="915937"/>
            </a:xfrm>
            <a:prstGeom prst="ellipse">
              <a:avLst/>
            </a:prstGeom>
            <a:noFill/>
            <a:ln w="63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CF35D4F-818A-4EF8-B82F-4E5B37D1DE82}"/>
              </a:ext>
            </a:extLst>
          </p:cNvPr>
          <p:cNvGrpSpPr/>
          <p:nvPr/>
        </p:nvGrpSpPr>
        <p:grpSpPr>
          <a:xfrm>
            <a:off x="5852158" y="162871"/>
            <a:ext cx="697628" cy="392430"/>
            <a:chOff x="5464960" y="518160"/>
            <a:chExt cx="697628" cy="39243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5F39AE2-4C31-BC32-D97E-9831970D2F3D}"/>
                </a:ext>
              </a:extLst>
            </p:cNvPr>
            <p:cNvSpPr/>
            <p:nvPr/>
          </p:nvSpPr>
          <p:spPr>
            <a:xfrm>
              <a:off x="5464960" y="518160"/>
              <a:ext cx="697627" cy="392430"/>
            </a:xfrm>
            <a:prstGeom prst="round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1A7551-6D5B-A3A2-F4CE-AF835A728FF0}"/>
                </a:ext>
              </a:extLst>
            </p:cNvPr>
            <p:cNvSpPr txBox="1"/>
            <p:nvPr/>
          </p:nvSpPr>
          <p:spPr>
            <a:xfrm>
              <a:off x="5464961" y="59055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돌아가기</a:t>
              </a:r>
            </a:p>
          </p:txBody>
        </p:sp>
      </p:grpSp>
      <p:pic>
        <p:nvPicPr>
          <p:cNvPr id="8" name="그림 7" descr="스크린샷, 산, 식물, 하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8AA1CF1-BD8B-1CC4-7816-A34EC7E3F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814" y="1994990"/>
            <a:ext cx="3147612" cy="314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31CF1-ADDA-A1CD-A0D3-0901CB558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7CB668-95C9-78F9-5310-618157662F83}"/>
              </a:ext>
            </a:extLst>
          </p:cNvPr>
          <p:cNvSpPr txBox="1"/>
          <p:nvPr/>
        </p:nvSpPr>
        <p:spPr>
          <a:xfrm>
            <a:off x="1317266" y="893251"/>
            <a:ext cx="4427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070C0"/>
                </a:solidFill>
              </a:rPr>
              <a:t>진안 일꾼 </a:t>
            </a:r>
            <a:r>
              <a:rPr lang="ko-KR" altLang="en-US" sz="3000" dirty="0" err="1">
                <a:solidFill>
                  <a:srgbClr val="0070C0"/>
                </a:solidFill>
              </a:rPr>
              <a:t>이우규</a:t>
            </a:r>
            <a:r>
              <a:rPr lang="ko-KR" altLang="en-US" sz="3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0" name="사각형: 잘린 한쪽 모서리 29">
            <a:extLst>
              <a:ext uri="{FF2B5EF4-FFF2-40B4-BE49-F238E27FC236}">
                <a16:creationId xmlns:a16="http://schemas.microsoft.com/office/drawing/2014/main" id="{73C692EA-BE32-B505-52C1-32894ED71EFC}"/>
              </a:ext>
            </a:extLst>
          </p:cNvPr>
          <p:cNvSpPr/>
          <p:nvPr/>
        </p:nvSpPr>
        <p:spPr>
          <a:xfrm>
            <a:off x="857250" y="5423382"/>
            <a:ext cx="3054350" cy="365759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**</a:t>
            </a:r>
            <a:r>
              <a:rPr lang="en-US" altLang="ko-KR" sz="1200" b="1" dirty="0"/>
              <a:t>E. </a:t>
            </a:r>
            <a:r>
              <a:rPr lang="ko-KR" altLang="en-US" sz="1200" dirty="0"/>
              <a:t>방송 및 초고속 광통신망 신규 유치 </a:t>
            </a:r>
            <a:r>
              <a:rPr lang="ko-KR" altLang="en-US" sz="1200" b="1" dirty="0"/>
              <a:t>**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958650-08EF-BBB2-F57E-76AB040A3CCE}"/>
              </a:ext>
            </a:extLst>
          </p:cNvPr>
          <p:cNvSpPr/>
          <p:nvPr/>
        </p:nvSpPr>
        <p:spPr>
          <a:xfrm>
            <a:off x="865865" y="5789141"/>
            <a:ext cx="5263432" cy="3647687"/>
          </a:xfrm>
          <a:prstGeom prst="rect">
            <a:avLst/>
          </a:prstGeom>
          <a:solidFill>
            <a:srgbClr val="F8FFE7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0838B-5B97-A6DB-8BC6-9DED43280407}"/>
              </a:ext>
            </a:extLst>
          </p:cNvPr>
          <p:cNvSpPr txBox="1"/>
          <p:nvPr/>
        </p:nvSpPr>
        <p:spPr>
          <a:xfrm>
            <a:off x="857250" y="9436828"/>
            <a:ext cx="5741670" cy="177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br>
              <a:rPr lang="ko-KR" altLang="en-US" sz="1000" b="1" i="0" dirty="0">
                <a:solidFill>
                  <a:srgbClr val="FFFFFF"/>
                </a:solidFill>
                <a:effectLst/>
                <a:latin typeface="Inter"/>
              </a:rPr>
            </a:br>
            <a:r>
              <a:rPr lang="ko-KR" altLang="en-US" sz="1000" b="1" i="0" dirty="0" err="1">
                <a:solidFill>
                  <a:srgbClr val="FFFFFF"/>
                </a:solidFill>
                <a:effectLst/>
                <a:latin typeface="Inter"/>
              </a:rPr>
              <a:t>이우규</a:t>
            </a:r>
            <a:endParaRPr lang="ko-KR" altLang="en-US" sz="1000" b="1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ko-KR" altLang="en-US" sz="700" b="0" i="0" dirty="0">
                <a:effectLst/>
                <a:latin typeface="Inter"/>
              </a:rPr>
              <a:t>더불어민주당 </a:t>
            </a:r>
            <a:r>
              <a:rPr lang="ko-KR" altLang="en-US" sz="700" dirty="0" err="1">
                <a:latin typeface="Inter"/>
              </a:rPr>
              <a:t>이우규</a:t>
            </a:r>
            <a:endParaRPr lang="ko-KR" altLang="en-US" sz="700" b="0" i="0" dirty="0">
              <a:effectLst/>
              <a:latin typeface="Inter"/>
            </a:endParaRPr>
          </a:p>
          <a:p>
            <a:pPr algn="l">
              <a:buNone/>
            </a:pPr>
            <a:r>
              <a:rPr lang="ko-KR" altLang="en-US" sz="700" b="0" i="0" dirty="0">
                <a:effectLst/>
                <a:latin typeface="Inter"/>
              </a:rPr>
              <a:t>진안군의 미래를 함께 만들어가겠습니다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연락처</a:t>
            </a:r>
          </a:p>
          <a:p>
            <a:pPr algn="l">
              <a:buNone/>
            </a:pPr>
            <a:r>
              <a:rPr lang="en-US" altLang="ko-KR" sz="700" b="0" i="0" dirty="0">
                <a:effectLst/>
                <a:latin typeface="Inter"/>
              </a:rPr>
              <a:t>010-7366-8789</a:t>
            </a:r>
          </a:p>
          <a:p>
            <a:pPr algn="l">
              <a:spcBef>
                <a:spcPts val="600"/>
              </a:spcBef>
              <a:buNone/>
            </a:pPr>
            <a:r>
              <a:rPr lang="en-US" altLang="ko-KR" sz="700" b="0" i="0" dirty="0">
                <a:effectLst/>
                <a:latin typeface="Inter"/>
              </a:rPr>
              <a:t>leewukui@hanmail.net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주요 공약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삶의 질 향상 및 공동체 활력 증진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지속가능한 경제 성장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미래 </a:t>
            </a:r>
            <a:r>
              <a:rPr lang="en-US" altLang="ko-KR" sz="700" b="0" i="0" dirty="0">
                <a:effectLst/>
                <a:latin typeface="Inter"/>
              </a:rPr>
              <a:t>100</a:t>
            </a:r>
            <a:r>
              <a:rPr lang="ko-KR" altLang="en-US" sz="700" b="0" i="0" dirty="0">
                <a:effectLst/>
                <a:latin typeface="Inter"/>
              </a:rPr>
              <a:t>년을 위한 행정 혁신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주거 및 산업 인프라 개선</a:t>
            </a:r>
          </a:p>
          <a:p>
            <a:pPr algn="ctr"/>
            <a:r>
              <a:rPr lang="en-US" altLang="ko-KR" sz="700" b="0" i="0" dirty="0">
                <a:effectLst/>
                <a:latin typeface="Inter"/>
              </a:rPr>
              <a:t>© 2024 </a:t>
            </a:r>
            <a:r>
              <a:rPr lang="ko-KR" altLang="en-US" sz="700" b="0" i="0" dirty="0" err="1">
                <a:effectLst/>
                <a:latin typeface="Inter"/>
              </a:rPr>
              <a:t>이우규</a:t>
            </a:r>
            <a:r>
              <a:rPr lang="ko-KR" altLang="en-US" sz="700" b="0" i="0" dirty="0">
                <a:effectLst/>
                <a:latin typeface="Inter"/>
              </a:rPr>
              <a:t> 선거캠프</a:t>
            </a:r>
            <a:r>
              <a:rPr lang="en-US" altLang="ko-KR" sz="700" b="0" i="0" dirty="0">
                <a:effectLst/>
                <a:latin typeface="Inter"/>
              </a:rPr>
              <a:t>. All rights reserved.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005FB-4DF6-C58A-70AB-E1E738AF1895}"/>
              </a:ext>
            </a:extLst>
          </p:cNvPr>
          <p:cNvSpPr txBox="1"/>
          <p:nvPr/>
        </p:nvSpPr>
        <p:spPr>
          <a:xfrm>
            <a:off x="1036321" y="5969960"/>
            <a:ext cx="492251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### D-3. </a:t>
            </a:r>
            <a:r>
              <a:rPr lang="ko-KR" altLang="en-US" sz="1000" b="1" dirty="0"/>
              <a:t>전력 및 초고속 광통신망 신규 유치</a:t>
            </a:r>
          </a:p>
          <a:p>
            <a:r>
              <a:rPr lang="ko-KR" altLang="en-US" sz="1000" b="1" dirty="0"/>
              <a:t>**목표**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첨단 산업단지 가동 및 인터넷 원격 제어를 위한 산업기반 구축</a:t>
            </a:r>
          </a:p>
          <a:p>
            <a:endParaRPr lang="ko-KR" altLang="en-US" sz="1000" b="1" dirty="0"/>
          </a:p>
          <a:p>
            <a:r>
              <a:rPr lang="ko-KR" altLang="en-US" sz="1000" b="1" dirty="0"/>
              <a:t>**세부추진방안**</a:t>
            </a:r>
            <a:r>
              <a:rPr lang="en-US" altLang="ko-KR" sz="1000" b="1" dirty="0"/>
              <a:t>: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 err="1"/>
              <a:t>새만금</a:t>
            </a:r>
            <a:r>
              <a:rPr lang="ko-KR" altLang="en-US" sz="1000" b="1" dirty="0"/>
              <a:t> 송배전망 및 변전소 유치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주천 양수발전 송배전망 및 변전소 이용 검토</a:t>
            </a:r>
          </a:p>
          <a:p>
            <a:r>
              <a:rPr lang="en-US" altLang="ko-KR" sz="1000" b="1" dirty="0"/>
              <a:t>- 10 Gbps </a:t>
            </a:r>
            <a:r>
              <a:rPr lang="ko-KR" altLang="en-US" sz="1000" b="1" dirty="0"/>
              <a:t>초고속 시범 광통신망 유치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국비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도비 추가 확보</a:t>
            </a:r>
            <a:br>
              <a:rPr lang="ko-KR" altLang="en-US" sz="600" dirty="0"/>
            </a:br>
            <a:endParaRPr lang="ko-KR" altLang="en-US" sz="6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98A7AF6-64CE-CB26-A9E7-278467DB06B1}"/>
              </a:ext>
            </a:extLst>
          </p:cNvPr>
          <p:cNvGrpSpPr/>
          <p:nvPr/>
        </p:nvGrpSpPr>
        <p:grpSpPr>
          <a:xfrm>
            <a:off x="5224733" y="610127"/>
            <a:ext cx="1039505" cy="926259"/>
            <a:chOff x="4924926" y="2649034"/>
            <a:chExt cx="1039505" cy="926259"/>
          </a:xfrm>
        </p:grpSpPr>
        <p:pic>
          <p:nvPicPr>
            <p:cNvPr id="5" name="그림 4" descr="인간의 얼굴, 사람, 의류, 미소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72FFBAC7-2A5F-2027-4442-4799219E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423" y="2679380"/>
              <a:ext cx="772538" cy="895913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5688475-44A0-A298-EC97-4A856C1A545C}"/>
                </a:ext>
              </a:extLst>
            </p:cNvPr>
            <p:cNvSpPr/>
            <p:nvPr/>
          </p:nvSpPr>
          <p:spPr>
            <a:xfrm>
              <a:off x="4924926" y="2649034"/>
              <a:ext cx="1039505" cy="915937"/>
            </a:xfrm>
            <a:prstGeom prst="ellipse">
              <a:avLst/>
            </a:prstGeom>
            <a:noFill/>
            <a:ln w="63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6E4A700-2265-6477-901B-C6DE3C92DDF9}"/>
              </a:ext>
            </a:extLst>
          </p:cNvPr>
          <p:cNvGrpSpPr/>
          <p:nvPr/>
        </p:nvGrpSpPr>
        <p:grpSpPr>
          <a:xfrm>
            <a:off x="5852158" y="162871"/>
            <a:ext cx="697628" cy="392430"/>
            <a:chOff x="5464960" y="518160"/>
            <a:chExt cx="697628" cy="39243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1A20032-20FE-7DFC-B093-399AD1280808}"/>
                </a:ext>
              </a:extLst>
            </p:cNvPr>
            <p:cNvSpPr/>
            <p:nvPr/>
          </p:nvSpPr>
          <p:spPr>
            <a:xfrm>
              <a:off x="5464960" y="518160"/>
              <a:ext cx="697627" cy="392430"/>
            </a:xfrm>
            <a:prstGeom prst="round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E2D3BE-4C9F-8542-34CC-B55AF2215552}"/>
                </a:ext>
              </a:extLst>
            </p:cNvPr>
            <p:cNvSpPr txBox="1"/>
            <p:nvPr/>
          </p:nvSpPr>
          <p:spPr>
            <a:xfrm>
              <a:off x="5464961" y="59055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돌아가기</a:t>
              </a:r>
            </a:p>
          </p:txBody>
        </p:sp>
      </p:grpSp>
      <p:pic>
        <p:nvPicPr>
          <p:cNvPr id="8" name="그림 7" descr="하늘, 항공 사진, 도시 디자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5D8AE48-C74D-441D-A5BC-30CEB33F7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085" y="2256057"/>
            <a:ext cx="2792768" cy="2792768"/>
          </a:xfrm>
          <a:prstGeom prst="rect">
            <a:avLst/>
          </a:prstGeom>
        </p:spPr>
      </p:pic>
      <p:pic>
        <p:nvPicPr>
          <p:cNvPr id="16" name="그림 15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347C661-3EC4-DDDC-AC4C-A2CDB2FD8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10" y="3830649"/>
            <a:ext cx="2179806" cy="126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1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A2139-F6CF-E219-607A-6FAEF34CA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3D8DE9-0E9E-F022-0A54-252E34BF61D8}"/>
              </a:ext>
            </a:extLst>
          </p:cNvPr>
          <p:cNvSpPr txBox="1"/>
          <p:nvPr/>
        </p:nvSpPr>
        <p:spPr>
          <a:xfrm>
            <a:off x="1317266" y="893251"/>
            <a:ext cx="4427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070C0"/>
                </a:solidFill>
              </a:rPr>
              <a:t>진안 일꾼 </a:t>
            </a:r>
            <a:r>
              <a:rPr lang="ko-KR" altLang="en-US" sz="3000" dirty="0" err="1">
                <a:solidFill>
                  <a:srgbClr val="0070C0"/>
                </a:solidFill>
              </a:rPr>
              <a:t>이우규</a:t>
            </a:r>
            <a:r>
              <a:rPr lang="ko-KR" altLang="en-US" sz="3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0" name="사각형: 잘린 한쪽 모서리 29">
            <a:extLst>
              <a:ext uri="{FF2B5EF4-FFF2-40B4-BE49-F238E27FC236}">
                <a16:creationId xmlns:a16="http://schemas.microsoft.com/office/drawing/2014/main" id="{D2C23CE5-90A8-D968-4517-FC01C684A1CC}"/>
              </a:ext>
            </a:extLst>
          </p:cNvPr>
          <p:cNvSpPr/>
          <p:nvPr/>
        </p:nvSpPr>
        <p:spPr>
          <a:xfrm>
            <a:off x="857250" y="4856481"/>
            <a:ext cx="2089150" cy="365759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**</a:t>
            </a:r>
            <a:r>
              <a:rPr lang="ko-KR" altLang="en-US" sz="1200" dirty="0"/>
              <a:t> </a:t>
            </a:r>
            <a:r>
              <a:rPr lang="en-US" altLang="ko-KR" sz="1200" dirty="0"/>
              <a:t>F. </a:t>
            </a:r>
            <a:r>
              <a:rPr lang="ko-KR" altLang="en-US" sz="1200" dirty="0" err="1"/>
              <a:t>마을경제살리기</a:t>
            </a:r>
            <a:r>
              <a:rPr lang="ko-KR" altLang="en-US" sz="1200" dirty="0"/>
              <a:t> </a:t>
            </a:r>
            <a:r>
              <a:rPr lang="ko-KR" altLang="en-US" sz="1200" b="1" dirty="0"/>
              <a:t>**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402F30-2B9C-FA39-C3C6-83CD0968FEA7}"/>
              </a:ext>
            </a:extLst>
          </p:cNvPr>
          <p:cNvSpPr/>
          <p:nvPr/>
        </p:nvSpPr>
        <p:spPr>
          <a:xfrm>
            <a:off x="857250" y="5222240"/>
            <a:ext cx="5263432" cy="4214588"/>
          </a:xfrm>
          <a:prstGeom prst="rect">
            <a:avLst/>
          </a:prstGeom>
          <a:solidFill>
            <a:srgbClr val="F8FFE7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7D119-4F49-00A0-A501-BE1EDF76DBE0}"/>
              </a:ext>
            </a:extLst>
          </p:cNvPr>
          <p:cNvSpPr txBox="1"/>
          <p:nvPr/>
        </p:nvSpPr>
        <p:spPr>
          <a:xfrm>
            <a:off x="857250" y="9436828"/>
            <a:ext cx="5741670" cy="177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br>
              <a:rPr lang="ko-KR" altLang="en-US" sz="1000" b="1" i="0" dirty="0">
                <a:solidFill>
                  <a:srgbClr val="FFFFFF"/>
                </a:solidFill>
                <a:effectLst/>
                <a:latin typeface="Inter"/>
              </a:rPr>
            </a:br>
            <a:r>
              <a:rPr lang="ko-KR" altLang="en-US" sz="1000" b="1" i="0" dirty="0" err="1">
                <a:solidFill>
                  <a:srgbClr val="FFFFFF"/>
                </a:solidFill>
                <a:effectLst/>
                <a:latin typeface="Inter"/>
              </a:rPr>
              <a:t>이우규</a:t>
            </a:r>
            <a:endParaRPr lang="ko-KR" altLang="en-US" sz="1000" b="1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ko-KR" altLang="en-US" sz="700" b="0" i="0" dirty="0">
                <a:effectLst/>
                <a:latin typeface="Inter"/>
              </a:rPr>
              <a:t>더불어민주당 </a:t>
            </a:r>
            <a:r>
              <a:rPr lang="ko-KR" altLang="en-US" sz="700" dirty="0" err="1">
                <a:latin typeface="Inter"/>
              </a:rPr>
              <a:t>이우규</a:t>
            </a:r>
            <a:r>
              <a:rPr lang="ko-KR" altLang="en-US" sz="700" dirty="0">
                <a:latin typeface="Inter"/>
              </a:rPr>
              <a:t> </a:t>
            </a:r>
            <a:br>
              <a:rPr lang="en-US" altLang="ko-KR" sz="700" dirty="0">
                <a:latin typeface="Inter"/>
              </a:rPr>
            </a:br>
            <a:r>
              <a:rPr lang="ko-KR" altLang="en-US" sz="700" b="0" i="0" dirty="0">
                <a:effectLst/>
                <a:latin typeface="Inter"/>
              </a:rPr>
              <a:t>진안군의 미래를 함께 만들어가겠습니다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연락처</a:t>
            </a:r>
          </a:p>
          <a:p>
            <a:pPr algn="l">
              <a:buNone/>
            </a:pPr>
            <a:r>
              <a:rPr lang="en-US" altLang="ko-KR" sz="700" b="0" i="0" dirty="0">
                <a:effectLst/>
                <a:latin typeface="Inter"/>
              </a:rPr>
              <a:t>010-7366-8789</a:t>
            </a:r>
          </a:p>
          <a:p>
            <a:pPr algn="l">
              <a:spcBef>
                <a:spcPts val="600"/>
              </a:spcBef>
              <a:buNone/>
            </a:pPr>
            <a:r>
              <a:rPr lang="en-US" altLang="ko-KR" sz="700" b="0" i="0" dirty="0">
                <a:effectLst/>
                <a:latin typeface="Inter"/>
              </a:rPr>
              <a:t>leewukui@hanmail.net</a:t>
            </a:r>
          </a:p>
          <a:p>
            <a:pPr algn="l">
              <a:buNone/>
            </a:pPr>
            <a:r>
              <a:rPr lang="ko-KR" altLang="en-US" sz="700" b="1" i="0" dirty="0">
                <a:effectLst/>
                <a:latin typeface="Inter"/>
              </a:rPr>
              <a:t>주요 공약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삶의 질 향상 및 공동체 활력 증진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지속가능한 경제 성장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미래 </a:t>
            </a:r>
            <a:r>
              <a:rPr lang="en-US" altLang="ko-KR" sz="700" b="0" i="0" dirty="0">
                <a:effectLst/>
                <a:latin typeface="Inter"/>
              </a:rPr>
              <a:t>100</a:t>
            </a:r>
            <a:r>
              <a:rPr lang="ko-KR" altLang="en-US" sz="700" b="0" i="0" dirty="0">
                <a:effectLst/>
                <a:latin typeface="Inter"/>
              </a:rPr>
              <a:t>년을 위한 행정 혁신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700" b="0" i="0" dirty="0">
                <a:effectLst/>
                <a:latin typeface="Inter"/>
              </a:rPr>
              <a:t>• </a:t>
            </a:r>
            <a:r>
              <a:rPr lang="ko-KR" altLang="en-US" sz="700" b="0" i="0" dirty="0">
                <a:effectLst/>
                <a:latin typeface="Inter"/>
              </a:rPr>
              <a:t>주거 및 산업 인프라 개선</a:t>
            </a:r>
          </a:p>
          <a:p>
            <a:pPr algn="ctr"/>
            <a:r>
              <a:rPr lang="en-US" altLang="ko-KR" sz="700" b="0" i="0" dirty="0">
                <a:effectLst/>
                <a:latin typeface="Inter"/>
              </a:rPr>
              <a:t>© 2024 </a:t>
            </a:r>
            <a:r>
              <a:rPr lang="ko-KR" altLang="en-US" sz="700" b="0" i="0" dirty="0" err="1">
                <a:effectLst/>
                <a:latin typeface="Inter"/>
              </a:rPr>
              <a:t>이우규</a:t>
            </a:r>
            <a:r>
              <a:rPr lang="ko-KR" altLang="en-US" sz="700" b="0" i="0" dirty="0">
                <a:effectLst/>
                <a:latin typeface="Inter"/>
              </a:rPr>
              <a:t> 선거캠프</a:t>
            </a:r>
            <a:r>
              <a:rPr lang="en-US" altLang="ko-KR" sz="700" b="0" i="0" dirty="0">
                <a:effectLst/>
                <a:latin typeface="Inter"/>
              </a:rPr>
              <a:t>. All rights reserved.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A956D-18FB-5F6A-12FC-6AD93BE62375}"/>
              </a:ext>
            </a:extLst>
          </p:cNvPr>
          <p:cNvSpPr txBox="1"/>
          <p:nvPr/>
        </p:nvSpPr>
        <p:spPr>
          <a:xfrm>
            <a:off x="967740" y="5126763"/>
            <a:ext cx="492251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b="1" dirty="0"/>
          </a:p>
          <a:p>
            <a:r>
              <a:rPr lang="en-US" altLang="ko-KR" sz="1000" b="1" dirty="0"/>
              <a:t>### B-1. </a:t>
            </a:r>
            <a:r>
              <a:rPr lang="ko-KR" altLang="en-US" sz="1000" b="1" dirty="0"/>
              <a:t>지역화폐 발행</a:t>
            </a:r>
          </a:p>
          <a:p>
            <a:r>
              <a:rPr lang="ko-KR" altLang="en-US" sz="1000" b="1" dirty="0"/>
              <a:t>**목표**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서민 경제의 활로를 </a:t>
            </a:r>
            <a:r>
              <a:rPr lang="ko-KR" altLang="en-US" sz="1000" b="1" dirty="0" err="1"/>
              <a:t>일시적으로나마</a:t>
            </a:r>
            <a:r>
              <a:rPr lang="ko-KR" altLang="en-US" sz="1000" b="1" dirty="0"/>
              <a:t> 확보</a:t>
            </a:r>
          </a:p>
          <a:p>
            <a:endParaRPr lang="ko-KR" altLang="en-US" sz="1000" b="1" dirty="0"/>
          </a:p>
          <a:p>
            <a:r>
              <a:rPr lang="ko-KR" altLang="en-US" sz="1000" b="1" dirty="0"/>
              <a:t>**세부추진방안**</a:t>
            </a:r>
            <a:r>
              <a:rPr lang="en-US" altLang="ko-KR" sz="1000" b="1" dirty="0"/>
              <a:t>:</a:t>
            </a:r>
          </a:p>
          <a:p>
            <a:r>
              <a:rPr lang="en-US" altLang="ko-KR" sz="1000" b="1" dirty="0"/>
              <a:t>- 1</a:t>
            </a:r>
            <a:r>
              <a:rPr lang="ko-KR" altLang="en-US" sz="1000" b="1" dirty="0"/>
              <a:t>인당 </a:t>
            </a:r>
            <a:r>
              <a:rPr lang="en-US" altLang="ko-KR" sz="1000" b="1" dirty="0"/>
              <a:t>50</a:t>
            </a:r>
            <a:r>
              <a:rPr lang="ko-KR" altLang="en-US" sz="1000" b="1" dirty="0"/>
              <a:t>만원 지역화폐</a:t>
            </a:r>
            <a:r>
              <a:rPr lang="en-US" altLang="ko-KR" sz="1000" b="1" dirty="0"/>
              <a:t>(10% </a:t>
            </a:r>
            <a:r>
              <a:rPr lang="ko-KR" altLang="en-US" sz="1000" b="1" dirty="0"/>
              <a:t>할인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를 매월 발행</a:t>
            </a:r>
          </a:p>
          <a:p>
            <a:endParaRPr lang="ko-KR" altLang="en-US" sz="1000" b="1" dirty="0"/>
          </a:p>
          <a:p>
            <a:r>
              <a:rPr lang="en-US" altLang="ko-KR" sz="1000" b="1" dirty="0"/>
              <a:t>### B-2. </a:t>
            </a:r>
            <a:r>
              <a:rPr lang="ko-KR" altLang="en-US" sz="1000" b="1" dirty="0"/>
              <a:t>지역 협동조합 주도의 소규모 신재생에너지 발전 지원</a:t>
            </a:r>
          </a:p>
          <a:p>
            <a:r>
              <a:rPr lang="ko-KR" altLang="en-US" sz="1000" b="1" dirty="0"/>
              <a:t>**목표**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지역 마을공동체 별 기본소득 확보</a:t>
            </a:r>
          </a:p>
          <a:p>
            <a:endParaRPr lang="ko-KR" altLang="en-US" sz="1000" b="1" dirty="0"/>
          </a:p>
          <a:p>
            <a:r>
              <a:rPr lang="ko-KR" altLang="en-US" sz="1000" b="1" dirty="0"/>
              <a:t>**세부추진방안**</a:t>
            </a:r>
            <a:r>
              <a:rPr lang="en-US" altLang="ko-KR" sz="1000" b="1" dirty="0"/>
              <a:t>: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마을 유휴지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군유지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국유지를 활용한 태양광 발전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공공건물 및 농가지붕 태양광 설치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 err="1"/>
              <a:t>소수력</a:t>
            </a:r>
            <a:r>
              <a:rPr lang="ko-KR" altLang="en-US" sz="1000" b="1" dirty="0"/>
              <a:t> 발전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영농형 태양광 사업 추진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축산 초지형 태양광 사업</a:t>
            </a:r>
          </a:p>
          <a:p>
            <a:pPr marL="171450" indent="-171450">
              <a:buFontTx/>
              <a:buChar char="-"/>
            </a:pPr>
            <a:r>
              <a:rPr lang="en-US" altLang="ko-KR" sz="1000" b="1" dirty="0"/>
              <a:t>LNG, </a:t>
            </a:r>
            <a:r>
              <a:rPr lang="ko-KR" altLang="en-US" sz="1000" b="1" dirty="0"/>
              <a:t>바이오가스를 이용한 연료전지 발전</a:t>
            </a:r>
          </a:p>
          <a:p>
            <a:endParaRPr lang="ko-KR" altLang="en-US" sz="1000" b="1" dirty="0"/>
          </a:p>
          <a:p>
            <a:r>
              <a:rPr lang="en-US" altLang="ko-KR" sz="1000" b="1" dirty="0"/>
              <a:t>### B-8. </a:t>
            </a:r>
            <a:r>
              <a:rPr lang="ko-KR" altLang="en-US" sz="1000" b="1" dirty="0"/>
              <a:t>마을별 축제 관광지 발굴 및 홍보</a:t>
            </a:r>
          </a:p>
          <a:p>
            <a:r>
              <a:rPr lang="ko-KR" altLang="en-US" sz="1000" b="1" dirty="0"/>
              <a:t>**목표**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마을 별 </a:t>
            </a:r>
            <a:r>
              <a:rPr lang="ko-KR" altLang="en-US" sz="1000" b="1" dirty="0" err="1"/>
              <a:t>특색있는</a:t>
            </a:r>
            <a:r>
              <a:rPr lang="ko-KR" altLang="en-US" sz="1000" b="1" dirty="0"/>
              <a:t> 축제 콘텐츠 개발 및 관광객 유치</a:t>
            </a:r>
          </a:p>
          <a:p>
            <a:endParaRPr lang="ko-KR" altLang="en-US" sz="1000" b="1" dirty="0"/>
          </a:p>
          <a:p>
            <a:r>
              <a:rPr lang="ko-KR" altLang="en-US" sz="1000" b="1" dirty="0"/>
              <a:t>**세부추진방안**</a:t>
            </a:r>
            <a:r>
              <a:rPr lang="en-US" altLang="ko-KR" sz="1000" b="1" dirty="0"/>
              <a:t>: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 err="1"/>
              <a:t>마이산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용담호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운장산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진안고원길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생명수 </a:t>
            </a:r>
            <a:r>
              <a:rPr lang="ko-KR" altLang="en-US" sz="1000" b="1" dirty="0" err="1"/>
              <a:t>탐방길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수변공원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데미샘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백운계곡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선각산</a:t>
            </a:r>
            <a:r>
              <a:rPr lang="ko-KR" altLang="en-US" sz="1000" b="1" dirty="0"/>
              <a:t> 등 휴양림 연계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농장체험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특산물 수확 체험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양봉 체험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산양 체험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지역 장날 활성화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사진 전시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공연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먹거리 나눔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일일 찻집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마을 솜씨 자랑 장터 등 여러 문화 프로그램 진행</a:t>
            </a:r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수요응답형 교통 서비스로 관광지와 마을을 연결</a:t>
            </a:r>
          </a:p>
          <a:p>
            <a:br>
              <a:rPr lang="ko-KR" altLang="en-US" sz="600" dirty="0"/>
            </a:br>
            <a:endParaRPr lang="ko-KR" altLang="en-US" sz="6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804C001-CA55-1587-B7FE-7157BED8DD7B}"/>
              </a:ext>
            </a:extLst>
          </p:cNvPr>
          <p:cNvGrpSpPr/>
          <p:nvPr/>
        </p:nvGrpSpPr>
        <p:grpSpPr>
          <a:xfrm>
            <a:off x="5224733" y="555558"/>
            <a:ext cx="1039505" cy="926259"/>
            <a:chOff x="4924926" y="2649034"/>
            <a:chExt cx="1039505" cy="926259"/>
          </a:xfrm>
        </p:grpSpPr>
        <p:pic>
          <p:nvPicPr>
            <p:cNvPr id="5" name="그림 4" descr="인간의 얼굴, 사람, 의류, 미소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4FD354CC-B259-F7BF-4DBA-19D7A7476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423" y="2679380"/>
              <a:ext cx="772538" cy="895913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851AA72-B664-D02B-4B0E-515804DB0D56}"/>
                </a:ext>
              </a:extLst>
            </p:cNvPr>
            <p:cNvSpPr/>
            <p:nvPr/>
          </p:nvSpPr>
          <p:spPr>
            <a:xfrm>
              <a:off x="4924926" y="2649034"/>
              <a:ext cx="1039505" cy="915937"/>
            </a:xfrm>
            <a:prstGeom prst="ellipse">
              <a:avLst/>
            </a:prstGeom>
            <a:noFill/>
            <a:ln w="63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C2B6F14-E415-3353-25A5-4C6FB93D2B90}"/>
              </a:ext>
            </a:extLst>
          </p:cNvPr>
          <p:cNvGrpSpPr/>
          <p:nvPr/>
        </p:nvGrpSpPr>
        <p:grpSpPr>
          <a:xfrm>
            <a:off x="5852158" y="162871"/>
            <a:ext cx="697628" cy="392430"/>
            <a:chOff x="5464960" y="518160"/>
            <a:chExt cx="697628" cy="39243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B0AC414-A485-DDA7-EBA6-7ED69AAD7173}"/>
                </a:ext>
              </a:extLst>
            </p:cNvPr>
            <p:cNvSpPr/>
            <p:nvPr/>
          </p:nvSpPr>
          <p:spPr>
            <a:xfrm>
              <a:off x="5464960" y="518160"/>
              <a:ext cx="697627" cy="392430"/>
            </a:xfrm>
            <a:prstGeom prst="round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AE849A-CE06-D5C5-2385-F48BAFADCC88}"/>
                </a:ext>
              </a:extLst>
            </p:cNvPr>
            <p:cNvSpPr txBox="1"/>
            <p:nvPr/>
          </p:nvSpPr>
          <p:spPr>
            <a:xfrm>
              <a:off x="5464961" y="59055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돌아가기</a:t>
              </a:r>
            </a:p>
          </p:txBody>
        </p:sp>
      </p:grpSp>
      <p:pic>
        <p:nvPicPr>
          <p:cNvPr id="8" name="그림 7" descr="야외, 하늘, 사람, 태양 에너지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A6E31E1-05F5-E0C9-039A-1B47546B2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94" y="2170103"/>
            <a:ext cx="3052137" cy="305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0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3343</TotalTime>
  <Words>4452</Words>
  <Application>Microsoft Office PowerPoint</Application>
  <PresentationFormat>와이드스크린</PresentationFormat>
  <Paragraphs>704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Inter</vt:lpstr>
      <vt:lpstr>맑은 고딕</vt:lpstr>
      <vt:lpstr>Aptos</vt:lpstr>
      <vt:lpstr>Aptos Display</vt:lpstr>
      <vt:lpstr>Arial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Hudson Moon</dc:creator>
  <cp:lastModifiedBy>Hudson Moon</cp:lastModifiedBy>
  <cp:revision>4</cp:revision>
  <dcterms:created xsi:type="dcterms:W3CDTF">2025-06-09T07:15:04Z</dcterms:created>
  <dcterms:modified xsi:type="dcterms:W3CDTF">2025-06-20T03:41:26Z</dcterms:modified>
</cp:coreProperties>
</file>