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267" r:id="rId14"/>
    <p:sldId id="268" r:id="rId15"/>
    <p:sldId id="269" r:id="rId16"/>
    <p:sldId id="28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87" r:id="rId35"/>
    <p:sldId id="286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82028" autoAdjust="0"/>
  </p:normalViewPr>
  <p:slideViewPr>
    <p:cSldViewPr>
      <p:cViewPr varScale="1">
        <p:scale>
          <a:sx n="60" d="100"/>
          <a:sy n="60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LABR Dataset</c:v>
                </c:pt>
              </c:strCache>
            </c:strRef>
          </c:tx>
          <c:dPt>
            <c:idx val="0"/>
            <c:bubble3D val="0"/>
            <c:explosion val="10"/>
          </c:dPt>
          <c:dPt>
            <c:idx val="1"/>
            <c:bubble3D val="0"/>
            <c:explosion val="8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Validation</c:v>
                </c:pt>
                <c:pt idx="1">
                  <c:v>Test</c:v>
                </c:pt>
                <c:pt idx="2">
                  <c:v>Train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78551525590551186"/>
          <c:y val="0.38653912401574803"/>
          <c:w val="0.20198474409448819"/>
          <c:h val="0.3458277559055117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42F0-9F54-49D3-A6E7-134438D42CEF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E69D-2857-4E8A-ADBD-F537909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(Talk) Results were bad but this is a starting point to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period (Tweets)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Bullets for the features of each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TFIDF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PA,SGD,Perceptron</a:t>
            </a:r>
            <a:endParaRPr lang="en-US" dirty="0" smtClean="0"/>
          </a:p>
          <a:p>
            <a:r>
              <a:rPr lang="en-US" b="1" dirty="0" smtClean="0">
                <a:effectLst/>
              </a:rPr>
              <a:t>Passive Aggressive:</a:t>
            </a:r>
            <a:r>
              <a:rPr lang="en-US" dirty="0" smtClean="0">
                <a:effectLst/>
              </a:rPr>
              <a:t> It is an online learning model that uses a hinge-loss function together with an aggressiveness parameter C, in order to achieve a positive margin high confidence classifier </a:t>
            </a:r>
          </a:p>
          <a:p>
            <a:r>
              <a:rPr lang="en-US" b="1" dirty="0" smtClean="0">
                <a:effectLst/>
              </a:rPr>
              <a:t>Perceptron: </a:t>
            </a:r>
            <a:r>
              <a:rPr lang="en-US" dirty="0" smtClean="0">
                <a:effectLst/>
              </a:rPr>
              <a:t>It is a simple feed-forward single layer linear neural network with a unit step function as an activation function. It uses an iterative algorithm for training the weights, but that algorithm does not take into account the margin 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Stochastic Gradient Descent: </a:t>
            </a:r>
            <a:r>
              <a:rPr lang="en-US" dirty="0" smtClean="0">
                <a:effectLst/>
              </a:rPr>
              <a:t>It is an algorithm that is used to train other machine learning algorithms such as SVM where it samples a subset of training examples at every learning step. Then it calculates the gradient from this subset only, and uses the gradient to update the weight vector w in case of SVM classifier.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results on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A329A-785D-4762-B3B3-1507F1007C29}" type="datetime1">
              <a:rPr lang="en-US" smtClean="0"/>
              <a:t>6/15/2014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9DB28-6219-45A4-8D88-208EA5CBCAF4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FECB1-2F86-4812-937A-3A53814A5990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016FD-805F-4EA3-A729-3A6ABD21F095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E7224-30CF-4A07-B49E-3CFFC649F3D8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0B588-AE3B-421D-A7B6-57E1F03B21CA}" type="datetime1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F4C54-C06B-4434-9B2E-01162BE5FB37}" type="datetime1">
              <a:rPr lang="en-US" smtClean="0"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2E277-9E61-4D32-8D18-1403798BF61D}" type="datetime1">
              <a:rPr lang="en-US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C15A-5D92-43E6-A0C2-A242B9382C7B}" type="datetime1">
              <a:rPr lang="en-US" smtClean="0"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F7BF6-8114-404C-AC63-97FED72D65AA}" type="datetime1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C0FD41-BFEB-4436-B5E6-ECD2147E8663}" type="datetime1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E93BDF-A35C-40D0-B28D-1455CF23E17F}" type="datetime1">
              <a:rPr lang="en-US" smtClean="0"/>
              <a:t>6/15/2014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764" y="1371600"/>
            <a:ext cx="6054436" cy="73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Media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64" y="2209800"/>
            <a:ext cx="6206836" cy="609600"/>
          </a:xfrm>
        </p:spPr>
        <p:txBody>
          <a:bodyPr/>
          <a:lstStyle/>
          <a:p>
            <a:r>
              <a:rPr lang="en-US" dirty="0" smtClean="0"/>
              <a:t>Milestone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352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by: </a:t>
            </a:r>
            <a:r>
              <a:rPr lang="en-US" b="1" dirty="0" smtClean="0"/>
              <a:t> 	</a:t>
            </a:r>
            <a:r>
              <a:rPr lang="en-US" dirty="0" smtClean="0"/>
              <a:t>Mahmoud Nabil</a:t>
            </a:r>
          </a:p>
          <a:p>
            <a:endParaRPr lang="en-US" dirty="0"/>
          </a:p>
          <a:p>
            <a:r>
              <a:rPr lang="en-US" b="1" dirty="0"/>
              <a:t>Revised </a:t>
            </a:r>
            <a:r>
              <a:rPr lang="en-US" b="1" dirty="0" smtClean="0"/>
              <a:t>by</a:t>
            </a:r>
            <a:r>
              <a:rPr lang="en-US" dirty="0" smtClean="0"/>
              <a:t>:  	Dr</a:t>
            </a:r>
            <a:r>
              <a:rPr lang="en-US" dirty="0"/>
              <a:t>. Amir </a:t>
            </a:r>
            <a:r>
              <a:rPr lang="en-US" dirty="0" err="1"/>
              <a:t>Atiya</a:t>
            </a:r>
            <a:endParaRPr lang="en-US" dirty="0"/>
          </a:p>
          <a:p>
            <a:r>
              <a:rPr lang="en-US" dirty="0" smtClean="0"/>
              <a:t>		Dr</a:t>
            </a:r>
            <a:r>
              <a:rPr lang="en-US" dirty="0"/>
              <a:t>. Mohamed </a:t>
            </a:r>
            <a:r>
              <a:rPr lang="en-US" dirty="0" err="1"/>
              <a:t>Aly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35808"/>
            <a:ext cx="762000" cy="69549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9710" y="516807"/>
            <a:ext cx="320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Cairo University 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Faculty of Engineering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57428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3100" dirty="0" smtClean="0"/>
              <a:t>LABR </a:t>
            </a:r>
            <a:r>
              <a:rPr lang="en-US" sz="31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Extensive Arabic </a:t>
            </a:r>
            <a:r>
              <a:rPr lang="en-US" sz="2400" dirty="0"/>
              <a:t>book reviews </a:t>
            </a:r>
            <a:r>
              <a:rPr lang="en-US" sz="2400" dirty="0" smtClean="0"/>
              <a:t>data from </a:t>
            </a:r>
            <a:r>
              <a:rPr lang="en-US" sz="2400" dirty="0"/>
              <a:t>the </a:t>
            </a:r>
            <a:r>
              <a:rPr lang="en-US" sz="2400" dirty="0" err="1" smtClean="0"/>
              <a:t>GoodReads</a:t>
            </a:r>
            <a:r>
              <a:rPr lang="en-US" sz="2400" dirty="0" smtClean="0"/>
              <a:t> portal.</a:t>
            </a:r>
          </a:p>
          <a:p>
            <a:r>
              <a:rPr lang="en-US" sz="2400" dirty="0" smtClean="0"/>
              <a:t>Consists </a:t>
            </a:r>
            <a:r>
              <a:rPr lang="en-US" sz="2400" dirty="0"/>
              <a:t>of 63,257 Arabic </a:t>
            </a:r>
            <a:r>
              <a:rPr lang="en-US" sz="2400" dirty="0" smtClean="0"/>
              <a:t>reviews.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the first 2143 books of the list of Best Arabic Books. 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ated </a:t>
            </a:r>
            <a:r>
              <a:rPr lang="en-US" sz="2400" dirty="0"/>
              <a:t>on a </a:t>
            </a:r>
            <a:r>
              <a:rPr lang="en-US" sz="2400" dirty="0" smtClean="0"/>
              <a:t>scale of </a:t>
            </a:r>
            <a:r>
              <a:rPr lang="en-US" sz="2400" dirty="0"/>
              <a:t>1 to 5 stars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6096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>
            <a:no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partition the data </a:t>
            </a:r>
            <a:r>
              <a:rPr lang="en-US" sz="2400" dirty="0" smtClean="0"/>
              <a:t>into training</a:t>
            </a:r>
            <a:r>
              <a:rPr lang="en-US" sz="2400" dirty="0"/>
              <a:t>, validation and test sets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ratio of the data among </a:t>
            </a:r>
            <a:r>
              <a:rPr lang="en-US" sz="2400" dirty="0" smtClean="0"/>
              <a:t>the three </a:t>
            </a:r>
            <a:r>
              <a:rPr lang="en-US" sz="2400" dirty="0"/>
              <a:t>sets is 6:2:2 respectively</a:t>
            </a:r>
            <a:r>
              <a:rPr lang="en-US" sz="24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68889023"/>
              </p:ext>
            </p:extLst>
          </p:nvPr>
        </p:nvGraphicFramePr>
        <p:xfrm>
          <a:off x="2057400" y="3200400"/>
          <a:ext cx="6248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98080" cy="4800600"/>
          </a:xfrm>
        </p:spPr>
        <p:txBody>
          <a:bodyPr/>
          <a:lstStyle/>
          <a:p>
            <a:r>
              <a:rPr lang="en-US" sz="2400" dirty="0"/>
              <a:t>We have redesigned our earlier work by  considering  a three class classification (</a:t>
            </a:r>
            <a:r>
              <a:rPr lang="en-US" sz="2400" dirty="0" err="1"/>
              <a:t>Pos</a:t>
            </a:r>
            <a:r>
              <a:rPr lang="en-US" sz="2400" dirty="0"/>
              <a:t>, Neutral, </a:t>
            </a:r>
            <a:r>
              <a:rPr lang="en-US" sz="2400" dirty="0" err="1"/>
              <a:t>Neg</a:t>
            </a:r>
            <a:r>
              <a:rPr lang="en-US" sz="2400" dirty="0"/>
              <a:t>) instead of </a:t>
            </a:r>
            <a:r>
              <a:rPr lang="en-US" sz="2400" dirty="0" smtClean="0"/>
              <a:t>two classes (</a:t>
            </a:r>
            <a:r>
              <a:rPr lang="en-US" sz="2400" dirty="0" err="1" smtClean="0"/>
              <a:t>Pos</a:t>
            </a:r>
            <a:r>
              <a:rPr lang="en-US" sz="2400" dirty="0"/>
              <a:t>, </a:t>
            </a:r>
            <a:r>
              <a:rPr lang="en-US" sz="2400" dirty="0" err="1"/>
              <a:t>Neg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sz="2400" dirty="0"/>
              <a:t>Ratings of 4 and 5 are mapped to positive, rating of 3 is mapped to neutral, and ratings 1 and 2 are mapped to negative.</a:t>
            </a:r>
          </a:p>
          <a:p>
            <a:pPr lvl="1"/>
            <a:r>
              <a:rPr lang="en-US" sz="2400" dirty="0"/>
              <a:t>Harder problem than two class classification</a:t>
            </a:r>
          </a:p>
          <a:p>
            <a:r>
              <a:rPr lang="en-US" sz="2400" dirty="0"/>
              <a:t>Two datasets were prepared:</a:t>
            </a:r>
          </a:p>
          <a:p>
            <a:pPr lvl="1"/>
            <a:r>
              <a:rPr lang="en-US" sz="2400" dirty="0"/>
              <a:t>Balanced dataset</a:t>
            </a:r>
          </a:p>
          <a:p>
            <a:pPr lvl="1"/>
            <a:r>
              <a:rPr lang="en-US" sz="2400" dirty="0"/>
              <a:t>Unbalanced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Experiments</a:t>
            </a:r>
            <a:br>
              <a:rPr lang="en-US" sz="3600" dirty="0"/>
            </a:br>
            <a:r>
              <a:rPr lang="en-US" sz="3600" dirty="0"/>
              <a:t>Data Preparation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7132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447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reviews for each class category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8" y="2209800"/>
            <a:ext cx="87404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3716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</a:t>
            </a:r>
            <a:r>
              <a:rPr lang="en-US" b="1" dirty="0" err="1" smtClean="0"/>
              <a:t>uni</a:t>
            </a:r>
            <a:r>
              <a:rPr lang="en-US" b="1" dirty="0" smtClean="0"/>
              <a:t>-grams</a:t>
            </a:r>
            <a:r>
              <a:rPr lang="en-US" b="1" dirty="0"/>
              <a:t>, bigrams, and trigrams features per each </a:t>
            </a:r>
            <a:r>
              <a:rPr lang="en-US" b="1" dirty="0" smtClean="0"/>
              <a:t>class category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/>
              <a:t>Data</a:t>
            </a:r>
            <a:r>
              <a:rPr lang="en-US" sz="4400" dirty="0"/>
              <a:t> </a:t>
            </a:r>
            <a:r>
              <a:rPr lang="en-US" sz="3600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953000"/>
          </a:xfrm>
        </p:spPr>
        <p:txBody>
          <a:bodyPr/>
          <a:lstStyle/>
          <a:p>
            <a:r>
              <a:rPr lang="en-US" sz="1800" b="1" dirty="0" smtClean="0"/>
              <a:t>Data preparation statistics summary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4" y="2438400"/>
            <a:ext cx="808912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41634"/>
            <a:ext cx="7498080" cy="35209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 1: Baseline classifiers.</a:t>
            </a:r>
          </a:p>
          <a:p>
            <a:r>
              <a:rPr lang="en-US" sz="2400" dirty="0" smtClean="0"/>
              <a:t>Experiment 2: Feature selection.</a:t>
            </a:r>
          </a:p>
          <a:p>
            <a:r>
              <a:rPr lang="en-US" sz="2400" dirty="0" smtClean="0"/>
              <a:t>Experiment 3: Sophisticated classifiers.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wide range of standard </a:t>
            </a:r>
            <a:r>
              <a:rPr lang="en-US" sz="2200" dirty="0" smtClean="0"/>
              <a:t>classifiers </a:t>
            </a:r>
            <a:r>
              <a:rPr lang="en-US" sz="2200" dirty="0"/>
              <a:t>are applied to both </a:t>
            </a:r>
            <a:r>
              <a:rPr lang="en-US" sz="2200" dirty="0" smtClean="0"/>
              <a:t>the balanced </a:t>
            </a:r>
            <a:r>
              <a:rPr lang="en-US" sz="2200" dirty="0"/>
              <a:t>and unbalanced datasets using n-gram range of unigrams, </a:t>
            </a:r>
            <a:r>
              <a:rPr lang="en-US" sz="2200" dirty="0" smtClean="0"/>
              <a:t>bigrams and trigrams.</a:t>
            </a:r>
          </a:p>
          <a:p>
            <a:r>
              <a:rPr lang="en-US" sz="2200" dirty="0"/>
              <a:t>Two accuracy measures are used to calculate the performance </a:t>
            </a:r>
            <a:r>
              <a:rPr lang="en-US" sz="2200" dirty="0" smtClean="0"/>
              <a:t>which are </a:t>
            </a:r>
            <a:r>
              <a:rPr lang="en-US" sz="2200" dirty="0"/>
              <a:t>the total </a:t>
            </a:r>
            <a:r>
              <a:rPr lang="en-US" sz="2200" dirty="0" smtClean="0"/>
              <a:t>accuracy </a:t>
            </a:r>
            <a:r>
              <a:rPr lang="en-US" sz="2200" dirty="0"/>
              <a:t>and </a:t>
            </a:r>
            <a:r>
              <a:rPr lang="en-US" sz="2200" dirty="0" smtClean="0"/>
              <a:t>average F1 </a:t>
            </a:r>
            <a:r>
              <a:rPr lang="en-US" sz="2200" dirty="0" smtClean="0"/>
              <a:t>measure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44" y="5449614"/>
            <a:ext cx="520021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9" y="3871412"/>
            <a:ext cx="4869878" cy="157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44" y="5977566"/>
            <a:ext cx="7500063" cy="6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1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classifiers </a:t>
            </a:r>
            <a:r>
              <a:rPr lang="en-US" sz="2400" dirty="0"/>
              <a:t>used in this experiment are widely used in the area of </a:t>
            </a:r>
            <a:r>
              <a:rPr lang="en-US" sz="2400" dirty="0" smtClean="0"/>
              <a:t>sentiment analysis and can be considered as a baseline for any further experiments.</a:t>
            </a:r>
          </a:p>
          <a:p>
            <a:pPr lvl="1"/>
            <a:r>
              <a:rPr lang="en-US" sz="2400" dirty="0"/>
              <a:t>Multinomial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/>
              <a:t>Bernoulli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 smtClean="0"/>
              <a:t>Support </a:t>
            </a:r>
            <a:r>
              <a:rPr lang="en-US" sz="2400" dirty="0"/>
              <a:t>Vector </a:t>
            </a:r>
            <a:r>
              <a:rPr lang="en-US" sz="2400" dirty="0" smtClean="0"/>
              <a:t>Machine.</a:t>
            </a:r>
          </a:p>
          <a:p>
            <a:pPr lvl="1"/>
            <a:r>
              <a:rPr lang="en-US" sz="2400" dirty="0"/>
              <a:t>Passive </a:t>
            </a:r>
            <a:r>
              <a:rPr lang="en-US" sz="2400" dirty="0" smtClean="0"/>
              <a:t>Aggressive.</a:t>
            </a:r>
          </a:p>
          <a:p>
            <a:pPr lvl="1"/>
            <a:r>
              <a:rPr lang="en-US" sz="2400" dirty="0"/>
              <a:t>Stochastic Gradient </a:t>
            </a:r>
            <a:r>
              <a:rPr lang="en-US" sz="2400" dirty="0" smtClean="0"/>
              <a:t>Descent.</a:t>
            </a:r>
          </a:p>
          <a:p>
            <a:pPr lvl="1"/>
            <a:r>
              <a:rPr lang="en-US" sz="2400" dirty="0"/>
              <a:t>Logistic </a:t>
            </a:r>
            <a:r>
              <a:rPr lang="en-US" sz="2400" dirty="0" smtClean="0"/>
              <a:t>Regression.</a:t>
            </a:r>
          </a:p>
          <a:p>
            <a:pPr lvl="1"/>
            <a:r>
              <a:rPr lang="en-US" sz="2400" dirty="0" smtClean="0"/>
              <a:t>Perceptron.</a:t>
            </a:r>
          </a:p>
          <a:p>
            <a:pPr lvl="1"/>
            <a:r>
              <a:rPr lang="en-US" sz="2400" dirty="0"/>
              <a:t>K-Nearest </a:t>
            </a:r>
            <a:r>
              <a:rPr lang="en-US" sz="2400" dirty="0" smtClean="0"/>
              <a:t>Neighbor.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Polarity Classification Experimental Results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2057400"/>
            <a:ext cx="8229600" cy="35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5791200"/>
            <a:ext cx="7696200" cy="6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</a:t>
            </a:r>
            <a:r>
              <a:rPr lang="en-US" b="1" dirty="0" smtClean="0"/>
              <a:t>total accuracy </a:t>
            </a:r>
            <a:r>
              <a:rPr lang="en-US" b="1" dirty="0"/>
              <a:t>/ F1 measure where the</a:t>
            </a:r>
          </a:p>
          <a:p>
            <a:r>
              <a:rPr lang="en-US" b="1" dirty="0"/>
              <a:t>evaluation is on the test 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9445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696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/>
              <a:t>Market and Related </a:t>
            </a:r>
            <a:r>
              <a:rPr lang="en-US" sz="2400" dirty="0" smtClean="0"/>
              <a:t>Work</a:t>
            </a:r>
          </a:p>
          <a:p>
            <a:r>
              <a:rPr lang="en-US" sz="2400" dirty="0"/>
              <a:t>Sentiment Analysis </a:t>
            </a:r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Experiments</a:t>
            </a:r>
          </a:p>
          <a:p>
            <a:pPr lvl="1"/>
            <a:r>
              <a:rPr lang="en-US" sz="2400" dirty="0" smtClean="0"/>
              <a:t>LABR </a:t>
            </a:r>
            <a:r>
              <a:rPr lang="en-US" sz="2400" dirty="0"/>
              <a:t>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400" dirty="0"/>
              <a:t>Data </a:t>
            </a:r>
            <a:r>
              <a:rPr lang="en-US" sz="2400" dirty="0" smtClean="0"/>
              <a:t>Preparation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dirty="0"/>
              <a:t>Twitter 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Collection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Properties</a:t>
            </a:r>
          </a:p>
          <a:p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402336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496" indent="-457200">
              <a:buFont typeface="+mj-lt"/>
              <a:buAutoNum type="arabicPeriod"/>
            </a:pPr>
            <a:endParaRPr lang="en-US" sz="20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inclusion of a third class "neutral" makes the problem much harder, and we get a lower performance than the case of two-class case ("positive“ and "negative"). </a:t>
            </a:r>
            <a:endParaRPr lang="en-U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balanced set is more challenging than the unbalanced set. We </a:t>
            </a:r>
            <a:r>
              <a:rPr lang="en-US" sz="2400" dirty="0" smtClean="0"/>
              <a:t>think this </a:t>
            </a:r>
            <a:r>
              <a:rPr lang="en-US" sz="2400" dirty="0"/>
              <a:t>is due to the fact it contains much fewer reviews compared to </a:t>
            </a:r>
            <a:r>
              <a:rPr lang="en-US" sz="2400" dirty="0" smtClean="0"/>
              <a:t>the </a:t>
            </a:r>
            <a:r>
              <a:rPr lang="en-US" sz="2400" dirty="0"/>
              <a:t>unbalanced </a:t>
            </a:r>
            <a:r>
              <a:rPr lang="en-US" sz="2400" dirty="0" smtClean="0"/>
              <a:t>set.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We can get an good overall accuracy and F1 of over 70% using </a:t>
            </a:r>
            <a:r>
              <a:rPr lang="en-US" sz="2400" dirty="0" smtClean="0"/>
              <a:t>especially SVM </a:t>
            </a:r>
            <a:r>
              <a:rPr lang="en-US" sz="2400" dirty="0"/>
              <a:t>and logistic regression </a:t>
            </a:r>
            <a:r>
              <a:rPr lang="en-US" sz="2400" dirty="0" smtClean="0"/>
              <a:t>classifiers. </a:t>
            </a:r>
            <a:r>
              <a:rPr lang="en-US" sz="2400" dirty="0"/>
              <a:t>This </a:t>
            </a:r>
            <a:r>
              <a:rPr lang="en-US" sz="2400" dirty="0" smtClean="0"/>
              <a:t>is consistent </a:t>
            </a:r>
            <a:r>
              <a:rPr lang="en-US" sz="2400" dirty="0"/>
              <a:t>with </a:t>
            </a:r>
            <a:r>
              <a:rPr lang="en-US" sz="2400" dirty="0" smtClean="0"/>
              <a:t>previous results </a:t>
            </a:r>
            <a:r>
              <a:rPr lang="en-US" sz="2400" dirty="0"/>
              <a:t>suggesting that SVM and Logistic Regression are a reliable choice</a:t>
            </a:r>
            <a:r>
              <a:rPr lang="en-US" sz="24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Naive Bayes, Passive </a:t>
            </a:r>
            <a:r>
              <a:rPr lang="en-US" sz="2400" dirty="0" smtClean="0"/>
              <a:t>Aggressive, </a:t>
            </a:r>
            <a:r>
              <a:rPr lang="en-US" sz="2400" dirty="0"/>
              <a:t>and Perceptron are also a good choice </a:t>
            </a:r>
            <a:r>
              <a:rPr lang="en-US" sz="2400" dirty="0" smtClean="0"/>
              <a:t>of classifiers, </a:t>
            </a:r>
            <a:r>
              <a:rPr lang="en-US" sz="2400" dirty="0"/>
              <a:t>with the careful choice of parameters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 </a:t>
            </a:r>
            <a:r>
              <a:rPr lang="en-US" sz="2400" dirty="0"/>
              <a:t>the degree of n-gram range </a:t>
            </a:r>
            <a:r>
              <a:rPr lang="en-US" sz="2400" dirty="0" smtClean="0"/>
              <a:t>increases </a:t>
            </a:r>
            <a:r>
              <a:rPr lang="en-US" sz="2400" dirty="0"/>
              <a:t>the number of </a:t>
            </a:r>
            <a:r>
              <a:rPr lang="en-US" sz="2400" dirty="0" smtClean="0"/>
              <a:t>features increases significantly </a:t>
            </a:r>
            <a:r>
              <a:rPr lang="en-US" sz="2400" dirty="0"/>
              <a:t>and approaches 3.7 million in trigram range of </a:t>
            </a:r>
            <a:r>
              <a:rPr lang="en-US" sz="2400" dirty="0" smtClean="0"/>
              <a:t>the unbalanced </a:t>
            </a:r>
            <a:r>
              <a:rPr lang="en-US" sz="2400" dirty="0"/>
              <a:t>data 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two </a:t>
            </a:r>
            <a:r>
              <a:rPr lang="en-US" sz="2400" dirty="0" smtClean="0"/>
              <a:t>significant reasons  for applying feature </a:t>
            </a:r>
            <a:r>
              <a:rPr lang="en-US" sz="2400" dirty="0"/>
              <a:t>selection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/>
              <a:t>number </a:t>
            </a:r>
            <a:r>
              <a:rPr lang="en-US" sz="2400" dirty="0" smtClean="0"/>
              <a:t>of features may </a:t>
            </a:r>
            <a:r>
              <a:rPr lang="en-US" sz="2400" dirty="0"/>
              <a:t>cause the classifier </a:t>
            </a:r>
            <a:r>
              <a:rPr lang="en-US" sz="2400" dirty="0" smtClean="0"/>
              <a:t> to exhibit </a:t>
            </a:r>
            <a:r>
              <a:rPr lang="en-US" sz="2400" dirty="0"/>
              <a:t>some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, </a:t>
            </a:r>
            <a:r>
              <a:rPr lang="en-US" sz="2400" dirty="0"/>
              <a:t>due to the curse of </a:t>
            </a:r>
            <a:r>
              <a:rPr lang="en-US" sz="2400" dirty="0" smtClean="0"/>
              <a:t>dimensionality.</a:t>
            </a:r>
          </a:p>
          <a:p>
            <a:pPr lvl="1"/>
            <a:r>
              <a:rPr lang="en-US" sz="2400" dirty="0" smtClean="0"/>
              <a:t>With </a:t>
            </a:r>
            <a:r>
              <a:rPr lang="en-US" sz="2400" dirty="0"/>
              <a:t>millions of features, the </a:t>
            </a:r>
            <a:r>
              <a:rPr lang="en-US" sz="2400" dirty="0" smtClean="0"/>
              <a:t>computational burden </a:t>
            </a:r>
            <a:r>
              <a:rPr lang="en-US" sz="2400" dirty="0"/>
              <a:t>will be too high for many </a:t>
            </a:r>
            <a:r>
              <a:rPr lang="en-US" sz="2400" dirty="0" smtClean="0"/>
              <a:t>classifiers to </a:t>
            </a:r>
            <a:r>
              <a:rPr lang="en-US" sz="2400" dirty="0"/>
              <a:t>be practically </a:t>
            </a:r>
            <a:r>
              <a:rPr lang="en-US" sz="2400" dirty="0" smtClean="0"/>
              <a:t>feasible.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>Experiment</a:t>
            </a:r>
            <a:r>
              <a:rPr lang="en-US" sz="4400" dirty="0"/>
              <a:t> </a:t>
            </a:r>
            <a:r>
              <a:rPr lang="en-US" sz="44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feature selection </a:t>
            </a:r>
            <a:r>
              <a:rPr lang="en-US" sz="2400" dirty="0"/>
              <a:t>techniques were applied to </a:t>
            </a:r>
            <a:r>
              <a:rPr lang="en-US" sz="2400" dirty="0" err="1"/>
              <a:t>Tf-Idf</a:t>
            </a:r>
            <a:r>
              <a:rPr lang="en-US" sz="2400" dirty="0"/>
              <a:t> (token frequency inverse </a:t>
            </a:r>
            <a:r>
              <a:rPr lang="en-US" sz="2400" dirty="0" smtClean="0"/>
              <a:t>document frequency</a:t>
            </a:r>
            <a:r>
              <a:rPr lang="en-US" sz="2400" dirty="0"/>
              <a:t>) trigram training set to explore their </a:t>
            </a:r>
            <a:r>
              <a:rPr lang="en-US" sz="2400" dirty="0" smtClean="0"/>
              <a:t>effects</a:t>
            </a:r>
            <a:r>
              <a:rPr lang="en-US" sz="2400" dirty="0"/>
              <a:t>. The </a:t>
            </a:r>
            <a:r>
              <a:rPr lang="en-US" sz="2400" dirty="0" smtClean="0"/>
              <a:t>feature selection experiments </a:t>
            </a:r>
            <a:r>
              <a:rPr lang="en-US" sz="2400" dirty="0"/>
              <a:t>are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/>
              <a:t>SVM </a:t>
            </a:r>
            <a:r>
              <a:rPr lang="en-US" sz="2000" dirty="0" smtClean="0"/>
              <a:t>(L1 </a:t>
            </a:r>
            <a:r>
              <a:rPr lang="en-US" sz="2000" dirty="0"/>
              <a:t>loss)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Logistic regression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Chi-squared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Analysis of variance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Relief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Class Separation Feature </a:t>
            </a:r>
            <a:r>
              <a:rPr lang="en-US" sz="2000" dirty="0" smtClean="0"/>
              <a:t>selection.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Experiment is applied on the </a:t>
            </a:r>
            <a:r>
              <a:rPr lang="en-US" sz="2400" dirty="0" err="1"/>
              <a:t>Tf-Idf</a:t>
            </a:r>
            <a:r>
              <a:rPr lang="en-US" sz="2400" dirty="0"/>
              <a:t> </a:t>
            </a:r>
            <a:r>
              <a:rPr lang="en-US" sz="2400" dirty="0" smtClean="0"/>
              <a:t>unbalanced dataset then evaluating the result of every one of the following classifiers</a:t>
            </a:r>
          </a:p>
          <a:p>
            <a:pPr lvl="1"/>
            <a:r>
              <a:rPr lang="en-US" sz="2400" dirty="0" smtClean="0"/>
              <a:t>SVM, passive aggressive, logistic regression and perceptron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The evaluation was performed on two stages: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Evaluation on the training set with cross validation.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Evaluation </a:t>
            </a:r>
            <a:r>
              <a:rPr lang="en-US" sz="2000" dirty="0"/>
              <a:t>on the </a:t>
            </a:r>
            <a:r>
              <a:rPr lang="en-US" sz="2000" dirty="0" smtClean="0"/>
              <a:t>validation set without cross </a:t>
            </a:r>
            <a:r>
              <a:rPr lang="en-US" sz="2000" dirty="0"/>
              <a:t>validation</a:t>
            </a:r>
          </a:p>
          <a:p>
            <a:pPr marL="402336" lvl="1" indent="0">
              <a:buNone/>
            </a:pPr>
            <a:r>
              <a:rPr lang="en-US" sz="2000" dirty="0" smtClean="0"/>
              <a:t>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/>
          <a:lstStyle/>
          <a:p>
            <a:r>
              <a:rPr lang="en-US" dirty="0" smtClean="0"/>
              <a:t>Cross validation Algorithm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cross validation, results are on the training set.</a:t>
            </a:r>
            <a:endParaRPr lang="en-US" sz="18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3023"/>
            <a:ext cx="8534400" cy="47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out </a:t>
            </a:r>
            <a:r>
              <a:rPr lang="en-US" sz="1800" b="1" dirty="0"/>
              <a:t>cross </a:t>
            </a:r>
            <a:r>
              <a:rPr lang="en-US" sz="1800" b="1" dirty="0" smtClean="0"/>
              <a:t>validation, results are on the validation set</a:t>
            </a:r>
            <a:endParaRPr lang="en-US" sz="1800" b="1" dirty="0"/>
          </a:p>
          <a:p>
            <a:endParaRPr lang="en-US" sz="18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" y="2057400"/>
            <a:ext cx="8077200" cy="47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notice that </a:t>
            </a:r>
            <a:r>
              <a:rPr lang="en-US" sz="2400" dirty="0" smtClean="0"/>
              <a:t>SVM_L1</a:t>
            </a:r>
            <a:r>
              <a:rPr lang="en-US" sz="2400" dirty="0"/>
              <a:t>, </a:t>
            </a:r>
            <a:r>
              <a:rPr lang="en-US" sz="2400" dirty="0" err="1"/>
              <a:t>Anova</a:t>
            </a:r>
            <a:r>
              <a:rPr lang="en-US" sz="2400" dirty="0"/>
              <a:t> and Chi2 feature selectors have </a:t>
            </a:r>
            <a:r>
              <a:rPr lang="en-US" sz="2400" dirty="0" smtClean="0"/>
              <a:t>inconsistent behavior </a:t>
            </a:r>
            <a:r>
              <a:rPr lang="en-US" sz="2400" dirty="0"/>
              <a:t>between the two experiments we think the reasons for this might be:</a:t>
            </a:r>
          </a:p>
          <a:p>
            <a:pPr lvl="1"/>
            <a:r>
              <a:rPr lang="en-US" sz="2400" dirty="0" smtClean="0"/>
              <a:t>Those </a:t>
            </a:r>
            <a:r>
              <a:rPr lang="en-US" sz="2400" dirty="0"/>
              <a:t>feature selector may not be suitable for this experiment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is noisy and not reviewed </a:t>
            </a:r>
            <a:r>
              <a:rPr lang="en-US" sz="2400" dirty="0" smtClean="0"/>
              <a:t>manually.</a:t>
            </a:r>
            <a:endParaRPr lang="ar-EG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ar-EG" sz="2400" dirty="0" smtClean="0"/>
          </a:p>
          <a:p>
            <a:pPr lvl="1"/>
            <a:endParaRPr lang="en-US" sz="2400" dirty="0"/>
          </a:p>
          <a:p>
            <a:r>
              <a:rPr lang="en-US" sz="2400" dirty="0"/>
              <a:t>Due </a:t>
            </a:r>
            <a:r>
              <a:rPr lang="en-US" sz="2400" dirty="0"/>
              <a:t>to this inconsistent behavior, we decided to not further pursue </a:t>
            </a:r>
            <a:r>
              <a:rPr lang="en-US" sz="2400" dirty="0"/>
              <a:t>feature selection </a:t>
            </a:r>
            <a:r>
              <a:rPr lang="en-US" sz="2400" dirty="0"/>
              <a:t>for </a:t>
            </a:r>
            <a:r>
              <a:rPr lang="en-US" sz="2400" dirty="0"/>
              <a:t>classifiers </a:t>
            </a:r>
            <a:r>
              <a:rPr lang="en-US" sz="2400" dirty="0"/>
              <a:t>that can readily handle all the available features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Experiments</a:t>
            </a:r>
            <a:br>
              <a:rPr lang="en-US" sz="4000" dirty="0" smtClean="0"/>
            </a:br>
            <a:r>
              <a:rPr lang="en-US" sz="4000" dirty="0" smtClean="0"/>
              <a:t>Experiment 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5943600" cy="123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Sophisticated classifiers in the area of machine learning were applied to this task after applying feature selection to the top 100,1000 and 3000 best features.</a:t>
            </a:r>
          </a:p>
          <a:p>
            <a:endParaRPr lang="en-US" sz="2400" dirty="0"/>
          </a:p>
          <a:p>
            <a:r>
              <a:rPr lang="en-US" sz="2400" dirty="0"/>
              <a:t>The reason for applying feature selection on these </a:t>
            </a:r>
            <a:r>
              <a:rPr lang="en-US" sz="2400" dirty="0" smtClean="0"/>
              <a:t>classifiers. </a:t>
            </a:r>
          </a:p>
          <a:p>
            <a:pPr lvl="1"/>
            <a:r>
              <a:rPr lang="en-US" sz="2400" dirty="0"/>
              <a:t>They do not naturally perform feature selection, e.g. like what SVM does. </a:t>
            </a:r>
          </a:p>
          <a:p>
            <a:pPr lvl="1"/>
            <a:r>
              <a:rPr lang="en-US" sz="2400" dirty="0"/>
              <a:t>These algorithms generally consume a lot of resources in terms of memory and run </a:t>
            </a:r>
            <a:r>
              <a:rPr lang="en-US" sz="2400" dirty="0" smtClean="0"/>
              <a:t>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3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9" y="1567225"/>
            <a:ext cx="7848600" cy="46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199266"/>
            <a:ext cx="7848600" cy="6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</a:t>
            </a:r>
            <a:r>
              <a:rPr lang="en-US" b="1" dirty="0" smtClean="0"/>
              <a:t>total accuracy </a:t>
            </a:r>
            <a:r>
              <a:rPr lang="en-US" b="1" dirty="0"/>
              <a:t>/ F1 measure where the</a:t>
            </a:r>
          </a:p>
          <a:p>
            <a:r>
              <a:rPr lang="en-US" b="1" dirty="0"/>
              <a:t>evaluation is on the </a:t>
            </a:r>
            <a:r>
              <a:rPr lang="en-US" b="1" dirty="0" smtClean="0"/>
              <a:t>validation set</a:t>
            </a:r>
            <a:r>
              <a:rPr lang="en-US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759" y="1157035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Sophisticated Classifiers </a:t>
            </a:r>
            <a:r>
              <a:rPr lang="en-US" b="1" dirty="0"/>
              <a:t>Experimental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Opinion mining is the science of extracting emotions and opinions from </a:t>
            </a:r>
            <a:r>
              <a:rPr lang="en-US" sz="2400" dirty="0" smtClean="0"/>
              <a:t>raw text reviews.</a:t>
            </a:r>
          </a:p>
          <a:p>
            <a:r>
              <a:rPr lang="en-US" sz="2400" dirty="0"/>
              <a:t>Opinion mining </a:t>
            </a:r>
            <a:r>
              <a:rPr lang="en-US" sz="2400" dirty="0" smtClean="0"/>
              <a:t>categorized to</a:t>
            </a:r>
            <a:r>
              <a:rPr lang="en-US" sz="2400" dirty="0"/>
              <a:t> [</a:t>
            </a:r>
            <a:r>
              <a:rPr lang="en-US" sz="2400" dirty="0" err="1"/>
              <a:t>Petz</a:t>
            </a:r>
            <a:r>
              <a:rPr lang="en-US" sz="2400" dirty="0"/>
              <a:t> et al., 2012</a:t>
            </a:r>
            <a:r>
              <a:rPr lang="en-US" sz="2400" dirty="0" smtClean="0"/>
              <a:t>]: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sentiment </a:t>
            </a:r>
            <a:r>
              <a:rPr lang="en-US" sz="2400" dirty="0" smtClean="0"/>
              <a:t>classification </a:t>
            </a:r>
          </a:p>
          <a:p>
            <a:pPr lvl="1"/>
            <a:r>
              <a:rPr lang="en-US" sz="2400" dirty="0" smtClean="0"/>
              <a:t>feature-based opinion mining</a:t>
            </a:r>
          </a:p>
          <a:p>
            <a:r>
              <a:rPr lang="en-US" sz="2400" dirty="0" smtClean="0"/>
              <a:t>We present our progress in the social media analytics task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3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results show that with using less than 0.1% of the features (3000 </a:t>
            </a:r>
            <a:r>
              <a:rPr lang="en-US" sz="2800" dirty="0" smtClean="0"/>
              <a:t>features) we </a:t>
            </a:r>
            <a:r>
              <a:rPr lang="en-US" sz="2800" dirty="0"/>
              <a:t>get an F1 measure of around 60%, which is close to the 70% achieved </a:t>
            </a:r>
            <a:r>
              <a:rPr lang="en-US" sz="2800" dirty="0" smtClean="0"/>
              <a:t>using all </a:t>
            </a:r>
            <a:r>
              <a:rPr lang="en-US" sz="2800" dirty="0"/>
              <a:t>the features (over 3.7 million).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an interesting observation, and </a:t>
            </a:r>
            <a:r>
              <a:rPr lang="en-US" sz="2800" dirty="0" smtClean="0"/>
              <a:t>we plan </a:t>
            </a:r>
            <a:r>
              <a:rPr lang="en-US" sz="2800" dirty="0"/>
              <a:t>to investigate this further in the next phase, in addition to </a:t>
            </a:r>
            <a:r>
              <a:rPr lang="en-US" sz="2800" dirty="0" smtClean="0"/>
              <a:t>investigating using </a:t>
            </a:r>
            <a:r>
              <a:rPr lang="en-US" sz="2800" dirty="0"/>
              <a:t>dimensionality reduction techniques  </a:t>
            </a:r>
            <a:r>
              <a:rPr lang="en-US" sz="2800" dirty="0" smtClean="0"/>
              <a:t>e.g</a:t>
            </a:r>
            <a:r>
              <a:rPr lang="en-US" sz="2800" dirty="0"/>
              <a:t>. Principal Component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have collected over 84,000 Arabic </a:t>
            </a:r>
            <a:r>
              <a:rPr lang="en-US" sz="2800" dirty="0" smtClean="0"/>
              <a:t>tweets on two </a:t>
            </a:r>
            <a:r>
              <a:rPr lang="en-US" sz="2800" dirty="0" smtClean="0"/>
              <a:t>stages</a:t>
            </a:r>
            <a:r>
              <a:rPr lang="ar-EG" sz="2800" dirty="0" smtClean="0"/>
              <a:t> </a:t>
            </a:r>
            <a:r>
              <a:rPr lang="en-US" sz="2800" dirty="0" smtClean="0"/>
              <a:t>over a period of four months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dirty="0" smtClean="0"/>
              <a:t>Crawling the most active </a:t>
            </a:r>
            <a:r>
              <a:rPr lang="en-US" dirty="0"/>
              <a:t>Egyptian Twitter </a:t>
            </a:r>
            <a:r>
              <a:rPr lang="en-US" dirty="0" smtClean="0"/>
              <a:t>accounts.</a:t>
            </a:r>
          </a:p>
          <a:p>
            <a:pPr lvl="1"/>
            <a:r>
              <a:rPr lang="en-US" dirty="0" smtClean="0"/>
              <a:t>Using some of the most trending hashtags in Egypt.</a:t>
            </a:r>
          </a:p>
          <a:p>
            <a:pPr lvl="1"/>
            <a:endParaRPr lang="en-US" dirty="0"/>
          </a:p>
          <a:p>
            <a:r>
              <a:rPr lang="en-US" sz="2800" dirty="0" smtClean="0"/>
              <a:t>After filtering </a:t>
            </a:r>
            <a:r>
              <a:rPr lang="en-US" sz="2800" dirty="0"/>
              <a:t>out the non-Arabic tweets, and performing </a:t>
            </a:r>
            <a:r>
              <a:rPr lang="en-US" sz="2800" dirty="0" smtClean="0"/>
              <a:t>some pre-processing </a:t>
            </a:r>
            <a:r>
              <a:rPr lang="en-US" sz="2800" dirty="0"/>
              <a:t>steps to clean up unwanted content like HTML, we ended </a:t>
            </a:r>
            <a:r>
              <a:rPr lang="en-US" sz="2800" dirty="0" smtClean="0"/>
              <a:t>up with </a:t>
            </a:r>
            <a:r>
              <a:rPr lang="en-US" sz="2800" dirty="0"/>
              <a:t>54,716 Arabic tweets.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599"/>
            <a:ext cx="8077200" cy="359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562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(a) the frequency </a:t>
            </a:r>
            <a:r>
              <a:rPr lang="en-US" b="1" dirty="0" smtClean="0"/>
              <a:t>distribution of </a:t>
            </a:r>
            <a:r>
              <a:rPr lang="en-US" b="1" dirty="0"/>
              <a:t>the vocabulary tokens. (b) the frequency distribution of the hash </a:t>
            </a:r>
            <a:r>
              <a:rPr lang="en-US" b="1" dirty="0" smtClean="0"/>
              <a:t>tags tokens</a:t>
            </a:r>
            <a:r>
              <a:rPr lang="en-US" b="1" dirty="0"/>
              <a:t>. (c) the number of tweets per hash tag and the number of hash tag per</a:t>
            </a:r>
          </a:p>
          <a:p>
            <a:r>
              <a:rPr lang="en-US" b="1" dirty="0"/>
              <a:t>tweet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mechanical </a:t>
            </a:r>
            <a:r>
              <a:rPr lang="en-US" dirty="0" err="1" smtClean="0"/>
              <a:t>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/>
              <a:t>service that allows companies or individuals to post their data and </a:t>
            </a:r>
            <a:r>
              <a:rPr lang="en-US" dirty="0" smtClean="0"/>
              <a:t>other workers </a:t>
            </a:r>
            <a:r>
              <a:rPr lang="en-US" dirty="0"/>
              <a:t>can manually tag the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smtClean="0"/>
              <a:t>A predefined charge is given to the workers to complete their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next steps with the data set we plan to use Amazon Mechanical </a:t>
            </a:r>
            <a:r>
              <a:rPr lang="en-US" sz="2400" dirty="0" smtClean="0"/>
              <a:t>Turk service </a:t>
            </a:r>
            <a:r>
              <a:rPr lang="en-US" sz="2400" dirty="0"/>
              <a:t>to manually tag the data </a:t>
            </a:r>
            <a:r>
              <a:rPr lang="en-US" sz="2400" dirty="0" smtClean="0"/>
              <a:t>set.</a:t>
            </a:r>
          </a:p>
          <a:p>
            <a:r>
              <a:rPr lang="en-US" sz="2400" dirty="0" smtClean="0"/>
              <a:t>We will </a:t>
            </a:r>
            <a:r>
              <a:rPr lang="en-US" sz="2400" dirty="0"/>
              <a:t>use </a:t>
            </a:r>
            <a:r>
              <a:rPr lang="en-US" sz="2400" dirty="0" smtClean="0"/>
              <a:t>a python </a:t>
            </a:r>
            <a:r>
              <a:rPr lang="en-US" sz="2400" dirty="0"/>
              <a:t>API called </a:t>
            </a:r>
            <a:r>
              <a:rPr lang="en-US" sz="2400" dirty="0" smtClean="0"/>
              <a:t>‘</a:t>
            </a:r>
            <a:r>
              <a:rPr lang="en-US" sz="2400" dirty="0" err="1" smtClean="0"/>
              <a:t>Boto</a:t>
            </a:r>
            <a:r>
              <a:rPr lang="en-US" sz="2400" dirty="0" smtClean="0"/>
              <a:t>’ to interface with Amazon web services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Started with 300 tweet to get some statistics.</a:t>
            </a:r>
          </a:p>
          <a:p>
            <a:endParaRPr lang="en-US" sz="2400" dirty="0"/>
          </a:p>
          <a:p>
            <a:r>
              <a:rPr lang="en-US" sz="2400" dirty="0" smtClean="0"/>
              <a:t>Plane to tag 10k tweet.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52578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Our planned next steps include: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Manually </a:t>
            </a:r>
            <a:r>
              <a:rPr lang="en-US" sz="2400" dirty="0"/>
              <a:t>tagging the </a:t>
            </a:r>
            <a:r>
              <a:rPr lang="en-US" sz="2400" dirty="0" smtClean="0"/>
              <a:t>twitter dataset </a:t>
            </a:r>
            <a:r>
              <a:rPr lang="en-US" sz="2400" dirty="0"/>
              <a:t>by using Amazon Mechanical Turk service.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some topic extraction techniques to extract the most </a:t>
            </a:r>
            <a:r>
              <a:rPr lang="en-US" sz="2400" dirty="0" smtClean="0"/>
              <a:t>important topics </a:t>
            </a:r>
            <a:r>
              <a:rPr lang="en-US" sz="2400" dirty="0"/>
              <a:t>for a given set 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an algorithm for subjectivity and sentiment analysis for a </a:t>
            </a:r>
            <a:r>
              <a:rPr lang="en-US" sz="2400" dirty="0" smtClean="0"/>
              <a:t>given set </a:t>
            </a:r>
            <a:r>
              <a:rPr lang="en-US" sz="2400" dirty="0"/>
              <a:t>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Extracting </a:t>
            </a:r>
            <a:r>
              <a:rPr lang="en-US" sz="2400" dirty="0"/>
              <a:t>Arabic sentiment lexicon and explore its potential.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Exploring </a:t>
            </a:r>
            <a:r>
              <a:rPr lang="en-US" sz="2400" dirty="0"/>
              <a:t>using </a:t>
            </a:r>
            <a:r>
              <a:rPr lang="en-US" sz="2400" dirty="0" smtClean="0"/>
              <a:t>Arabic specific </a:t>
            </a:r>
            <a:r>
              <a:rPr lang="en-US" sz="2400" dirty="0"/>
              <a:t>and more powerful specially tailored features</a:t>
            </a:r>
            <a:r>
              <a:rPr lang="en-US" sz="24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We are currently preparing a paper to be submitted in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journal.</a:t>
            </a: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048000"/>
            <a:ext cx="2971800" cy="914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90688" cy="419100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/>
              <a:t>Application of sentiment analysis to a large set of book reviews that </a:t>
            </a:r>
            <a:r>
              <a:rPr lang="en-US" sz="2400" dirty="0" smtClean="0"/>
              <a:t>we </a:t>
            </a:r>
            <a:r>
              <a:rPr lang="en-US" sz="2400" dirty="0" smtClean="0"/>
              <a:t>collected by applying a </a:t>
            </a:r>
            <a:r>
              <a:rPr lang="en-US" sz="2400" dirty="0" smtClean="0"/>
              <a:t>wide range </a:t>
            </a:r>
            <a:r>
              <a:rPr lang="en-US" sz="2400" dirty="0"/>
              <a:t>of </a:t>
            </a:r>
            <a:r>
              <a:rPr lang="en-US" sz="2400" dirty="0" smtClean="0"/>
              <a:t>classifiers, to </a:t>
            </a:r>
            <a:r>
              <a:rPr lang="en-US" sz="2400" dirty="0"/>
              <a:t>provide a toolbox that can </a:t>
            </a:r>
            <a:r>
              <a:rPr lang="en-US" sz="2400" dirty="0" smtClean="0"/>
              <a:t>be used </a:t>
            </a:r>
            <a:r>
              <a:rPr lang="en-US" sz="2400" dirty="0"/>
              <a:t>for future sentiment analysis applications.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investigation into the </a:t>
            </a:r>
            <a:r>
              <a:rPr lang="en-US" sz="2400" dirty="0" smtClean="0"/>
              <a:t>effectiveness of </a:t>
            </a:r>
            <a:r>
              <a:rPr lang="en-US" sz="2400" dirty="0"/>
              <a:t>some feature selection </a:t>
            </a:r>
            <a:r>
              <a:rPr lang="en-US" sz="2400" dirty="0" smtClean="0"/>
              <a:t>techniques.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 An application </a:t>
            </a:r>
            <a:r>
              <a:rPr lang="en-US" sz="2400" dirty="0"/>
              <a:t>of some other sophisticated </a:t>
            </a:r>
            <a:r>
              <a:rPr lang="en-US" sz="2400" dirty="0" smtClean="0"/>
              <a:t>classifiers </a:t>
            </a:r>
            <a:r>
              <a:rPr lang="en-US" sz="2400" dirty="0"/>
              <a:t>that were never or </a:t>
            </a:r>
            <a:r>
              <a:rPr lang="en-US" sz="2400" dirty="0" smtClean="0"/>
              <a:t>rarely used </a:t>
            </a:r>
            <a:r>
              <a:rPr lang="en-US" sz="2400" dirty="0"/>
              <a:t>in </a:t>
            </a:r>
            <a:r>
              <a:rPr lang="en-US" sz="2400" dirty="0" smtClean="0"/>
              <a:t>NLP.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Collection </a:t>
            </a:r>
            <a:r>
              <a:rPr lang="en-US" sz="2400" dirty="0"/>
              <a:t>of an extensive data set from Twitter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6182" y="1219200"/>
            <a:ext cx="6684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contributions in this milestone can be </a:t>
            </a:r>
            <a:r>
              <a:rPr lang="en-US" sz="2000" b="1" dirty="0" smtClean="0"/>
              <a:t>summarized as: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Work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Industry and </a:t>
            </a:r>
            <a:r>
              <a:rPr lang="en-US" dirty="0" smtClean="0"/>
              <a:t>Market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45017"/>
              </p:ext>
            </p:extLst>
          </p:nvPr>
        </p:nvGraphicFramePr>
        <p:xfrm>
          <a:off x="1447800" y="1752600"/>
          <a:ext cx="7391400" cy="448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30"/>
                <a:gridCol w="1900410"/>
                <a:gridCol w="1900410"/>
                <a:gridCol w="1938050"/>
              </a:tblGrid>
              <a:tr h="395926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959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Arabic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HP's 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IBM's Smarter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Twitter, Facebook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twitrratr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Mention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...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tweetfeel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Repustate's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Twitter, Facebook,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Facebook, Twitter, YouTube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000" dirty="0"/>
              <a:t>(Cont.)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According </a:t>
            </a:r>
            <a:r>
              <a:rPr lang="en-US" sz="2400" dirty="0"/>
              <a:t>to [Pang and Lee, 2008] sentiment analysis is handled by either</a:t>
            </a:r>
          </a:p>
          <a:p>
            <a:pPr lvl="1"/>
            <a:r>
              <a:rPr lang="en-US" sz="2400" dirty="0"/>
              <a:t>lexicon-based approaches [</a:t>
            </a:r>
            <a:r>
              <a:rPr lang="en-US" sz="2400" dirty="0" err="1"/>
              <a:t>Taboada</a:t>
            </a:r>
            <a:r>
              <a:rPr lang="en-US" sz="2400" dirty="0"/>
              <a:t> et al., 2011]</a:t>
            </a:r>
            <a:endParaRPr lang="en-US" sz="2400" dirty="0" smtClean="0"/>
          </a:p>
          <a:p>
            <a:pPr lvl="1"/>
            <a:r>
              <a:rPr lang="en-US" sz="2400" dirty="0" smtClean="0"/>
              <a:t>machine </a:t>
            </a:r>
            <a:r>
              <a:rPr lang="en-US" sz="2400" dirty="0"/>
              <a:t>learning [Pak and </a:t>
            </a:r>
            <a:r>
              <a:rPr lang="en-US" sz="2400" dirty="0" err="1"/>
              <a:t>Paroubek</a:t>
            </a:r>
            <a:r>
              <a:rPr lang="en-US" sz="2400" dirty="0"/>
              <a:t>, </a:t>
            </a:r>
            <a:r>
              <a:rPr lang="en-US" sz="2400" dirty="0" smtClean="0"/>
              <a:t>2010]</a:t>
            </a:r>
          </a:p>
          <a:p>
            <a:pPr lvl="1"/>
            <a:r>
              <a:rPr lang="en-US" sz="2400" dirty="0" smtClean="0"/>
              <a:t>hybrid approaches </a:t>
            </a:r>
            <a:r>
              <a:rPr lang="en-US" sz="2400" dirty="0"/>
              <a:t>[</a:t>
            </a:r>
            <a:r>
              <a:rPr lang="en-US" sz="2400" dirty="0" err="1"/>
              <a:t>Kouloumpis</a:t>
            </a:r>
            <a:r>
              <a:rPr lang="en-US" sz="2400" dirty="0"/>
              <a:t> et al., 2011]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</a:t>
            </a:r>
            <a:r>
              <a:rPr lang="en-US" sz="44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endParaRPr lang="it-IT" sz="2400" dirty="0" smtClean="0"/>
          </a:p>
          <a:p>
            <a:r>
              <a:rPr lang="it-IT" sz="2400" dirty="0" smtClean="0"/>
              <a:t>[</a:t>
            </a:r>
            <a:r>
              <a:rPr lang="it-IT" sz="2400" dirty="0"/>
              <a:t>Abbasi et al., 2008] perform </a:t>
            </a:r>
            <a:r>
              <a:rPr lang="it-IT" sz="2400" dirty="0" smtClean="0"/>
              <a:t>a multilingual sentiment </a:t>
            </a:r>
            <a:r>
              <a:rPr lang="en-US" sz="2400" dirty="0" smtClean="0"/>
              <a:t>analysis </a:t>
            </a:r>
            <a:r>
              <a:rPr lang="en-US" sz="2400" dirty="0"/>
              <a:t>of English and Arabic Web forums. </a:t>
            </a:r>
            <a:endParaRPr lang="en-US" sz="2400" dirty="0" smtClean="0"/>
          </a:p>
          <a:p>
            <a:pPr lvl="1"/>
            <a:r>
              <a:rPr lang="en-US" sz="2000" dirty="0"/>
              <a:t>Weighted Genetic </a:t>
            </a:r>
            <a:r>
              <a:rPr lang="en-US" sz="2000" dirty="0" smtClean="0"/>
              <a:t>Algorithm ,  and SVM</a:t>
            </a:r>
          </a:p>
          <a:p>
            <a:pPr lvl="1"/>
            <a:r>
              <a:rPr lang="en-US" sz="2000" dirty="0"/>
              <a:t>Stylistic </a:t>
            </a:r>
            <a:r>
              <a:rPr lang="en-US" sz="2000" dirty="0" smtClean="0"/>
              <a:t>features </a:t>
            </a:r>
            <a:r>
              <a:rPr lang="en-US" sz="2000" dirty="0"/>
              <a:t>and syntactic </a:t>
            </a:r>
            <a:r>
              <a:rPr lang="en-US" sz="2000" dirty="0" smtClean="0"/>
              <a:t>features.</a:t>
            </a:r>
            <a:endParaRPr lang="en-US" sz="2000" dirty="0"/>
          </a:p>
          <a:p>
            <a:r>
              <a:rPr lang="en-US" sz="2400" dirty="0"/>
              <a:t>[Abdul-</a:t>
            </a:r>
            <a:r>
              <a:rPr lang="en-US" sz="2400" dirty="0" err="1"/>
              <a:t>Mageed</a:t>
            </a:r>
            <a:r>
              <a:rPr lang="en-US" sz="2400" dirty="0"/>
              <a:t> et al., </a:t>
            </a:r>
            <a:r>
              <a:rPr lang="en-US" sz="2400" dirty="0" smtClean="0"/>
              <a:t>2012]</a:t>
            </a:r>
          </a:p>
          <a:p>
            <a:pPr lvl="1"/>
            <a:r>
              <a:rPr lang="en-US" sz="2000" dirty="0"/>
              <a:t>large-scale Arabic sentiment </a:t>
            </a:r>
            <a:r>
              <a:rPr lang="en-US" sz="2000" dirty="0" smtClean="0"/>
              <a:t>lexicon </a:t>
            </a:r>
          </a:p>
          <a:p>
            <a:pPr lvl="1"/>
            <a:r>
              <a:rPr lang="en-US" sz="2000" dirty="0" smtClean="0"/>
              <a:t>manually built lexicon then extended with an English lexicon</a:t>
            </a:r>
          </a:p>
          <a:p>
            <a:r>
              <a:rPr lang="en-US" sz="2400" dirty="0" smtClean="0"/>
              <a:t>[Abdul-</a:t>
            </a:r>
            <a:r>
              <a:rPr lang="en-US" sz="2400" dirty="0" err="1" smtClean="0"/>
              <a:t>Mageed</a:t>
            </a:r>
            <a:r>
              <a:rPr lang="en-US" sz="2400" dirty="0" smtClean="0"/>
              <a:t> et al., 2014] proposed the SAMAR system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/>
              <a:t>ub</a:t>
            </a:r>
            <a:r>
              <a:rPr lang="en-US" sz="2000" dirty="0" smtClean="0"/>
              <a:t>jectivity and sentiment analysis for Arabic social media using some Arabic morphological features.</a:t>
            </a:r>
          </a:p>
          <a:p>
            <a:pPr lvl="1"/>
            <a:r>
              <a:rPr lang="en-US" sz="2000" dirty="0" smtClean="0"/>
              <a:t>SVM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690408"/>
              </p:ext>
            </p:extLst>
          </p:nvPr>
        </p:nvGraphicFramePr>
        <p:xfrm>
          <a:off x="1143000" y="2286000"/>
          <a:ext cx="7772399" cy="37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685800"/>
                <a:gridCol w="1066800"/>
                <a:gridCol w="1219201"/>
                <a:gridCol w="1295399"/>
              </a:tblGrid>
              <a:tr h="416133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Cite</a:t>
                      </a:r>
                      <a:endParaRPr lang="en-US" dirty="0"/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TAGREED (TGRD)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TAHRIR (THR)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47243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MONTADA (MONT)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  <a:p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OCA(Opinion Corpus for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Arabi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Movie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Rushdi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-Saleh et al. [2011]</a:t>
                      </a:r>
                    </a:p>
                  </a:txBody>
                  <a:tcPr/>
                </a:tc>
              </a:tr>
              <a:tr h="71825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AWATIF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[2012]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LABR(Large Scale Arabic Book Reviews)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63,257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GoodReads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Aly</a:t>
                      </a:r>
                      <a:r>
                        <a:rPr lang="en-US" sz="1200" b="1" dirty="0" smtClean="0"/>
                        <a:t> and </a:t>
                      </a:r>
                      <a:r>
                        <a:rPr lang="en-US" sz="1200" b="1" dirty="0" err="1" smtClean="0"/>
                        <a:t>Atiya</a:t>
                      </a:r>
                      <a:r>
                        <a:rPr lang="en-US" sz="1200" b="1" dirty="0" smtClean="0"/>
                        <a:t> [2013]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1676400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Arabic sentiment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Complexities of the </a:t>
            </a:r>
            <a:r>
              <a:rPr lang="en-US" sz="2400" dirty="0"/>
              <a:t>Arabic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/>
              <a:t>Arabic </a:t>
            </a:r>
            <a:r>
              <a:rPr lang="en-US" sz="2400" dirty="0" smtClean="0"/>
              <a:t>is a </a:t>
            </a:r>
            <a:r>
              <a:rPr lang="en-US" sz="2400" dirty="0"/>
              <a:t>morphologically rich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/>
              <a:t>Arabic </a:t>
            </a:r>
            <a:r>
              <a:rPr lang="en-US" sz="2400" dirty="0" smtClean="0"/>
              <a:t>dialects</a:t>
            </a:r>
          </a:p>
          <a:p>
            <a:r>
              <a:rPr lang="en-US" sz="2400" dirty="0"/>
              <a:t>Few NLP Arabic research.</a:t>
            </a:r>
          </a:p>
          <a:p>
            <a:r>
              <a:rPr lang="en-US" sz="2400" dirty="0"/>
              <a:t>Few datasets available for different NLP tasks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Sarcastic remarks for social data sets.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480</TotalTime>
  <Words>1896</Words>
  <Application>Microsoft Office PowerPoint</Application>
  <PresentationFormat>On-screen Show (4:3)</PresentationFormat>
  <Paragraphs>313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Social Media Analytics </vt:lpstr>
      <vt:lpstr>Agenda</vt:lpstr>
      <vt:lpstr>Introduction</vt:lpstr>
      <vt:lpstr>Introduction(Cont.)</vt:lpstr>
      <vt:lpstr>Market and Related Work </vt:lpstr>
      <vt:lpstr>Market and Related Work(Cont.) </vt:lpstr>
      <vt:lpstr>Market and Related Work(Cont.)</vt:lpstr>
      <vt:lpstr>Market and Related Work(Cont.)</vt:lpstr>
      <vt:lpstr>Sentiment Analysis Challenges</vt:lpstr>
      <vt:lpstr>Experiments LABR Data Set</vt:lpstr>
      <vt:lpstr>Experiments Data Preparation</vt:lpstr>
      <vt:lpstr>Experiments Data Preparation</vt:lpstr>
      <vt:lpstr>Experiments Data Preparation</vt:lpstr>
      <vt:lpstr>Experiments Data Preparation</vt:lpstr>
      <vt:lpstr>Experiments Data Preparation</vt:lpstr>
      <vt:lpstr>Experiments</vt:lpstr>
      <vt:lpstr>Experiments Experiment 1</vt:lpstr>
      <vt:lpstr>Experiments Experiment 1(Cont.)</vt:lpstr>
      <vt:lpstr>Experiments Experiment 1(Cont.)</vt:lpstr>
      <vt:lpstr>Experiments Experiment 1(Cont.)</vt:lpstr>
      <vt:lpstr>Experiments Experiment 2</vt:lpstr>
      <vt:lpstr>Experiments Experiment 2(Cont.)</vt:lpstr>
      <vt:lpstr>Experiments Experiment 2(Cont.)</vt:lpstr>
      <vt:lpstr>Experiments Experiment 2</vt:lpstr>
      <vt:lpstr>Experiments Experiment 2</vt:lpstr>
      <vt:lpstr>Experiments Experiment 2(Cont.)</vt:lpstr>
      <vt:lpstr>Experiments Experiment 2(Cont.)</vt:lpstr>
      <vt:lpstr>Experiments Experiment 3</vt:lpstr>
      <vt:lpstr>Experiments Experiment 3(Cont.)</vt:lpstr>
      <vt:lpstr>Experiments Experiment 3(Cont.)</vt:lpstr>
      <vt:lpstr>Twitter Data set</vt:lpstr>
      <vt:lpstr>Data set Properties</vt:lpstr>
      <vt:lpstr>Amazon mechanical turk</vt:lpstr>
      <vt:lpstr>Dataset Next steps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</dc:title>
  <dc:creator>Mahmoud Nabil</dc:creator>
  <cp:lastModifiedBy>Mahmoud Nabil</cp:lastModifiedBy>
  <cp:revision>206</cp:revision>
  <dcterms:created xsi:type="dcterms:W3CDTF">2006-08-16T00:00:00Z</dcterms:created>
  <dcterms:modified xsi:type="dcterms:W3CDTF">2014-06-15T17:50:53Z</dcterms:modified>
</cp:coreProperties>
</file>