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28" autoAdjust="0"/>
  </p:normalViewPr>
  <p:slideViewPr>
    <p:cSldViewPr>
      <p:cViewPr varScale="1">
        <p:scale>
          <a:sx n="60" d="100"/>
          <a:sy n="6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A42F0-9F54-49D3-A6E7-134438D42CEF}" type="datetimeFigureOut">
              <a:rPr lang="en-US" smtClean="0"/>
              <a:t>6/14/2014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8E69D-2857-4E8A-ADBD-F537909C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8E69D-2857-4E8A-ADBD-F537909C69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3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8E69D-2857-4E8A-ADBD-F537909C69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08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1764" y="1371600"/>
            <a:ext cx="6054436" cy="73512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Social Media Analytics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1764" y="2209800"/>
            <a:ext cx="6206836" cy="609600"/>
          </a:xfrm>
        </p:spPr>
        <p:txBody>
          <a:bodyPr/>
          <a:lstStyle/>
          <a:p>
            <a:r>
              <a:rPr lang="en-US" dirty="0" smtClean="0"/>
              <a:t>Milestone review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3352800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Prepared by: </a:t>
            </a:r>
            <a:r>
              <a:rPr lang="en-US" b="1" dirty="0" smtClean="0"/>
              <a:t> 	</a:t>
            </a:r>
            <a:r>
              <a:rPr lang="en-US" dirty="0" smtClean="0"/>
              <a:t>Mahmoud Nabil</a:t>
            </a:r>
          </a:p>
          <a:p>
            <a:endParaRPr lang="en-US" dirty="0"/>
          </a:p>
          <a:p>
            <a:r>
              <a:rPr lang="en-US" b="1" dirty="0"/>
              <a:t>Revised </a:t>
            </a:r>
            <a:r>
              <a:rPr lang="en-US" b="1" dirty="0" smtClean="0"/>
              <a:t>by</a:t>
            </a:r>
            <a:r>
              <a:rPr lang="en-US" dirty="0" smtClean="0"/>
              <a:t>:  	Dr</a:t>
            </a:r>
            <a:r>
              <a:rPr lang="en-US" dirty="0"/>
              <a:t>. Amir </a:t>
            </a:r>
            <a:r>
              <a:rPr lang="en-US" dirty="0" err="1"/>
              <a:t>Atiya</a:t>
            </a:r>
            <a:endParaRPr lang="en-US" dirty="0"/>
          </a:p>
          <a:p>
            <a:r>
              <a:rPr lang="en-US" dirty="0" smtClean="0"/>
              <a:t>		Dr</a:t>
            </a:r>
            <a:r>
              <a:rPr lang="en-US" dirty="0"/>
              <a:t>. Mohamed </a:t>
            </a:r>
            <a:r>
              <a:rPr lang="en-US" dirty="0" err="1"/>
              <a:t>Aly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35808"/>
            <a:ext cx="762000" cy="695494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29710" y="516807"/>
            <a:ext cx="3200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Cairo University  </a:t>
            </a:r>
            <a:endParaRPr kumimoji="0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Faculty of Engineering</a:t>
            </a:r>
            <a:endParaRPr kumimoji="0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7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574280" cy="11430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Experiments</a:t>
            </a:r>
            <a:br>
              <a:rPr lang="en-US" sz="4400" dirty="0"/>
            </a:br>
            <a:r>
              <a:rPr lang="en-US" sz="3100" dirty="0" smtClean="0"/>
              <a:t>LABR </a:t>
            </a:r>
            <a:r>
              <a:rPr lang="en-US" sz="3100" dirty="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Extensive Arabic </a:t>
            </a:r>
            <a:r>
              <a:rPr lang="en-US" sz="2400" dirty="0"/>
              <a:t>book reviews </a:t>
            </a:r>
            <a:r>
              <a:rPr lang="en-US" sz="2400" dirty="0" smtClean="0"/>
              <a:t>data from </a:t>
            </a:r>
            <a:r>
              <a:rPr lang="en-US" sz="2400" dirty="0"/>
              <a:t>the </a:t>
            </a:r>
            <a:r>
              <a:rPr lang="en-US" sz="2400" dirty="0" err="1" smtClean="0"/>
              <a:t>GoodReads</a:t>
            </a:r>
            <a:r>
              <a:rPr lang="en-US" sz="2400" dirty="0" smtClean="0"/>
              <a:t> portal.</a:t>
            </a:r>
          </a:p>
          <a:p>
            <a:r>
              <a:rPr lang="en-US" sz="2400" dirty="0" smtClean="0"/>
              <a:t>Consists </a:t>
            </a:r>
            <a:r>
              <a:rPr lang="en-US" sz="2400" dirty="0"/>
              <a:t>of 63,257 Arabic </a:t>
            </a:r>
            <a:r>
              <a:rPr lang="en-US" sz="2400" dirty="0" smtClean="0"/>
              <a:t>reviews.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rom </a:t>
            </a:r>
            <a:r>
              <a:rPr lang="en-US" sz="2400" dirty="0"/>
              <a:t>the first 2143 books of the list of Best Arabic Books. </a:t>
            </a:r>
            <a:endParaRPr lang="en-US" sz="2400" dirty="0" smtClean="0"/>
          </a:p>
          <a:p>
            <a:r>
              <a:rPr lang="en-US" sz="2400" dirty="0"/>
              <a:t>R</a:t>
            </a:r>
            <a:r>
              <a:rPr lang="en-US" sz="2400" dirty="0" smtClean="0"/>
              <a:t>ated </a:t>
            </a:r>
            <a:r>
              <a:rPr lang="en-US" sz="2400" dirty="0"/>
              <a:t>on a </a:t>
            </a:r>
            <a:r>
              <a:rPr lang="en-US" sz="2400" dirty="0" smtClean="0"/>
              <a:t>scale of </a:t>
            </a:r>
            <a:r>
              <a:rPr lang="en-US" sz="2400" dirty="0"/>
              <a:t>1 to 5 stars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038600"/>
            <a:ext cx="60960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60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Experiments</a:t>
            </a:r>
            <a:br>
              <a:rPr lang="en-US" sz="3200" dirty="0"/>
            </a:br>
            <a:r>
              <a:rPr lang="en-US" sz="3200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524000"/>
            <a:ext cx="7498080" cy="4800600"/>
          </a:xfrm>
        </p:spPr>
        <p:txBody>
          <a:bodyPr>
            <a:noAutofit/>
          </a:bodyPr>
          <a:lstStyle/>
          <a:p>
            <a:r>
              <a:rPr lang="en-US" sz="2400" dirty="0"/>
              <a:t>W</a:t>
            </a:r>
            <a:r>
              <a:rPr lang="en-US" sz="2400" dirty="0" smtClean="0"/>
              <a:t>e </a:t>
            </a:r>
            <a:r>
              <a:rPr lang="en-US" sz="2400" dirty="0"/>
              <a:t>partition the data </a:t>
            </a:r>
            <a:r>
              <a:rPr lang="en-US" sz="2400" dirty="0" smtClean="0"/>
              <a:t>into training</a:t>
            </a:r>
            <a:r>
              <a:rPr lang="en-US" sz="2400" dirty="0"/>
              <a:t>, validation and test sets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ratio of the data among </a:t>
            </a:r>
            <a:r>
              <a:rPr lang="en-US" sz="2400" dirty="0" smtClean="0"/>
              <a:t>the three </a:t>
            </a:r>
            <a:r>
              <a:rPr lang="en-US" sz="2400" dirty="0"/>
              <a:t>sets is 6:2:2 respectively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We extend the work in [</a:t>
            </a:r>
            <a:r>
              <a:rPr lang="en-US" sz="2400" dirty="0" err="1"/>
              <a:t>Aly</a:t>
            </a:r>
            <a:r>
              <a:rPr lang="en-US" sz="2400" dirty="0"/>
              <a:t> and </a:t>
            </a:r>
            <a:r>
              <a:rPr lang="en-US" sz="2400" dirty="0" err="1"/>
              <a:t>Atiya</a:t>
            </a:r>
            <a:r>
              <a:rPr lang="en-US" sz="2400" dirty="0"/>
              <a:t>, 2013] by adding a class for </a:t>
            </a:r>
            <a:r>
              <a:rPr lang="en-US" sz="2400" dirty="0" smtClean="0"/>
              <a:t>neutral.</a:t>
            </a:r>
          </a:p>
          <a:p>
            <a:pPr lvl="1"/>
            <a:r>
              <a:rPr lang="en-US" sz="2400" dirty="0" smtClean="0"/>
              <a:t>Ratings </a:t>
            </a:r>
            <a:r>
              <a:rPr lang="en-US" sz="2400" dirty="0"/>
              <a:t>of 4 and 5 are mapped to positive, rating of 3 </a:t>
            </a:r>
            <a:r>
              <a:rPr lang="en-US" sz="2400" dirty="0" smtClean="0"/>
              <a:t>is mapped </a:t>
            </a:r>
            <a:r>
              <a:rPr lang="en-US" sz="2400" dirty="0"/>
              <a:t>to neutral, and ratings 1 and 2 are mapped to negative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Two datasets were prepared:</a:t>
            </a:r>
          </a:p>
          <a:p>
            <a:pPr lvl="1"/>
            <a:r>
              <a:rPr lang="en-US" sz="2400" dirty="0" smtClean="0"/>
              <a:t>Balanced dataset</a:t>
            </a:r>
          </a:p>
          <a:p>
            <a:pPr lvl="1"/>
            <a:r>
              <a:rPr lang="en-US" sz="2400" dirty="0" smtClean="0"/>
              <a:t>Unbalance dataset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32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Experiments</a:t>
            </a:r>
            <a:br>
              <a:rPr lang="en-US" sz="3600" dirty="0"/>
            </a:br>
            <a:r>
              <a:rPr lang="en-US" sz="3600" dirty="0"/>
              <a:t>Data Preparation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17132"/>
            <a:ext cx="868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90600" y="14478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Number of reviews for each class category</a:t>
            </a:r>
          </a:p>
        </p:txBody>
      </p:sp>
    </p:spTree>
    <p:extLst>
      <p:ext uri="{BB962C8B-B14F-4D97-AF65-F5344CB8AC3E}">
        <p14:creationId xmlns:p14="http://schemas.microsoft.com/office/powerpoint/2010/main" val="34515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088" cy="1143000"/>
          </a:xfrm>
        </p:spPr>
        <p:txBody>
          <a:bodyPr>
            <a:normAutofit/>
          </a:bodyPr>
          <a:lstStyle/>
          <a:p>
            <a:r>
              <a:rPr lang="en-US" sz="3200" dirty="0"/>
              <a:t>Experiments</a:t>
            </a:r>
            <a:br>
              <a:rPr lang="en-US" sz="3200" dirty="0"/>
            </a:br>
            <a:r>
              <a:rPr lang="en-US" sz="3200" dirty="0"/>
              <a:t>Data Preparation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88" y="2209800"/>
            <a:ext cx="8740412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90600" y="137160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Number of </a:t>
            </a:r>
            <a:r>
              <a:rPr lang="en-US" b="1" dirty="0" err="1" smtClean="0"/>
              <a:t>uni</a:t>
            </a:r>
            <a:r>
              <a:rPr lang="en-US" b="1" dirty="0" smtClean="0"/>
              <a:t>-grams</a:t>
            </a:r>
            <a:r>
              <a:rPr lang="en-US" b="1" dirty="0"/>
              <a:t>, bigrams, and trigrams features per each </a:t>
            </a:r>
            <a:r>
              <a:rPr lang="en-US" b="1" dirty="0" smtClean="0"/>
              <a:t>class category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708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Experiments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3600" dirty="0"/>
              <a:t>Data</a:t>
            </a:r>
            <a:r>
              <a:rPr lang="en-US" sz="4400" dirty="0"/>
              <a:t> </a:t>
            </a:r>
            <a:r>
              <a:rPr lang="en-US" sz="3600" dirty="0"/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953000"/>
          </a:xfrm>
        </p:spPr>
        <p:txBody>
          <a:bodyPr/>
          <a:lstStyle/>
          <a:p>
            <a:r>
              <a:rPr lang="en-US" sz="1800" b="1" dirty="0" smtClean="0"/>
              <a:t>Data preparation statistics summary</a:t>
            </a:r>
            <a:endParaRPr lang="en-US" sz="1800" b="1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44" y="2438400"/>
            <a:ext cx="8089129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048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Experiments</a:t>
            </a:r>
            <a:br>
              <a:rPr lang="en-US" sz="3200" dirty="0"/>
            </a:br>
            <a:r>
              <a:rPr lang="en-US" sz="3200" dirty="0"/>
              <a:t>Experiment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wide range of standard </a:t>
            </a:r>
            <a:r>
              <a:rPr lang="en-US" sz="2400" dirty="0" smtClean="0"/>
              <a:t>classifiers </a:t>
            </a:r>
            <a:r>
              <a:rPr lang="en-US" sz="2400" dirty="0"/>
              <a:t>are applied to both </a:t>
            </a:r>
            <a:r>
              <a:rPr lang="en-US" sz="2400" dirty="0" smtClean="0"/>
              <a:t>the balanced </a:t>
            </a:r>
            <a:r>
              <a:rPr lang="en-US" sz="2400" dirty="0"/>
              <a:t>and unbalanced datasets using n-gram range of unigrams, </a:t>
            </a:r>
            <a:r>
              <a:rPr lang="en-US" sz="2400" dirty="0" smtClean="0"/>
              <a:t>bigrams and trigrams.</a:t>
            </a:r>
          </a:p>
          <a:p>
            <a:r>
              <a:rPr lang="en-US" sz="2400" dirty="0"/>
              <a:t>Two accuracy measures are used to calculate the performance </a:t>
            </a:r>
            <a:r>
              <a:rPr lang="en-US" sz="2400" dirty="0" smtClean="0"/>
              <a:t>which are </a:t>
            </a:r>
            <a:r>
              <a:rPr lang="en-US" sz="2400" dirty="0"/>
              <a:t>the total </a:t>
            </a:r>
            <a:r>
              <a:rPr lang="en-US" sz="2400" dirty="0" smtClean="0"/>
              <a:t>accuracy </a:t>
            </a:r>
            <a:r>
              <a:rPr lang="en-US" sz="2400" dirty="0"/>
              <a:t>and weighted F1 </a:t>
            </a:r>
            <a:r>
              <a:rPr lang="en-US" sz="2400" dirty="0" smtClean="0"/>
              <a:t>measure.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10000"/>
            <a:ext cx="59436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183" y="5709805"/>
            <a:ext cx="520021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10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Experiments</a:t>
            </a:r>
            <a:br>
              <a:rPr lang="en-US" sz="3200" dirty="0"/>
            </a:br>
            <a:r>
              <a:rPr lang="en-US" sz="3200" dirty="0"/>
              <a:t>Experiment </a:t>
            </a:r>
            <a:r>
              <a:rPr lang="en-US" sz="3200" dirty="0" smtClean="0"/>
              <a:t>1</a:t>
            </a:r>
            <a:r>
              <a:rPr lang="en-US" sz="32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smtClean="0"/>
              <a:t>classifiers </a:t>
            </a:r>
            <a:r>
              <a:rPr lang="en-US" sz="2400" dirty="0"/>
              <a:t>used in this experiment are widely used in the area of </a:t>
            </a:r>
            <a:r>
              <a:rPr lang="en-US" sz="2400" dirty="0" smtClean="0"/>
              <a:t>sentiment analysis and can be considered as a baseline for any further experiments.</a:t>
            </a:r>
          </a:p>
          <a:p>
            <a:pPr lvl="1"/>
            <a:r>
              <a:rPr lang="en-US" sz="2400" dirty="0"/>
              <a:t>Multinomial Naive </a:t>
            </a:r>
            <a:r>
              <a:rPr lang="en-US" sz="2400" dirty="0" smtClean="0"/>
              <a:t>Bayes.</a:t>
            </a:r>
          </a:p>
          <a:p>
            <a:pPr lvl="1"/>
            <a:r>
              <a:rPr lang="en-US" sz="2400" dirty="0"/>
              <a:t>Bernoulli Naive </a:t>
            </a:r>
            <a:r>
              <a:rPr lang="en-US" sz="2400" dirty="0" smtClean="0"/>
              <a:t>Bayes.</a:t>
            </a:r>
          </a:p>
          <a:p>
            <a:pPr lvl="1"/>
            <a:r>
              <a:rPr lang="en-US" sz="2400" dirty="0" smtClean="0"/>
              <a:t>Support </a:t>
            </a:r>
            <a:r>
              <a:rPr lang="en-US" sz="2400" dirty="0"/>
              <a:t>Vector </a:t>
            </a:r>
            <a:r>
              <a:rPr lang="en-US" sz="2400" dirty="0" smtClean="0"/>
              <a:t>Machine.</a:t>
            </a:r>
          </a:p>
          <a:p>
            <a:pPr lvl="1"/>
            <a:r>
              <a:rPr lang="en-US" sz="2400" dirty="0"/>
              <a:t>Passive </a:t>
            </a:r>
            <a:r>
              <a:rPr lang="en-US" sz="2400" dirty="0" smtClean="0"/>
              <a:t>Aggressive.</a:t>
            </a:r>
          </a:p>
          <a:p>
            <a:pPr lvl="1"/>
            <a:r>
              <a:rPr lang="en-US" sz="2400" dirty="0"/>
              <a:t>Stochastic Gradient </a:t>
            </a:r>
            <a:r>
              <a:rPr lang="en-US" sz="2400" dirty="0" smtClean="0"/>
              <a:t>Descent.</a:t>
            </a:r>
          </a:p>
          <a:p>
            <a:pPr lvl="1"/>
            <a:r>
              <a:rPr lang="en-US" sz="2400" dirty="0"/>
              <a:t>Logistic </a:t>
            </a:r>
            <a:r>
              <a:rPr lang="en-US" sz="2400" dirty="0" smtClean="0"/>
              <a:t>Regression.</a:t>
            </a:r>
          </a:p>
          <a:p>
            <a:pPr lvl="1"/>
            <a:r>
              <a:rPr lang="en-US" sz="2400" dirty="0" smtClean="0"/>
              <a:t>Perceptron.</a:t>
            </a:r>
          </a:p>
          <a:p>
            <a:pPr lvl="1"/>
            <a:r>
              <a:rPr lang="en-US" sz="2400" dirty="0"/>
              <a:t>K-Nearest </a:t>
            </a:r>
            <a:r>
              <a:rPr lang="en-US" sz="2400" dirty="0" smtClean="0"/>
              <a:t>Neighbor.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125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Experiments</a:t>
            </a:r>
            <a:br>
              <a:rPr lang="en-US" sz="4000" dirty="0"/>
            </a:br>
            <a:r>
              <a:rPr lang="en-US" sz="4000" dirty="0"/>
              <a:t>Experiment </a:t>
            </a:r>
            <a:r>
              <a:rPr lang="en-US" sz="4000" dirty="0" smtClean="0"/>
              <a:t>1</a:t>
            </a:r>
            <a:r>
              <a:rPr lang="en-US" sz="4400" dirty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 smtClean="0"/>
              <a:t>Polarity Classification Experimental Results</a:t>
            </a:r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18" y="2057400"/>
            <a:ext cx="8229600" cy="3529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66800" y="5791200"/>
            <a:ext cx="7696200" cy="661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numbers represent weighted accuracy / F1 measure where the</a:t>
            </a:r>
          </a:p>
          <a:p>
            <a:r>
              <a:rPr lang="en-US" b="1" dirty="0"/>
              <a:t>evaluation is on the test set.</a:t>
            </a:r>
          </a:p>
        </p:txBody>
      </p:sp>
    </p:spTree>
    <p:extLst>
      <p:ext uri="{BB962C8B-B14F-4D97-AF65-F5344CB8AC3E}">
        <p14:creationId xmlns:p14="http://schemas.microsoft.com/office/powerpoint/2010/main" val="13749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Experiments</a:t>
            </a:r>
            <a:br>
              <a:rPr lang="en-US" sz="4400" dirty="0"/>
            </a:br>
            <a:r>
              <a:rPr lang="en-US" sz="4400" dirty="0"/>
              <a:t>Experiment </a:t>
            </a:r>
            <a:r>
              <a:rPr lang="en-US" sz="4400" dirty="0" smtClean="0"/>
              <a:t>1</a:t>
            </a:r>
            <a:r>
              <a:rPr lang="en-US" sz="4400" dirty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39496" indent="-457200">
              <a:buFont typeface="+mj-lt"/>
              <a:buAutoNum type="arabicPeriod"/>
            </a:pPr>
            <a:endParaRPr lang="en-US" sz="2000" dirty="0" smtClean="0"/>
          </a:p>
          <a:p>
            <a:pPr marL="539496" indent="-45720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dirty="0"/>
              <a:t>inclusion of a third class "neutral" makes the problem much harder, and we get a lower performance than the case of two-class case ("positive“ and "negative"). </a:t>
            </a:r>
            <a:endParaRPr lang="en-US" sz="2400" dirty="0" smtClean="0"/>
          </a:p>
          <a:p>
            <a:pPr marL="539496" indent="-45720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dirty="0"/>
              <a:t>balanced set is more challenging than the unbalanced set. We </a:t>
            </a:r>
            <a:r>
              <a:rPr lang="en-US" sz="2400" dirty="0" smtClean="0"/>
              <a:t>think this </a:t>
            </a:r>
            <a:r>
              <a:rPr lang="en-US" sz="2400" dirty="0"/>
              <a:t>is due to the fact it contains much fewer reviews compared to </a:t>
            </a:r>
            <a:r>
              <a:rPr lang="en-US" sz="2400" dirty="0" smtClean="0"/>
              <a:t>the </a:t>
            </a:r>
            <a:r>
              <a:rPr lang="en-US" sz="2400" dirty="0"/>
              <a:t>unbalanced </a:t>
            </a:r>
            <a:r>
              <a:rPr lang="en-US" sz="2400" dirty="0" smtClean="0"/>
              <a:t>set.</a:t>
            </a:r>
          </a:p>
          <a:p>
            <a:pPr marL="539496" indent="-457200">
              <a:buFont typeface="+mj-lt"/>
              <a:buAutoNum type="arabicPeriod"/>
            </a:pPr>
            <a:r>
              <a:rPr lang="en-US" sz="2400" dirty="0"/>
              <a:t>We can get an good overall accuracy and F1 of over 70% using </a:t>
            </a:r>
            <a:r>
              <a:rPr lang="en-US" sz="2400" dirty="0" smtClean="0"/>
              <a:t>especially SVM </a:t>
            </a:r>
            <a:r>
              <a:rPr lang="en-US" sz="2400" dirty="0"/>
              <a:t>and logistic regression </a:t>
            </a:r>
            <a:r>
              <a:rPr lang="en-US" sz="2400" dirty="0" smtClean="0"/>
              <a:t>classifiers. </a:t>
            </a:r>
            <a:r>
              <a:rPr lang="en-US" sz="2400" dirty="0"/>
              <a:t>This </a:t>
            </a:r>
            <a:r>
              <a:rPr lang="en-US" sz="2400" dirty="0" smtClean="0"/>
              <a:t>is consistent </a:t>
            </a:r>
            <a:r>
              <a:rPr lang="en-US" sz="2400" dirty="0"/>
              <a:t>with </a:t>
            </a:r>
            <a:r>
              <a:rPr lang="en-US" sz="2400" dirty="0" smtClean="0"/>
              <a:t>previous results </a:t>
            </a:r>
            <a:r>
              <a:rPr lang="en-US" sz="2400" dirty="0"/>
              <a:t>suggesting that SVM and Logistic Regression are a reliable choice</a:t>
            </a:r>
            <a:r>
              <a:rPr lang="en-US" sz="2400" dirty="0" smtClean="0"/>
              <a:t>.</a:t>
            </a:r>
          </a:p>
          <a:p>
            <a:pPr marL="539496" indent="-457200">
              <a:buFont typeface="+mj-lt"/>
              <a:buAutoNum type="arabicPeriod"/>
            </a:pPr>
            <a:r>
              <a:rPr lang="en-US" sz="2400" dirty="0"/>
              <a:t>Naive Bayes, Passive </a:t>
            </a:r>
            <a:r>
              <a:rPr lang="en-US" sz="2400" dirty="0" smtClean="0"/>
              <a:t>Aggressive, </a:t>
            </a:r>
            <a:r>
              <a:rPr lang="en-US" sz="2400" dirty="0"/>
              <a:t>and Perceptron are also a good choice </a:t>
            </a:r>
            <a:r>
              <a:rPr lang="en-US" sz="2400" dirty="0" smtClean="0"/>
              <a:t>of classifiers, </a:t>
            </a:r>
            <a:r>
              <a:rPr lang="en-US" sz="2400" dirty="0"/>
              <a:t>with the careful choice of parameters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229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Experiments</a:t>
            </a:r>
            <a:br>
              <a:rPr lang="en-US" sz="4000" dirty="0"/>
            </a:br>
            <a:r>
              <a:rPr lang="en-US" sz="4000" dirty="0"/>
              <a:t>Experiment </a:t>
            </a:r>
            <a:r>
              <a:rPr lang="en-US" sz="4000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s </a:t>
            </a:r>
            <a:r>
              <a:rPr lang="en-US" sz="2400" dirty="0"/>
              <a:t>the degree of n-gram range increase the number of </a:t>
            </a:r>
            <a:r>
              <a:rPr lang="en-US" sz="2400" dirty="0" smtClean="0"/>
              <a:t>features increases significantly </a:t>
            </a:r>
            <a:r>
              <a:rPr lang="en-US" sz="2400" dirty="0"/>
              <a:t>and approaches 3.7 million in trigram range of </a:t>
            </a:r>
            <a:r>
              <a:rPr lang="en-US" sz="2400" dirty="0" smtClean="0"/>
              <a:t>the unbalanced </a:t>
            </a:r>
            <a:r>
              <a:rPr lang="en-US" sz="2400" dirty="0"/>
              <a:t>data set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There are two overriding reasons </a:t>
            </a:r>
            <a:r>
              <a:rPr lang="en-US" sz="2400" dirty="0" smtClean="0"/>
              <a:t> to apply feature </a:t>
            </a:r>
            <a:r>
              <a:rPr lang="en-US" sz="2400" dirty="0"/>
              <a:t>selection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large </a:t>
            </a:r>
            <a:r>
              <a:rPr lang="en-US" sz="2400" dirty="0"/>
              <a:t>number </a:t>
            </a:r>
            <a:r>
              <a:rPr lang="en-US" sz="2400" dirty="0" smtClean="0"/>
              <a:t>of features may make  </a:t>
            </a:r>
            <a:r>
              <a:rPr lang="en-US" sz="2400" dirty="0"/>
              <a:t>the </a:t>
            </a:r>
            <a:r>
              <a:rPr lang="en-US" sz="2400" dirty="0" smtClean="0"/>
              <a:t>classifier </a:t>
            </a:r>
            <a:r>
              <a:rPr lang="en-US" sz="2400" dirty="0"/>
              <a:t>can exhibit some </a:t>
            </a:r>
            <a:r>
              <a:rPr lang="en-US" sz="2400" dirty="0" smtClean="0"/>
              <a:t>over fitting, </a:t>
            </a:r>
            <a:r>
              <a:rPr lang="en-US" sz="2400" dirty="0"/>
              <a:t>due to the curse of </a:t>
            </a:r>
            <a:r>
              <a:rPr lang="en-US" sz="2400" dirty="0" smtClean="0"/>
              <a:t>dimensionality</a:t>
            </a:r>
          </a:p>
          <a:p>
            <a:pPr lvl="1"/>
            <a:r>
              <a:rPr lang="en-US" sz="2400" dirty="0" smtClean="0"/>
              <a:t>With </a:t>
            </a:r>
            <a:r>
              <a:rPr lang="en-US" sz="2400" dirty="0"/>
              <a:t>millions of features, the </a:t>
            </a:r>
            <a:r>
              <a:rPr lang="en-US" sz="2400" dirty="0" smtClean="0"/>
              <a:t>computational burden </a:t>
            </a:r>
            <a:r>
              <a:rPr lang="en-US" sz="2400" dirty="0"/>
              <a:t>will be too high for many </a:t>
            </a:r>
            <a:r>
              <a:rPr lang="en-US" sz="2400" dirty="0" smtClean="0"/>
              <a:t>classifiers to </a:t>
            </a:r>
            <a:r>
              <a:rPr lang="en-US" sz="2400" dirty="0"/>
              <a:t>be practically feasible</a:t>
            </a:r>
          </a:p>
        </p:txBody>
      </p:sp>
    </p:spTree>
    <p:extLst>
      <p:ext uri="{BB962C8B-B14F-4D97-AF65-F5344CB8AC3E}">
        <p14:creationId xmlns:p14="http://schemas.microsoft.com/office/powerpoint/2010/main" val="235649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14488" cy="94456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43000"/>
            <a:ext cx="7696200" cy="5486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Introduction</a:t>
            </a:r>
          </a:p>
          <a:p>
            <a:r>
              <a:rPr lang="en-US" sz="2400" dirty="0"/>
              <a:t>Market and Related </a:t>
            </a:r>
            <a:r>
              <a:rPr lang="en-US" sz="2400" dirty="0" smtClean="0"/>
              <a:t>Work</a:t>
            </a:r>
          </a:p>
          <a:p>
            <a:r>
              <a:rPr lang="en-US" sz="2400" dirty="0"/>
              <a:t>Sentiment Analysis </a:t>
            </a:r>
            <a:r>
              <a:rPr lang="en-US" sz="2400" dirty="0" smtClean="0"/>
              <a:t>Challenges</a:t>
            </a:r>
          </a:p>
          <a:p>
            <a:r>
              <a:rPr lang="en-US" sz="2400" dirty="0" smtClean="0"/>
              <a:t>Experiments</a:t>
            </a:r>
          </a:p>
          <a:p>
            <a:pPr lvl="1"/>
            <a:r>
              <a:rPr lang="en-US" sz="2400" dirty="0" smtClean="0"/>
              <a:t>LABR </a:t>
            </a:r>
            <a:r>
              <a:rPr lang="en-US" sz="2400" dirty="0"/>
              <a:t>Data </a:t>
            </a:r>
            <a:r>
              <a:rPr lang="en-US" sz="2400" dirty="0" smtClean="0"/>
              <a:t>Set</a:t>
            </a:r>
          </a:p>
          <a:p>
            <a:pPr lvl="1"/>
            <a:r>
              <a:rPr lang="en-US" sz="2400" dirty="0"/>
              <a:t>Data </a:t>
            </a:r>
            <a:r>
              <a:rPr lang="en-US" sz="2400" dirty="0" smtClean="0"/>
              <a:t>Preparation</a:t>
            </a:r>
          </a:p>
          <a:p>
            <a:pPr lvl="1"/>
            <a:r>
              <a:rPr lang="en-US" sz="2400" dirty="0"/>
              <a:t>Experiment </a:t>
            </a:r>
            <a:r>
              <a:rPr lang="en-US" sz="2400" dirty="0" smtClean="0"/>
              <a:t>1</a:t>
            </a:r>
          </a:p>
          <a:p>
            <a:pPr lvl="1"/>
            <a:r>
              <a:rPr lang="en-US" sz="2400" dirty="0"/>
              <a:t>Experiment </a:t>
            </a:r>
            <a:r>
              <a:rPr lang="en-US" sz="2400" dirty="0" smtClean="0"/>
              <a:t>2</a:t>
            </a:r>
          </a:p>
          <a:p>
            <a:pPr lvl="1"/>
            <a:r>
              <a:rPr lang="en-US" sz="2400" dirty="0"/>
              <a:t>Experiment </a:t>
            </a:r>
            <a:r>
              <a:rPr lang="en-US" sz="2400" dirty="0" smtClean="0"/>
              <a:t>3</a:t>
            </a:r>
            <a:endParaRPr lang="en-US" sz="2400" dirty="0"/>
          </a:p>
          <a:p>
            <a:r>
              <a:rPr lang="en-US" sz="2400" dirty="0"/>
              <a:t>Twitter Data </a:t>
            </a:r>
            <a:r>
              <a:rPr lang="en-US" sz="2400" dirty="0" smtClean="0"/>
              <a:t>set</a:t>
            </a:r>
          </a:p>
          <a:p>
            <a:pPr lvl="1"/>
            <a:r>
              <a:rPr lang="en-US" sz="2000" dirty="0"/>
              <a:t>Data set </a:t>
            </a:r>
            <a:r>
              <a:rPr lang="en-US" sz="2000" dirty="0" smtClean="0"/>
              <a:t>Collection</a:t>
            </a:r>
          </a:p>
          <a:p>
            <a:pPr lvl="1"/>
            <a:r>
              <a:rPr lang="en-US" sz="2000" dirty="0"/>
              <a:t>Data set </a:t>
            </a:r>
            <a:r>
              <a:rPr lang="en-US" sz="2000" dirty="0" smtClean="0"/>
              <a:t>Properties</a:t>
            </a:r>
          </a:p>
          <a:p>
            <a:r>
              <a:rPr lang="en-US" sz="2400" dirty="0" smtClean="0"/>
              <a:t>Future </a:t>
            </a:r>
            <a:r>
              <a:rPr lang="en-US" sz="2400" dirty="0"/>
              <a:t>Work</a:t>
            </a:r>
          </a:p>
          <a:p>
            <a:pPr marL="402336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36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Experiments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000" dirty="0"/>
              <a:t>Experiment</a:t>
            </a:r>
            <a:r>
              <a:rPr lang="en-US" sz="4400" dirty="0"/>
              <a:t> </a:t>
            </a:r>
            <a:r>
              <a:rPr lang="en-US" sz="4400" dirty="0" smtClean="0"/>
              <a:t>2</a:t>
            </a:r>
            <a:r>
              <a:rPr lang="en-US" sz="4400" dirty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Some feature selection </a:t>
            </a:r>
            <a:r>
              <a:rPr lang="en-US" sz="2400" dirty="0"/>
              <a:t>techniques were applied to </a:t>
            </a:r>
            <a:r>
              <a:rPr lang="en-US" sz="2400" dirty="0" err="1"/>
              <a:t>Tf-Idf</a:t>
            </a:r>
            <a:r>
              <a:rPr lang="en-US" sz="2400" dirty="0"/>
              <a:t> (token frequency inverse </a:t>
            </a:r>
            <a:r>
              <a:rPr lang="en-US" sz="2400" dirty="0" smtClean="0"/>
              <a:t>document frequency</a:t>
            </a:r>
            <a:r>
              <a:rPr lang="en-US" sz="2400" dirty="0"/>
              <a:t>) trigram training set to explore their </a:t>
            </a:r>
            <a:r>
              <a:rPr lang="en-US" sz="2400" dirty="0" smtClean="0"/>
              <a:t>effects</a:t>
            </a:r>
            <a:r>
              <a:rPr lang="en-US" sz="2400" dirty="0"/>
              <a:t>. The </a:t>
            </a:r>
            <a:r>
              <a:rPr lang="en-US" sz="2400" dirty="0" smtClean="0"/>
              <a:t>feature selection experiments </a:t>
            </a:r>
            <a:r>
              <a:rPr lang="en-US" sz="2400" dirty="0"/>
              <a:t>are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/>
              <a:t>SVM </a:t>
            </a:r>
            <a:r>
              <a:rPr lang="en-US" sz="2000" dirty="0" smtClean="0"/>
              <a:t>(L1 </a:t>
            </a:r>
            <a:r>
              <a:rPr lang="en-US" sz="2000" dirty="0"/>
              <a:t>loss) </a:t>
            </a:r>
            <a:r>
              <a:rPr lang="en-US" sz="2000" dirty="0" smtClean="0"/>
              <a:t>classier.</a:t>
            </a:r>
          </a:p>
          <a:p>
            <a:pPr lvl="1"/>
            <a:r>
              <a:rPr lang="en-US" sz="2000" dirty="0"/>
              <a:t>Logistic regression </a:t>
            </a:r>
            <a:r>
              <a:rPr lang="en-US" sz="2000" dirty="0" smtClean="0"/>
              <a:t>classier.</a:t>
            </a:r>
          </a:p>
          <a:p>
            <a:pPr lvl="1"/>
            <a:r>
              <a:rPr lang="en-US" sz="2000" dirty="0"/>
              <a:t>Chi-squared feature </a:t>
            </a:r>
            <a:r>
              <a:rPr lang="en-US" sz="2000" dirty="0" smtClean="0"/>
              <a:t>selection.</a:t>
            </a:r>
          </a:p>
          <a:p>
            <a:pPr lvl="1"/>
            <a:r>
              <a:rPr lang="en-US" sz="2000" dirty="0"/>
              <a:t>Analysis of variance feature </a:t>
            </a:r>
            <a:r>
              <a:rPr lang="en-US" sz="2000" dirty="0" smtClean="0"/>
              <a:t>selection.</a:t>
            </a:r>
          </a:p>
          <a:p>
            <a:pPr lvl="1"/>
            <a:r>
              <a:rPr lang="en-US" sz="2000" dirty="0"/>
              <a:t>Relief feature </a:t>
            </a:r>
            <a:r>
              <a:rPr lang="en-US" sz="2000" dirty="0" smtClean="0"/>
              <a:t>selection.</a:t>
            </a:r>
          </a:p>
          <a:p>
            <a:pPr lvl="1"/>
            <a:r>
              <a:rPr lang="en-US" sz="2000" dirty="0"/>
              <a:t>Class Separation Feature </a:t>
            </a:r>
            <a:r>
              <a:rPr lang="en-US" sz="2000" dirty="0" smtClean="0"/>
              <a:t>selection.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630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Experiments</a:t>
            </a:r>
            <a:br>
              <a:rPr lang="en-US" sz="4000" dirty="0"/>
            </a:br>
            <a:r>
              <a:rPr lang="en-US" sz="4000" dirty="0"/>
              <a:t>Experiment </a:t>
            </a:r>
            <a:r>
              <a:rPr lang="en-US" sz="4000" dirty="0" smtClean="0"/>
              <a:t>2</a:t>
            </a:r>
            <a:r>
              <a:rPr lang="en-US" sz="40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Experiment is applied on the </a:t>
            </a:r>
            <a:r>
              <a:rPr lang="en-US" sz="2400" dirty="0" err="1"/>
              <a:t>Tf-Idf</a:t>
            </a:r>
            <a:r>
              <a:rPr lang="en-US" sz="2400" dirty="0"/>
              <a:t> </a:t>
            </a:r>
            <a:r>
              <a:rPr lang="en-US" sz="2400" dirty="0" smtClean="0"/>
              <a:t>unbalanced dataset then evaluating the result of every one of the following classifiers</a:t>
            </a:r>
          </a:p>
          <a:p>
            <a:pPr lvl="1"/>
            <a:r>
              <a:rPr lang="en-US" sz="2400" dirty="0" smtClean="0"/>
              <a:t>SVM, passive aggressive, logistic regression and perceptron (as for these algorithms we get the highest accuracy </a:t>
            </a:r>
            <a:r>
              <a:rPr lang="en-US" sz="2400" dirty="0"/>
              <a:t>and F-measure in Experiment 1</a:t>
            </a:r>
            <a:r>
              <a:rPr lang="en-US" sz="2400" dirty="0" smtClean="0"/>
              <a:t>.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The evaluation was performed on two stages: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sz="2000" dirty="0" smtClean="0"/>
              <a:t>Evaluation on the training set with cross validation.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sz="2000" smtClean="0"/>
              <a:t>Evaluation </a:t>
            </a:r>
            <a:r>
              <a:rPr lang="en-US" sz="2000" dirty="0"/>
              <a:t>on the </a:t>
            </a:r>
            <a:r>
              <a:rPr lang="en-US" sz="2000" dirty="0" smtClean="0"/>
              <a:t>validation set </a:t>
            </a:r>
            <a:r>
              <a:rPr lang="en-US" sz="2000" smtClean="0"/>
              <a:t>with </a:t>
            </a:r>
            <a:r>
              <a:rPr lang="en-US" sz="2000" smtClean="0"/>
              <a:t>out cross </a:t>
            </a:r>
            <a:r>
              <a:rPr lang="en-US" sz="2000" dirty="0"/>
              <a:t>validation</a:t>
            </a:r>
          </a:p>
          <a:p>
            <a:pPr marL="402336" lvl="1" indent="0">
              <a:buNone/>
            </a:pPr>
            <a:r>
              <a:rPr lang="en-US" sz="2000" dirty="0" smtClean="0"/>
              <a:t> 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416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Experiments</a:t>
            </a:r>
            <a:br>
              <a:rPr lang="en-US" sz="4400" dirty="0"/>
            </a:br>
            <a:r>
              <a:rPr lang="en-US" sz="4400" dirty="0"/>
              <a:t>Experiment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324088" cy="4800600"/>
          </a:xfrm>
        </p:spPr>
        <p:txBody>
          <a:bodyPr/>
          <a:lstStyle/>
          <a:p>
            <a:r>
              <a:rPr lang="en-US" dirty="0" smtClean="0"/>
              <a:t>Cross validation Algorithm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83058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15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Experiments</a:t>
            </a:r>
            <a:br>
              <a:rPr lang="en-US" sz="4400" dirty="0"/>
            </a:br>
            <a:r>
              <a:rPr lang="en-US" sz="4400" dirty="0"/>
              <a:t>Experiment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247888" cy="4800600"/>
          </a:xfrm>
        </p:spPr>
        <p:txBody>
          <a:bodyPr>
            <a:normAutofit/>
          </a:bodyPr>
          <a:lstStyle/>
          <a:p>
            <a:r>
              <a:rPr lang="en-US" sz="1800" b="1" dirty="0"/>
              <a:t>Feature Selection Experimental Results </a:t>
            </a:r>
            <a:r>
              <a:rPr lang="en-US" sz="1800" b="1" dirty="0" smtClean="0"/>
              <a:t>with cross validation, results are on the training set.</a:t>
            </a:r>
            <a:endParaRPr lang="en-US" sz="1800" b="1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23023"/>
            <a:ext cx="8534400" cy="473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64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Experiments</a:t>
            </a:r>
            <a:br>
              <a:rPr lang="en-US" sz="4000" dirty="0"/>
            </a:br>
            <a:r>
              <a:rPr lang="en-US" sz="4000" dirty="0"/>
              <a:t>Experiment </a:t>
            </a:r>
            <a:r>
              <a:rPr lang="en-US" sz="4000" dirty="0" smtClean="0"/>
              <a:t>2</a:t>
            </a:r>
            <a:r>
              <a:rPr lang="en-US" sz="4400" dirty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247888" cy="4800600"/>
          </a:xfrm>
        </p:spPr>
        <p:txBody>
          <a:bodyPr>
            <a:normAutofit/>
          </a:bodyPr>
          <a:lstStyle/>
          <a:p>
            <a:r>
              <a:rPr lang="en-US" sz="1800" b="1" dirty="0"/>
              <a:t>Feature Selection Experimental Results </a:t>
            </a:r>
            <a:r>
              <a:rPr lang="en-US" sz="1800" b="1" dirty="0" smtClean="0"/>
              <a:t>with out </a:t>
            </a:r>
            <a:r>
              <a:rPr lang="en-US" sz="1800" b="1" dirty="0"/>
              <a:t>cross </a:t>
            </a:r>
            <a:r>
              <a:rPr lang="en-US" sz="1800" b="1" dirty="0" smtClean="0"/>
              <a:t>validation, results are on the validation set</a:t>
            </a:r>
            <a:endParaRPr lang="en-US" sz="1800" b="1" dirty="0"/>
          </a:p>
          <a:p>
            <a:endParaRPr lang="en-US" sz="1800" b="1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83" y="2057400"/>
            <a:ext cx="8077200" cy="476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2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Experiments</a:t>
            </a:r>
            <a:br>
              <a:rPr lang="en-US" sz="4000" dirty="0" smtClean="0"/>
            </a:br>
            <a:r>
              <a:rPr lang="en-US" sz="4000" dirty="0" smtClean="0"/>
              <a:t>Experiment 2</a:t>
            </a:r>
            <a:r>
              <a:rPr lang="en-US" sz="4400" dirty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53000"/>
          </a:xfrm>
        </p:spPr>
        <p:txBody>
          <a:bodyPr>
            <a:normAutofit/>
          </a:bodyPr>
          <a:lstStyle/>
          <a:p>
            <a:r>
              <a:rPr lang="en-US" sz="2400" dirty="0"/>
              <a:t>We notice that </a:t>
            </a:r>
            <a:r>
              <a:rPr lang="en-US" sz="2400" dirty="0" smtClean="0"/>
              <a:t>SVM_L1</a:t>
            </a:r>
            <a:r>
              <a:rPr lang="en-US" sz="2400" dirty="0"/>
              <a:t>, </a:t>
            </a:r>
            <a:r>
              <a:rPr lang="en-US" sz="2400" dirty="0" err="1"/>
              <a:t>Anova</a:t>
            </a:r>
            <a:r>
              <a:rPr lang="en-US" sz="2400" dirty="0"/>
              <a:t> and Chi2 feature selectors have </a:t>
            </a:r>
            <a:r>
              <a:rPr lang="en-US" sz="2400" dirty="0" smtClean="0"/>
              <a:t>inconsistent behavior </a:t>
            </a:r>
            <a:r>
              <a:rPr lang="en-US" sz="2400" dirty="0"/>
              <a:t>between the two experiments we think the reasons for this might be:</a:t>
            </a:r>
          </a:p>
          <a:p>
            <a:pPr lvl="1"/>
            <a:r>
              <a:rPr lang="en-US" sz="2400" dirty="0" smtClean="0"/>
              <a:t>Those </a:t>
            </a:r>
            <a:r>
              <a:rPr lang="en-US" sz="2400" dirty="0"/>
              <a:t>feature selector may not be suitable for this experiment</a:t>
            </a:r>
          </a:p>
          <a:p>
            <a:pPr lvl="1"/>
            <a:r>
              <a:rPr lang="en-US" sz="2400" dirty="0" smtClean="0"/>
              <a:t>Data </a:t>
            </a:r>
            <a:r>
              <a:rPr lang="en-US" sz="2400" dirty="0"/>
              <a:t>is noisy and not reviewed manually for example one review has </a:t>
            </a:r>
            <a:r>
              <a:rPr lang="en-US" sz="2400" dirty="0" smtClean="0"/>
              <a:t>English meaning “wonderful” </a:t>
            </a:r>
            <a:r>
              <a:rPr lang="en-US" sz="2400" dirty="0"/>
              <a:t>and the user rating is negative.</a:t>
            </a:r>
          </a:p>
          <a:p>
            <a:r>
              <a:rPr lang="en-US" sz="2400" dirty="0"/>
              <a:t>Due to this inconsistent behavior, we decided to not further pursue </a:t>
            </a:r>
            <a:r>
              <a:rPr lang="en-US" sz="2400" dirty="0" smtClean="0"/>
              <a:t>feature selection </a:t>
            </a:r>
            <a:r>
              <a:rPr lang="en-US" sz="2400" dirty="0"/>
              <a:t>for </a:t>
            </a:r>
            <a:r>
              <a:rPr lang="en-US" sz="2400" dirty="0" smtClean="0"/>
              <a:t>classifiers </a:t>
            </a:r>
            <a:r>
              <a:rPr lang="en-US" sz="2400" dirty="0"/>
              <a:t>that can readily handle all the available features.</a:t>
            </a:r>
          </a:p>
        </p:txBody>
      </p:sp>
    </p:spTree>
    <p:extLst>
      <p:ext uri="{BB962C8B-B14F-4D97-AF65-F5344CB8AC3E}">
        <p14:creationId xmlns:p14="http://schemas.microsoft.com/office/powerpoint/2010/main" val="196829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Experiments</a:t>
            </a:r>
            <a:br>
              <a:rPr lang="en-US" sz="4400" dirty="0"/>
            </a:br>
            <a:r>
              <a:rPr lang="en-US" sz="4400" dirty="0"/>
              <a:t>Experiment </a:t>
            </a:r>
            <a:r>
              <a:rPr lang="en-US" sz="4400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Sophisticated classifiers in the area of machine learning were applied to this task after applying feature selection to the top 100,1000 and 3000 best features.</a:t>
            </a:r>
          </a:p>
          <a:p>
            <a:endParaRPr lang="en-US" sz="2400" dirty="0"/>
          </a:p>
          <a:p>
            <a:r>
              <a:rPr lang="en-US" sz="2400" dirty="0"/>
              <a:t>The reason for applying feature selection on these </a:t>
            </a:r>
            <a:r>
              <a:rPr lang="en-US" sz="2400" dirty="0" smtClean="0"/>
              <a:t>classifiers. </a:t>
            </a:r>
          </a:p>
          <a:p>
            <a:pPr lvl="1"/>
            <a:r>
              <a:rPr lang="en-US" sz="2400" dirty="0"/>
              <a:t>They do not naturally perform feature selection, e.g. like what SVM does. </a:t>
            </a:r>
          </a:p>
          <a:p>
            <a:pPr lvl="1"/>
            <a:r>
              <a:rPr lang="en-US" sz="2400" dirty="0"/>
              <a:t>These algorithms generally consume a lot of resources in terms of memory and run </a:t>
            </a:r>
            <a:r>
              <a:rPr lang="en-US" sz="2400" dirty="0" smtClean="0"/>
              <a:t>time.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982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Experiments</a:t>
            </a:r>
            <a:br>
              <a:rPr lang="en-US" sz="4000" dirty="0"/>
            </a:br>
            <a:r>
              <a:rPr lang="en-US" sz="4000" dirty="0"/>
              <a:t>Experiment </a:t>
            </a:r>
            <a:r>
              <a:rPr lang="en-US" sz="4000" dirty="0" smtClean="0"/>
              <a:t>3</a:t>
            </a:r>
            <a:r>
              <a:rPr lang="en-US" sz="4400" dirty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69" y="1567225"/>
            <a:ext cx="7848600" cy="465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" y="6199266"/>
            <a:ext cx="7848600" cy="650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numbers represent weighted accuracy / F1 measure where the</a:t>
            </a:r>
          </a:p>
          <a:p>
            <a:r>
              <a:rPr lang="en-US" b="1" dirty="0"/>
              <a:t>evaluation is on the </a:t>
            </a:r>
            <a:r>
              <a:rPr lang="en-US" b="1" dirty="0" smtClean="0"/>
              <a:t>validation set</a:t>
            </a:r>
            <a:r>
              <a:rPr lang="en-US" b="1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4759" y="1157035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Sophisticated Classifiers </a:t>
            </a:r>
            <a:r>
              <a:rPr lang="en-US" b="1" dirty="0"/>
              <a:t>Experimental Results</a:t>
            </a:r>
          </a:p>
        </p:txBody>
      </p:sp>
    </p:spTree>
    <p:extLst>
      <p:ext uri="{BB962C8B-B14F-4D97-AF65-F5344CB8AC3E}">
        <p14:creationId xmlns:p14="http://schemas.microsoft.com/office/powerpoint/2010/main" val="20273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Experiments</a:t>
            </a:r>
            <a:br>
              <a:rPr lang="en-US" sz="3200" dirty="0"/>
            </a:br>
            <a:r>
              <a:rPr lang="en-US" sz="3200" dirty="0"/>
              <a:t>Experiment </a:t>
            </a:r>
            <a:r>
              <a:rPr lang="en-US" sz="3200" dirty="0" smtClean="0"/>
              <a:t>3</a:t>
            </a:r>
            <a:r>
              <a:rPr lang="en-US" sz="32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results show that with using less than 0.1% of the features (3000 </a:t>
            </a:r>
            <a:r>
              <a:rPr lang="en-US" sz="2800" dirty="0" smtClean="0"/>
              <a:t>features) we </a:t>
            </a:r>
            <a:r>
              <a:rPr lang="en-US" sz="2800" dirty="0"/>
              <a:t>get an F1 measure of around 60%, which is close to the 70% achieved </a:t>
            </a:r>
            <a:r>
              <a:rPr lang="en-US" sz="2800" dirty="0" smtClean="0"/>
              <a:t>using all </a:t>
            </a:r>
            <a:r>
              <a:rPr lang="en-US" sz="2800" dirty="0"/>
              <a:t>the features (over 3.7 million).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is an interesting observation, and </a:t>
            </a:r>
            <a:r>
              <a:rPr lang="en-US" sz="2800" dirty="0" smtClean="0"/>
              <a:t>we plan </a:t>
            </a:r>
            <a:r>
              <a:rPr lang="en-US" sz="2800" dirty="0"/>
              <a:t>to investigate this further in the next phase, in addition to </a:t>
            </a:r>
            <a:r>
              <a:rPr lang="en-US" sz="2800" dirty="0" smtClean="0"/>
              <a:t>investigating using </a:t>
            </a:r>
            <a:r>
              <a:rPr lang="en-US" sz="2800" dirty="0"/>
              <a:t>dimensionality reduction techniques  </a:t>
            </a:r>
            <a:r>
              <a:rPr lang="en-US" sz="2800" dirty="0" smtClean="0"/>
              <a:t>e.g</a:t>
            </a:r>
            <a:r>
              <a:rPr lang="en-US" sz="2800" dirty="0"/>
              <a:t>. Principal Component Analysis.</a:t>
            </a:r>
          </a:p>
        </p:txBody>
      </p:sp>
    </p:spTree>
    <p:extLst>
      <p:ext uri="{BB962C8B-B14F-4D97-AF65-F5344CB8AC3E}">
        <p14:creationId xmlns:p14="http://schemas.microsoft.com/office/powerpoint/2010/main" val="259579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Data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We have collected over 84,000 Arabic </a:t>
            </a:r>
            <a:r>
              <a:rPr lang="en-US" sz="2800" dirty="0" smtClean="0"/>
              <a:t>tweets on two stages.</a:t>
            </a:r>
          </a:p>
          <a:p>
            <a:pPr lvl="1"/>
            <a:r>
              <a:rPr lang="en-US" dirty="0" smtClean="0"/>
              <a:t>Crawling the most active </a:t>
            </a:r>
            <a:r>
              <a:rPr lang="en-US" dirty="0"/>
              <a:t>Egyptian Twitter </a:t>
            </a:r>
            <a:r>
              <a:rPr lang="en-US" dirty="0" smtClean="0"/>
              <a:t>accounts.</a:t>
            </a:r>
          </a:p>
          <a:p>
            <a:pPr lvl="1"/>
            <a:r>
              <a:rPr lang="en-US" dirty="0" smtClean="0"/>
              <a:t>Using some of the most trending hashtags in Egypt.</a:t>
            </a:r>
          </a:p>
          <a:p>
            <a:pPr lvl="1"/>
            <a:endParaRPr lang="en-US" dirty="0"/>
          </a:p>
          <a:p>
            <a:r>
              <a:rPr lang="en-US" sz="2800" dirty="0" smtClean="0"/>
              <a:t>After filtering </a:t>
            </a:r>
            <a:r>
              <a:rPr lang="en-US" sz="2800" dirty="0"/>
              <a:t>out the non-Arabic tweets, and performing </a:t>
            </a:r>
            <a:r>
              <a:rPr lang="en-US" sz="2800" dirty="0" smtClean="0"/>
              <a:t>some pre-processing </a:t>
            </a:r>
            <a:r>
              <a:rPr lang="en-US" sz="2800" dirty="0"/>
              <a:t>steps to clean up unwanted content like HTML, we ended </a:t>
            </a:r>
            <a:r>
              <a:rPr lang="en-US" sz="2800" dirty="0" smtClean="0"/>
              <a:t>up with </a:t>
            </a:r>
            <a:r>
              <a:rPr lang="en-US" sz="2800" dirty="0"/>
              <a:t>54,716 Arabic tweets.</a:t>
            </a:r>
          </a:p>
        </p:txBody>
      </p:sp>
    </p:spTree>
    <p:extLst>
      <p:ext uri="{BB962C8B-B14F-4D97-AF65-F5344CB8AC3E}">
        <p14:creationId xmlns:p14="http://schemas.microsoft.com/office/powerpoint/2010/main" val="125640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Opinion mining is the science of extracting emotions and opinions from </a:t>
            </a:r>
            <a:r>
              <a:rPr lang="en-US" sz="2400" dirty="0" smtClean="0"/>
              <a:t>raw text reviews.</a:t>
            </a:r>
          </a:p>
          <a:p>
            <a:r>
              <a:rPr lang="en-US" sz="2400" dirty="0"/>
              <a:t>Opinion mining </a:t>
            </a:r>
            <a:r>
              <a:rPr lang="en-US" sz="2400" dirty="0" smtClean="0"/>
              <a:t>categorized to</a:t>
            </a:r>
            <a:r>
              <a:rPr lang="en-US" sz="2400" dirty="0"/>
              <a:t> [</a:t>
            </a:r>
            <a:r>
              <a:rPr lang="en-US" sz="2400" dirty="0" err="1"/>
              <a:t>Petz</a:t>
            </a:r>
            <a:r>
              <a:rPr lang="en-US" sz="2400" dirty="0"/>
              <a:t> et al., 2012</a:t>
            </a:r>
            <a:r>
              <a:rPr lang="en-US" sz="2400" dirty="0" smtClean="0"/>
              <a:t>]: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sentiment </a:t>
            </a:r>
            <a:r>
              <a:rPr lang="en-US" sz="2400" dirty="0" smtClean="0"/>
              <a:t>classification </a:t>
            </a:r>
          </a:p>
          <a:p>
            <a:pPr lvl="1"/>
            <a:r>
              <a:rPr lang="en-US" sz="2400" dirty="0" smtClean="0"/>
              <a:t>feature-based opinion mining</a:t>
            </a:r>
          </a:p>
          <a:p>
            <a:r>
              <a:rPr lang="en-US" sz="2400" dirty="0" smtClean="0"/>
              <a:t>We present our progress in the social media analytics task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139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Properties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599"/>
            <a:ext cx="8077200" cy="359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90600" y="55626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(a) the frequency </a:t>
            </a:r>
            <a:r>
              <a:rPr lang="en-US" b="1" dirty="0" smtClean="0"/>
              <a:t>distribution of </a:t>
            </a:r>
            <a:r>
              <a:rPr lang="en-US" b="1" dirty="0"/>
              <a:t>the vocabulary tokens. (b) the frequency distribution of the hash </a:t>
            </a:r>
            <a:r>
              <a:rPr lang="en-US" b="1" dirty="0" smtClean="0"/>
              <a:t>tags tokens</a:t>
            </a:r>
            <a:r>
              <a:rPr lang="en-US" b="1" dirty="0"/>
              <a:t>. (c) the number of tweets per hash tag and the number of hash tag per</a:t>
            </a:r>
          </a:p>
          <a:p>
            <a:r>
              <a:rPr lang="en-US" b="1" dirty="0"/>
              <a:t>tweet</a:t>
            </a:r>
          </a:p>
        </p:txBody>
      </p:sp>
    </p:spTree>
    <p:extLst>
      <p:ext uri="{BB962C8B-B14F-4D97-AF65-F5344CB8AC3E}">
        <p14:creationId xmlns:p14="http://schemas.microsoft.com/office/powerpoint/2010/main" val="155789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the next steps with the data set we plan to use Amazon Mechanical </a:t>
            </a:r>
            <a:r>
              <a:rPr lang="en-US" sz="2400" dirty="0" smtClean="0"/>
              <a:t>Turk service </a:t>
            </a:r>
            <a:r>
              <a:rPr lang="en-US" sz="2400" dirty="0"/>
              <a:t>to manually tag the data </a:t>
            </a:r>
            <a:r>
              <a:rPr lang="en-US" sz="2400" dirty="0" smtClean="0"/>
              <a:t>set.</a:t>
            </a:r>
          </a:p>
          <a:p>
            <a:r>
              <a:rPr lang="en-US" sz="2400" dirty="0" smtClean="0"/>
              <a:t>We will </a:t>
            </a:r>
            <a:r>
              <a:rPr lang="en-US" sz="2400" dirty="0"/>
              <a:t>use </a:t>
            </a:r>
            <a:r>
              <a:rPr lang="en-US" sz="2400" dirty="0" smtClean="0"/>
              <a:t>a python </a:t>
            </a:r>
            <a:r>
              <a:rPr lang="en-US" sz="2400" dirty="0"/>
              <a:t>API called </a:t>
            </a:r>
            <a:r>
              <a:rPr lang="en-US" sz="2400" dirty="0" smtClean="0"/>
              <a:t>‘</a:t>
            </a:r>
            <a:r>
              <a:rPr lang="en-US" sz="2400" dirty="0" err="1" smtClean="0"/>
              <a:t>Boto</a:t>
            </a:r>
            <a:r>
              <a:rPr lang="en-US" sz="2400" dirty="0" smtClean="0"/>
              <a:t>’ to interface with Amazon web services.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673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2296" indent="0">
              <a:buNone/>
            </a:pPr>
            <a:r>
              <a:rPr lang="en-US" sz="2400" dirty="0"/>
              <a:t>Our planned next steps include: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/>
              <a:t>Manually </a:t>
            </a:r>
            <a:r>
              <a:rPr lang="en-US" sz="2400" dirty="0"/>
              <a:t>tagging the data set by using Amazon Mechanical Turk service.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/>
              <a:t>Developing </a:t>
            </a:r>
            <a:r>
              <a:rPr lang="en-US" sz="2400" dirty="0"/>
              <a:t>some topic extraction techniques to extract the most </a:t>
            </a:r>
            <a:r>
              <a:rPr lang="en-US" sz="2400" dirty="0" smtClean="0"/>
              <a:t>important topics </a:t>
            </a:r>
            <a:r>
              <a:rPr lang="en-US" sz="2400" dirty="0"/>
              <a:t>for a given set of tweets.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/>
              <a:t>Developing </a:t>
            </a:r>
            <a:r>
              <a:rPr lang="en-US" sz="2400" dirty="0"/>
              <a:t>an algorithm for subjectivity and sentiment analysis for a </a:t>
            </a:r>
            <a:r>
              <a:rPr lang="en-US" sz="2400" dirty="0" smtClean="0"/>
              <a:t>given set </a:t>
            </a:r>
            <a:r>
              <a:rPr lang="en-US" sz="2400" dirty="0"/>
              <a:t>of tweets.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/>
              <a:t>Extracting </a:t>
            </a:r>
            <a:r>
              <a:rPr lang="en-US" sz="2400" dirty="0"/>
              <a:t>Arabic sentiment lexicon and explore its potential.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/>
              <a:t>Exploring </a:t>
            </a:r>
            <a:r>
              <a:rPr lang="en-US" sz="2400" dirty="0"/>
              <a:t>using </a:t>
            </a:r>
            <a:r>
              <a:rPr lang="en-US" sz="2400" dirty="0" smtClean="0"/>
              <a:t>Arabic specific </a:t>
            </a:r>
            <a:r>
              <a:rPr lang="en-US" sz="2400" dirty="0"/>
              <a:t>and more powerful specially tailored features.</a:t>
            </a:r>
          </a:p>
        </p:txBody>
      </p:sp>
    </p:spTree>
    <p:extLst>
      <p:ext uri="{BB962C8B-B14F-4D97-AF65-F5344CB8AC3E}">
        <p14:creationId xmlns:p14="http://schemas.microsoft.com/office/powerpoint/2010/main" val="257538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3048000"/>
            <a:ext cx="2971800" cy="9144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4800" dirty="0" smtClean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74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Introduction(Cont.)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28800"/>
            <a:ext cx="7790688" cy="4191000"/>
          </a:xfrm>
        </p:spPr>
        <p:txBody>
          <a:bodyPr>
            <a:no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sz="2400" dirty="0"/>
              <a:t>Application of sentiment analysis to a large set of book reviews that </a:t>
            </a:r>
            <a:r>
              <a:rPr lang="en-US" sz="2400" dirty="0" smtClean="0"/>
              <a:t>we collected</a:t>
            </a:r>
            <a:r>
              <a:rPr lang="en-US" sz="2400" dirty="0"/>
              <a:t>.</a:t>
            </a:r>
          </a:p>
          <a:p>
            <a:pPr marL="870966" lvl="1" indent="-514350">
              <a:buFont typeface="+mj-lt"/>
              <a:buAutoNum type="arabicPeriod"/>
            </a:pPr>
            <a:r>
              <a:rPr lang="en-US" sz="2400" dirty="0" smtClean="0"/>
              <a:t>Splitting the </a:t>
            </a:r>
            <a:r>
              <a:rPr lang="en-US" sz="2400" dirty="0"/>
              <a:t>data </a:t>
            </a:r>
            <a:r>
              <a:rPr lang="en-US" sz="2400" dirty="0" smtClean="0"/>
              <a:t>set into </a:t>
            </a:r>
            <a:r>
              <a:rPr lang="en-US" sz="2400" dirty="0"/>
              <a:t>three classes instead of two (positive, negative and neutral). </a:t>
            </a:r>
            <a:endParaRPr lang="en-US" sz="2400" dirty="0" smtClean="0"/>
          </a:p>
          <a:p>
            <a:pPr marL="870966" lvl="1" indent="-514350">
              <a:buFont typeface="+mj-lt"/>
              <a:buAutoNum type="arabicPeriod"/>
            </a:pPr>
            <a:r>
              <a:rPr lang="en-US" sz="2400" dirty="0" smtClean="0"/>
              <a:t>A wide range </a:t>
            </a:r>
            <a:r>
              <a:rPr lang="en-US" sz="2400" dirty="0"/>
              <a:t>of </a:t>
            </a:r>
            <a:r>
              <a:rPr lang="en-US" sz="2400" dirty="0" smtClean="0"/>
              <a:t>classifiers </a:t>
            </a:r>
            <a:r>
              <a:rPr lang="en-US" sz="2400" dirty="0"/>
              <a:t>were used and tested, to provide a toolbox that can </a:t>
            </a:r>
            <a:r>
              <a:rPr lang="en-US" sz="2400" dirty="0" smtClean="0"/>
              <a:t>be used </a:t>
            </a:r>
            <a:r>
              <a:rPr lang="en-US" sz="2400" dirty="0"/>
              <a:t>for future sentiment analysis applications.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/>
              <a:t>An </a:t>
            </a:r>
            <a:r>
              <a:rPr lang="en-US" sz="2400" dirty="0"/>
              <a:t>investigation into the </a:t>
            </a:r>
            <a:r>
              <a:rPr lang="en-US" sz="2400" dirty="0" smtClean="0"/>
              <a:t>effectiveness of </a:t>
            </a:r>
            <a:r>
              <a:rPr lang="en-US" sz="2400" dirty="0"/>
              <a:t>some feature selection </a:t>
            </a:r>
            <a:r>
              <a:rPr lang="en-US" sz="2400" dirty="0" smtClean="0"/>
              <a:t>techniques.</a:t>
            </a:r>
            <a:endParaRPr lang="en-US" sz="2400" dirty="0"/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/>
              <a:t> An application </a:t>
            </a:r>
            <a:r>
              <a:rPr lang="en-US" sz="2400" dirty="0"/>
              <a:t>of some other sophisticated </a:t>
            </a:r>
            <a:r>
              <a:rPr lang="en-US" sz="2400" dirty="0" smtClean="0"/>
              <a:t>classifiers </a:t>
            </a:r>
            <a:r>
              <a:rPr lang="en-US" sz="2400" dirty="0"/>
              <a:t>that were never or </a:t>
            </a:r>
            <a:r>
              <a:rPr lang="en-US" sz="2400" dirty="0" smtClean="0"/>
              <a:t>rarely used </a:t>
            </a:r>
            <a:r>
              <a:rPr lang="en-US" sz="2400" dirty="0"/>
              <a:t>in </a:t>
            </a:r>
            <a:r>
              <a:rPr lang="en-US" sz="2400" dirty="0" smtClean="0"/>
              <a:t>NLP.</a:t>
            </a:r>
            <a:endParaRPr lang="en-US" sz="2400" dirty="0"/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/>
              <a:t>Collection </a:t>
            </a:r>
            <a:r>
              <a:rPr lang="en-US" sz="2400" dirty="0"/>
              <a:t>of an extensive data set from Twitter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316182" y="1219200"/>
            <a:ext cx="66848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The contributions in this milestone can be </a:t>
            </a:r>
            <a:r>
              <a:rPr lang="en-US" sz="2000" b="1" dirty="0" smtClean="0"/>
              <a:t>summarized as: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8273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Market and Related Work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43000"/>
            <a:ext cx="7498080" cy="4800600"/>
          </a:xfrm>
        </p:spPr>
        <p:txBody>
          <a:bodyPr/>
          <a:lstStyle/>
          <a:p>
            <a:pPr marL="82296" indent="0">
              <a:buNone/>
            </a:pPr>
            <a:r>
              <a:rPr lang="en-US" dirty="0"/>
              <a:t>Industry and </a:t>
            </a:r>
            <a:r>
              <a:rPr lang="en-US" dirty="0" smtClean="0"/>
              <a:t>Market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078737"/>
              </p:ext>
            </p:extLst>
          </p:nvPr>
        </p:nvGraphicFramePr>
        <p:xfrm>
          <a:off x="1447800" y="1752600"/>
          <a:ext cx="7391400" cy="4881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530"/>
                <a:gridCol w="1900410"/>
                <a:gridCol w="1900410"/>
                <a:gridCol w="1938050"/>
              </a:tblGrid>
              <a:tr h="395926"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Language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</a:tr>
              <a:tr h="3959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Arabic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English</a:t>
                      </a:r>
                      <a:endParaRPr 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1425">
                <a:tc>
                  <a:txBody>
                    <a:bodyPr/>
                    <a:lstStyle/>
                    <a:p>
                      <a:r>
                        <a:rPr lang="en-US" dirty="0" smtClean="0"/>
                        <a:t>HP's Autonomy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1425">
                <a:tc>
                  <a:txBody>
                    <a:bodyPr/>
                    <a:lstStyle/>
                    <a:p>
                      <a:r>
                        <a:rPr lang="en-US" dirty="0" smtClean="0"/>
                        <a:t>IBM's Smarter Analytics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Twitter, Facebook</a:t>
                      </a:r>
                      <a:endParaRPr lang="en-US" dirty="0"/>
                    </a:p>
                  </a:txBody>
                  <a:tcPr/>
                </a:tc>
              </a:tr>
              <a:tr h="401425">
                <a:tc>
                  <a:txBody>
                    <a:bodyPr/>
                    <a:lstStyle/>
                    <a:p>
                      <a:r>
                        <a:rPr lang="en-US" dirty="0" smtClean="0"/>
                        <a:t>Sentiment140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Twitter</a:t>
                      </a:r>
                      <a:endParaRPr lang="en-US" dirty="0"/>
                    </a:p>
                  </a:txBody>
                  <a:tcPr/>
                </a:tc>
              </a:tr>
              <a:tr h="40142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twitrratr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Twitter</a:t>
                      </a:r>
                      <a:endParaRPr lang="en-US" dirty="0"/>
                    </a:p>
                  </a:txBody>
                  <a:tcPr/>
                </a:tc>
              </a:tr>
              <a:tr h="401425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Social Mention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Twitter ...</a:t>
                      </a:r>
                      <a:endParaRPr lang="en-US" dirty="0"/>
                    </a:p>
                  </a:txBody>
                  <a:tcPr/>
                </a:tc>
              </a:tr>
              <a:tr h="40142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tweetfeel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Twitter</a:t>
                      </a:r>
                      <a:endParaRPr lang="en-US" dirty="0"/>
                    </a:p>
                  </a:txBody>
                  <a:tcPr/>
                </a:tc>
              </a:tr>
              <a:tr h="401425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Repustate's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Twitter, Facebook,</a:t>
                      </a:r>
                      <a:endParaRPr lang="en-US" dirty="0"/>
                    </a:p>
                  </a:txBody>
                  <a:tcPr/>
                </a:tc>
              </a:tr>
              <a:tr h="401425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25trends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Facebook, Twitter, YouTube</a:t>
                      </a:r>
                      <a:endParaRPr lang="en-US" dirty="0"/>
                    </a:p>
                  </a:txBody>
                  <a:tcPr/>
                </a:tc>
              </a:tr>
              <a:tr h="401425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65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Market and Related </a:t>
            </a:r>
            <a:r>
              <a:rPr lang="en-US" sz="4000" dirty="0" smtClean="0"/>
              <a:t>Work</a:t>
            </a:r>
            <a:r>
              <a:rPr lang="en-US" sz="4000" dirty="0"/>
              <a:t>(Cont.)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pPr marL="82296" indent="0">
              <a:buNone/>
            </a:pPr>
            <a:r>
              <a:rPr lang="en-US" sz="2400" dirty="0" smtClean="0"/>
              <a:t>According </a:t>
            </a:r>
            <a:r>
              <a:rPr lang="en-US" sz="2400" dirty="0"/>
              <a:t>to [Pang and Lee, 2008] sentiment analysis is handled by either</a:t>
            </a:r>
          </a:p>
          <a:p>
            <a:pPr lvl="1"/>
            <a:r>
              <a:rPr lang="en-US" sz="2400" dirty="0"/>
              <a:t>lexicon-based approaches [</a:t>
            </a:r>
            <a:r>
              <a:rPr lang="en-US" sz="2400" dirty="0" err="1"/>
              <a:t>Taboada</a:t>
            </a:r>
            <a:r>
              <a:rPr lang="en-US" sz="2400" dirty="0"/>
              <a:t> et al., 2011]</a:t>
            </a:r>
            <a:endParaRPr lang="en-US" sz="2400" dirty="0" smtClean="0"/>
          </a:p>
          <a:p>
            <a:pPr lvl="1"/>
            <a:r>
              <a:rPr lang="en-US" sz="2400" dirty="0" smtClean="0"/>
              <a:t>machine </a:t>
            </a:r>
            <a:r>
              <a:rPr lang="en-US" sz="2400" dirty="0"/>
              <a:t>learning [Pak and </a:t>
            </a:r>
            <a:r>
              <a:rPr lang="en-US" sz="2400" dirty="0" err="1"/>
              <a:t>Paroubek</a:t>
            </a:r>
            <a:r>
              <a:rPr lang="en-US" sz="2400" dirty="0"/>
              <a:t>, </a:t>
            </a:r>
            <a:r>
              <a:rPr lang="en-US" sz="2400" dirty="0" smtClean="0"/>
              <a:t>2010]</a:t>
            </a:r>
          </a:p>
          <a:p>
            <a:pPr lvl="1"/>
            <a:r>
              <a:rPr lang="en-US" sz="2400" dirty="0" smtClean="0"/>
              <a:t>hybrid approaches </a:t>
            </a:r>
            <a:r>
              <a:rPr lang="en-US" sz="2400" dirty="0"/>
              <a:t>[</a:t>
            </a:r>
            <a:r>
              <a:rPr lang="en-US" sz="2400" dirty="0" err="1"/>
              <a:t>Kouloumpis</a:t>
            </a:r>
            <a:r>
              <a:rPr lang="en-US" sz="2400" dirty="0"/>
              <a:t> et al., 2011]</a:t>
            </a:r>
          </a:p>
        </p:txBody>
      </p:sp>
    </p:spTree>
    <p:extLst>
      <p:ext uri="{BB962C8B-B14F-4D97-AF65-F5344CB8AC3E}">
        <p14:creationId xmlns:p14="http://schemas.microsoft.com/office/powerpoint/2010/main" val="401159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Market and Related </a:t>
            </a:r>
            <a:r>
              <a:rPr lang="en-US" sz="4400" dirty="0" smtClean="0"/>
              <a:t>Work</a:t>
            </a:r>
            <a:r>
              <a:rPr lang="en-US" sz="4400" dirty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2400" dirty="0" smtClean="0"/>
          </a:p>
          <a:p>
            <a:r>
              <a:rPr lang="it-IT" sz="2400" dirty="0" smtClean="0"/>
              <a:t>[</a:t>
            </a:r>
            <a:r>
              <a:rPr lang="it-IT" sz="2400" dirty="0"/>
              <a:t>Abbasi et al., 2008] perform </a:t>
            </a:r>
            <a:r>
              <a:rPr lang="it-IT" sz="2400" dirty="0" smtClean="0"/>
              <a:t>a multilingual sentiment </a:t>
            </a:r>
            <a:r>
              <a:rPr lang="en-US" sz="2400" dirty="0" smtClean="0"/>
              <a:t>analysis </a:t>
            </a:r>
            <a:r>
              <a:rPr lang="en-US" sz="2400" dirty="0"/>
              <a:t>of English and Arabic Web forums. </a:t>
            </a:r>
          </a:p>
          <a:p>
            <a:r>
              <a:rPr lang="en-US" sz="2400" dirty="0"/>
              <a:t>[Abdul-</a:t>
            </a:r>
            <a:r>
              <a:rPr lang="en-US" sz="2400" dirty="0" err="1"/>
              <a:t>Mageed</a:t>
            </a:r>
            <a:r>
              <a:rPr lang="en-US" sz="2400" dirty="0"/>
              <a:t> et al., </a:t>
            </a:r>
            <a:r>
              <a:rPr lang="en-US" sz="2400" dirty="0" smtClean="0"/>
              <a:t>2012]</a:t>
            </a:r>
          </a:p>
          <a:p>
            <a:pPr lvl="1"/>
            <a:r>
              <a:rPr lang="en-US" sz="2400" dirty="0"/>
              <a:t>large-scale Arabic sentiment lexicon</a:t>
            </a:r>
            <a:endParaRPr lang="en-US" sz="2400" dirty="0" smtClean="0"/>
          </a:p>
          <a:p>
            <a:r>
              <a:rPr lang="en-US" sz="2400" dirty="0" smtClean="0"/>
              <a:t>[</a:t>
            </a:r>
            <a:r>
              <a:rPr lang="en-US" sz="2400" dirty="0"/>
              <a:t>Abdul-</a:t>
            </a:r>
            <a:r>
              <a:rPr lang="en-US" sz="2400" dirty="0" err="1"/>
              <a:t>Mageed</a:t>
            </a:r>
            <a:r>
              <a:rPr lang="en-US" sz="2400" dirty="0"/>
              <a:t> et al., </a:t>
            </a:r>
            <a:r>
              <a:rPr lang="en-US" sz="2400" dirty="0" smtClean="0"/>
              <a:t>2014] proposed </a:t>
            </a:r>
            <a:r>
              <a:rPr lang="en-US" sz="2400" dirty="0"/>
              <a:t>the SAMAR system </a:t>
            </a:r>
            <a:endParaRPr lang="en-US" sz="2400" dirty="0" smtClean="0"/>
          </a:p>
          <a:p>
            <a:pPr lvl="1"/>
            <a:r>
              <a:rPr lang="en-US" sz="2400" dirty="0" smtClean="0"/>
              <a:t>perform subjectivity and sentiment analysis for Arabic social media using </a:t>
            </a:r>
            <a:r>
              <a:rPr lang="en-US" sz="2400" dirty="0"/>
              <a:t>some Arabic morphological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0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Market and Related </a:t>
            </a:r>
            <a:r>
              <a:rPr lang="en-US" sz="4000" dirty="0" smtClean="0"/>
              <a:t>Work</a:t>
            </a:r>
            <a:r>
              <a:rPr lang="en-US" sz="4400" dirty="0"/>
              <a:t>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690408"/>
              </p:ext>
            </p:extLst>
          </p:nvPr>
        </p:nvGraphicFramePr>
        <p:xfrm>
          <a:off x="1143000" y="2286000"/>
          <a:ext cx="7772399" cy="3733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/>
                <a:gridCol w="685800"/>
                <a:gridCol w="1066800"/>
                <a:gridCol w="1219201"/>
                <a:gridCol w="1295399"/>
              </a:tblGrid>
              <a:tr h="416133">
                <a:tc>
                  <a:txBody>
                    <a:bodyPr/>
                    <a:lstStyle/>
                    <a:p>
                      <a:r>
                        <a:rPr lang="en-US" dirty="0" smtClean="0"/>
                        <a:t>Data Set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Cite</a:t>
                      </a:r>
                      <a:endParaRPr lang="en-US" dirty="0"/>
                    </a:p>
                  </a:txBody>
                  <a:tcPr/>
                </a:tc>
              </a:tr>
              <a:tr h="513041"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TAGREED (TGRD)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3015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Tweets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MSA/Dialectal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Abdul-</a:t>
                      </a:r>
                      <a:r>
                        <a:rPr kumimoji="0" lang="en-US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Mageed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al. [2014]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3041"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TAHRIR (THR)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3008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Wikipedia </a:t>
                      </a:r>
                      <a:r>
                        <a:rPr kumimoji="0" lang="en-US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TalkPages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MSA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Abdul-</a:t>
                      </a:r>
                      <a:r>
                        <a:rPr kumimoji="0" lang="en-US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Mageed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al. [2014]</a:t>
                      </a:r>
                    </a:p>
                  </a:txBody>
                  <a:tcPr/>
                </a:tc>
              </a:tr>
              <a:tr h="547243"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MONTADA (MONT)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Forums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MSA/Dialectal</a:t>
                      </a:r>
                    </a:p>
                    <a:p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Abdul-</a:t>
                      </a:r>
                      <a:r>
                        <a:rPr kumimoji="0" lang="en-US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Mageed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al. [2014]</a:t>
                      </a:r>
                    </a:p>
                  </a:txBody>
                  <a:tcPr/>
                </a:tc>
              </a:tr>
              <a:tr h="513041"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OCA(Opinion Corpus for </a:t>
                      </a:r>
                      <a:r>
                        <a:rPr kumimoji="0" lang="en-US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Arabi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Movie</a:t>
                      </a:r>
                      <a:r>
                        <a:rPr kumimoji="0" lang="en-US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reviews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Dialectal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Rushdi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-Saleh et al. [2011]</a:t>
                      </a:r>
                    </a:p>
                  </a:txBody>
                  <a:tcPr/>
                </a:tc>
              </a:tr>
              <a:tr h="718258"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AWATIF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2855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Wikipedia </a:t>
                      </a:r>
                      <a:r>
                        <a:rPr kumimoji="0" lang="en-US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TalkPages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/Forums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MSA/Dialectal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Abdul-</a:t>
                      </a:r>
                      <a:r>
                        <a:rPr kumimoji="0" lang="en-US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Mageed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kumimoji="0" lang="en-US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Diab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[2012]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3041"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LABR(Large Scale Arabic Book Reviews)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63,257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GoodReads</a:t>
                      </a: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reviews</a:t>
                      </a:r>
                      <a:endParaRPr kumimoji="0"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MSA/Dialectal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Aly</a:t>
                      </a:r>
                      <a:r>
                        <a:rPr lang="en-US" sz="1200" b="1" dirty="0" smtClean="0"/>
                        <a:t> and </a:t>
                      </a:r>
                      <a:r>
                        <a:rPr lang="en-US" sz="1200" b="1" dirty="0" err="1" smtClean="0"/>
                        <a:t>Atiya</a:t>
                      </a:r>
                      <a:r>
                        <a:rPr lang="en-US" sz="1200" b="1" dirty="0" smtClean="0"/>
                        <a:t> [2013]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371600" y="1676400"/>
            <a:ext cx="266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Arabic sentiment data sets</a:t>
            </a:r>
          </a:p>
        </p:txBody>
      </p:sp>
    </p:spTree>
    <p:extLst>
      <p:ext uri="{BB962C8B-B14F-4D97-AF65-F5344CB8AC3E}">
        <p14:creationId xmlns:p14="http://schemas.microsoft.com/office/powerpoint/2010/main" val="9468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400" dirty="0" smtClean="0"/>
              <a:t>Complexities of the </a:t>
            </a:r>
            <a:r>
              <a:rPr lang="en-US" sz="2400" dirty="0"/>
              <a:t>Arabic </a:t>
            </a:r>
            <a:r>
              <a:rPr lang="en-US" sz="2400" dirty="0" smtClean="0"/>
              <a:t>language</a:t>
            </a:r>
          </a:p>
          <a:p>
            <a:pPr lvl="1"/>
            <a:r>
              <a:rPr lang="en-US" sz="2400" dirty="0"/>
              <a:t>Arabic </a:t>
            </a:r>
            <a:r>
              <a:rPr lang="en-US" sz="2400" dirty="0" smtClean="0"/>
              <a:t>is a </a:t>
            </a:r>
            <a:r>
              <a:rPr lang="en-US" sz="2400" dirty="0"/>
              <a:t>morphologically rich </a:t>
            </a:r>
            <a:r>
              <a:rPr lang="en-US" sz="2400" dirty="0" smtClean="0"/>
              <a:t>language</a:t>
            </a:r>
          </a:p>
          <a:p>
            <a:pPr lvl="1"/>
            <a:r>
              <a:rPr lang="en-US" sz="2400" dirty="0" smtClean="0"/>
              <a:t>Different </a:t>
            </a:r>
            <a:r>
              <a:rPr lang="en-US" sz="2400" dirty="0"/>
              <a:t>Arabic </a:t>
            </a:r>
            <a:r>
              <a:rPr lang="en-US" sz="2400" dirty="0" smtClean="0"/>
              <a:t>dialects</a:t>
            </a:r>
          </a:p>
          <a:p>
            <a:r>
              <a:rPr lang="en-US" sz="2400" dirty="0"/>
              <a:t>Few NLP Arabic research.</a:t>
            </a:r>
          </a:p>
          <a:p>
            <a:r>
              <a:rPr lang="en-US" sz="2400" dirty="0"/>
              <a:t>Few datasets available for different NLP tasks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smtClean="0"/>
              <a:t>Sarcastic remarks for social data sets.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931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318</TotalTime>
  <Words>1608</Words>
  <Application>Microsoft Office PowerPoint</Application>
  <PresentationFormat>On-screen Show (4:3)</PresentationFormat>
  <Paragraphs>236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Solstice</vt:lpstr>
      <vt:lpstr>Social Media Analytics </vt:lpstr>
      <vt:lpstr>Agenda</vt:lpstr>
      <vt:lpstr>Introduction</vt:lpstr>
      <vt:lpstr>Introduction(Cont.)</vt:lpstr>
      <vt:lpstr>Market and Related Work </vt:lpstr>
      <vt:lpstr>Market and Related Work(Cont.) </vt:lpstr>
      <vt:lpstr>Market and Related Work(Cont.)</vt:lpstr>
      <vt:lpstr>Market and Related Work(Cont.)</vt:lpstr>
      <vt:lpstr>Sentiment Analysis Challenges</vt:lpstr>
      <vt:lpstr>Experiments LABR Data Set</vt:lpstr>
      <vt:lpstr>Experiments Data Preparation</vt:lpstr>
      <vt:lpstr>Experiments Data Preparation</vt:lpstr>
      <vt:lpstr>Experiments Data Preparation</vt:lpstr>
      <vt:lpstr>Experiments Data Preparation</vt:lpstr>
      <vt:lpstr>Experiments Experiment 1</vt:lpstr>
      <vt:lpstr>Experiments Experiment 1(Cont.)</vt:lpstr>
      <vt:lpstr>Experiments Experiment 1(Cont.)</vt:lpstr>
      <vt:lpstr>Experiments Experiment 1(Cont.)</vt:lpstr>
      <vt:lpstr>Experiments Experiment 2</vt:lpstr>
      <vt:lpstr>Experiments Experiment 2(Cont.)</vt:lpstr>
      <vt:lpstr>Experiments Experiment 2(Cont.)</vt:lpstr>
      <vt:lpstr>Experiments Experiment 2</vt:lpstr>
      <vt:lpstr>Experiments Experiment 2</vt:lpstr>
      <vt:lpstr>Experiments Experiment 2(Cont.)</vt:lpstr>
      <vt:lpstr>Experiments Experiment 2(Cont.)</vt:lpstr>
      <vt:lpstr>Experiments Experiment 3</vt:lpstr>
      <vt:lpstr>Experiments Experiment 3(Cont.)</vt:lpstr>
      <vt:lpstr>Experiments Experiment 3(Cont.)</vt:lpstr>
      <vt:lpstr>Twitter Data set</vt:lpstr>
      <vt:lpstr>Data set Properties</vt:lpstr>
      <vt:lpstr>Dataset Next steps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Analytics </dc:title>
  <dc:creator>Mahmoud Nabil</dc:creator>
  <cp:lastModifiedBy>Mahmoud Nabil</cp:lastModifiedBy>
  <cp:revision>147</cp:revision>
  <dcterms:created xsi:type="dcterms:W3CDTF">2006-08-16T00:00:00Z</dcterms:created>
  <dcterms:modified xsi:type="dcterms:W3CDTF">2014-06-14T15:52:31Z</dcterms:modified>
</cp:coreProperties>
</file>