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76" r:id="rId5"/>
    <p:sldId id="278" r:id="rId6"/>
    <p:sldId id="280" r:id="rId7"/>
    <p:sldId id="281" r:id="rId8"/>
    <p:sldId id="259" r:id="rId9"/>
    <p:sldId id="277" r:id="rId10"/>
    <p:sldId id="27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9C750-E0FD-4C4D-9F37-69F5D146D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15ED90-06FA-4692-A4A5-7680F047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7EDE7-864B-4D31-9D0C-931C41F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0B62A-F121-429B-9D1A-B23FF5BE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A05F3-9ED0-427F-A352-12321D29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52D71-7388-46DD-9A30-DDCB3908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495BD-6664-4CEC-9843-7D812D508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2C8C2-CA5B-4E10-9958-380EF37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D16C8-FFE6-4A8A-9E72-29D71485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3AE17-A216-45D8-8D34-5052C80E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35B5F9-E13F-418A-88B1-79998E09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4EFF9B-0B4E-46C9-949A-DE89999E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A728B-4998-4F51-812B-ED9A3C4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61868-9DDC-4C4A-ACD4-FFDFA9EB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92E12-F73D-4BFD-A608-CC06242A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40A10-4F86-450B-B371-6075BC4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EE100-23F1-4355-8878-AD0F25C6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3F61A-59E4-4ADA-A352-28602B7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FF053-8306-4FD2-8B65-C01C50ED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F36A2-1BA7-42C7-8248-986E9A2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D36AE-4DC1-4844-A95A-F5FC5E12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B270C7-54C7-436A-A8B9-A6733357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0896B-C156-4A1D-9EC8-5259058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EBE28-BF59-4D49-9FC0-59A68919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2085E-DFC1-494D-8A2D-4BCC748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48589-F81A-4FAF-8C33-9EB12B1E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6BABA0-9A6F-43F6-9D8D-55A4DE55E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397B30-2360-45DD-9E87-FBC5B26F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33E762-8417-4E57-B2DF-423AF63B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1B7A29-0DE4-4C25-A1F5-66B9B2B8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EE7C2-824F-455C-B3F6-F54C69B7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9A87F-EE23-4211-A5B7-5C338C5E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553A04-A460-4D6C-A66F-94FD15D7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14716-1D24-486F-BDCD-103C56DE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140170-EE98-42F2-B93D-8EC79579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056066-EFB3-4BA1-8DB9-81E87F90E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3BFB1E-1C4C-4098-B7CE-BD9F0971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D164A9-7287-4D92-852B-24F9957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36656-292F-46CE-8362-51B494BB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26384-E41F-4E50-99D8-62C6A8C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C34E4E-6DB8-4E67-B283-53241209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17536-4A48-4634-AFA6-02AD50D2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3A4A74-3B04-4DC0-BF04-AA0286D8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DD0C73-5D33-47B9-8394-D906D1D5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18C934-AF31-48E5-8BE3-E10C8B9A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60B884-3709-489D-ABB5-90426268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B9F9-C1BC-4FA5-982C-4CCAC9A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758C2-73C3-4173-B1EB-29DF866C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C3E15-E0FF-4DC7-B174-1A5DD464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58862-A909-4607-9ED4-92E24B0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4520E-3483-43B5-B157-808F546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B0947D-51F4-4A87-B0AC-CF655B5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923E7-68BE-4D11-B3A1-69C3F890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E3A4F-109B-4363-BBB4-6FB4ADC9D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2CC33-25CC-4686-B045-6EE999E5D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E76A0-DED0-4DCB-850B-72F732E3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DF3894-0B43-48C8-9BBA-2FB382D8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8B7DA-45BE-4822-9667-AD6B86E4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03081C-6E2A-47CA-AD50-C421FB6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FB33B-5398-4010-BB55-FBDE109A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081E6-9B89-45BC-AC15-9E812A1D8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0522-E189-4B33-9F6D-1EEF383F36E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7BC9F-4C87-4740-B6BD-D9CDEE1A2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B73EF-BCB9-4C98-904D-9CEEFBE7E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A311-8246-44AF-9F91-3EBA965554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EF0AF-C0A6-D191-C5C2-17EFF5A045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A5B39-5EEA-48CE-A15A-CA596B19BF2F}"/>
              </a:ext>
            </a:extLst>
          </p:cNvPr>
          <p:cNvSpPr/>
          <p:nvPr/>
        </p:nvSpPr>
        <p:spPr>
          <a:xfrm>
            <a:off x="921798" y="776707"/>
            <a:ext cx="10348404" cy="78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0"/>
            <a:ext cx="1577340" cy="118205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30" y="0"/>
            <a:ext cx="1577340" cy="11820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1143" y="522727"/>
            <a:ext cx="520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Université de Nouakchott Al-</a:t>
            </a:r>
            <a:r>
              <a:rPr lang="fr-FR" sz="24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Asriya</a:t>
            </a:r>
            <a:r>
              <a:rPr lang="fr-FR" sz="24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                                                              Faculté des sciences et techniques  </a:t>
            </a:r>
          </a:p>
        </p:txBody>
      </p:sp>
      <p:sp>
        <p:nvSpPr>
          <p:cNvPr id="11" name="Rectangles 3"/>
          <p:cNvSpPr/>
          <p:nvPr/>
        </p:nvSpPr>
        <p:spPr>
          <a:xfrm>
            <a:off x="8454262" y="3944372"/>
            <a:ext cx="3448594" cy="177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anose="05000000000000000000" charset="0"/>
              <a:buChar char="Ø"/>
            </a:pPr>
            <a:r>
              <a:rPr lang="en-CA" altLang="en-US" b="1" i="1" dirty="0">
                <a:solidFill>
                  <a:schemeClr val="bg1"/>
                </a:solidFill>
                <a:sym typeface="+mn-ea"/>
              </a:rPr>
              <a:t>Encadr</a:t>
            </a:r>
            <a:r>
              <a:rPr lang="fr-FR" altLang="en-US" b="1" i="1" dirty="0">
                <a:solidFill>
                  <a:schemeClr val="bg1"/>
                </a:solidFill>
                <a:sym typeface="+mn-ea"/>
              </a:rPr>
              <a:t>é</a:t>
            </a:r>
            <a:r>
              <a:rPr lang="fr-FR" altLang="en-CA" b="1" i="1" dirty="0">
                <a:solidFill>
                  <a:schemeClr val="bg1"/>
                </a:solidFill>
                <a:sym typeface="+mn-ea"/>
              </a:rPr>
              <a:t> par  </a:t>
            </a:r>
            <a:r>
              <a:rPr lang="en-GB" sz="2400" b="1" i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👉 </a:t>
            </a:r>
            <a:r>
              <a:rPr lang="en-GB" sz="1200" b="1" i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Dr:</a:t>
            </a:r>
          </a:p>
          <a:p>
            <a:pPr>
              <a:buFont typeface="Wingdings" panose="05000000000000000000" charset="0"/>
              <a:buChar char="Ø"/>
            </a:pPr>
            <a:endParaRPr lang="en-GB" altLang="fr-FR" sz="1200" b="1" i="1" dirty="0">
              <a:solidFill>
                <a:schemeClr val="tx1"/>
              </a:solidFill>
              <a:latin typeface="Barlow"/>
              <a:sym typeface="Barlow"/>
            </a:endParaRPr>
          </a:p>
          <a:p>
            <a:pPr>
              <a:buFont typeface="Wingdings" panose="05000000000000000000" charset="0"/>
              <a:buChar char="Ø"/>
            </a:pPr>
            <a:endParaRPr lang="en-GB" altLang="fr-FR" sz="1200" b="1" i="1" dirty="0">
              <a:solidFill>
                <a:schemeClr val="tx1"/>
              </a:solidFill>
              <a:latin typeface="Barlow"/>
              <a:sym typeface="Barlow"/>
            </a:endParaRPr>
          </a:p>
          <a:p>
            <a:endParaRPr lang="en-GB" altLang="fr-FR" sz="1200" b="1" i="1" dirty="0">
              <a:solidFill>
                <a:schemeClr val="tx1"/>
              </a:solidFill>
              <a:latin typeface="Barlow"/>
              <a:sym typeface="Barlow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Sidi</a:t>
            </a:r>
            <a:r>
              <a:rPr lang="en-GB" altLang="fr-FR" sz="1200" b="1" i="1" dirty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cheikh</a:t>
            </a:r>
            <a:endParaRPr lang="en-GB" altLang="fr-FR" sz="1200" b="1" i="1" dirty="0">
              <a:solidFill>
                <a:schemeClr val="tx1"/>
              </a:solidFill>
              <a:latin typeface="Barlow"/>
              <a:sym typeface="Barlow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Elbennany</a:t>
            </a:r>
            <a:r>
              <a:rPr lang="en-GB" altLang="fr-FR" sz="1200" b="1" i="1" dirty="0">
                <a:solidFill>
                  <a:schemeClr val="tx1"/>
                </a:solidFill>
                <a:latin typeface="Barlow"/>
                <a:sym typeface="Barlow"/>
              </a:rPr>
              <a:t> Mohamed Mahmoud</a:t>
            </a:r>
          </a:p>
          <a:p>
            <a:pPr>
              <a:buFont typeface="Wingdings" panose="05000000000000000000" charset="0"/>
              <a:buChar char="Ø"/>
            </a:pP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Vatimetou</a:t>
            </a:r>
            <a:r>
              <a:rPr lang="en-GB" altLang="fr-FR" sz="1200" b="1" i="1" dirty="0">
                <a:solidFill>
                  <a:schemeClr val="tx1"/>
                </a:solidFill>
                <a:latin typeface="Barlow"/>
                <a:sym typeface="Barlow"/>
              </a:rPr>
              <a:t>  </a:t>
            </a: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Elmoustapha</a:t>
            </a:r>
            <a:endParaRPr lang="en-GB" altLang="fr-FR" sz="1200" b="1" i="1" dirty="0">
              <a:solidFill>
                <a:schemeClr val="tx1"/>
              </a:solidFill>
              <a:latin typeface="Barlow"/>
              <a:sym typeface="Barlow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fr-FR" sz="1200" b="1" i="1" dirty="0" err="1">
                <a:solidFill>
                  <a:schemeClr val="tx1"/>
                </a:solidFill>
                <a:latin typeface="Barlow"/>
                <a:sym typeface="Barlow"/>
              </a:rPr>
              <a:t>Abderrahman</a:t>
            </a:r>
            <a:r>
              <a:rPr lang="en-GB" altLang="fr-FR" sz="1200" b="1" i="1" dirty="0">
                <a:solidFill>
                  <a:schemeClr val="tx1"/>
                </a:solidFill>
                <a:latin typeface="Barlow"/>
                <a:sym typeface="Barlow"/>
              </a:rPr>
              <a:t> </a:t>
            </a:r>
          </a:p>
          <a:p>
            <a:endParaRPr lang="en-CA" altLang="fr-FR" sz="1200" b="1" i="1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CA" altLang="fr-FR" b="1" i="1" dirty="0">
                <a:solidFill>
                  <a:schemeClr val="bg1"/>
                </a:solidFill>
                <a:sym typeface="+mn-ea"/>
              </a:rPr>
              <a:t>Semestre</a:t>
            </a:r>
            <a:r>
              <a:rPr lang="en-GB" sz="2400" b="1" i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👉</a:t>
            </a:r>
            <a:r>
              <a:rPr lang="en-GB" b="1" i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CA" altLang="fr-FR" b="1" i="1" dirty="0">
                <a:solidFill>
                  <a:schemeClr val="bg1"/>
                </a:solidFill>
                <a:sym typeface="+mn-ea"/>
              </a:rPr>
              <a:t>S3</a:t>
            </a:r>
          </a:p>
          <a:p>
            <a:endParaRPr lang="en-CA" altLang="fr-FR" b="1" i="1" dirty="0">
              <a:solidFill>
                <a:schemeClr val="tx1"/>
              </a:solidFill>
              <a:sym typeface="+mn-ea"/>
            </a:endParaRPr>
          </a:p>
          <a:p>
            <a:endParaRPr lang="en-CA" altLang="fr-FR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Flowchart: Alternate Process 7"/>
          <p:cNvSpPr/>
          <p:nvPr/>
        </p:nvSpPr>
        <p:spPr>
          <a:xfrm>
            <a:off x="499393" y="2368055"/>
            <a:ext cx="1292869" cy="39827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CA" altLang="en-US" sz="1500" b="1" i="1" dirty="0">
                <a:solidFill>
                  <a:schemeClr val="tx1"/>
                </a:solidFill>
              </a:rPr>
              <a:t>R</a:t>
            </a:r>
            <a:r>
              <a:rPr lang="fr-FR" altLang="en-US" sz="1500" b="1" i="1" dirty="0">
                <a:solidFill>
                  <a:schemeClr val="tx1"/>
                </a:solidFill>
              </a:rPr>
              <a:t>é</a:t>
            </a:r>
            <a:r>
              <a:rPr lang="en-US" altLang="en-US" sz="1500" b="1" i="1" dirty="0">
                <a:solidFill>
                  <a:schemeClr val="tx1"/>
                </a:solidFill>
              </a:rPr>
              <a:t>alis</a:t>
            </a:r>
            <a:r>
              <a:rPr lang="fr-FR" altLang="en-US" sz="1500" b="1" i="1" dirty="0">
                <a:solidFill>
                  <a:schemeClr val="tx1"/>
                </a:solidFill>
              </a:rPr>
              <a:t>é</a:t>
            </a:r>
            <a:r>
              <a:rPr lang="en-US" altLang="en-US" sz="1500" b="1" i="1" dirty="0">
                <a:solidFill>
                  <a:schemeClr val="tx1"/>
                </a:solidFill>
              </a:rPr>
              <a:t> par:</a:t>
            </a:r>
            <a:endParaRPr lang="en-CA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7158" y="3237110"/>
            <a:ext cx="5251269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Abdallahi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Sidi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Mohamed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Blal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C15623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Mohamedou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Ahmed Mahmoud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Hebeini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C14507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Hacen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Mohamed </a:t>
            </a:r>
            <a:r>
              <a:rPr lang="en-CA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Soueilm</a:t>
            </a:r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C14466                                 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Lebatt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Abdellahi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Alloul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C15849     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7003" y="5723653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CA" altLang="fr-FR" b="1" i="1" dirty="0">
                <a:solidFill>
                  <a:schemeClr val="bg1"/>
                </a:solidFill>
                <a:sym typeface="+mn-ea"/>
              </a:rPr>
              <a:t>Ann</a:t>
            </a:r>
            <a:r>
              <a:rPr lang="fr-FR" altLang="fr-FR" b="1" i="1" dirty="0">
                <a:solidFill>
                  <a:schemeClr val="bg1"/>
                </a:solidFill>
                <a:sym typeface="+mn-ea"/>
              </a:rPr>
              <a:t>è</a:t>
            </a:r>
            <a:r>
              <a:rPr lang="en-CA" altLang="fr-FR" b="1" i="1" dirty="0">
                <a:solidFill>
                  <a:schemeClr val="bg1"/>
                </a:solidFill>
                <a:sym typeface="+mn-ea"/>
              </a:rPr>
              <a:t>e</a:t>
            </a:r>
            <a:r>
              <a:rPr lang="en-GB" sz="2400" b="1" i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👉</a:t>
            </a:r>
            <a:r>
              <a:rPr lang="en-GB" b="1" i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CA" altLang="fr-FR" b="1" i="1" dirty="0">
                <a:solidFill>
                  <a:schemeClr val="bg1"/>
                </a:solidFill>
                <a:sym typeface="+mn-ea"/>
              </a:rPr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6348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7E584-B64D-4542-BE1D-617A281972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07684-1479-4E0B-89CC-46E14EE69755}"/>
              </a:ext>
            </a:extLst>
          </p:cNvPr>
          <p:cNvSpPr/>
          <p:nvPr/>
        </p:nvSpPr>
        <p:spPr>
          <a:xfrm>
            <a:off x="2388100" y="2644170"/>
            <a:ext cx="76890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dirty="0" err="1">
                <a:solidFill>
                  <a:schemeClr val="bg1">
                    <a:lumMod val="95000"/>
                  </a:schemeClr>
                </a:solidFill>
              </a:rPr>
              <a:t>Demonstration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3535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34544-FD27-D2CF-71E4-CB095D52E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9305014" y="4313464"/>
            <a:ext cx="12192000" cy="6858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1657" y="2049199"/>
            <a:ext cx="6952343" cy="304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conclusion,ce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projet nous a porter beaucoup de connaissance et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experiences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sur les technologies,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Boot fournissent une combinaison puissante pour la construction d'applications Web modernes. Les API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RESTful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sont une solution naturelle pour ces technologies, car elles permettent une communication efficace entre le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frontend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le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backend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Enfin, une approche Agile du développement de logiciels aider nous à construire une application de haute qualité plus rapidement et avec une plus grande efficacité.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119" y="949369"/>
            <a:ext cx="3863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Conclusion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42A154-C2E5-033C-2BB9-0E78CE85D4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D183E1-64D7-40CE-9E4B-EC9D69B25AC8}"/>
              </a:ext>
            </a:extLst>
          </p:cNvPr>
          <p:cNvSpPr txBox="1"/>
          <p:nvPr/>
        </p:nvSpPr>
        <p:spPr>
          <a:xfrm>
            <a:off x="609600" y="320040"/>
            <a:ext cx="11755120" cy="96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Le plan de la presentation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4800" dirty="0">
                <a:solidFill>
                  <a:schemeClr val="bg1"/>
                </a:solidFill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ko-KR" sz="4800" dirty="0">
                <a:solidFill>
                  <a:schemeClr val="bg1"/>
                </a:solidFill>
                <a:cs typeface="Arial" pitchFamily="34" charset="0"/>
              </a:rPr>
              <a:t>L'objectif du 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altLang="ko-KR" sz="4800" dirty="0">
                <a:solidFill>
                  <a:schemeClr val="bg1"/>
                </a:solidFill>
                <a:cs typeface="Arial" pitchFamily="34" charset="0"/>
              </a:rPr>
              <a:t>Gestion de Projet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altLang="ko-KR" sz="4800" dirty="0">
                <a:solidFill>
                  <a:schemeClr val="bg1"/>
                </a:solidFill>
                <a:cs typeface="Arial" pitchFamily="34" charset="0"/>
              </a:rPr>
              <a:t>Conception</a:t>
            </a:r>
            <a:r>
              <a:rPr lang="en-CA" altLang="ko-KR" sz="4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ko-KR" sz="4800" dirty="0">
                <a:solidFill>
                  <a:schemeClr val="bg1"/>
                </a:solidFill>
                <a:cs typeface="Arial" pitchFamily="34" charset="0"/>
              </a:rPr>
              <a:t>Les Outils Utilises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Demonstration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4800" dirty="0">
                <a:solidFill>
                  <a:schemeClr val="bg1"/>
                </a:solidFill>
              </a:rPr>
              <a:t>Conclusion </a:t>
            </a:r>
            <a:endParaRPr lang="en-US" sz="4800" dirty="0">
              <a:solidFill>
                <a:schemeClr val="bg1"/>
              </a:solidFill>
            </a:endParaRPr>
          </a:p>
          <a:p>
            <a:pPr lvl="2"/>
            <a:endParaRPr lang="en-US" sz="4800" dirty="0">
              <a:solidFill>
                <a:schemeClr val="bg1"/>
              </a:solidFill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C07684-1479-4E0B-89CC-46E14EE69755}"/>
              </a:ext>
            </a:extLst>
          </p:cNvPr>
          <p:cNvSpPr/>
          <p:nvPr/>
        </p:nvSpPr>
        <p:spPr>
          <a:xfrm>
            <a:off x="1038366" y="0"/>
            <a:ext cx="40716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/>
              <a:t>Introduction</a:t>
            </a:r>
            <a:endParaRPr lang="en-US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9305014" y="4313464"/>
            <a:ext cx="12192000" cy="6858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cône Bâtiment, entreprise dans City Element Vol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899844"/>
            <a:ext cx="2571281" cy="25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te - Icônes interface gratui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392"/>
            <a:ext cx="1639955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vers le haut 8"/>
          <p:cNvSpPr/>
          <p:nvPr/>
        </p:nvSpPr>
        <p:spPr>
          <a:xfrm rot="4385582">
            <a:off x="4284026" y="-431778"/>
            <a:ext cx="382975" cy="3610706"/>
          </a:xfrm>
          <a:prstGeom prst="upArrow">
            <a:avLst>
              <a:gd name="adj1" fmla="val 50000"/>
              <a:gd name="adj2" fmla="val 1365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97" y="562589"/>
            <a:ext cx="2430344" cy="13397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74" y="552965"/>
            <a:ext cx="2430344" cy="133975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36" y="705365"/>
            <a:ext cx="2430344" cy="133975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56" y="857765"/>
            <a:ext cx="2430344" cy="13397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98" y="1010165"/>
            <a:ext cx="2430344" cy="13397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04" y="1178467"/>
            <a:ext cx="2430344" cy="133975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84" y="1771190"/>
            <a:ext cx="2430344" cy="1339759"/>
          </a:xfrm>
          <a:prstGeom prst="rect">
            <a:avLst/>
          </a:prstGeom>
        </p:spPr>
      </p:pic>
      <p:pic>
        <p:nvPicPr>
          <p:cNvPr id="1032" name="Picture 8" descr="Icône Banque Gratuit de Outline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65" y="2928669"/>
            <a:ext cx="2559469" cy="23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vers le haut 8">
            <a:extLst>
              <a:ext uri="{FF2B5EF4-FFF2-40B4-BE49-F238E27FC236}">
                <a16:creationId xmlns:a16="http://schemas.microsoft.com/office/drawing/2014/main" id="{2A81FC32-DA13-84F7-5B97-DABCB62370E2}"/>
              </a:ext>
            </a:extLst>
          </p:cNvPr>
          <p:cNvSpPr/>
          <p:nvPr/>
        </p:nvSpPr>
        <p:spPr>
          <a:xfrm rot="13823003">
            <a:off x="7812742" y="1405306"/>
            <a:ext cx="382975" cy="3610706"/>
          </a:xfrm>
          <a:prstGeom prst="upArrow">
            <a:avLst>
              <a:gd name="adj1" fmla="val 50000"/>
              <a:gd name="adj2" fmla="val 1365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E18D20-594D-453C-4D7D-DA3F5D0CEE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07684-1479-4E0B-89CC-46E14EE69755}"/>
              </a:ext>
            </a:extLst>
          </p:cNvPr>
          <p:cNvSpPr/>
          <p:nvPr/>
        </p:nvSpPr>
        <p:spPr>
          <a:xfrm>
            <a:off x="1038366" y="0"/>
            <a:ext cx="60928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dirty="0" err="1">
                <a:solidFill>
                  <a:schemeClr val="bg1"/>
                </a:solidFill>
              </a:rPr>
              <a:t>L’objectif</a:t>
            </a:r>
            <a:r>
              <a:rPr lang="en-CA" sz="6000" dirty="0">
                <a:solidFill>
                  <a:schemeClr val="bg1"/>
                </a:solidFill>
              </a:rPr>
              <a:t> du </a:t>
            </a:r>
            <a:r>
              <a:rPr lang="en-CA" sz="6000" dirty="0" err="1">
                <a:solidFill>
                  <a:schemeClr val="bg1"/>
                </a:solidFill>
              </a:rPr>
              <a:t>projet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9305014" y="4313464"/>
            <a:ext cx="12192000" cy="6858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7765" y="1443841"/>
            <a:ext cx="7306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 </a:t>
            </a:r>
            <a:r>
              <a:rPr lang="fr-FR" dirty="0" err="1">
                <a:solidFill>
                  <a:schemeClr val="bg1"/>
                </a:solidFill>
              </a:rPr>
              <a:t>RIMBanque</a:t>
            </a:r>
            <a:r>
              <a:rPr lang="fr-FR" dirty="0">
                <a:solidFill>
                  <a:schemeClr val="bg1"/>
                </a:solidFill>
              </a:rPr>
              <a:t> » veut mettre en place une application qui gère les comptes de leurs clients (ouverture, consultation, modification et clôture d'un compte client ).</a:t>
            </a:r>
          </a:p>
          <a:p>
            <a:r>
              <a:rPr lang="fr-FR" dirty="0">
                <a:solidFill>
                  <a:schemeClr val="bg1"/>
                </a:solidFill>
              </a:rPr>
              <a:t> Un administrateur de l'application à le droit de réaliser toutes ces opérations, alors que le client peut consulter, déposer ou retirer de l'argent sur son compte. </a:t>
            </a:r>
          </a:p>
          <a:p>
            <a:r>
              <a:rPr lang="fr-FR" dirty="0">
                <a:solidFill>
                  <a:schemeClr val="bg1"/>
                </a:solidFill>
              </a:rPr>
              <a:t>Un client a la possibilité d’effectuer un virement sur le compte d'un autre client de la banque « </a:t>
            </a:r>
            <a:r>
              <a:rPr lang="fr-FR" dirty="0" err="1">
                <a:solidFill>
                  <a:schemeClr val="bg1"/>
                </a:solidFill>
              </a:rPr>
              <a:t>RIMBanque</a:t>
            </a:r>
            <a:r>
              <a:rPr lang="fr-FR" dirty="0">
                <a:solidFill>
                  <a:schemeClr val="bg1"/>
                </a:solidFill>
              </a:rPr>
              <a:t> » ou une autre banque. </a:t>
            </a:r>
          </a:p>
          <a:p>
            <a:r>
              <a:rPr lang="fr-FR" dirty="0">
                <a:solidFill>
                  <a:schemeClr val="bg1"/>
                </a:solidFill>
              </a:rPr>
              <a:t>Cette application doit offrir au client la possibilité de consulter l'historique de ses opérations validées (y compris les paiement en ligne) et/ou de commander un chéquier.</a:t>
            </a:r>
          </a:p>
          <a:p>
            <a:r>
              <a:rPr lang="fr-FR" dirty="0">
                <a:solidFill>
                  <a:schemeClr val="bg1"/>
                </a:solidFill>
              </a:rPr>
              <a:t> Le retrait, le versement sont immédiats alors que le virement prendra 24H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49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42496-647A-F8F5-6677-29F144D01F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10682514" y="4862286"/>
            <a:ext cx="10814500" cy="63091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6" y="250121"/>
            <a:ext cx="56065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sz="6000" dirty="0">
                <a:solidFill>
                  <a:schemeClr val="bg1"/>
                </a:solidFill>
                <a:cs typeface="Arial" pitchFamily="34" charset="0"/>
              </a:rPr>
              <a:t>Gestion de Projet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314D6C-8099-3F71-B336-A61C499FD1EC}"/>
              </a:ext>
            </a:extLst>
          </p:cNvPr>
          <p:cNvSpPr txBox="1"/>
          <p:nvPr/>
        </p:nvSpPr>
        <p:spPr>
          <a:xfrm>
            <a:off x="596443" y="1265784"/>
            <a:ext cx="10086071" cy="58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méthodologie Scrum se compose de plusieurs éléments clés, notamment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Scrum Master :</a:t>
            </a:r>
            <a:r>
              <a:rPr lang="en-US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Fatimetou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Elmoustapha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Med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Saleck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product Owner 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Dr.Sidi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Cheikhe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</a:t>
            </a:r>
            <a:r>
              <a:rPr lang="fr-FR" sz="1800" b="1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equipe</a:t>
            </a:r>
            <a:r>
              <a:rPr lang="fr-FR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Scrum :</a:t>
            </a:r>
            <a:r>
              <a:rPr lang="fr-FR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 équipe compose par (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+mj-lt"/>
              <a:buAutoNum type="alphaLcParenR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Mohamedou Ahmed Mahmoud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+mj-lt"/>
              <a:buAutoNum type="alphaLcParenR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 </a:t>
            </a: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Abdellahi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Sidi Mohamed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+mj-lt"/>
              <a:buAutoNum type="alphaLcParenR"/>
            </a:pP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Lebatt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alloul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+mj-lt"/>
              <a:buAutoNum type="alphaLcParenR"/>
            </a:pP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Elhacen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Med </a:t>
            </a: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Soueilim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70735" lvl="2">
              <a:lnSpc>
                <a:spcPct val="107000"/>
              </a:lnSpc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responsable de l'analyse des besoins : (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Mohamedou Ahmed Mahmoud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0" lvl="2">
              <a:lnSpc>
                <a:spcPct val="107000"/>
              </a:lnSpc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architecte technique : 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Mohamed </a:t>
            </a: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Abdellahi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Sidi Mohamed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0" lvl="2">
              <a:lnSpc>
                <a:spcPct val="107000"/>
              </a:lnSpc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responsable des tests : 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Lebbat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alloul</a:t>
            </a:r>
            <a:r>
              <a:rPr lang="fr-F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42496-647A-F8F5-6677-29F144D01F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10682514" y="4862286"/>
            <a:ext cx="10814500" cy="63091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6" y="250121"/>
            <a:ext cx="56065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sz="6000" dirty="0">
                <a:solidFill>
                  <a:schemeClr val="bg1"/>
                </a:solidFill>
                <a:cs typeface="Arial" pitchFamily="34" charset="0"/>
              </a:rPr>
              <a:t>Gestion de Projet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314D6C-8099-3F71-B336-A61C499FD1EC}"/>
              </a:ext>
            </a:extLst>
          </p:cNvPr>
          <p:cNvSpPr txBox="1"/>
          <p:nvPr/>
        </p:nvSpPr>
        <p:spPr>
          <a:xfrm>
            <a:off x="596443" y="1265784"/>
            <a:ext cx="10086071" cy="458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méthodologie Scrum se compose de plusieurs éléments clés, notamment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Planning du Sprint:</a:t>
            </a:r>
            <a:endParaRPr lang="fr-FR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exigences pour un produit ou une solution :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Analyse et conception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Authentification et registre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Gestion des utilisateurs 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Gestion des comptes (création, validation, consultation)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Gestion des opérations sur les comptes (Retrait, dépôt, transaction dune compte et virement, historique)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payement en ligne</a:t>
            </a:r>
            <a:endParaRPr lang="fr-F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42496-647A-F8F5-6677-29F144D01F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10682514" y="4862286"/>
            <a:ext cx="10814500" cy="63091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6" y="250121"/>
            <a:ext cx="56065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sz="6000" dirty="0">
                <a:solidFill>
                  <a:schemeClr val="bg1"/>
                </a:solidFill>
                <a:cs typeface="Arial" pitchFamily="34" charset="0"/>
              </a:rPr>
              <a:t>Gestion de Projet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F314D6C-8099-3F71-B336-A61C499FD1EC}"/>
                  </a:ext>
                </a:extLst>
              </p:cNvPr>
              <p:cNvSpPr txBox="1"/>
              <p:nvPr/>
            </p:nvSpPr>
            <p:spPr>
              <a:xfrm>
                <a:off x="596443" y="1265784"/>
                <a:ext cx="10086071" cy="515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La méthodologie Scrum se compose de plusieurs éléments clés, notamment 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Les Sprints </a:t>
                </a:r>
                <a:endParaRPr lang="fr-FR" sz="18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Sprint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1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Analyse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et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conception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Authentification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et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registre</m:t>
                                </m:r>
                              </m:e>
                            </m:mr>
                          </m:m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semaines</m:t>
                          </m:r>
                        </m:e>
                      </m:mr>
                    </m:m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Sprint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Gestion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des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clients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Gestion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des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comptes</m:t>
                                </m:r>
                              </m:e>
                            </m:mr>
                          </m:m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semaine</m:t>
                          </m:r>
                        </m:e>
                      </m:mr>
                    </m:m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Sprint 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Gestion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des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operations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payement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ligne</m:t>
                                </m:r>
                              </m:e>
                            </m:mr>
                          </m:m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semaine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</a:t>
                </a:r>
                <a:endParaRPr lang="fr-FR" sz="18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Sprint  4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Gestion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des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operations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payement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en</m:t>
                                </m:r>
                                <m: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ligne</m:t>
                                </m:r>
                              </m:e>
                            </m:mr>
                          </m:m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8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⟹</m:t>
                          </m:r>
                        </m:e>
                        <m:e>
                          <m: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semaine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</a:t>
                </a:r>
                <a:endParaRPr lang="fr-FR" sz="18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Les </a:t>
                </a:r>
                <a:r>
                  <a:rPr lang="fr-FR" sz="1800" b="1" dirty="0" err="1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retrospective</a:t>
                </a:r>
                <a:r>
                  <a:rPr lang="fr-FR" sz="1800" b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du sprint </a:t>
                </a:r>
                <a:r>
                  <a:rPr lang="fr-F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 </a:t>
                </a:r>
                <a:r>
                  <a:rPr lang="fr-F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une </a:t>
                </a:r>
                <a:r>
                  <a:rPr lang="fr-F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renion</a:t>
                </a:r>
                <a:r>
                  <a:rPr lang="fr-F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a la fin de chaque sprint pour voire l’</a:t>
                </a:r>
                <a:r>
                  <a:rPr lang="fr-FR" sz="18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etat</a:t>
                </a:r>
                <a:r>
                  <a:rPr lang="fr-F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d’avancement de sprint </a:t>
                </a:r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F314D6C-8099-3F71-B336-A61C499F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3" y="1265784"/>
                <a:ext cx="10086071" cy="5153783"/>
              </a:xfrm>
              <a:prstGeom prst="rect">
                <a:avLst/>
              </a:prstGeom>
              <a:blipFill>
                <a:blip r:embed="rId2"/>
                <a:stretch>
                  <a:fillRect l="-665" t="-710" r="-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55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7E584-B64D-4542-BE1D-617A281972CB}"/>
              </a:ext>
            </a:extLst>
          </p:cNvPr>
          <p:cNvSpPr/>
          <p:nvPr/>
        </p:nvSpPr>
        <p:spPr>
          <a:xfrm>
            <a:off x="0" y="0"/>
            <a:ext cx="12192000" cy="6993172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13576" y="124655"/>
            <a:ext cx="2449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Conception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 b="40646"/>
          <a:stretch/>
        </p:blipFill>
        <p:spPr bwMode="auto">
          <a:xfrm>
            <a:off x="5385849" y="932348"/>
            <a:ext cx="6286500" cy="5549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6348" y="1137037"/>
            <a:ext cx="36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Diagrame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cas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d’utilisation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3576" y="2164083"/>
            <a:ext cx="36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Diagrame</a:t>
            </a:r>
            <a:r>
              <a:rPr lang="en-CA" dirty="0">
                <a:solidFill>
                  <a:schemeClr val="bg1"/>
                </a:solidFill>
              </a:rPr>
              <a:t> de Sequence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6348" y="3268165"/>
            <a:ext cx="36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Diagrame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classe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292919" y="16727"/>
            <a:ext cx="6806151" cy="7241540"/>
          </a:xfrm>
          <a:prstGeom prst="rect">
            <a:avLst/>
          </a:prstGeom>
        </p:spPr>
      </p:pic>
      <p:pic>
        <p:nvPicPr>
          <p:cNvPr id="23" name="Image 2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7"/>
          <a:stretch/>
        </p:blipFill>
        <p:spPr bwMode="auto">
          <a:xfrm>
            <a:off x="5310147" y="0"/>
            <a:ext cx="6721503" cy="69931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25CEC9-EC64-4785-99DE-C9AA3202A241}"/>
              </a:ext>
            </a:extLst>
          </p:cNvPr>
          <p:cNvSpPr/>
          <p:nvPr/>
        </p:nvSpPr>
        <p:spPr>
          <a:xfrm>
            <a:off x="9305014" y="4313464"/>
            <a:ext cx="12192000" cy="6858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4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2" y="1309535"/>
            <a:ext cx="3629025" cy="666750"/>
          </a:xfrm>
          <a:prstGeom prst="rect">
            <a:avLst/>
          </a:prstGeom>
        </p:spPr>
      </p:pic>
      <p:pic>
        <p:nvPicPr>
          <p:cNvPr id="8" name="Image 7" descr="C:\Users\Lebat\Pictures\Saved Pictures\téléchargement (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91" y="815848"/>
            <a:ext cx="2954020" cy="155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546"/>
          <p:cNvPicPr/>
          <p:nvPr/>
        </p:nvPicPr>
        <p:blipFill>
          <a:blip r:embed="rId4"/>
          <a:stretch>
            <a:fillRect/>
          </a:stretch>
        </p:blipFill>
        <p:spPr>
          <a:xfrm>
            <a:off x="304922" y="5077770"/>
            <a:ext cx="3305175" cy="1256983"/>
          </a:xfrm>
          <a:prstGeom prst="rect">
            <a:avLst/>
          </a:prstGeom>
        </p:spPr>
      </p:pic>
      <p:pic>
        <p:nvPicPr>
          <p:cNvPr id="10" name="Picture 3548"/>
          <p:cNvPicPr/>
          <p:nvPr/>
        </p:nvPicPr>
        <p:blipFill>
          <a:blip r:embed="rId5"/>
          <a:stretch>
            <a:fillRect/>
          </a:stretch>
        </p:blipFill>
        <p:spPr>
          <a:xfrm>
            <a:off x="8733782" y="3089697"/>
            <a:ext cx="3219450" cy="876300"/>
          </a:xfrm>
          <a:prstGeom prst="rect">
            <a:avLst/>
          </a:prstGeom>
        </p:spPr>
      </p:pic>
      <p:pic>
        <p:nvPicPr>
          <p:cNvPr id="11" name="Image 10" descr="C:\Users\Lebat\Pictures\Saved Pictures\téléchargement (6)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75" y="5077770"/>
            <a:ext cx="2589270" cy="160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Lebat\Pictures\Saved Pictures\1280px-Git-logo.sv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487" y="2873182"/>
            <a:ext cx="1666875" cy="1192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C:\Users\Lebat\Pictures\Saved Pictures\GitHub-logo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6" y="3192587"/>
            <a:ext cx="2505075" cy="8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56298" y="125615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000" b="1" dirty="0">
                <a:cs typeface="Arial" pitchFamily="34" charset="0"/>
              </a:rPr>
              <a:t>Les outils utilises</a:t>
            </a:r>
            <a:r>
              <a:rPr lang="fr-FR" sz="2000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3837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370</Words>
  <Application>Microsoft Office PowerPoint</Application>
  <PresentationFormat>Grand écran</PresentationFormat>
  <Paragraphs>84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맑은 고딕</vt:lpstr>
      <vt:lpstr>Arial</vt:lpstr>
      <vt:lpstr>Arial Narrow</vt:lpstr>
      <vt:lpstr>Barlow</vt:lpstr>
      <vt:lpstr>Calibri</vt:lpstr>
      <vt:lpstr>Calibri Light</vt:lpstr>
      <vt:lpstr>Cambria Math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Republic Of Computer</cp:lastModifiedBy>
  <cp:revision>17</cp:revision>
  <dcterms:created xsi:type="dcterms:W3CDTF">2023-02-22T13:56:23Z</dcterms:created>
  <dcterms:modified xsi:type="dcterms:W3CDTF">2023-02-25T13:28:47Z</dcterms:modified>
</cp:coreProperties>
</file>