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sldIdLst>
    <p:sldId id="423" r:id="rId2"/>
    <p:sldId id="424" r:id="rId3"/>
    <p:sldId id="402" r:id="rId4"/>
    <p:sldId id="421" r:id="rId5"/>
    <p:sldId id="420" r:id="rId6"/>
    <p:sldId id="422" r:id="rId7"/>
    <p:sldId id="403" r:id="rId8"/>
    <p:sldId id="414" r:id="rId9"/>
    <p:sldId id="413" r:id="rId10"/>
    <p:sldId id="412" r:id="rId11"/>
    <p:sldId id="415" r:id="rId12"/>
    <p:sldId id="417" r:id="rId13"/>
    <p:sldId id="418" r:id="rId14"/>
    <p:sldId id="419" r:id="rId15"/>
    <p:sldId id="407" r:id="rId16"/>
    <p:sldId id="400" r:id="rId17"/>
    <p:sldId id="41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2880" userDrawn="1">
          <p15:clr>
            <a:srgbClr val="A4A3A4"/>
          </p15:clr>
        </p15:guide>
        <p15:guide id="3" orient="horz" pos="213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cnm" initials="h" lastIdx="1" clrIdx="0">
    <p:extLst>
      <p:ext uri="{19B8F6BF-5375-455C-9EA6-DF929625EA0E}">
        <p15:presenceInfo xmlns:p15="http://schemas.microsoft.com/office/powerpoint/2012/main" userId="hcn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21" autoAdjust="0"/>
    <p:restoredTop sz="94660"/>
  </p:normalViewPr>
  <p:slideViewPr>
    <p:cSldViewPr snapToGrid="0" showGuides="1">
      <p:cViewPr varScale="1">
        <p:scale>
          <a:sx n="73" d="100"/>
          <a:sy n="73" d="100"/>
        </p:scale>
        <p:origin x="1104" y="66"/>
      </p:cViewPr>
      <p:guideLst>
        <p:guide orient="horz" pos="3680"/>
        <p:guide pos="2880"/>
        <p:guide orient="horz" pos="21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376E0-EDE5-4A29-82C0-25CF773A92B3}" type="datetimeFigureOut">
              <a:rPr lang="fr-FR" smtClean="0"/>
              <a:t>21/06/2022</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0BFBA-4FE4-4986-B1EF-0CF368652B4F}" type="slidenum">
              <a:rPr lang="fr-FR" smtClean="0"/>
              <a:t>‹N°›</a:t>
            </a:fld>
            <a:endParaRPr lang="fr-FR"/>
          </a:p>
        </p:txBody>
      </p:sp>
    </p:spTree>
    <p:extLst>
      <p:ext uri="{BB962C8B-B14F-4D97-AF65-F5344CB8AC3E}">
        <p14:creationId xmlns:p14="http://schemas.microsoft.com/office/powerpoint/2010/main" val="1834998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6454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591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209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84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53B16E-9465-4D7A-9761-656435A9AD22}"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173825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3B16E-9465-4D7A-9761-656435A9AD22}"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162779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3B16E-9465-4D7A-9761-656435A9AD22}"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518978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s slide layout">
    <p:spTree>
      <p:nvGrpSpPr>
        <p:cNvPr id="1" name=""/>
        <p:cNvGrpSpPr/>
        <p:nvPr/>
      </p:nvGrpSpPr>
      <p:grpSpPr>
        <a:xfrm>
          <a:off x="0" y="0"/>
          <a:ext cx="0" cy="0"/>
          <a:chOff x="0" y="0"/>
          <a:chExt cx="0" cy="0"/>
        </a:xfrm>
      </p:grpSpPr>
      <p:sp>
        <p:nvSpPr>
          <p:cNvPr id="14" name="Freeform 13"/>
          <p:cNvSpPr/>
          <p:nvPr userDrawn="1"/>
        </p:nvSpPr>
        <p:spPr>
          <a:xfrm>
            <a:off x="162430" y="212651"/>
            <a:ext cx="8301251" cy="937485"/>
          </a:xfrm>
          <a:custGeom>
            <a:avLst/>
            <a:gdLst>
              <a:gd name="connsiteX0" fmla="*/ 0 w 11068334"/>
              <a:gd name="connsiteY0" fmla="*/ 0 h 937485"/>
              <a:gd name="connsiteX1" fmla="*/ 11068334 w 11068334"/>
              <a:gd name="connsiteY1" fmla="*/ 0 h 937485"/>
              <a:gd name="connsiteX2" fmla="*/ 11068334 w 11068334"/>
              <a:gd name="connsiteY2" fmla="*/ 423015 h 937485"/>
              <a:gd name="connsiteX3" fmla="*/ 10994064 w 11068334"/>
              <a:gd name="connsiteY3" fmla="*/ 680485 h 937485"/>
              <a:gd name="connsiteX4" fmla="*/ 10795473 w 11068334"/>
              <a:gd name="connsiteY4" fmla="*/ 937485 h 937485"/>
              <a:gd name="connsiteX5" fmla="*/ 0 w 11068334"/>
              <a:gd name="connsiteY5" fmla="*/ 937485 h 93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68334" h="937485">
                <a:moveTo>
                  <a:pt x="0" y="0"/>
                </a:moveTo>
                <a:lnTo>
                  <a:pt x="11068334" y="0"/>
                </a:lnTo>
                <a:lnTo>
                  <a:pt x="11068334" y="423015"/>
                </a:lnTo>
                <a:lnTo>
                  <a:pt x="10994064" y="680485"/>
                </a:lnTo>
                <a:lnTo>
                  <a:pt x="10795473" y="937485"/>
                </a:lnTo>
                <a:lnTo>
                  <a:pt x="0" y="93748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Isosceles Triangle 5">
            <a:extLst>
              <a:ext uri="{FF2B5EF4-FFF2-40B4-BE49-F238E27FC236}">
                <a16:creationId xmlns:a16="http://schemas.microsoft.com/office/drawing/2014/main" id="{E48DD89C-37C3-4FB7-914E-C78681E0FC68}"/>
              </a:ext>
            </a:extLst>
          </p:cNvPr>
          <p:cNvSpPr/>
          <p:nvPr userDrawn="1"/>
        </p:nvSpPr>
        <p:spPr>
          <a:xfrm rot="8171821">
            <a:off x="8632040" y="6445767"/>
            <a:ext cx="748976" cy="493293"/>
          </a:xfrm>
          <a:prstGeom prst="triangle">
            <a:avLst>
              <a:gd name="adj" fmla="val 48449"/>
            </a:avLst>
          </a:prstGeom>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Tree>
    <p:extLst>
      <p:ext uri="{BB962C8B-B14F-4D97-AF65-F5344CB8AC3E}">
        <p14:creationId xmlns:p14="http://schemas.microsoft.com/office/powerpoint/2010/main" val="2771435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4072128"/>
            <a:ext cx="4809600" cy="151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5" y="5910667"/>
            <a:ext cx="175013" cy="36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15" name="Google Shape;115;p4"/>
          <p:cNvSpPr txBox="1">
            <a:spLocks noGrp="1"/>
          </p:cNvSpPr>
          <p:nvPr>
            <p:ph type="title"/>
          </p:nvPr>
        </p:nvSpPr>
        <p:spPr>
          <a:xfrm>
            <a:off x="2167128" y="3304032"/>
            <a:ext cx="48096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1" y="0"/>
            <a:ext cx="8278300" cy="68876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255119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590450" y="5787467"/>
            <a:ext cx="670200" cy="564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457033"/>
            <a:ext cx="47277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5776733"/>
            <a:ext cx="590700" cy="8852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6" y="5578367"/>
            <a:ext cx="292025" cy="390100"/>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20" name="Google Shape;720;p16"/>
          <p:cNvGrpSpPr/>
          <p:nvPr/>
        </p:nvGrpSpPr>
        <p:grpSpPr>
          <a:xfrm>
            <a:off x="1075790" y="6139567"/>
            <a:ext cx="293111" cy="391184"/>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727" name="Google Shape;727;p16"/>
          <p:cNvCxnSpPr/>
          <p:nvPr/>
        </p:nvCxnSpPr>
        <p:spPr>
          <a:xfrm rot="10800000">
            <a:off x="7196975" y="393467"/>
            <a:ext cx="1157100" cy="7236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8833"/>
            <a:ext cx="791400" cy="11152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6" y="702568"/>
            <a:ext cx="581800" cy="776467"/>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36" name="Google Shape;736;p16"/>
          <p:cNvGrpSpPr/>
          <p:nvPr/>
        </p:nvGrpSpPr>
        <p:grpSpPr>
          <a:xfrm>
            <a:off x="7033876" y="227834"/>
            <a:ext cx="292025" cy="390100"/>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41" name="Google Shape;741;p16"/>
          <p:cNvGrpSpPr/>
          <p:nvPr/>
        </p:nvGrpSpPr>
        <p:grpSpPr>
          <a:xfrm>
            <a:off x="8757951" y="306201"/>
            <a:ext cx="175000" cy="233333"/>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46" name="Google Shape;746;p16"/>
          <p:cNvGrpSpPr/>
          <p:nvPr/>
        </p:nvGrpSpPr>
        <p:grpSpPr>
          <a:xfrm>
            <a:off x="8490051" y="227833"/>
            <a:ext cx="175013" cy="36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50" name="Google Shape;750;p16"/>
          <p:cNvGrpSpPr/>
          <p:nvPr/>
        </p:nvGrpSpPr>
        <p:grpSpPr>
          <a:xfrm>
            <a:off x="7916351" y="1499467"/>
            <a:ext cx="175013" cy="36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754" name="Google Shape;754;p16"/>
          <p:cNvSpPr txBox="1">
            <a:spLocks noGrp="1"/>
          </p:cNvSpPr>
          <p:nvPr>
            <p:ph type="subTitle" idx="1"/>
          </p:nvPr>
        </p:nvSpPr>
        <p:spPr>
          <a:xfrm>
            <a:off x="6217920" y="2426208"/>
            <a:ext cx="16368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670304"/>
            <a:ext cx="16368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2426208"/>
            <a:ext cx="16368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852928"/>
            <a:ext cx="1636800" cy="117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2109216"/>
            <a:ext cx="16368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852928"/>
            <a:ext cx="16368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4284906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702567"/>
            <a:ext cx="76965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668367"/>
            <a:ext cx="737700" cy="9836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376251"/>
            <a:ext cx="1212900" cy="5636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365584"/>
            <a:ext cx="582600" cy="8724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1" y="167151"/>
            <a:ext cx="292025" cy="390100"/>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98" name="Google Shape;1298;p26"/>
          <p:cNvGrpSpPr/>
          <p:nvPr/>
        </p:nvGrpSpPr>
        <p:grpSpPr>
          <a:xfrm>
            <a:off x="1638740" y="744217"/>
            <a:ext cx="293111" cy="391184"/>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05" name="Google Shape;1305;p26"/>
          <p:cNvGrpSpPr/>
          <p:nvPr/>
        </p:nvGrpSpPr>
        <p:grpSpPr>
          <a:xfrm>
            <a:off x="1591751" y="483467"/>
            <a:ext cx="175013" cy="36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309" name="Google Shape;1309;p26"/>
          <p:cNvCxnSpPr/>
          <p:nvPr/>
        </p:nvCxnSpPr>
        <p:spPr>
          <a:xfrm flipH="1">
            <a:off x="8151325" y="9167"/>
            <a:ext cx="1002600" cy="6592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6" y="269834"/>
            <a:ext cx="581800" cy="776467"/>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17" name="Google Shape;1317;p26"/>
          <p:cNvGrpSpPr/>
          <p:nvPr/>
        </p:nvGrpSpPr>
        <p:grpSpPr>
          <a:xfrm flipH="1">
            <a:off x="8698651" y="1489985"/>
            <a:ext cx="292025" cy="390100"/>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22" name="Google Shape;1322;p26"/>
          <p:cNvGrpSpPr/>
          <p:nvPr/>
        </p:nvGrpSpPr>
        <p:grpSpPr>
          <a:xfrm>
            <a:off x="8678351" y="2109067"/>
            <a:ext cx="175013" cy="36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364422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418"/>
        <p:cNvGrpSpPr/>
        <p:nvPr/>
      </p:nvGrpSpPr>
      <p:grpSpPr>
        <a:xfrm>
          <a:off x="0" y="0"/>
          <a:ext cx="0" cy="0"/>
          <a:chOff x="0" y="0"/>
          <a:chExt cx="0" cy="0"/>
        </a:xfrm>
      </p:grpSpPr>
      <p:grpSp>
        <p:nvGrpSpPr>
          <p:cNvPr id="1419" name="Google Shape;1419;p29"/>
          <p:cNvGrpSpPr/>
          <p:nvPr/>
        </p:nvGrpSpPr>
        <p:grpSpPr>
          <a:xfrm>
            <a:off x="432851" y="0"/>
            <a:ext cx="8278300" cy="68876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660963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7" y="797890"/>
            <a:ext cx="6453730" cy="4841515"/>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550" name="Google Shape;1550;p31"/>
          <p:cNvSpPr txBox="1">
            <a:spLocks noGrp="1"/>
          </p:cNvSpPr>
          <p:nvPr>
            <p:ph type="title"/>
          </p:nvPr>
        </p:nvSpPr>
        <p:spPr>
          <a:xfrm>
            <a:off x="2624328" y="1358037"/>
            <a:ext cx="3904500" cy="2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8833"/>
            <a:ext cx="9152342" cy="6802733"/>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
        <p:nvSpPr>
          <p:cNvPr id="1618" name="Google Shape;1618;p31"/>
          <p:cNvSpPr txBox="1">
            <a:spLocks noGrp="1"/>
          </p:cNvSpPr>
          <p:nvPr>
            <p:ph type="subTitle" idx="1"/>
          </p:nvPr>
        </p:nvSpPr>
        <p:spPr>
          <a:xfrm>
            <a:off x="3639300" y="3462528"/>
            <a:ext cx="18654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4047947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702567"/>
            <a:ext cx="76965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5787467"/>
            <a:ext cx="670200" cy="564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5776733"/>
            <a:ext cx="590700" cy="8852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6" y="5578367"/>
            <a:ext cx="292025" cy="390100"/>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92" name="Google Shape;1192;p24"/>
          <p:cNvGrpSpPr/>
          <p:nvPr/>
        </p:nvGrpSpPr>
        <p:grpSpPr>
          <a:xfrm>
            <a:off x="1075790" y="6139567"/>
            <a:ext cx="293111" cy="391184"/>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199" name="Google Shape;1199;p24"/>
          <p:cNvCxnSpPr/>
          <p:nvPr/>
        </p:nvCxnSpPr>
        <p:spPr>
          <a:xfrm rot="10800000">
            <a:off x="7196975" y="393467"/>
            <a:ext cx="1157100" cy="7236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8833"/>
            <a:ext cx="791400" cy="11152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6" y="702568"/>
            <a:ext cx="581800" cy="776467"/>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08" name="Google Shape;1208;p24"/>
          <p:cNvGrpSpPr/>
          <p:nvPr/>
        </p:nvGrpSpPr>
        <p:grpSpPr>
          <a:xfrm>
            <a:off x="7033876" y="227834"/>
            <a:ext cx="292025" cy="390100"/>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13" name="Google Shape;1213;p24"/>
          <p:cNvGrpSpPr/>
          <p:nvPr/>
        </p:nvGrpSpPr>
        <p:grpSpPr>
          <a:xfrm>
            <a:off x="8757951" y="306201"/>
            <a:ext cx="175000" cy="233333"/>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18" name="Google Shape;1218;p24"/>
          <p:cNvGrpSpPr/>
          <p:nvPr/>
        </p:nvGrpSpPr>
        <p:grpSpPr>
          <a:xfrm>
            <a:off x="8490051" y="227833"/>
            <a:ext cx="175013" cy="36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22" name="Google Shape;1222;p24"/>
          <p:cNvGrpSpPr/>
          <p:nvPr/>
        </p:nvGrpSpPr>
        <p:grpSpPr>
          <a:xfrm>
            <a:off x="7916351" y="1499467"/>
            <a:ext cx="175013" cy="36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810081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475488"/>
            <a:ext cx="26151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573024"/>
            <a:ext cx="26151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950976"/>
            <a:ext cx="26151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2011680"/>
            <a:ext cx="26151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2389632"/>
            <a:ext cx="26151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3450336"/>
            <a:ext cx="26151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3828288"/>
            <a:ext cx="26151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4888992"/>
            <a:ext cx="26151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5266944"/>
            <a:ext cx="26151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963168"/>
            <a:ext cx="457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2401824"/>
            <a:ext cx="457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3840480"/>
            <a:ext cx="457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5279136"/>
            <a:ext cx="4572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extLst>
      <p:ext uri="{BB962C8B-B14F-4D97-AF65-F5344CB8AC3E}">
        <p14:creationId xmlns:p14="http://schemas.microsoft.com/office/powerpoint/2010/main" val="292956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3B16E-9465-4D7A-9761-656435A9AD22}"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389070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53B16E-9465-4D7A-9761-656435A9AD22}" type="datetimeFigureOut">
              <a:rPr lang="en-IN" smtClean="0"/>
              <a:t>21-06-2022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40095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53B16E-9465-4D7A-9761-656435A9AD22}" type="datetimeFigureOut">
              <a:rPr lang="en-IN" smtClean="0"/>
              <a:t>21-06-2022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19628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53B16E-9465-4D7A-9761-656435A9AD22}" type="datetimeFigureOut">
              <a:rPr lang="en-IN" smtClean="0"/>
              <a:t>21-06-2022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39401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53B16E-9465-4D7A-9761-656435A9AD22}" type="datetimeFigureOut">
              <a:rPr lang="en-IN" smtClean="0"/>
              <a:t>21-06-2022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59115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3B16E-9465-4D7A-9761-656435A9AD22}" type="datetimeFigureOut">
              <a:rPr lang="en-IN" smtClean="0"/>
              <a:t>21-06-2022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285338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53B16E-9465-4D7A-9761-656435A9AD22}" type="datetimeFigureOut">
              <a:rPr lang="en-IN" smtClean="0"/>
              <a:t>21-06-2022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308088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53B16E-9465-4D7A-9761-656435A9AD22}" type="datetimeFigureOut">
              <a:rPr lang="en-IN" smtClean="0"/>
              <a:t>21-06-2022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09155-F84E-47B1-9EEB-2324F8AFF7D0}" type="slidenum">
              <a:rPr lang="en-IN" smtClean="0"/>
              <a:t>‹N°›</a:t>
            </a:fld>
            <a:endParaRPr lang="en-IN"/>
          </a:p>
        </p:txBody>
      </p:sp>
    </p:spTree>
    <p:extLst>
      <p:ext uri="{BB962C8B-B14F-4D97-AF65-F5344CB8AC3E}">
        <p14:creationId xmlns:p14="http://schemas.microsoft.com/office/powerpoint/2010/main" val="84207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3B16E-9465-4D7A-9761-656435A9AD22}" type="datetimeFigureOut">
              <a:rPr lang="en-IN" smtClean="0"/>
              <a:t>21-06-2022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09155-F84E-47B1-9EEB-2324F8AFF7D0}" type="slidenum">
              <a:rPr lang="en-IN" smtClean="0"/>
              <a:t>‹N°›</a:t>
            </a:fld>
            <a:endParaRPr lang="en-IN"/>
          </a:p>
        </p:txBody>
      </p:sp>
    </p:spTree>
    <p:extLst>
      <p:ext uri="{BB962C8B-B14F-4D97-AF65-F5344CB8AC3E}">
        <p14:creationId xmlns:p14="http://schemas.microsoft.com/office/powerpoint/2010/main" val="13860305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28.jfif"/><Relationship Id="rId3" Type="http://schemas.openxmlformats.org/officeDocument/2006/relationships/image" Target="../media/image23.png"/><Relationship Id="rId7"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6.jfif"/><Relationship Id="rId5" Type="http://schemas.openxmlformats.org/officeDocument/2006/relationships/image" Target="../media/image25.jfif"/><Relationship Id="rId4" Type="http://schemas.openxmlformats.org/officeDocument/2006/relationships/image" Target="../media/image24.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hyperlink" Target="http://192.168.1.2:8000/"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dl.ngrok.com/windows_386/ngrok.zip" TargetMode="External"/><Relationship Id="rId2" Type="http://schemas.openxmlformats.org/officeDocument/2006/relationships/hyperlink" Target="https://ngrok.com/" TargetMode="External"/><Relationship Id="rId1" Type="http://schemas.openxmlformats.org/officeDocument/2006/relationships/slideLayout" Target="../slideLayouts/slideLayout13.xml"/><Relationship Id="rId5" Type="http://schemas.openxmlformats.org/officeDocument/2006/relationships/hyperlink" Target="https://dl.ngrok.com/linux_386/ngrok.zip" TargetMode="External"/><Relationship Id="rId4" Type="http://schemas.openxmlformats.org/officeDocument/2006/relationships/hyperlink" Target="https://dl.ngrok.com/darwin_amd64/ngrok.zip"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f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15.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890;p36"/>
          <p:cNvSpPr txBox="1">
            <a:spLocks noGrp="1"/>
          </p:cNvSpPr>
          <p:nvPr>
            <p:ph type="title"/>
          </p:nvPr>
        </p:nvSpPr>
        <p:spPr>
          <a:xfrm>
            <a:off x="166255" y="3248796"/>
            <a:ext cx="8811490" cy="737695"/>
          </a:xfrm>
          <a:prstGeom prst="rect">
            <a:avLst/>
          </a:prstGeom>
        </p:spPr>
        <p:style>
          <a:lnRef idx="1">
            <a:schemeClr val="accent1"/>
          </a:lnRef>
          <a:fillRef idx="2">
            <a:schemeClr val="accent1"/>
          </a:fillRef>
          <a:effectRef idx="1">
            <a:schemeClr val="accent1"/>
          </a:effectRef>
          <a:fontRef idx="minor">
            <a:schemeClr val="dk1"/>
          </a:fontRef>
        </p:style>
        <p:txBody>
          <a:bodyPr spcFirstLastPara="1" vert="horz" wrap="square" lIns="91425" tIns="91425" rIns="91425" bIns="91425" rtlCol="0" anchor="t" anchorCtr="0">
            <a:noAutofit/>
          </a:bodyPr>
          <a:lstStyle/>
          <a:p>
            <a:r>
              <a:rPr lang="fr-FR" sz="3600" dirty="0">
                <a:solidFill>
                  <a:schemeClr val="accent3">
                    <a:lumMod val="50000"/>
                  </a:schemeClr>
                </a:solidFill>
              </a:rPr>
              <a:t>Maitre en </a:t>
            </a:r>
            <a:r>
              <a:rPr lang="fr-FR" sz="3600" dirty="0" smtClean="0">
                <a:solidFill>
                  <a:schemeClr val="accent3">
                    <a:lumMod val="50000"/>
                  </a:schemeClr>
                </a:solidFill>
              </a:rPr>
              <a:t>place une </a:t>
            </a:r>
            <a:r>
              <a:rPr lang="fr-FR" sz="3600" b="1" dirty="0">
                <a:solidFill>
                  <a:schemeClr val="accent3">
                    <a:lumMod val="50000"/>
                  </a:schemeClr>
                </a:solidFill>
                <a:ea typeface="Calibri" panose="020F0502020204030204" pitchFamily="34" charset="0"/>
              </a:rPr>
              <a:t>Application SIG NOSQL</a:t>
            </a:r>
            <a:r>
              <a:rPr lang="fr-MR" sz="3600" b="1" dirty="0">
                <a:solidFill>
                  <a:schemeClr val="accent3">
                    <a:lumMod val="50000"/>
                  </a:schemeClr>
                </a:solidFill>
                <a:ea typeface="Calibri" panose="020F0502020204030204" pitchFamily="34" charset="0"/>
              </a:rPr>
              <a:t> </a:t>
            </a:r>
            <a:endParaRPr sz="3600" dirty="0">
              <a:solidFill>
                <a:schemeClr val="accent3">
                  <a:lumMod val="50000"/>
                </a:schemeClr>
              </a:solidFill>
            </a:endParaRPr>
          </a:p>
        </p:txBody>
      </p:sp>
      <p:sp>
        <p:nvSpPr>
          <p:cNvPr id="20" name="Google Shape;1891;p36"/>
          <p:cNvSpPr txBox="1">
            <a:spLocks/>
          </p:cNvSpPr>
          <p:nvPr/>
        </p:nvSpPr>
        <p:spPr>
          <a:xfrm>
            <a:off x="647288" y="4660366"/>
            <a:ext cx="3924712" cy="9177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fr-FR" sz="1800" b="1" dirty="0">
                <a:latin typeface="Barlow Semi Condensed"/>
                <a:ea typeface="Barlow Semi Condensed"/>
                <a:cs typeface="Barlow Semi Condensed"/>
                <a:sym typeface="Barlow Semi Condensed"/>
              </a:rPr>
              <a:t>Réalisé par:</a:t>
            </a:r>
          </a:p>
          <a:p>
            <a:pPr marL="214313" indent="-214313" algn="ctr">
              <a:buFont typeface="Wingdings" pitchFamily="2" charset="2"/>
              <a:buChar char="Ø"/>
            </a:pPr>
            <a:r>
              <a:rPr lang="fr-FR" sz="1350" dirty="0"/>
              <a:t> </a:t>
            </a:r>
            <a:r>
              <a:rPr lang="fr-MR" sz="1400" dirty="0">
                <a:solidFill>
                  <a:srgbClr val="000000"/>
                </a:solidFill>
                <a:latin typeface="Calibri" panose="020F0502020204030204" pitchFamily="34" charset="0"/>
                <a:ea typeface="Calibri" panose="020F0502020204030204" pitchFamily="34" charset="0"/>
              </a:rPr>
              <a:t>El hacen Mohamed Soueilem </a:t>
            </a:r>
            <a:r>
              <a:rPr lang="fr-FR" sz="1400" dirty="0" smtClean="0">
                <a:solidFill>
                  <a:srgbClr val="000000"/>
                </a:solidFill>
                <a:latin typeface="Calibri" panose="020F0502020204030204" pitchFamily="34" charset="0"/>
                <a:ea typeface="Calibri" panose="020F0502020204030204" pitchFamily="34" charset="0"/>
              </a:rPr>
              <a:t>        </a:t>
            </a:r>
            <a:r>
              <a:rPr lang="fr-FR" sz="1350" dirty="0" smtClean="0"/>
              <a:t>C </a:t>
            </a:r>
            <a:r>
              <a:rPr lang="fr-FR" sz="1350" dirty="0"/>
              <a:t>14466</a:t>
            </a:r>
            <a:endParaRPr lang="fr-FR" sz="1350" dirty="0"/>
          </a:p>
          <a:p>
            <a:pPr marL="214313" indent="-214313" algn="ctr">
              <a:buFont typeface="Wingdings" pitchFamily="2" charset="2"/>
              <a:buChar char="Ø"/>
            </a:pPr>
            <a:r>
              <a:rPr lang="fr-MR" sz="1400" dirty="0" smtClean="0">
                <a:solidFill>
                  <a:srgbClr val="000000"/>
                </a:solidFill>
                <a:latin typeface="Calibri" panose="020F0502020204030204" pitchFamily="34" charset="0"/>
                <a:ea typeface="Calibri" panose="020F0502020204030204" pitchFamily="34" charset="0"/>
              </a:rPr>
              <a:t>Mohamed </a:t>
            </a:r>
            <a:r>
              <a:rPr lang="fr-MR" sz="1400" dirty="0">
                <a:solidFill>
                  <a:srgbClr val="000000"/>
                </a:solidFill>
                <a:latin typeface="Calibri" panose="020F0502020204030204" pitchFamily="34" charset="0"/>
                <a:ea typeface="Calibri" panose="020F0502020204030204" pitchFamily="34" charset="0"/>
              </a:rPr>
              <a:t>Abdellah sidi Mohamed </a:t>
            </a:r>
            <a:r>
              <a:rPr lang="fr-FR" sz="1400" dirty="0" smtClean="0">
                <a:solidFill>
                  <a:srgbClr val="000000"/>
                </a:solidFill>
                <a:latin typeface="Calibri" panose="020F0502020204030204" pitchFamily="34" charset="0"/>
                <a:ea typeface="Calibri" panose="020F0502020204030204" pitchFamily="34" charset="0"/>
              </a:rPr>
              <a:t> </a:t>
            </a:r>
            <a:r>
              <a:rPr lang="en-US" sz="1350" dirty="0" smtClean="0"/>
              <a:t>C </a:t>
            </a:r>
            <a:r>
              <a:rPr lang="en-US" sz="1350" dirty="0"/>
              <a:t>15623</a:t>
            </a:r>
            <a:endParaRPr lang="fr-FR" sz="1350" dirty="0"/>
          </a:p>
        </p:txBody>
      </p:sp>
      <p:sp>
        <p:nvSpPr>
          <p:cNvPr id="21" name="Google Shape;1891;p36">
            <a:extLst>
              <a:ext uri="{FF2B5EF4-FFF2-40B4-BE49-F238E27FC236}">
                <a16:creationId xmlns:a16="http://schemas.microsoft.com/office/drawing/2014/main" id="{D14277EB-48BC-4701-B206-2C086970B702}"/>
              </a:ext>
            </a:extLst>
          </p:cNvPr>
          <p:cNvSpPr txBox="1">
            <a:spLocks/>
          </p:cNvSpPr>
          <p:nvPr/>
        </p:nvSpPr>
        <p:spPr>
          <a:xfrm>
            <a:off x="5253416" y="4332994"/>
            <a:ext cx="3723383" cy="13653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Barlow Semi Condensed Medium"/>
              <a:buAutoNum type="arabicPeriod"/>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defTabSz="914378">
              <a:buNone/>
            </a:pPr>
            <a:r>
              <a:rPr lang="fr-FR" sz="1800" b="1" kern="0" dirty="0">
                <a:solidFill>
                  <a:srgbClr val="0070C0"/>
                </a:solidFill>
              </a:rPr>
              <a:t>Encadré</a:t>
            </a:r>
            <a:r>
              <a:rPr lang="en-US" sz="1800" b="1" kern="0" dirty="0">
                <a:solidFill>
                  <a:srgbClr val="0070C0"/>
                </a:solidFill>
              </a:rPr>
              <a:t> par :</a:t>
            </a:r>
          </a:p>
          <a:p>
            <a:pPr marL="214313" indent="-214313" algn="ctr" defTabSz="914378">
              <a:buFont typeface="Wingdings" pitchFamily="2" charset="2"/>
              <a:buChar char="v"/>
            </a:pPr>
            <a:r>
              <a:rPr lang="en-US" sz="1350" kern="0" dirty="0" err="1" smtClean="0">
                <a:solidFill>
                  <a:srgbClr val="494949"/>
                </a:solidFill>
              </a:rPr>
              <a:t>Dr.Benani</a:t>
            </a:r>
            <a:endParaRPr lang="en-US" sz="1350" kern="0" dirty="0">
              <a:solidFill>
                <a:srgbClr val="494949"/>
              </a:solidFill>
            </a:endParaRPr>
          </a:p>
        </p:txBody>
      </p:sp>
      <p:sp>
        <p:nvSpPr>
          <p:cNvPr id="24" name="Rectangle 23"/>
          <p:cNvSpPr/>
          <p:nvPr/>
        </p:nvSpPr>
        <p:spPr>
          <a:xfrm>
            <a:off x="1831545" y="939206"/>
            <a:ext cx="5310955" cy="923330"/>
          </a:xfrm>
          <a:prstGeom prst="rect">
            <a:avLst/>
          </a:prstGeom>
        </p:spPr>
        <p:txBody>
          <a:bodyPr wrap="square">
            <a:spAutoFit/>
          </a:bodyPr>
          <a:lstStyle/>
          <a:p>
            <a:pPr algn="ctr"/>
            <a:r>
              <a:rPr lang="fr-FR" sz="2400" dirty="0"/>
              <a:t>Université de Nouakchott Al Asriya</a:t>
            </a:r>
          </a:p>
          <a:p>
            <a:r>
              <a:rPr lang="fr-FR" sz="1350" dirty="0"/>
              <a:t>                       </a:t>
            </a:r>
            <a:r>
              <a:rPr lang="fr-FR" sz="1500" dirty="0"/>
              <a:t>Faculté des Sciences et Techniques </a:t>
            </a:r>
            <a:endParaRPr lang="fr-FR" sz="1500" dirty="0"/>
          </a:p>
          <a:p>
            <a:pPr algn="ctr"/>
            <a:r>
              <a:rPr lang="fr-FR" sz="1500" dirty="0"/>
              <a:t>Département Mathématique et informatique </a:t>
            </a:r>
            <a:endParaRPr lang="fr-FR" sz="1500" dirty="0"/>
          </a:p>
        </p:txBody>
      </p:sp>
      <p:sp>
        <p:nvSpPr>
          <p:cNvPr id="25" name="Rectangle 24"/>
          <p:cNvSpPr/>
          <p:nvPr/>
        </p:nvSpPr>
        <p:spPr>
          <a:xfrm>
            <a:off x="1514521" y="2141339"/>
            <a:ext cx="6094175" cy="646331"/>
          </a:xfrm>
          <a:prstGeom prst="rect">
            <a:avLst/>
          </a:prstGeom>
        </p:spPr>
        <p:txBody>
          <a:bodyPr wrap="square">
            <a:spAutoFit/>
          </a:bodyPr>
          <a:lstStyle/>
          <a:p>
            <a:pPr algn="ctr">
              <a:lnSpc>
                <a:spcPct val="150000"/>
              </a:lnSpc>
            </a:pPr>
            <a:r>
              <a:rPr lang="fr-FR" sz="1200" dirty="0"/>
              <a:t>Master Informatique ISDR/SI</a:t>
            </a:r>
            <a:endParaRPr lang="fr-FR" sz="1200" dirty="0"/>
          </a:p>
          <a:p>
            <a:pPr algn="ctr">
              <a:lnSpc>
                <a:spcPct val="150000"/>
              </a:lnSpc>
            </a:pPr>
            <a:r>
              <a:rPr lang="fr-FR" sz="1200" dirty="0"/>
              <a:t>Filière</a:t>
            </a:r>
            <a:r>
              <a:rPr lang="fr-FR" sz="1200" dirty="0"/>
              <a:t>: </a:t>
            </a:r>
            <a:r>
              <a:rPr lang="fr-FR" sz="1200" dirty="0"/>
              <a:t>System d’information</a:t>
            </a:r>
            <a:endParaRPr lang="fr-FR" sz="1200" dirty="0"/>
          </a:p>
        </p:txBody>
      </p:sp>
      <p:sp>
        <p:nvSpPr>
          <p:cNvPr id="9" name="Ellipse 8" descr="téléchargement"/>
          <p:cNvSpPr>
            <a:spLocks noChangeArrowheads="1"/>
          </p:cNvSpPr>
          <p:nvPr/>
        </p:nvSpPr>
        <p:spPr bwMode="auto">
          <a:xfrm>
            <a:off x="7584712" y="1027065"/>
            <a:ext cx="1117768" cy="1212287"/>
          </a:xfrm>
          <a:prstGeom prst="ellipse">
            <a:avLst/>
          </a:prstGeom>
          <a:blipFill dpi="0" rotWithShape="0">
            <a:blip r:embed="rId2"/>
            <a:srcRect/>
            <a:stretch>
              <a:fillRect/>
            </a:stretch>
          </a:blipFill>
          <a:ln w="9525">
            <a:solidFill>
              <a:srgbClr val="000000"/>
            </a:solidFill>
            <a:round/>
            <a:headEnd/>
            <a:tailEnd/>
          </a:ln>
          <a:effectLst>
            <a:outerShdw blurRad="152400" dist="317500" dir="5400000" sx="90000" sy="-19000" rotWithShape="0">
              <a:prstClr val="black">
                <a:alpha val="15000"/>
              </a:prstClr>
            </a:outerShdw>
          </a:effectLst>
        </p:spPr>
        <p:txBody>
          <a:bodyPr rot="0" vert="horz" wrap="square" lIns="68580" tIns="34290" rIns="68580" bIns="34290" anchor="t" anchorCtr="0" upright="1">
            <a:noAutofit/>
          </a:bodyPr>
          <a:lstStyle/>
          <a:p>
            <a:endParaRPr lang="fr-FR" sz="1350"/>
          </a:p>
        </p:txBody>
      </p:sp>
      <p:sp>
        <p:nvSpPr>
          <p:cNvPr id="10" name="Ellipse 9" descr="téléchargement"/>
          <p:cNvSpPr>
            <a:spLocks noChangeArrowheads="1"/>
          </p:cNvSpPr>
          <p:nvPr/>
        </p:nvSpPr>
        <p:spPr bwMode="auto">
          <a:xfrm>
            <a:off x="540327" y="1027065"/>
            <a:ext cx="1117116" cy="1212287"/>
          </a:xfrm>
          <a:prstGeom prst="ellipse">
            <a:avLst/>
          </a:prstGeom>
          <a:blipFill dpi="0" rotWithShape="0">
            <a:blip r:embed="rId3"/>
            <a:srcRect/>
            <a:stretch>
              <a:fillRect/>
            </a:stretch>
          </a:blipFill>
          <a:ln w="9525">
            <a:solidFill>
              <a:srgbClr val="000000"/>
            </a:solidFill>
            <a:round/>
            <a:headEnd/>
            <a:tailEnd/>
          </a:ln>
          <a:effectLst>
            <a:outerShdw blurRad="152400" dist="317500" dir="5400000" sx="90000" sy="-19000" rotWithShape="0">
              <a:prstClr val="black">
                <a:alpha val="15000"/>
              </a:prstClr>
            </a:outerShdw>
          </a:effectLst>
        </p:spPr>
        <p:txBody>
          <a:bodyPr rot="0" vert="horz" wrap="square" lIns="68580" tIns="34290" rIns="68580" bIns="34290" anchor="t" anchorCtr="0" upright="1">
            <a:noAutofit/>
          </a:bodyPr>
          <a:lstStyle/>
          <a:p>
            <a:endParaRPr lang="fr-FR" sz="1350"/>
          </a:p>
        </p:txBody>
      </p:sp>
    </p:spTree>
    <p:extLst>
      <p:ext uri="{BB962C8B-B14F-4D97-AF65-F5344CB8AC3E}">
        <p14:creationId xmlns:p14="http://schemas.microsoft.com/office/powerpoint/2010/main" val="1068162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cxnSp>
        <p:nvCxnSpPr>
          <p:cNvPr id="9" name="Connecteur droit 8">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7134367" y="1249424"/>
            <a:ext cx="200963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flipV="1">
            <a:off x="0" y="1249423"/>
            <a:ext cx="1968909" cy="2"/>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Freeform 5"/>
          <p:cNvSpPr>
            <a:spLocks/>
          </p:cNvSpPr>
          <p:nvPr/>
        </p:nvSpPr>
        <p:spPr bwMode="auto">
          <a:xfrm>
            <a:off x="2529176" y="1976714"/>
            <a:ext cx="1125019" cy="817563"/>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cxnSp>
        <p:nvCxnSpPr>
          <p:cNvPr id="13" name="Straight Connector 20"/>
          <p:cNvCxnSpPr/>
          <p:nvPr/>
        </p:nvCxnSpPr>
        <p:spPr>
          <a:xfrm>
            <a:off x="7458137" y="1000126"/>
            <a:ext cx="53439" cy="212509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p:cNvSpPr>
          <p:nvPr/>
        </p:nvSpPr>
        <p:spPr bwMode="auto">
          <a:xfrm>
            <a:off x="7046297" y="2879488"/>
            <a:ext cx="1251857" cy="979976"/>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cxnSp>
        <p:nvCxnSpPr>
          <p:cNvPr id="15" name="Straight Connector 2"/>
          <p:cNvCxnSpPr>
            <a:endCxn id="16" idx="1"/>
          </p:cNvCxnSpPr>
          <p:nvPr/>
        </p:nvCxnSpPr>
        <p:spPr>
          <a:xfrm>
            <a:off x="761009" y="256360"/>
            <a:ext cx="391480" cy="2045374"/>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Freeform 5"/>
          <p:cNvSpPr>
            <a:spLocks/>
          </p:cNvSpPr>
          <p:nvPr/>
        </p:nvSpPr>
        <p:spPr bwMode="auto">
          <a:xfrm>
            <a:off x="-104503" y="1869816"/>
            <a:ext cx="2664823" cy="1722470"/>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0" name="Rectangle 19"/>
          <p:cNvSpPr/>
          <p:nvPr/>
        </p:nvSpPr>
        <p:spPr>
          <a:xfrm>
            <a:off x="6766698" y="3946943"/>
            <a:ext cx="1382879" cy="323165"/>
          </a:xfrm>
          <a:prstGeom prst="rect">
            <a:avLst/>
          </a:prstGeom>
          <a:noFill/>
        </p:spPr>
        <p:txBody>
          <a:bodyPr wrap="none">
            <a:spAutoFit/>
          </a:bodyPr>
          <a:lstStyle/>
          <a:p>
            <a:pPr algn="ctr"/>
            <a:r>
              <a:rPr lang="en-US" sz="1500" b="1" dirty="0">
                <a:solidFill>
                  <a:schemeClr val="accent3"/>
                </a:solidFill>
              </a:rPr>
              <a:t>Microsoft Edge</a:t>
            </a:r>
          </a:p>
        </p:txBody>
      </p:sp>
      <p:cxnSp>
        <p:nvCxnSpPr>
          <p:cNvPr id="24" name="Straight Connector 14"/>
          <p:cNvCxnSpPr/>
          <p:nvPr/>
        </p:nvCxnSpPr>
        <p:spPr>
          <a:xfrm>
            <a:off x="5755453" y="877609"/>
            <a:ext cx="818" cy="1304114"/>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Freeform 5"/>
          <p:cNvSpPr>
            <a:spLocks/>
          </p:cNvSpPr>
          <p:nvPr/>
        </p:nvSpPr>
        <p:spPr bwMode="auto">
          <a:xfrm>
            <a:off x="5034630" y="1869621"/>
            <a:ext cx="1387942" cy="1009867"/>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cxnSp>
        <p:nvCxnSpPr>
          <p:cNvPr id="7" name="Connecteur droit 6"/>
          <p:cNvCxnSpPr>
            <a:endCxn id="12" idx="1"/>
          </p:cNvCxnSpPr>
          <p:nvPr/>
        </p:nvCxnSpPr>
        <p:spPr>
          <a:xfrm flipH="1">
            <a:off x="3059845" y="857251"/>
            <a:ext cx="31841" cy="1324472"/>
          </a:xfrm>
          <a:prstGeom prst="line">
            <a:avLst/>
          </a:prstGeom>
        </p:spPr>
        <p:style>
          <a:lnRef idx="1">
            <a:schemeClr val="accent1"/>
          </a:lnRef>
          <a:fillRef idx="0">
            <a:schemeClr val="accent1"/>
          </a:fillRef>
          <a:effectRef idx="0">
            <a:schemeClr val="accent1"/>
          </a:effectRef>
          <a:fontRef idx="minor">
            <a:schemeClr val="tx1"/>
          </a:fontRef>
        </p:style>
      </p:cxnSp>
      <p:pic>
        <p:nvPicPr>
          <p:cNvPr id="5129"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8138" y="3266149"/>
            <a:ext cx="428177" cy="49917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à coins arrondis 1"/>
          <p:cNvSpPr/>
          <p:nvPr/>
        </p:nvSpPr>
        <p:spPr>
          <a:xfrm>
            <a:off x="1802674" y="169817"/>
            <a:ext cx="5826035" cy="6270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itre 1">
            <a:extLst>
              <a:ext uri="{FF2B5EF4-FFF2-40B4-BE49-F238E27FC236}">
                <a16:creationId xmlns:a16="http://schemas.microsoft.com/office/drawing/2014/main" id="{4E3F5479-058B-4FA8-92E9-18CAB8CDC5C5}"/>
              </a:ext>
            </a:extLst>
          </p:cNvPr>
          <p:cNvSpPr txBox="1">
            <a:spLocks noChangeAspect="1"/>
          </p:cNvSpPr>
          <p:nvPr/>
        </p:nvSpPr>
        <p:spPr>
          <a:xfrm>
            <a:off x="2452500" y="294731"/>
            <a:ext cx="4239000" cy="5816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100" b="1" dirty="0">
                <a:solidFill>
                  <a:schemeClr val="bg1"/>
                </a:solidFill>
              </a:rPr>
              <a:t>Outils et technologies utilisé</a:t>
            </a:r>
            <a:r>
              <a:rPr lang="fr-FR" sz="2100" dirty="0">
                <a:solidFill>
                  <a:schemeClr val="tx1">
                    <a:lumMod val="75000"/>
                    <a:lumOff val="25000"/>
                  </a:schemeClr>
                </a:solidFill>
              </a:rPr>
              <a:t/>
            </a:r>
            <a:br>
              <a:rPr lang="fr-FR" sz="2100" dirty="0">
                <a:solidFill>
                  <a:schemeClr val="tx1">
                    <a:lumMod val="75000"/>
                    <a:lumOff val="25000"/>
                  </a:schemeClr>
                </a:solidFill>
              </a:rPr>
            </a:br>
            <a:endParaRPr lang="fr-FR" sz="2100" dirty="0">
              <a:solidFill>
                <a:schemeClr val="tx1">
                  <a:lumMod val="75000"/>
                  <a:lumOff val="25000"/>
                </a:schemeClr>
              </a:solidFill>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0612" y="2217908"/>
            <a:ext cx="767170" cy="1028166"/>
          </a:xfrm>
          <a:prstGeom prst="rect">
            <a:avLst/>
          </a:prstGeom>
        </p:spPr>
      </p:pic>
      <p:pic>
        <p:nvPicPr>
          <p:cNvPr id="28" name="Imag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5612" y="1557156"/>
            <a:ext cx="3218361" cy="1600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9" name="Imag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4244" y="3287986"/>
            <a:ext cx="2857500" cy="1600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0" name="Imag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555" y="4984750"/>
            <a:ext cx="3048000" cy="1714500"/>
          </a:xfrm>
          <a:prstGeom prst="rect">
            <a:avLst/>
          </a:prstGeom>
        </p:spPr>
      </p:pic>
      <p:pic>
        <p:nvPicPr>
          <p:cNvPr id="31" name="Imag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56142" y="5084762"/>
            <a:ext cx="3028950" cy="1514475"/>
          </a:xfrm>
          <a:prstGeom prst="rect">
            <a:avLst/>
          </a:prstGeom>
        </p:spPr>
      </p:pic>
      <p:pic>
        <p:nvPicPr>
          <p:cNvPr id="32" name="Imag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8012" y="2237014"/>
            <a:ext cx="1724297" cy="1600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5650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ppt_x"/>
                                          </p:val>
                                        </p:tav>
                                        <p:tav tm="100000">
                                          <p:val>
                                            <p:strVal val="#ppt_x"/>
                                          </p:val>
                                        </p:tav>
                                      </p:tavLst>
                                    </p:anim>
                                    <p:anim calcmode="lin" valueType="num">
                                      <p:cBhvr additive="base">
                                        <p:cTn id="12" dur="10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ppt_x"/>
                                          </p:val>
                                        </p:tav>
                                        <p:tav tm="100000">
                                          <p:val>
                                            <p:strVal val="#ppt_x"/>
                                          </p:val>
                                        </p:tav>
                                      </p:tavLst>
                                    </p:anim>
                                    <p:anim calcmode="lin" valueType="num">
                                      <p:cBhvr additive="base">
                                        <p:cTn id="16" dur="1000" fill="hold"/>
                                        <p:tgtEl>
                                          <p:spTgt spid="12"/>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1000" fill="hold"/>
                                        <p:tgtEl>
                                          <p:spTgt spid="13"/>
                                        </p:tgtEl>
                                        <p:attrNameLst>
                                          <p:attrName>ppt_x</p:attrName>
                                        </p:attrNameLst>
                                      </p:cBhvr>
                                      <p:tavLst>
                                        <p:tav tm="0">
                                          <p:val>
                                            <p:strVal val="#ppt_x"/>
                                          </p:val>
                                        </p:tav>
                                        <p:tav tm="100000">
                                          <p:val>
                                            <p:strVal val="#ppt_x"/>
                                          </p:val>
                                        </p:tav>
                                      </p:tavLst>
                                    </p:anim>
                                    <p:anim calcmode="lin" valueType="num">
                                      <p:cBhvr additive="base">
                                        <p:cTn id="21" dur="1000" fill="hold"/>
                                        <p:tgtEl>
                                          <p:spTgt spid="13"/>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childTnLst>
                          </p:cTn>
                        </p:par>
                        <p:par>
                          <p:cTn id="26" fill="hold">
                            <p:stCondLst>
                              <p:cond delay="2000"/>
                            </p:stCondLst>
                            <p:childTnLst>
                              <p:par>
                                <p:cTn id="27" presetID="2" presetClass="entr" presetSubtype="4"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2" presetClass="entr" presetSubtype="1"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1000" fill="hold"/>
                                        <p:tgtEl>
                                          <p:spTgt spid="24"/>
                                        </p:tgtEl>
                                        <p:attrNameLst>
                                          <p:attrName>ppt_x</p:attrName>
                                        </p:attrNameLst>
                                      </p:cBhvr>
                                      <p:tavLst>
                                        <p:tav tm="0">
                                          <p:val>
                                            <p:strVal val="#ppt_x"/>
                                          </p:val>
                                        </p:tav>
                                        <p:tav tm="100000">
                                          <p:val>
                                            <p:strVal val="#ppt_x"/>
                                          </p:val>
                                        </p:tav>
                                      </p:tavLst>
                                    </p:anim>
                                    <p:anim calcmode="lin" valueType="num">
                                      <p:cBhvr additive="base">
                                        <p:cTn id="35" dur="1000" fill="hold"/>
                                        <p:tgtEl>
                                          <p:spTgt spid="24"/>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1000" fill="hold"/>
                                        <p:tgtEl>
                                          <p:spTgt spid="25"/>
                                        </p:tgtEl>
                                        <p:attrNameLst>
                                          <p:attrName>ppt_x</p:attrName>
                                        </p:attrNameLst>
                                      </p:cBhvr>
                                      <p:tavLst>
                                        <p:tav tm="0">
                                          <p:val>
                                            <p:strVal val="#ppt_x"/>
                                          </p:val>
                                        </p:tav>
                                        <p:tav tm="100000">
                                          <p:val>
                                            <p:strVal val="#ppt_x"/>
                                          </p:val>
                                        </p:tav>
                                      </p:tavLst>
                                    </p:anim>
                                    <p:anim calcmode="lin" valueType="num">
                                      <p:cBhvr additive="base">
                                        <p:cTn id="39" dur="10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20" grpId="0"/>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8"/>
          <p:cNvSpPr txBox="1">
            <a:spLocks/>
          </p:cNvSpPr>
          <p:nvPr/>
        </p:nvSpPr>
        <p:spPr>
          <a:xfrm>
            <a:off x="679269" y="992290"/>
            <a:ext cx="6087291"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5"/>
            <a:r>
              <a:rPr lang="fr-FR" sz="2100" b="1" i="1" dirty="0"/>
              <a:t>Flux de contrôle de MVT</a:t>
            </a:r>
            <a:endParaRPr lang="fr-FR" sz="1500" b="1" i="1" dirty="0"/>
          </a:p>
        </p:txBody>
      </p:sp>
      <p:pic>
        <p:nvPicPr>
          <p:cNvPr id="5" name="Image 4"/>
          <p:cNvPicPr/>
          <p:nvPr/>
        </p:nvPicPr>
        <p:blipFill>
          <a:blip r:embed="rId2">
            <a:extLst>
              <a:ext uri="{28A0092B-C50C-407E-A947-70E740481C1C}">
                <a14:useLocalDpi xmlns:a14="http://schemas.microsoft.com/office/drawing/2010/main" val="0"/>
              </a:ext>
            </a:extLst>
          </a:blip>
          <a:srcRect/>
          <a:stretch>
            <a:fillRect/>
          </a:stretch>
        </p:blipFill>
        <p:spPr bwMode="auto">
          <a:xfrm>
            <a:off x="883227" y="2222082"/>
            <a:ext cx="7304809" cy="2905831"/>
          </a:xfrm>
          <a:prstGeom prst="rect">
            <a:avLst/>
          </a:prstGeom>
          <a:noFill/>
        </p:spPr>
      </p:pic>
      <p:sp>
        <p:nvSpPr>
          <p:cNvPr id="2" name="Rectangle 1"/>
          <p:cNvSpPr/>
          <p:nvPr/>
        </p:nvSpPr>
        <p:spPr>
          <a:xfrm>
            <a:off x="1153392" y="1651162"/>
            <a:ext cx="6764481" cy="507831"/>
          </a:xfrm>
          <a:prstGeom prst="rect">
            <a:avLst/>
          </a:prstGeom>
        </p:spPr>
        <p:txBody>
          <a:bodyPr wrap="square">
            <a:spAutoFit/>
          </a:bodyPr>
          <a:lstStyle/>
          <a:p>
            <a:pPr marL="337661">
              <a:spcBef>
                <a:spcPts val="900"/>
              </a:spcBef>
            </a:pPr>
            <a:r>
              <a:rPr lang="fr-FR" sz="1350" dirty="0">
                <a:solidFill>
                  <a:srgbClr val="0A0C10"/>
                </a:solidFill>
                <a:latin typeface="Segoe UI" panose="020B0502040204020203" pitchFamily="34" charset="0"/>
                <a:ea typeface="Calibri" panose="020F0502020204030204" pitchFamily="34" charset="0"/>
                <a:cs typeface="Arial" panose="020B0604020202020204" pitchFamily="34" charset="0"/>
              </a:rPr>
              <a:t>L’architecture MVT est le modèle de conception logicielle utilisé par le Framework Web Django.</a:t>
            </a:r>
            <a:endParaRPr lang="fr-FR" sz="900" dirty="0">
              <a:latin typeface="Calibri" panose="020F0502020204030204" pitchFamily="34" charset="0"/>
              <a:ea typeface="Calibri" panose="020F0502020204030204" pitchFamily="34" charset="0"/>
              <a:cs typeface="Arial" panose="020B0604020202020204" pitchFamily="34" charset="0"/>
            </a:endParaRPr>
          </a:p>
        </p:txBody>
      </p:sp>
      <p:sp>
        <p:nvSpPr>
          <p:cNvPr id="3" name="Rectangle à coins arrondis 2"/>
          <p:cNvSpPr/>
          <p:nvPr/>
        </p:nvSpPr>
        <p:spPr>
          <a:xfrm>
            <a:off x="1188720" y="222069"/>
            <a:ext cx="6884126" cy="60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1946366" y="313508"/>
            <a:ext cx="5042263" cy="461665"/>
          </a:xfrm>
          <a:prstGeom prst="rect">
            <a:avLst/>
          </a:prstGeom>
          <a:noFill/>
        </p:spPr>
        <p:txBody>
          <a:bodyPr wrap="square" rtlCol="0">
            <a:spAutoFit/>
          </a:bodyPr>
          <a:lstStyle/>
          <a:p>
            <a:pPr algn="ctr"/>
            <a:r>
              <a:rPr lang="fr-FR" sz="2400" b="1" dirty="0" smtClean="0">
                <a:solidFill>
                  <a:schemeClr val="bg1"/>
                </a:solidFill>
              </a:rPr>
              <a:t>Architecture de projet</a:t>
            </a:r>
            <a:endParaRPr lang="fr-FR" sz="2400" b="1" dirty="0">
              <a:solidFill>
                <a:schemeClr val="bg1"/>
              </a:solidFill>
            </a:endParaRPr>
          </a:p>
        </p:txBody>
      </p:sp>
    </p:spTree>
    <p:extLst>
      <p:ext uri="{BB962C8B-B14F-4D97-AF65-F5344CB8AC3E}">
        <p14:creationId xmlns:p14="http://schemas.microsoft.com/office/powerpoint/2010/main" val="4152472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DEDE85BC-9DAD-84EC-451D-255EB9953DA5}"/>
              </a:ext>
            </a:extLst>
          </p:cNvPr>
          <p:cNvSpPr>
            <a:spLocks noGrp="1"/>
          </p:cNvSpPr>
          <p:nvPr>
            <p:ph type="subTitle" idx="1"/>
          </p:nvPr>
        </p:nvSpPr>
        <p:spPr>
          <a:xfrm>
            <a:off x="902970" y="1728144"/>
            <a:ext cx="7303770" cy="4352616"/>
          </a:xfrm>
        </p:spPr>
        <p:txBody>
          <a:bodyPr/>
          <a:lstStyle/>
          <a:p>
            <a:pPr marL="171450" lvl="5" indent="-171450" defTabSz="134541">
              <a:spcBef>
                <a:spcPts val="750"/>
              </a:spcBef>
              <a:buFont typeface="Wingdings" panose="05000000000000000000" pitchFamily="2" charset="2"/>
              <a:buChar char="§"/>
            </a:pPr>
            <a:r>
              <a:rPr lang="fr-FR" sz="24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L’accès LAN et </a:t>
            </a:r>
            <a:r>
              <a:rPr lang="fr-FR" sz="2400" b="1" i="1" dirty="0" smtClean="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rPr>
              <a:t>WLAN</a:t>
            </a:r>
          </a:p>
          <a:p>
            <a:pPr marL="171450" lvl="5" indent="-171450" defTabSz="134541">
              <a:spcBef>
                <a:spcPts val="750"/>
              </a:spcBef>
              <a:buFont typeface="Wingdings" panose="05000000000000000000" pitchFamily="2" charset="2"/>
              <a:buChar char="§"/>
            </a:pPr>
            <a:endParaRPr lang="fr-FR" sz="2400" b="1" i="1" dirty="0">
              <a:solidFill>
                <a:schemeClr val="accent1">
                  <a:lumMod val="75000"/>
                </a:schemeClr>
              </a:solidFill>
              <a:latin typeface="Cambria" panose="02040503050406030204" pitchFamily="18" charset="0"/>
              <a:ea typeface="Times New Roman" panose="02020603050405020304" pitchFamily="18" charset="0"/>
              <a:cs typeface="Times New Roman" panose="02020603050405020304" pitchFamily="18" charset="0"/>
            </a:endParaRPr>
          </a:p>
          <a:p>
            <a:pPr marL="171450" lvl="5" indent="-171450" defTabSz="134541">
              <a:spcBef>
                <a:spcPts val="750"/>
              </a:spcBef>
              <a:buFont typeface="Wingdings" panose="05000000000000000000" pitchFamily="2" charset="2"/>
              <a:buChar char="§"/>
            </a:pPr>
            <a:r>
              <a:rPr lang="fr-FR" sz="1350" dirty="0" smtClean="0">
                <a:solidFill>
                  <a:srgbClr val="232629"/>
                </a:solidFill>
                <a:latin typeface="Calibri" panose="020F0502020204030204" pitchFamily="34" charset="0"/>
                <a:ea typeface="Times New Roman" panose="02020603050405020304" pitchFamily="18" charset="0"/>
                <a:cs typeface="Calibri" panose="020F0502020204030204" pitchFamily="34" charset="0"/>
              </a:rPr>
              <a:t>Cela peut être trouvé en tapant le command </a:t>
            </a:r>
            <a:r>
              <a:rPr lang="fr-FR" sz="1350" dirty="0" err="1" smtClean="0">
                <a:solidFill>
                  <a:srgbClr val="232629"/>
                </a:solidFill>
                <a:highlight>
                  <a:srgbClr val="D3D3D3"/>
                </a:highlight>
                <a:latin typeface="Calibri" panose="020F0502020204030204" pitchFamily="34" charset="0"/>
                <a:ea typeface="Times New Roman" panose="02020603050405020304" pitchFamily="18" charset="0"/>
                <a:cs typeface="Calibri" panose="020F0502020204030204" pitchFamily="34" charset="0"/>
              </a:rPr>
              <a:t>ipconfig</a:t>
            </a:r>
            <a:r>
              <a:rPr lang="fr-FR" sz="1350" dirty="0" smtClean="0">
                <a:solidFill>
                  <a:srgbClr val="232629"/>
                </a:solidFill>
                <a:latin typeface="Calibri" panose="020F0502020204030204" pitchFamily="34" charset="0"/>
                <a:ea typeface="Times New Roman" panose="02020603050405020304" pitchFamily="18" charset="0"/>
                <a:cs typeface="Calibri" panose="020F0502020204030204" pitchFamily="34" charset="0"/>
              </a:rPr>
              <a:t> dans l’invite de commande cmd</a:t>
            </a:r>
            <a:endParaRPr lang="fr-MR" sz="1200" dirty="0" smtClean="0">
              <a:latin typeface="Calibri" panose="020F0502020204030204" pitchFamily="34" charset="0"/>
              <a:ea typeface="Calibri" panose="020F0502020204030204" pitchFamily="34" charset="0"/>
              <a:cs typeface="Arial" panose="020B0604020202020204" pitchFamily="34" charset="0"/>
            </a:endParaRPr>
          </a:p>
          <a:p>
            <a:pPr marL="257175" indent="-257175" algn="l" fontAlgn="base">
              <a:spcBef>
                <a:spcPts val="900"/>
              </a:spcBef>
              <a:buFont typeface="Symbol" panose="05050102010706020507" pitchFamily="18" charset="2"/>
              <a:buChar char=""/>
            </a:pPr>
            <a:r>
              <a:rPr lang="fr-FR" sz="1350" dirty="0" smtClean="0">
                <a:solidFill>
                  <a:srgbClr val="232629"/>
                </a:solidFill>
                <a:latin typeface="Calibri" panose="020F0502020204030204" pitchFamily="34" charset="0"/>
                <a:ea typeface="Times New Roman" panose="02020603050405020304" pitchFamily="18" charset="0"/>
                <a:cs typeface="Calibri" panose="020F0502020204030204" pitchFamily="34" charset="0"/>
              </a:rPr>
              <a:t>Modifier </a:t>
            </a:r>
            <a:r>
              <a:rPr lang="fr-FR" sz="1350" dirty="0">
                <a:solidFill>
                  <a:srgbClr val="232629"/>
                </a:solidFill>
                <a:latin typeface="Calibri" panose="020F0502020204030204" pitchFamily="34" charset="0"/>
                <a:ea typeface="Times New Roman" panose="02020603050405020304" pitchFamily="18" charset="0"/>
                <a:cs typeface="Calibri" panose="020F0502020204030204" pitchFamily="34" charset="0"/>
              </a:rPr>
              <a:t>le fichier de configuration settings.py, en modifiant la variable </a:t>
            </a:r>
            <a:endParaRPr lang="fr-MR" sz="1200" dirty="0">
              <a:latin typeface="Calibri" panose="020F0502020204030204" pitchFamily="34" charset="0"/>
              <a:ea typeface="Calibri" panose="020F0502020204030204" pitchFamily="34" charset="0"/>
              <a:cs typeface="Arial" panose="020B0604020202020204" pitchFamily="34" charset="0"/>
            </a:endParaRPr>
          </a:p>
          <a:p>
            <a:pPr marL="735330" algn="l" fontAlgn="base"/>
            <a:r>
              <a:rPr lang="fr-FR" sz="1350" dirty="0">
                <a:solidFill>
                  <a:srgbClr val="232629"/>
                </a:solidFill>
                <a:highlight>
                  <a:srgbClr val="D3D3D3"/>
                </a:highlight>
                <a:latin typeface="Consolas" panose="020B0609020204030204" pitchFamily="49" charset="0"/>
                <a:ea typeface="Times New Roman" panose="02020603050405020304" pitchFamily="18" charset="0"/>
                <a:cs typeface="Calibri" panose="020F0502020204030204" pitchFamily="34" charset="0"/>
              </a:rPr>
              <a:t>ALLOWED_HOSTS = [`192.168.1.2`]</a:t>
            </a:r>
            <a:r>
              <a:rPr lang="fr-FR" sz="1350" dirty="0">
                <a:solidFill>
                  <a:srgbClr val="232629"/>
                </a:solidFill>
                <a:latin typeface="Consolas" panose="020B0609020204030204" pitchFamily="49" charset="0"/>
                <a:ea typeface="Times New Roman" panose="02020603050405020304" pitchFamily="18" charset="0"/>
                <a:cs typeface="Calibri" panose="020F0502020204030204" pitchFamily="34" charset="0"/>
              </a:rPr>
              <a:t> </a:t>
            </a:r>
            <a:endParaRPr lang="fr-MR" sz="1200" dirty="0">
              <a:latin typeface="Calibri" panose="020F0502020204030204" pitchFamily="34" charset="0"/>
              <a:ea typeface="Calibri" panose="020F0502020204030204" pitchFamily="34" charset="0"/>
              <a:cs typeface="Arial" panose="020B0604020202020204" pitchFamily="34" charset="0"/>
            </a:endParaRPr>
          </a:p>
          <a:p>
            <a:pPr marL="257175" indent="-257175" algn="l" fontAlgn="base">
              <a:spcBef>
                <a:spcPts val="900"/>
              </a:spcBef>
              <a:buSzPts val="1000"/>
              <a:buFont typeface="Symbol" panose="05050102010706020507" pitchFamily="18" charset="2"/>
              <a:buChar char=""/>
              <a:tabLst>
                <a:tab pos="538163" algn="l"/>
              </a:tabLst>
            </a:pPr>
            <a:r>
              <a:rPr lang="fr-FR" sz="1350" dirty="0">
                <a:solidFill>
                  <a:srgbClr val="232629"/>
                </a:solidFill>
                <a:latin typeface="Calibri" panose="020F0502020204030204" pitchFamily="34" charset="0"/>
                <a:ea typeface="Times New Roman" panose="02020603050405020304" pitchFamily="18" charset="0"/>
                <a:cs typeface="Calibri" panose="020F0502020204030204" pitchFamily="34" charset="0"/>
              </a:rPr>
              <a:t>Démarrez le serveur de développement Django sur cette adresse IP :  </a:t>
            </a:r>
            <a:endParaRPr lang="fr-MR" sz="1200" dirty="0">
              <a:latin typeface="Calibri" panose="020F0502020204030204" pitchFamily="34" charset="0"/>
              <a:ea typeface="Calibri" panose="020F0502020204030204" pitchFamily="34" charset="0"/>
              <a:cs typeface="Arial" panose="020B0604020202020204" pitchFamily="34" charset="0"/>
            </a:endParaRPr>
          </a:p>
          <a:p>
            <a:pPr marL="752475" algn="l" fontAlgn="base">
              <a:spcBef>
                <a:spcPts val="900"/>
              </a:spcBef>
            </a:pPr>
            <a:r>
              <a:rPr lang="fr-FR" sz="1350" dirty="0">
                <a:solidFill>
                  <a:srgbClr val="232629"/>
                </a:solidFill>
                <a:highlight>
                  <a:srgbClr val="D3D3D3"/>
                </a:highlight>
                <a:latin typeface="Consolas" panose="020B0609020204030204" pitchFamily="49" charset="0"/>
                <a:ea typeface="Times New Roman" panose="02020603050405020304" pitchFamily="18" charset="0"/>
                <a:cs typeface="Calibri" panose="020F0502020204030204" pitchFamily="34" charset="0"/>
              </a:rPr>
              <a:t>python manage.py </a:t>
            </a:r>
            <a:r>
              <a:rPr lang="fr-FR" sz="1350" dirty="0" err="1">
                <a:solidFill>
                  <a:srgbClr val="232629"/>
                </a:solidFill>
                <a:highlight>
                  <a:srgbClr val="D3D3D3"/>
                </a:highlight>
                <a:latin typeface="Consolas" panose="020B0609020204030204" pitchFamily="49" charset="0"/>
                <a:ea typeface="Times New Roman" panose="02020603050405020304" pitchFamily="18" charset="0"/>
                <a:cs typeface="Calibri" panose="020F0502020204030204" pitchFamily="34" charset="0"/>
              </a:rPr>
              <a:t>runserver</a:t>
            </a:r>
            <a:r>
              <a:rPr lang="fr-FR" sz="1350" dirty="0">
                <a:solidFill>
                  <a:srgbClr val="232629"/>
                </a:solidFill>
                <a:highlight>
                  <a:srgbClr val="D3D3D3"/>
                </a:highlight>
                <a:latin typeface="Consolas" panose="020B0609020204030204" pitchFamily="49" charset="0"/>
                <a:ea typeface="Times New Roman" panose="02020603050405020304" pitchFamily="18" charset="0"/>
                <a:cs typeface="Calibri" panose="020F0502020204030204" pitchFamily="34" charset="0"/>
              </a:rPr>
              <a:t> 192.168.1.2:8000</a:t>
            </a:r>
            <a:endParaRPr lang="fr-MR" sz="1200" dirty="0">
              <a:latin typeface="Calibri" panose="020F0502020204030204" pitchFamily="34" charset="0"/>
              <a:ea typeface="Calibri" panose="020F0502020204030204" pitchFamily="34" charset="0"/>
              <a:cs typeface="Arial" panose="020B0604020202020204" pitchFamily="34" charset="0"/>
            </a:endParaRPr>
          </a:p>
          <a:p>
            <a:pPr marL="257175" indent="-257175" algn="l" fontAlgn="base">
              <a:spcBef>
                <a:spcPts val="900"/>
              </a:spcBef>
              <a:buSzPts val="1000"/>
              <a:buFont typeface="Symbol" panose="05050102010706020507" pitchFamily="18" charset="2"/>
              <a:buChar char=""/>
              <a:tabLst>
                <a:tab pos="538163" algn="l"/>
              </a:tabLst>
            </a:pPr>
            <a:r>
              <a:rPr lang="fr-FR" sz="1350" dirty="0">
                <a:solidFill>
                  <a:srgbClr val="232629"/>
                </a:solidFill>
                <a:latin typeface="Calibri" panose="020F0502020204030204" pitchFamily="34" charset="0"/>
                <a:ea typeface="Times New Roman" panose="02020603050405020304" pitchFamily="18" charset="0"/>
                <a:cs typeface="Calibri" panose="020F0502020204030204" pitchFamily="34" charset="0"/>
              </a:rPr>
              <a:t>On peut maintenant accéder a l’application de n’importe quel machine appartient  a la  réseau sur lequel se trouve l’hôte virtuel par la navigateur en utilisant  l’adresse </a:t>
            </a:r>
            <a:r>
              <a:rPr lang="fr-FR" sz="1350" u="sng" dirty="0">
                <a:solidFill>
                  <a:srgbClr val="000000"/>
                </a:solidFill>
                <a:latin typeface="Calibri" panose="020F0502020204030204" pitchFamily="34" charset="0"/>
                <a:ea typeface="Times New Roman" panose="02020603050405020304" pitchFamily="18" charset="0"/>
                <a:cs typeface="Calibri" panose="020F0502020204030204" pitchFamily="34" charset="0"/>
                <a:hlinkClick r:id="rId2"/>
              </a:rPr>
              <a:t>http://192.168.1.2:8000</a:t>
            </a:r>
            <a:endParaRPr lang="fr-MR" sz="1200" dirty="0">
              <a:latin typeface="Calibri" panose="020F0502020204030204" pitchFamily="34" charset="0"/>
              <a:ea typeface="Calibri" panose="020F0502020204030204" pitchFamily="34" charset="0"/>
              <a:cs typeface="Arial" panose="020B0604020202020204" pitchFamily="34" charset="0"/>
            </a:endParaRPr>
          </a:p>
        </p:txBody>
      </p:sp>
      <p:sp>
        <p:nvSpPr>
          <p:cNvPr id="4" name="Rectangle à coins arrondis 3"/>
          <p:cNvSpPr/>
          <p:nvPr/>
        </p:nvSpPr>
        <p:spPr>
          <a:xfrm>
            <a:off x="1293224" y="326572"/>
            <a:ext cx="6740434" cy="757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rPr>
              <a:t>Accès</a:t>
            </a:r>
            <a:r>
              <a:rPr lang="en-US" sz="2800" dirty="0">
                <a:solidFill>
                  <a:schemeClr val="bg1"/>
                </a:solidFill>
              </a:rPr>
              <a:t> </a:t>
            </a:r>
            <a:r>
              <a:rPr lang="fr-FR" sz="2800" dirty="0">
                <a:solidFill>
                  <a:schemeClr val="bg1"/>
                </a:solidFill>
              </a:rPr>
              <a:t>en</a:t>
            </a:r>
            <a:r>
              <a:rPr lang="en-GB" sz="2800" dirty="0">
                <a:solidFill>
                  <a:schemeClr val="bg1"/>
                </a:solidFill>
              </a:rPr>
              <a:t> </a:t>
            </a:r>
            <a:r>
              <a:rPr lang="fr-FR" sz="2800" b="1" i="1" dirty="0">
                <a:solidFill>
                  <a:schemeClr val="bg1"/>
                </a:solidFill>
                <a:latin typeface="Cambria" panose="02040503050406030204" pitchFamily="18" charset="0"/>
                <a:ea typeface="Times New Roman" panose="02020603050405020304" pitchFamily="18" charset="0"/>
                <a:cs typeface="Times New Roman" panose="02020603050405020304" pitchFamily="18" charset="0"/>
              </a:rPr>
              <a:t>LAN et </a:t>
            </a:r>
            <a:r>
              <a:rPr lang="en-GB" sz="2800" dirty="0">
                <a:solidFill>
                  <a:schemeClr val="bg1"/>
                </a:solidFill>
              </a:rPr>
              <a:t>WLAN </a:t>
            </a:r>
            <a:r>
              <a:rPr lang="fr-FR" sz="2800" dirty="0">
                <a:solidFill>
                  <a:schemeClr val="bg1"/>
                </a:solidFill>
              </a:rPr>
              <a:t>et</a:t>
            </a:r>
            <a:r>
              <a:rPr lang="en-GB" sz="2800" dirty="0">
                <a:solidFill>
                  <a:schemeClr val="bg1"/>
                </a:solidFill>
              </a:rPr>
              <a:t> </a:t>
            </a:r>
            <a:r>
              <a:rPr lang="fr-FR" sz="2800" dirty="0">
                <a:solidFill>
                  <a:schemeClr val="bg1"/>
                </a:solidFill>
              </a:rPr>
              <a:t>par</a:t>
            </a:r>
            <a:r>
              <a:rPr lang="en-GB" sz="2800" dirty="0">
                <a:solidFill>
                  <a:schemeClr val="bg1"/>
                </a:solidFill>
              </a:rPr>
              <a:t> </a:t>
            </a:r>
            <a:r>
              <a:rPr lang="fr-FR" sz="2800" dirty="0">
                <a:solidFill>
                  <a:schemeClr val="bg1"/>
                </a:solidFill>
              </a:rPr>
              <a:t>Tunnel</a:t>
            </a:r>
          </a:p>
        </p:txBody>
      </p:sp>
    </p:spTree>
    <p:extLst>
      <p:ext uri="{BB962C8B-B14F-4D97-AF65-F5344CB8AC3E}">
        <p14:creationId xmlns:p14="http://schemas.microsoft.com/office/powerpoint/2010/main" val="198536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BEEACED-0B3A-4062-A55D-C711BFE29363}"/>
              </a:ext>
            </a:extLst>
          </p:cNvPr>
          <p:cNvSpPr txBox="1"/>
          <p:nvPr/>
        </p:nvSpPr>
        <p:spPr>
          <a:xfrm>
            <a:off x="677043" y="1523730"/>
            <a:ext cx="7789914" cy="830997"/>
          </a:xfrm>
          <a:prstGeom prst="rect">
            <a:avLst/>
          </a:prstGeom>
          <a:noFill/>
        </p:spPr>
        <p:txBody>
          <a:bodyPr wrap="square">
            <a:spAutoFit/>
          </a:bodyPr>
          <a:lstStyle/>
          <a:p>
            <a:pPr marL="226219" lvl="5">
              <a:spcBef>
                <a:spcPts val="750"/>
              </a:spcBef>
            </a:pPr>
            <a:r>
              <a:rPr lang="fr-FR" sz="2400" b="1" i="1" dirty="0">
                <a:latin typeface="Cambria" panose="02040503050406030204" pitchFamily="18" charset="0"/>
                <a:ea typeface="Times New Roman" panose="02020603050405020304" pitchFamily="18" charset="0"/>
                <a:cs typeface="Times New Roman" panose="02020603050405020304" pitchFamily="18" charset="0"/>
              </a:rPr>
              <a:t>L’</a:t>
            </a:r>
            <a:r>
              <a:rPr lang="fr-FR" sz="2400" b="1" i="1" dirty="0" err="1">
                <a:latin typeface="Cambria" panose="02040503050406030204" pitchFamily="18" charset="0"/>
                <a:ea typeface="Times New Roman" panose="02020603050405020304" pitchFamily="18" charset="0"/>
                <a:cs typeface="Times New Roman" panose="02020603050405020304" pitchFamily="18" charset="0"/>
              </a:rPr>
              <a:t>acces</a:t>
            </a:r>
            <a:r>
              <a:rPr lang="fr-FR" sz="2400" b="1" i="1" dirty="0">
                <a:latin typeface="Cambria" panose="02040503050406030204" pitchFamily="18" charset="0"/>
                <a:ea typeface="Times New Roman" panose="02020603050405020304" pitchFamily="18" charset="0"/>
                <a:cs typeface="Times New Roman" panose="02020603050405020304" pitchFamily="18" charset="0"/>
              </a:rPr>
              <a:t> par tunnel en utilisant </a:t>
            </a:r>
            <a:r>
              <a:rPr lang="fr-FR" sz="2400" b="1" i="1" dirty="0" err="1">
                <a:latin typeface="Cambria" panose="02040503050406030204" pitchFamily="18" charset="0"/>
                <a:ea typeface="Times New Roman" panose="02020603050405020304" pitchFamily="18" charset="0"/>
                <a:cs typeface="Times New Roman" panose="02020603050405020304" pitchFamily="18" charset="0"/>
              </a:rPr>
              <a:t>ngrok</a:t>
            </a:r>
            <a:r>
              <a:rPr lang="fr-FR" sz="2400" b="1" i="1" dirty="0">
                <a:latin typeface="Cambria" panose="02040503050406030204" pitchFamily="18" charset="0"/>
                <a:ea typeface="Times New Roman" panose="02020603050405020304" pitchFamily="18" charset="0"/>
                <a:cs typeface="Times New Roman" panose="02020603050405020304" pitchFamily="18" charset="0"/>
              </a:rPr>
              <a:t>(</a:t>
            </a:r>
            <a:r>
              <a:rPr lang="fr-FR" sz="2400" dirty="0"/>
              <a:t>Mise en œuvre de </a:t>
            </a:r>
            <a:r>
              <a:rPr lang="fr-FR" sz="2400" dirty="0" err="1"/>
              <a:t>ngrok</a:t>
            </a:r>
            <a:r>
              <a:rPr lang="fr-FR" sz="2400" b="1" i="1" dirty="0">
                <a:latin typeface="Cambria" panose="02040503050406030204" pitchFamily="18" charset="0"/>
                <a:ea typeface="Times New Roman" panose="02020603050405020304" pitchFamily="18" charset="0"/>
                <a:cs typeface="Times New Roman" panose="02020603050405020304" pitchFamily="18" charset="0"/>
              </a:rPr>
              <a:t>)</a:t>
            </a:r>
          </a:p>
        </p:txBody>
      </p:sp>
      <p:sp>
        <p:nvSpPr>
          <p:cNvPr id="4" name="Rectangle 3"/>
          <p:cNvSpPr/>
          <p:nvPr/>
        </p:nvSpPr>
        <p:spPr>
          <a:xfrm>
            <a:off x="955963" y="2880293"/>
            <a:ext cx="6670964" cy="507831"/>
          </a:xfrm>
          <a:prstGeom prst="rect">
            <a:avLst/>
          </a:prstGeom>
        </p:spPr>
        <p:txBody>
          <a:bodyPr wrap="square">
            <a:spAutoFit/>
          </a:bodyPr>
          <a:lstStyle/>
          <a:p>
            <a:r>
              <a:rPr lang="fr-FR" sz="1350" dirty="0"/>
              <a:t/>
            </a:r>
            <a:br>
              <a:rPr lang="fr-FR" sz="1350" dirty="0"/>
            </a:br>
            <a:endParaRPr lang="fr-FR" sz="1350" dirty="0"/>
          </a:p>
        </p:txBody>
      </p:sp>
      <p:sp>
        <p:nvSpPr>
          <p:cNvPr id="8" name="Rectangle 7"/>
          <p:cNvSpPr/>
          <p:nvPr/>
        </p:nvSpPr>
        <p:spPr>
          <a:xfrm>
            <a:off x="676971" y="2326324"/>
            <a:ext cx="7789914" cy="415498"/>
          </a:xfrm>
          <a:prstGeom prst="rect">
            <a:avLst/>
          </a:prstGeom>
        </p:spPr>
        <p:txBody>
          <a:bodyPr wrap="square">
            <a:spAutoFit/>
          </a:bodyPr>
          <a:lstStyle/>
          <a:p>
            <a:r>
              <a:rPr lang="fr-FR" sz="2100" b="1" dirty="0"/>
              <a:t>Démarrer l’application Django sur l’adresse </a:t>
            </a:r>
            <a:r>
              <a:rPr lang="fr-FR" sz="2100" b="1" dirty="0">
                <a:highlight>
                  <a:srgbClr val="C0C0C0"/>
                </a:highlight>
                <a:latin typeface="Consolas" panose="020B0609020204030204" pitchFamily="49" charset="0"/>
              </a:rPr>
              <a:t>127.0.0.1:8000</a:t>
            </a:r>
            <a:endParaRPr lang="fr-FR" sz="1350" dirty="0"/>
          </a:p>
        </p:txBody>
      </p:sp>
      <p:sp>
        <p:nvSpPr>
          <p:cNvPr id="11" name="Rectangle 10"/>
          <p:cNvSpPr/>
          <p:nvPr/>
        </p:nvSpPr>
        <p:spPr>
          <a:xfrm>
            <a:off x="1090974" y="2880293"/>
            <a:ext cx="7273637" cy="2239074"/>
          </a:xfrm>
          <a:prstGeom prst="rect">
            <a:avLst/>
          </a:prstGeom>
        </p:spPr>
        <p:txBody>
          <a:bodyPr wrap="square">
            <a:spAutoFit/>
          </a:bodyPr>
          <a:lstStyle/>
          <a:p>
            <a:r>
              <a:rPr lang="fr-FR" dirty="0"/>
              <a:t>Et après :</a:t>
            </a:r>
          </a:p>
          <a:p>
            <a:pPr marL="257175" indent="-257175">
              <a:buFont typeface="+mj-lt"/>
              <a:buAutoNum type="arabicPeriod"/>
            </a:pPr>
            <a:r>
              <a:rPr lang="fr-FR" dirty="0"/>
              <a:t>Dans un premier temps, il vous faut </a:t>
            </a:r>
            <a:r>
              <a:rPr lang="fr-FR" b="1" u="sng" dirty="0">
                <a:hlinkClick r:id="rId2" tooltip="Télécharger ngrok"/>
              </a:rPr>
              <a:t>télécharger </a:t>
            </a:r>
            <a:r>
              <a:rPr lang="fr-FR" b="1" u="sng" dirty="0" err="1">
                <a:hlinkClick r:id="rId2" tooltip="Télécharger ngrok"/>
              </a:rPr>
              <a:t>ngrok</a:t>
            </a:r>
            <a:r>
              <a:rPr lang="fr-FR" dirty="0"/>
              <a:t> (disponible pour </a:t>
            </a:r>
            <a:r>
              <a:rPr lang="fr-FR" u="sng" dirty="0">
                <a:hlinkClick r:id="rId3" tooltip="ngrok pour Windows"/>
              </a:rPr>
              <a:t>Windows</a:t>
            </a:r>
            <a:r>
              <a:rPr lang="fr-FR" dirty="0"/>
              <a:t>, </a:t>
            </a:r>
            <a:r>
              <a:rPr lang="fr-FR" u="sng" dirty="0">
                <a:hlinkClick r:id="rId4" tooltip="Télécharger ngrok pour Mac"/>
              </a:rPr>
              <a:t>OS X</a:t>
            </a:r>
            <a:r>
              <a:rPr lang="fr-FR" dirty="0"/>
              <a:t> ou </a:t>
            </a:r>
            <a:r>
              <a:rPr lang="fr-FR" u="sng" dirty="0">
                <a:hlinkClick r:id="rId5" tooltip="Télécharger ngrok pour Linux"/>
              </a:rPr>
              <a:t>Linux</a:t>
            </a:r>
            <a:r>
              <a:rPr lang="fr-FR" dirty="0"/>
              <a:t>).</a:t>
            </a:r>
          </a:p>
          <a:p>
            <a:pPr marL="257175" indent="-257175">
              <a:buFont typeface="+mj-lt"/>
              <a:buAutoNum type="arabicPeriod"/>
            </a:pPr>
            <a:r>
              <a:rPr lang="fr-FR" dirty="0"/>
              <a:t>Seconde étape,</a:t>
            </a:r>
            <a:r>
              <a:rPr lang="fr-FR" b="1" dirty="0"/>
              <a:t> décompressez le fichier</a:t>
            </a:r>
            <a:r>
              <a:rPr lang="fr-FR" dirty="0"/>
              <a:t> précédemment téléchargé</a:t>
            </a:r>
          </a:p>
          <a:p>
            <a:pPr marL="257175" indent="-257175">
              <a:buFont typeface="+mj-lt"/>
              <a:buAutoNum type="arabicPeriod"/>
            </a:pPr>
            <a:r>
              <a:rPr lang="fr-FR" dirty="0"/>
              <a:t>Troisième étape… </a:t>
            </a:r>
            <a:r>
              <a:rPr lang="fr-FR" b="1" dirty="0"/>
              <a:t>lancez l’application</a:t>
            </a:r>
            <a:r>
              <a:rPr lang="fr-FR" dirty="0"/>
              <a:t>.</a:t>
            </a:r>
          </a:p>
          <a:p>
            <a:pPr marL="257175" indent="-257175">
              <a:buFont typeface="+mj-lt"/>
              <a:buAutoNum type="arabicPeriod"/>
            </a:pPr>
            <a:r>
              <a:rPr lang="fr-FR" dirty="0"/>
              <a:t>Et il faut créer un compte sur la site </a:t>
            </a:r>
            <a:r>
              <a:rPr lang="fr-FR" dirty="0" err="1"/>
              <a:t>ngrok</a:t>
            </a:r>
            <a:r>
              <a:rPr lang="fr-FR" dirty="0"/>
              <a:t> et se connecter sur cette compte </a:t>
            </a:r>
          </a:p>
          <a:p>
            <a:endParaRPr lang="fr-FR" sz="1350" dirty="0"/>
          </a:p>
        </p:txBody>
      </p:sp>
      <p:sp>
        <p:nvSpPr>
          <p:cNvPr id="6" name="Rectangle à coins arrondis 5"/>
          <p:cNvSpPr/>
          <p:nvPr/>
        </p:nvSpPr>
        <p:spPr>
          <a:xfrm>
            <a:off x="1201783" y="169817"/>
            <a:ext cx="6740434" cy="757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rPr>
              <a:t>Accès</a:t>
            </a:r>
            <a:r>
              <a:rPr lang="en-US" sz="2800" dirty="0">
                <a:solidFill>
                  <a:schemeClr val="bg1"/>
                </a:solidFill>
              </a:rPr>
              <a:t> </a:t>
            </a:r>
            <a:r>
              <a:rPr lang="fr-FR" sz="2800" dirty="0">
                <a:solidFill>
                  <a:schemeClr val="bg1"/>
                </a:solidFill>
              </a:rPr>
              <a:t>en</a:t>
            </a:r>
            <a:r>
              <a:rPr lang="en-GB" sz="2800" dirty="0">
                <a:solidFill>
                  <a:schemeClr val="bg1"/>
                </a:solidFill>
              </a:rPr>
              <a:t> </a:t>
            </a:r>
            <a:r>
              <a:rPr lang="fr-FR" sz="2800" b="1" i="1" dirty="0">
                <a:solidFill>
                  <a:schemeClr val="bg1"/>
                </a:solidFill>
                <a:latin typeface="Cambria" panose="02040503050406030204" pitchFamily="18" charset="0"/>
                <a:ea typeface="Times New Roman" panose="02020603050405020304" pitchFamily="18" charset="0"/>
                <a:cs typeface="Times New Roman" panose="02020603050405020304" pitchFamily="18" charset="0"/>
              </a:rPr>
              <a:t>LAN et </a:t>
            </a:r>
            <a:r>
              <a:rPr lang="en-GB" sz="2800" dirty="0">
                <a:solidFill>
                  <a:schemeClr val="bg1"/>
                </a:solidFill>
              </a:rPr>
              <a:t>WLAN </a:t>
            </a:r>
            <a:r>
              <a:rPr lang="fr-FR" sz="2800" dirty="0">
                <a:solidFill>
                  <a:schemeClr val="bg1"/>
                </a:solidFill>
              </a:rPr>
              <a:t>et</a:t>
            </a:r>
            <a:r>
              <a:rPr lang="en-GB" sz="2800" dirty="0">
                <a:solidFill>
                  <a:schemeClr val="bg1"/>
                </a:solidFill>
              </a:rPr>
              <a:t> </a:t>
            </a:r>
            <a:r>
              <a:rPr lang="fr-FR" sz="2800" dirty="0">
                <a:solidFill>
                  <a:schemeClr val="bg1"/>
                </a:solidFill>
              </a:rPr>
              <a:t>par</a:t>
            </a:r>
            <a:r>
              <a:rPr lang="en-GB" sz="2800" dirty="0">
                <a:solidFill>
                  <a:schemeClr val="bg1"/>
                </a:solidFill>
              </a:rPr>
              <a:t> </a:t>
            </a:r>
            <a:r>
              <a:rPr lang="fr-FR" sz="2800" dirty="0">
                <a:solidFill>
                  <a:schemeClr val="bg1"/>
                </a:solidFill>
              </a:rPr>
              <a:t>Tunnel</a:t>
            </a:r>
          </a:p>
        </p:txBody>
      </p:sp>
    </p:spTree>
    <p:extLst>
      <p:ext uri="{BB962C8B-B14F-4D97-AF65-F5344CB8AC3E}">
        <p14:creationId xmlns:p14="http://schemas.microsoft.com/office/powerpoint/2010/main" val="872491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BEEACED-0B3A-4062-A55D-C711BFE29363}"/>
              </a:ext>
            </a:extLst>
          </p:cNvPr>
          <p:cNvSpPr txBox="1"/>
          <p:nvPr/>
        </p:nvSpPr>
        <p:spPr>
          <a:xfrm>
            <a:off x="778802" y="1144633"/>
            <a:ext cx="7864356" cy="415498"/>
          </a:xfrm>
          <a:prstGeom prst="rect">
            <a:avLst/>
          </a:prstGeom>
          <a:noFill/>
        </p:spPr>
        <p:txBody>
          <a:bodyPr wrap="square">
            <a:spAutoFit/>
          </a:bodyPr>
          <a:lstStyle/>
          <a:p>
            <a:pPr marL="226219" lvl="5">
              <a:spcBef>
                <a:spcPts val="750"/>
              </a:spcBef>
            </a:pPr>
            <a:r>
              <a:rPr lang="fr-FR" sz="2100" b="1" i="1" dirty="0">
                <a:latin typeface="Cambria" panose="02040503050406030204" pitchFamily="18" charset="0"/>
                <a:ea typeface="Times New Roman" panose="02020603050405020304" pitchFamily="18" charset="0"/>
                <a:cs typeface="Times New Roman" panose="02020603050405020304" pitchFamily="18" charset="0"/>
              </a:rPr>
              <a:t>L’</a:t>
            </a:r>
            <a:r>
              <a:rPr lang="fr-FR" sz="2100" b="1" i="1" dirty="0" err="1">
                <a:latin typeface="Cambria" panose="02040503050406030204" pitchFamily="18" charset="0"/>
                <a:ea typeface="Times New Roman" panose="02020603050405020304" pitchFamily="18" charset="0"/>
                <a:cs typeface="Times New Roman" panose="02020603050405020304" pitchFamily="18" charset="0"/>
              </a:rPr>
              <a:t>acces</a:t>
            </a:r>
            <a:r>
              <a:rPr lang="fr-FR" sz="2100" b="1" i="1" dirty="0">
                <a:latin typeface="Cambria" panose="02040503050406030204" pitchFamily="18" charset="0"/>
                <a:ea typeface="Times New Roman" panose="02020603050405020304" pitchFamily="18" charset="0"/>
                <a:cs typeface="Times New Roman" panose="02020603050405020304" pitchFamily="18" charset="0"/>
              </a:rPr>
              <a:t> par tunnel en utilisant </a:t>
            </a:r>
            <a:r>
              <a:rPr lang="fr-FR" sz="2100" b="1" i="1" dirty="0" err="1">
                <a:latin typeface="Cambria" panose="02040503050406030204" pitchFamily="18" charset="0"/>
                <a:ea typeface="Times New Roman" panose="02020603050405020304" pitchFamily="18" charset="0"/>
                <a:cs typeface="Times New Roman" panose="02020603050405020304" pitchFamily="18" charset="0"/>
              </a:rPr>
              <a:t>ngrok</a:t>
            </a:r>
            <a:r>
              <a:rPr lang="fr-FR" sz="2100" b="1" i="1" dirty="0">
                <a:latin typeface="Cambria" panose="02040503050406030204" pitchFamily="18" charset="0"/>
                <a:ea typeface="Times New Roman" panose="02020603050405020304" pitchFamily="18" charset="0"/>
                <a:cs typeface="Times New Roman" panose="02020603050405020304" pitchFamily="18" charset="0"/>
              </a:rPr>
              <a:t>(</a:t>
            </a:r>
            <a:r>
              <a:rPr lang="fr-FR" sz="2100" dirty="0"/>
              <a:t>Mise en œuvre de </a:t>
            </a:r>
            <a:r>
              <a:rPr lang="fr-FR" sz="2100" dirty="0" err="1"/>
              <a:t>ngrok</a:t>
            </a:r>
            <a:r>
              <a:rPr lang="fr-FR" sz="2100" b="1" i="1" dirty="0" smtClean="0">
                <a:latin typeface="Cambria" panose="02040503050406030204" pitchFamily="18" charset="0"/>
                <a:ea typeface="Times New Roman" panose="02020603050405020304" pitchFamily="18" charset="0"/>
                <a:cs typeface="Times New Roman" panose="02020603050405020304" pitchFamily="18" charset="0"/>
              </a:rPr>
              <a:t>)</a:t>
            </a:r>
            <a:endParaRPr lang="fr-FR" sz="2100" b="1" i="1"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D2D8332F-69DD-4E6A-B4D5-FB80953C1D5E}"/>
              </a:ext>
            </a:extLst>
          </p:cNvPr>
          <p:cNvSpPr>
            <a:spLocks noChangeArrowheads="1"/>
          </p:cNvSpPr>
          <p:nvPr/>
        </p:nvSpPr>
        <p:spPr bwMode="auto">
          <a:xfrm>
            <a:off x="1028999" y="2105340"/>
            <a:ext cx="6358938" cy="553998"/>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fr-FR" altLang="fr-FR" sz="1500" dirty="0">
                <a:solidFill>
                  <a:schemeClr val="bg1"/>
                </a:solidFill>
                <a:highlight>
                  <a:srgbClr val="C0C0C0"/>
                </a:highlight>
                <a:latin typeface="IBMPlexMono"/>
              </a:rPr>
              <a:t>ngrok config </a:t>
            </a:r>
            <a:r>
              <a:rPr lang="fr-FR" altLang="fr-FR" sz="1500" dirty="0" err="1">
                <a:solidFill>
                  <a:schemeClr val="bg1"/>
                </a:solidFill>
                <a:highlight>
                  <a:srgbClr val="C0C0C0"/>
                </a:highlight>
                <a:latin typeface="IBMPlexMono"/>
              </a:rPr>
              <a:t>add-authtoken</a:t>
            </a:r>
            <a:r>
              <a:rPr lang="fr-FR" altLang="fr-FR" sz="1500" dirty="0">
                <a:solidFill>
                  <a:schemeClr val="bg1"/>
                </a:solidFill>
                <a:highlight>
                  <a:srgbClr val="C0C0C0"/>
                </a:highlight>
                <a:latin typeface="IBMPlexMono"/>
              </a:rPr>
              <a:t> 29XPMr98ZiPYHkHlbDk3MrY4INs_2N9Dxh6AbChMPfJCCPHEA</a:t>
            </a:r>
            <a:r>
              <a:rPr lang="fr-FR" altLang="fr-FR" sz="2100" dirty="0">
                <a:solidFill>
                  <a:schemeClr val="bg1"/>
                </a:solidFill>
                <a:highlight>
                  <a:srgbClr val="C0C0C0"/>
                </a:highlight>
              </a:rPr>
              <a:t> </a:t>
            </a:r>
            <a:endParaRPr lang="fr-FR" altLang="fr-FR" sz="3300" dirty="0">
              <a:solidFill>
                <a:schemeClr val="bg1"/>
              </a:solidFill>
              <a:highlight>
                <a:srgbClr val="C0C0C0"/>
              </a:highlight>
              <a:latin typeface="Arial" panose="020B0604020202020204" pitchFamily="34" charset="0"/>
            </a:endParaRPr>
          </a:p>
        </p:txBody>
      </p:sp>
      <p:sp>
        <p:nvSpPr>
          <p:cNvPr id="7" name="Rectangle 1">
            <a:extLst>
              <a:ext uri="{FF2B5EF4-FFF2-40B4-BE49-F238E27FC236}">
                <a16:creationId xmlns:a16="http://schemas.microsoft.com/office/drawing/2014/main" id="{45313AD9-D4A4-4E2F-8919-1942C5DA61AC}"/>
              </a:ext>
            </a:extLst>
          </p:cNvPr>
          <p:cNvSpPr>
            <a:spLocks noChangeArrowheads="1"/>
          </p:cNvSpPr>
          <p:nvPr/>
        </p:nvSpPr>
        <p:spPr bwMode="auto">
          <a:xfrm>
            <a:off x="955699" y="3095668"/>
            <a:ext cx="7085859" cy="230832"/>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fr-FR" sz="1500" dirty="0">
                <a:solidFill>
                  <a:schemeClr val="bg1"/>
                </a:solidFill>
                <a:highlight>
                  <a:srgbClr val="C0C0C0"/>
                </a:highlight>
                <a:latin typeface="Consolas" panose="020B0609020204030204" pitchFamily="49" charset="0"/>
              </a:rPr>
              <a:t>ngrok http 8000</a:t>
            </a:r>
            <a:endParaRPr lang="fr-FR" altLang="fr-FR" sz="1050" dirty="0">
              <a:solidFill>
                <a:schemeClr val="bg1"/>
              </a:solidFill>
              <a:highlight>
                <a:srgbClr val="C0C0C0"/>
              </a:highlight>
              <a:latin typeface="Arial" panose="020B0604020202020204" pitchFamily="34" charset="0"/>
            </a:endParaRPr>
          </a:p>
        </p:txBody>
      </p:sp>
      <p:pic>
        <p:nvPicPr>
          <p:cNvPr id="9" name="Image 8">
            <a:extLst>
              <a:ext uri="{FF2B5EF4-FFF2-40B4-BE49-F238E27FC236}">
                <a16:creationId xmlns:a16="http://schemas.microsoft.com/office/drawing/2014/main" id="{4BE146CC-2B3E-4667-86CC-A8C9DBEF3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99" y="3486151"/>
            <a:ext cx="7012559" cy="2401820"/>
          </a:xfrm>
          <a:prstGeom prst="rect">
            <a:avLst/>
          </a:prstGeom>
        </p:spPr>
      </p:pic>
      <p:sp>
        <p:nvSpPr>
          <p:cNvPr id="4" name="Rectangle 3"/>
          <p:cNvSpPr/>
          <p:nvPr/>
        </p:nvSpPr>
        <p:spPr>
          <a:xfrm>
            <a:off x="786579" y="1645608"/>
            <a:ext cx="7665923" cy="323165"/>
          </a:xfrm>
          <a:prstGeom prst="rect">
            <a:avLst/>
          </a:prstGeom>
        </p:spPr>
        <p:txBody>
          <a:bodyPr wrap="square">
            <a:spAutoFit/>
          </a:bodyPr>
          <a:lstStyle/>
          <a:p>
            <a:pPr algn="ctr"/>
            <a:r>
              <a:rPr lang="fr-FR" sz="1500" dirty="0">
                <a:latin typeface="Consolas" panose="020B0609020204030204" pitchFamily="49" charset="0"/>
              </a:rPr>
              <a:t>configurer notre machine sur la clés </a:t>
            </a:r>
            <a:r>
              <a:rPr lang="fr-FR" sz="1500" dirty="0" err="1">
                <a:latin typeface="Consolas" panose="020B0609020204030204" pitchFamily="49" charset="0"/>
              </a:rPr>
              <a:t>authtoken</a:t>
            </a:r>
            <a:r>
              <a:rPr lang="fr-FR" sz="1500" dirty="0">
                <a:latin typeface="Consolas" panose="020B0609020204030204" pitchFamily="49" charset="0"/>
              </a:rPr>
              <a:t> donner par la site </a:t>
            </a:r>
            <a:r>
              <a:rPr lang="fr-FR" sz="1500" dirty="0" err="1">
                <a:latin typeface="Consolas" panose="020B0609020204030204" pitchFamily="49" charset="0"/>
              </a:rPr>
              <a:t>ngrok</a:t>
            </a:r>
            <a:r>
              <a:rPr lang="fr-FR" sz="1500" dirty="0">
                <a:latin typeface="Consolas" panose="020B0609020204030204" pitchFamily="49" charset="0"/>
              </a:rPr>
              <a:t> </a:t>
            </a:r>
            <a:endParaRPr lang="fr-FR" sz="1500" dirty="0"/>
          </a:p>
        </p:txBody>
      </p:sp>
      <p:sp>
        <p:nvSpPr>
          <p:cNvPr id="8" name="Rectangle à coins arrondis 7"/>
          <p:cNvSpPr/>
          <p:nvPr/>
        </p:nvSpPr>
        <p:spPr>
          <a:xfrm>
            <a:off x="1201783" y="104503"/>
            <a:ext cx="6740434" cy="757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rPr>
              <a:t>Accès</a:t>
            </a:r>
            <a:r>
              <a:rPr lang="en-US" sz="2800" dirty="0">
                <a:solidFill>
                  <a:schemeClr val="bg1"/>
                </a:solidFill>
              </a:rPr>
              <a:t> </a:t>
            </a:r>
            <a:r>
              <a:rPr lang="fr-FR" sz="2800" dirty="0">
                <a:solidFill>
                  <a:schemeClr val="bg1"/>
                </a:solidFill>
              </a:rPr>
              <a:t>en</a:t>
            </a:r>
            <a:r>
              <a:rPr lang="en-GB" sz="2800" dirty="0">
                <a:solidFill>
                  <a:schemeClr val="bg1"/>
                </a:solidFill>
              </a:rPr>
              <a:t> </a:t>
            </a:r>
            <a:r>
              <a:rPr lang="fr-FR" sz="2800" b="1" i="1" dirty="0">
                <a:solidFill>
                  <a:schemeClr val="bg1"/>
                </a:solidFill>
                <a:latin typeface="Cambria" panose="02040503050406030204" pitchFamily="18" charset="0"/>
                <a:ea typeface="Times New Roman" panose="02020603050405020304" pitchFamily="18" charset="0"/>
                <a:cs typeface="Times New Roman" panose="02020603050405020304" pitchFamily="18" charset="0"/>
              </a:rPr>
              <a:t>LAN et </a:t>
            </a:r>
            <a:r>
              <a:rPr lang="en-GB" sz="2800" dirty="0">
                <a:solidFill>
                  <a:schemeClr val="bg1"/>
                </a:solidFill>
              </a:rPr>
              <a:t>WLAN </a:t>
            </a:r>
            <a:r>
              <a:rPr lang="fr-FR" sz="2800" dirty="0">
                <a:solidFill>
                  <a:schemeClr val="bg1"/>
                </a:solidFill>
              </a:rPr>
              <a:t>et</a:t>
            </a:r>
            <a:r>
              <a:rPr lang="en-GB" sz="2800" dirty="0">
                <a:solidFill>
                  <a:schemeClr val="bg1"/>
                </a:solidFill>
              </a:rPr>
              <a:t> </a:t>
            </a:r>
            <a:r>
              <a:rPr lang="fr-FR" sz="2800" dirty="0">
                <a:solidFill>
                  <a:schemeClr val="bg1"/>
                </a:solidFill>
              </a:rPr>
              <a:t>par</a:t>
            </a:r>
            <a:r>
              <a:rPr lang="en-GB" sz="2800" dirty="0">
                <a:solidFill>
                  <a:schemeClr val="bg1"/>
                </a:solidFill>
              </a:rPr>
              <a:t> </a:t>
            </a:r>
            <a:r>
              <a:rPr lang="fr-FR" sz="2800" dirty="0">
                <a:solidFill>
                  <a:schemeClr val="bg1"/>
                </a:solidFill>
              </a:rPr>
              <a:t>Tunnel</a:t>
            </a:r>
          </a:p>
        </p:txBody>
      </p:sp>
    </p:spTree>
    <p:extLst>
      <p:ext uri="{BB962C8B-B14F-4D97-AF65-F5344CB8AC3E}">
        <p14:creationId xmlns:p14="http://schemas.microsoft.com/office/powerpoint/2010/main" val="3172129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93C4236-EBF6-427B-A455-825E70FD866C}"/>
              </a:ext>
            </a:extLst>
          </p:cNvPr>
          <p:cNvSpPr txBox="1"/>
          <p:nvPr/>
        </p:nvSpPr>
        <p:spPr>
          <a:xfrm>
            <a:off x="1149926" y="453044"/>
            <a:ext cx="4641273" cy="461665"/>
          </a:xfrm>
          <a:prstGeom prst="rect">
            <a:avLst/>
          </a:prstGeom>
          <a:noFill/>
        </p:spPr>
        <p:txBody>
          <a:bodyPr wrap="square" rtlCol="0">
            <a:spAutoFit/>
          </a:bodyPr>
          <a:lstStyle/>
          <a:p>
            <a:r>
              <a:rPr lang="fr-FR" sz="2400" dirty="0">
                <a:solidFill>
                  <a:schemeClr val="bg1"/>
                </a:solidFill>
              </a:rPr>
              <a:t>DEMOSTRATION</a:t>
            </a:r>
          </a:p>
        </p:txBody>
      </p:sp>
      <p:sp>
        <p:nvSpPr>
          <p:cNvPr id="3" name="Rectangle à coins arrondis 2"/>
          <p:cNvSpPr/>
          <p:nvPr/>
        </p:nvSpPr>
        <p:spPr>
          <a:xfrm>
            <a:off x="914400" y="2220686"/>
            <a:ext cx="7119257" cy="3621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393C4236-EBF6-427B-A455-825E70FD866C}"/>
              </a:ext>
            </a:extLst>
          </p:cNvPr>
          <p:cNvSpPr txBox="1"/>
          <p:nvPr/>
        </p:nvSpPr>
        <p:spPr>
          <a:xfrm>
            <a:off x="1658983" y="3429000"/>
            <a:ext cx="5826034" cy="1200329"/>
          </a:xfrm>
          <a:prstGeom prst="rect">
            <a:avLst/>
          </a:prstGeom>
          <a:noFill/>
        </p:spPr>
        <p:txBody>
          <a:bodyPr wrap="square" rtlCol="0">
            <a:spAutoFit/>
          </a:bodyPr>
          <a:lstStyle/>
          <a:p>
            <a:r>
              <a:rPr lang="fr-FR" sz="7200" dirty="0" smtClean="0">
                <a:solidFill>
                  <a:schemeClr val="bg1"/>
                </a:solidFill>
              </a:rPr>
              <a:t>Démonstration</a:t>
            </a:r>
            <a:endParaRPr lang="fr-FR" sz="7200" dirty="0">
              <a:solidFill>
                <a:schemeClr val="bg1"/>
              </a:solidFill>
            </a:endParaRPr>
          </a:p>
        </p:txBody>
      </p:sp>
    </p:spTree>
    <p:extLst>
      <p:ext uri="{BB962C8B-B14F-4D97-AF65-F5344CB8AC3E}">
        <p14:creationId xmlns:p14="http://schemas.microsoft.com/office/powerpoint/2010/main" val="429181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0319480-55BC-4DA4-875C-07386421B94D}"/>
              </a:ext>
            </a:extLst>
          </p:cNvPr>
          <p:cNvSpPr txBox="1"/>
          <p:nvPr/>
        </p:nvSpPr>
        <p:spPr>
          <a:xfrm>
            <a:off x="1648691" y="429491"/>
            <a:ext cx="5597236" cy="523220"/>
          </a:xfrm>
          <a:prstGeom prst="rect">
            <a:avLst/>
          </a:prstGeom>
          <a:noFill/>
        </p:spPr>
        <p:txBody>
          <a:bodyPr wrap="square" rtlCol="0">
            <a:spAutoFit/>
          </a:bodyPr>
          <a:lstStyle/>
          <a:p>
            <a:r>
              <a:rPr lang="fr-FR" sz="2800" dirty="0">
                <a:solidFill>
                  <a:schemeClr val="bg1"/>
                </a:solidFill>
                <a:latin typeface="Algerian" panose="04020705040A02060702" pitchFamily="82" charset="0"/>
              </a:rPr>
              <a:t>Conclusion</a:t>
            </a:r>
          </a:p>
        </p:txBody>
      </p:sp>
      <p:sp>
        <p:nvSpPr>
          <p:cNvPr id="4" name="Rectangle avec coins arrondis en diagonale 3"/>
          <p:cNvSpPr/>
          <p:nvPr/>
        </p:nvSpPr>
        <p:spPr>
          <a:xfrm>
            <a:off x="620485" y="1881051"/>
            <a:ext cx="8105503" cy="3960949"/>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CC82A9B3-6AFB-31BB-8D2D-BD13D8793BD3}"/>
              </a:ext>
            </a:extLst>
          </p:cNvPr>
          <p:cNvSpPr txBox="1"/>
          <p:nvPr/>
        </p:nvSpPr>
        <p:spPr>
          <a:xfrm>
            <a:off x="887269" y="2090733"/>
            <a:ext cx="7642776" cy="3262432"/>
          </a:xfrm>
          <a:prstGeom prst="rect">
            <a:avLst/>
          </a:prstGeom>
          <a:noFill/>
        </p:spPr>
        <p:txBody>
          <a:bodyPr wrap="square">
            <a:spAutoFit/>
          </a:bodyPr>
          <a:lstStyle/>
          <a:p>
            <a:r>
              <a:rPr lang="fr-FR" dirty="0">
                <a:ln w="0"/>
                <a:effectLst>
                  <a:outerShdw blurRad="38100" dist="19050" dir="2700000" algn="tl" rotWithShape="0">
                    <a:schemeClr val="dk1">
                      <a:alpha val="40000"/>
                    </a:schemeClr>
                  </a:outerShdw>
                </a:effectLst>
              </a:rPr>
              <a:t>Pour conclure, ce projet a fait l’objet d’une expérience intéressante, très bénéfique pour nous. En effet, il nous a permis d’enrichir nos connaissances théoriques et </a:t>
            </a:r>
            <a:r>
              <a:rPr lang="fr-FR" dirty="0" smtClean="0">
                <a:ln w="0"/>
                <a:effectLst>
                  <a:outerShdw blurRad="38100" dist="19050" dir="2700000" algn="tl" rotWithShape="0">
                    <a:schemeClr val="dk1">
                      <a:alpha val="40000"/>
                    </a:schemeClr>
                  </a:outerShdw>
                </a:effectLst>
              </a:rPr>
              <a:t>compétences pratique en conception et développement des logicielles informatique </a:t>
            </a:r>
            <a:r>
              <a:rPr lang="fr-FR" dirty="0"/>
              <a:t>destiné à la capture au stockage, à la mise à jour, à la manipulation, à l’analyse et à l’affichage des informations géographiques</a:t>
            </a:r>
            <a:r>
              <a:rPr lang="fr-FR" dirty="0" smtClean="0"/>
              <a:t>.</a:t>
            </a:r>
          </a:p>
          <a:p>
            <a:r>
              <a:rPr lang="fr-FR" dirty="0" smtClean="0">
                <a:ln w="0"/>
                <a:effectLst>
                  <a:outerShdw blurRad="38100" dist="19050" dir="2700000" algn="tl" rotWithShape="0">
                    <a:schemeClr val="dk1">
                      <a:alpha val="40000"/>
                    </a:schemeClr>
                  </a:outerShdw>
                </a:effectLst>
              </a:rPr>
              <a:t>Qui utilise comme système de </a:t>
            </a:r>
            <a:r>
              <a:rPr lang="fr-FR" dirty="0"/>
              <a:t>stockage </a:t>
            </a:r>
            <a:r>
              <a:rPr lang="fr-FR" dirty="0" smtClean="0"/>
              <a:t>les systèmes de </a:t>
            </a:r>
            <a:r>
              <a:rPr lang="fr-FR" dirty="0"/>
              <a:t>gestion des bases des données </a:t>
            </a:r>
            <a:r>
              <a:rPr lang="fr-FR" dirty="0" err="1" smtClean="0"/>
              <a:t>NoSql</a:t>
            </a:r>
            <a:endParaRPr lang="fr-FR" dirty="0" smtClean="0">
              <a:ln w="0"/>
              <a:effectLst>
                <a:outerShdw blurRad="38100" dist="19050" dir="2700000" algn="tl" rotWithShape="0">
                  <a:schemeClr val="dk1">
                    <a:alpha val="40000"/>
                  </a:schemeClr>
                </a:outerShdw>
              </a:effectLst>
            </a:endParaRPr>
          </a:p>
          <a:p>
            <a:r>
              <a:rPr lang="fr-FR" sz="2000" dirty="0" smtClean="0">
                <a:ln w="0"/>
                <a:effectLst>
                  <a:outerShdw blurRad="38100" dist="19050" dir="2700000" algn="tl" rotWithShape="0">
                    <a:schemeClr val="dk1">
                      <a:alpha val="40000"/>
                    </a:schemeClr>
                  </a:outerShdw>
                </a:effectLst>
              </a:rPr>
              <a:t>Et gestion des différents phase du cycle de vie d’un projet informatique </a:t>
            </a:r>
          </a:p>
          <a:p>
            <a:r>
              <a:rPr lang="fr-FR" sz="2000" dirty="0" smtClean="0">
                <a:ln w="0"/>
                <a:effectLst>
                  <a:outerShdw blurRad="38100" dist="19050" dir="2700000" algn="tl" rotWithShape="0">
                    <a:schemeClr val="dk1">
                      <a:alpha val="40000"/>
                    </a:schemeClr>
                  </a:outerShdw>
                </a:effectLst>
              </a:rPr>
              <a:t>Et il nous permet aussi de développer notre capacité de travailler en groupe, </a:t>
            </a:r>
          </a:p>
          <a:p>
            <a:r>
              <a:rPr lang="fr-FR" sz="2000" dirty="0" smtClean="0">
                <a:ln w="0"/>
                <a:effectLst>
                  <a:outerShdw blurRad="38100" dist="19050" dir="2700000" algn="tl" rotWithShape="0">
                    <a:schemeClr val="dk1">
                      <a:alpha val="40000"/>
                    </a:schemeClr>
                  </a:outerShdw>
                </a:effectLst>
              </a:rPr>
              <a:t>en maitrisant les outilles nécessaire  </a:t>
            </a:r>
            <a:endParaRPr lang="fr-FR" sz="2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7838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220686" y="4107725"/>
            <a:ext cx="5342708" cy="1001486"/>
          </a:xfrm>
          <a:prstGeom prst="rect">
            <a:avLst/>
          </a:prstGeom>
        </p:spPr>
        <p:txBody>
          <a:bodyPr spcFirstLastPara="1" vert="horz" wrap="square" lIns="91425" tIns="91425" rIns="91425" bIns="91425" rtlCol="0" anchor="t" anchorCtr="0">
            <a:noAutofit/>
          </a:bodyPr>
          <a:lstStyle/>
          <a:p>
            <a:r>
              <a:rPr lang="en" sz="5400" dirty="0">
                <a:solidFill>
                  <a:schemeClr val="bg1"/>
                </a:solidFill>
              </a:rPr>
              <a:t>Merci!</a:t>
            </a:r>
            <a:endParaRPr sz="5400" dirty="0">
              <a:solidFill>
                <a:schemeClr val="bg1"/>
              </a:solidFill>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469" y="1384663"/>
            <a:ext cx="2978331" cy="242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82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arn(inVertic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605"/>
                                        </p:tgtEl>
                                        <p:attrNameLst>
                                          <p:attrName>style.visibility</p:attrName>
                                        </p:attrNameLst>
                                      </p:cBhvr>
                                      <p:to>
                                        <p:strVal val="visible"/>
                                      </p:to>
                                    </p:set>
                                    <p:animEffect transition="in" filter="wipe(down)">
                                      <p:cBhvr>
                                        <p:cTn id="12" dur="580">
                                          <p:stCondLst>
                                            <p:cond delay="0"/>
                                          </p:stCondLst>
                                        </p:cTn>
                                        <p:tgtEl>
                                          <p:spTgt spid="3605"/>
                                        </p:tgtEl>
                                      </p:cBhvr>
                                    </p:animEffect>
                                    <p:anim calcmode="lin" valueType="num">
                                      <p:cBhvr>
                                        <p:cTn id="13" dur="1822" tmFilter="0,0; 0.14,0.36; 0.43,0.73; 0.71,0.91; 1.0,1.0">
                                          <p:stCondLst>
                                            <p:cond delay="0"/>
                                          </p:stCondLst>
                                        </p:cTn>
                                        <p:tgtEl>
                                          <p:spTgt spid="360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60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60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60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605"/>
                                        </p:tgtEl>
                                        <p:attrNameLst>
                                          <p:attrName>ppt_y</p:attrName>
                                        </p:attrNameLst>
                                      </p:cBhvr>
                                      <p:tavLst>
                                        <p:tav tm="0" fmla="#ppt_y-sin(pi*$)/81">
                                          <p:val>
                                            <p:fltVal val="0"/>
                                          </p:val>
                                        </p:tav>
                                        <p:tav tm="100000">
                                          <p:val>
                                            <p:fltVal val="1"/>
                                          </p:val>
                                        </p:tav>
                                      </p:tavLst>
                                    </p:anim>
                                    <p:animScale>
                                      <p:cBhvr>
                                        <p:cTn id="18" dur="26">
                                          <p:stCondLst>
                                            <p:cond delay="650"/>
                                          </p:stCondLst>
                                        </p:cTn>
                                        <p:tgtEl>
                                          <p:spTgt spid="3605"/>
                                        </p:tgtEl>
                                      </p:cBhvr>
                                      <p:to x="100000" y="60000"/>
                                    </p:animScale>
                                    <p:animScale>
                                      <p:cBhvr>
                                        <p:cTn id="19" dur="166" decel="50000">
                                          <p:stCondLst>
                                            <p:cond delay="676"/>
                                          </p:stCondLst>
                                        </p:cTn>
                                        <p:tgtEl>
                                          <p:spTgt spid="3605"/>
                                        </p:tgtEl>
                                      </p:cBhvr>
                                      <p:to x="100000" y="100000"/>
                                    </p:animScale>
                                    <p:animScale>
                                      <p:cBhvr>
                                        <p:cTn id="20" dur="26">
                                          <p:stCondLst>
                                            <p:cond delay="1312"/>
                                          </p:stCondLst>
                                        </p:cTn>
                                        <p:tgtEl>
                                          <p:spTgt spid="3605"/>
                                        </p:tgtEl>
                                      </p:cBhvr>
                                      <p:to x="100000" y="80000"/>
                                    </p:animScale>
                                    <p:animScale>
                                      <p:cBhvr>
                                        <p:cTn id="21" dur="166" decel="50000">
                                          <p:stCondLst>
                                            <p:cond delay="1338"/>
                                          </p:stCondLst>
                                        </p:cTn>
                                        <p:tgtEl>
                                          <p:spTgt spid="3605"/>
                                        </p:tgtEl>
                                      </p:cBhvr>
                                      <p:to x="100000" y="100000"/>
                                    </p:animScale>
                                    <p:animScale>
                                      <p:cBhvr>
                                        <p:cTn id="22" dur="26">
                                          <p:stCondLst>
                                            <p:cond delay="1642"/>
                                          </p:stCondLst>
                                        </p:cTn>
                                        <p:tgtEl>
                                          <p:spTgt spid="3605"/>
                                        </p:tgtEl>
                                      </p:cBhvr>
                                      <p:to x="100000" y="90000"/>
                                    </p:animScale>
                                    <p:animScale>
                                      <p:cBhvr>
                                        <p:cTn id="23" dur="166" decel="50000">
                                          <p:stCondLst>
                                            <p:cond delay="1668"/>
                                          </p:stCondLst>
                                        </p:cTn>
                                        <p:tgtEl>
                                          <p:spTgt spid="3605"/>
                                        </p:tgtEl>
                                      </p:cBhvr>
                                      <p:to x="100000" y="100000"/>
                                    </p:animScale>
                                    <p:animScale>
                                      <p:cBhvr>
                                        <p:cTn id="24" dur="26">
                                          <p:stCondLst>
                                            <p:cond delay="1808"/>
                                          </p:stCondLst>
                                        </p:cTn>
                                        <p:tgtEl>
                                          <p:spTgt spid="3605"/>
                                        </p:tgtEl>
                                      </p:cBhvr>
                                      <p:to x="100000" y="95000"/>
                                    </p:animScale>
                                    <p:animScale>
                                      <p:cBhvr>
                                        <p:cTn id="25" dur="166" decel="50000">
                                          <p:stCondLst>
                                            <p:cond delay="1834"/>
                                          </p:stCondLst>
                                        </p:cTn>
                                        <p:tgtEl>
                                          <p:spTgt spid="360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577055" y="505312"/>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grpSp>
      </p:grpSp>
      <p:grpSp>
        <p:nvGrpSpPr>
          <p:cNvPr id="2114" name="Google Shape;2114;p37"/>
          <p:cNvGrpSpPr/>
          <p:nvPr/>
        </p:nvGrpSpPr>
        <p:grpSpPr>
          <a:xfrm>
            <a:off x="560537" y="1306286"/>
            <a:ext cx="706561" cy="713818"/>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grpSp>
      </p:grpSp>
      <p:grpSp>
        <p:nvGrpSpPr>
          <p:cNvPr id="2122" name="Google Shape;2122;p37"/>
          <p:cNvGrpSpPr/>
          <p:nvPr/>
        </p:nvGrpSpPr>
        <p:grpSpPr>
          <a:xfrm>
            <a:off x="626879" y="2211379"/>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2125" name="Google Shape;2125;p37"/>
              <p:cNvSpPr/>
              <p:nvPr/>
            </p:nvSpPr>
            <p:spPr>
              <a:xfrm>
                <a:off x="1001969" y="2990378"/>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grpSp>
      </p:grpSp>
      <p:grpSp>
        <p:nvGrpSpPr>
          <p:cNvPr id="2130" name="Google Shape;2130;p37"/>
          <p:cNvGrpSpPr/>
          <p:nvPr/>
        </p:nvGrpSpPr>
        <p:grpSpPr>
          <a:xfrm>
            <a:off x="642369" y="3025136"/>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grpSp>
      </p:grpSp>
      <p:sp>
        <p:nvSpPr>
          <p:cNvPr id="2138" name="Google Shape;2138;p37"/>
          <p:cNvSpPr txBox="1">
            <a:spLocks noGrp="1"/>
          </p:cNvSpPr>
          <p:nvPr>
            <p:ph type="title"/>
          </p:nvPr>
        </p:nvSpPr>
        <p:spPr>
          <a:xfrm>
            <a:off x="5794996" y="574766"/>
            <a:ext cx="2580911" cy="1072993"/>
          </a:xfrm>
          <a:prstGeom prst="rect">
            <a:avLst/>
          </a:prstGeom>
        </p:spPr>
        <p:style>
          <a:lnRef idx="1">
            <a:schemeClr val="accent1"/>
          </a:lnRef>
          <a:fillRef idx="3">
            <a:schemeClr val="accent1"/>
          </a:fillRef>
          <a:effectRef idx="2">
            <a:schemeClr val="accent1"/>
          </a:effectRef>
          <a:fontRef idx="minor">
            <a:schemeClr val="lt1"/>
          </a:fontRef>
        </p:style>
        <p:txBody>
          <a:bodyPr spcFirstLastPara="1" vert="horz" wrap="square" lIns="91425" tIns="91425" rIns="91425" bIns="91425" rtlCol="0" anchor="ctr" anchorCtr="0">
            <a:noAutofit/>
          </a:bodyPr>
          <a:lstStyle/>
          <a:p>
            <a:pPr algn="ctr"/>
            <a:r>
              <a:rPr lang="en" dirty="0"/>
              <a:t>PLAN</a:t>
            </a:r>
            <a:endParaRPr dirty="0"/>
          </a:p>
        </p:txBody>
      </p:sp>
      <p:sp>
        <p:nvSpPr>
          <p:cNvPr id="2147" name="Google Shape;2147;p37"/>
          <p:cNvSpPr txBox="1">
            <a:spLocks noGrp="1"/>
          </p:cNvSpPr>
          <p:nvPr>
            <p:ph type="title" idx="9"/>
          </p:nvPr>
        </p:nvSpPr>
        <p:spPr>
          <a:xfrm>
            <a:off x="683228" y="656007"/>
            <a:ext cx="457200" cy="406475"/>
          </a:xfrm>
          <a:prstGeom prst="rect">
            <a:avLst/>
          </a:prstGeom>
        </p:spPr>
        <p:txBody>
          <a:bodyPr spcFirstLastPara="1" vert="horz" wrap="square" lIns="91425" tIns="91425" rIns="91425" bIns="91425" rtlCol="0" anchor="ctr" anchorCtr="0">
            <a:noAutofit/>
          </a:bodyPr>
          <a:lstStyle/>
          <a:p>
            <a:r>
              <a:rPr lang="en" dirty="0"/>
              <a:t>01</a:t>
            </a:r>
            <a:endParaRPr dirty="0"/>
          </a:p>
        </p:txBody>
      </p:sp>
      <p:sp>
        <p:nvSpPr>
          <p:cNvPr id="2148" name="Google Shape;2148;p37"/>
          <p:cNvSpPr txBox="1">
            <a:spLocks noGrp="1"/>
          </p:cNvSpPr>
          <p:nvPr>
            <p:ph type="title" idx="13"/>
          </p:nvPr>
        </p:nvSpPr>
        <p:spPr>
          <a:xfrm>
            <a:off x="689760" y="1221250"/>
            <a:ext cx="457200" cy="783743"/>
          </a:xfrm>
          <a:prstGeom prst="rect">
            <a:avLst/>
          </a:prstGeom>
        </p:spPr>
        <p:txBody>
          <a:bodyPr spcFirstLastPara="1" vert="horz" wrap="square" lIns="91425" tIns="91425" rIns="91425" bIns="91425" rtlCol="0" anchor="ctr" anchorCtr="0">
            <a:noAutofit/>
          </a:bodyPr>
          <a:lstStyle/>
          <a:p>
            <a:r>
              <a:rPr lang="en" dirty="0"/>
              <a:t>02</a:t>
            </a:r>
            <a:endParaRPr dirty="0"/>
          </a:p>
        </p:txBody>
      </p:sp>
      <p:sp>
        <p:nvSpPr>
          <p:cNvPr id="2149" name="Google Shape;2149;p37"/>
          <p:cNvSpPr txBox="1">
            <a:spLocks noGrp="1"/>
          </p:cNvSpPr>
          <p:nvPr>
            <p:ph type="title" idx="14"/>
          </p:nvPr>
        </p:nvSpPr>
        <p:spPr>
          <a:xfrm>
            <a:off x="745031" y="2333805"/>
            <a:ext cx="457200" cy="347400"/>
          </a:xfrm>
          <a:prstGeom prst="rect">
            <a:avLst/>
          </a:prstGeom>
        </p:spPr>
        <p:txBody>
          <a:bodyPr spcFirstLastPara="1" vert="horz" wrap="square" lIns="91425" tIns="91425" rIns="91425" bIns="91425" rtlCol="0" anchor="ctr" anchorCtr="0">
            <a:noAutofit/>
          </a:bodyPr>
          <a:lstStyle/>
          <a:p>
            <a:r>
              <a:rPr lang="en" dirty="0" smtClean="0"/>
              <a:t>03</a:t>
            </a:r>
            <a:endParaRPr dirty="0"/>
          </a:p>
        </p:txBody>
      </p:sp>
      <p:sp>
        <p:nvSpPr>
          <p:cNvPr id="2150" name="Google Shape;2150;p37"/>
          <p:cNvSpPr txBox="1">
            <a:spLocks noGrp="1"/>
          </p:cNvSpPr>
          <p:nvPr>
            <p:ph type="title" idx="15"/>
          </p:nvPr>
        </p:nvSpPr>
        <p:spPr>
          <a:xfrm>
            <a:off x="902519" y="5055962"/>
            <a:ext cx="457200" cy="503679"/>
          </a:xfrm>
          <a:prstGeom prst="rect">
            <a:avLst/>
          </a:prstGeom>
        </p:spPr>
        <p:txBody>
          <a:bodyPr spcFirstLastPara="1" vert="horz" wrap="square" lIns="91425" tIns="91425" rIns="91425" bIns="91425" rtlCol="0" anchor="ctr" anchorCtr="0">
            <a:noAutofit/>
          </a:bodyPr>
          <a:lstStyle/>
          <a:p>
            <a:r>
              <a:rPr lang="en" dirty="0"/>
              <a:t>04</a:t>
            </a:r>
            <a:endParaRPr dirty="0"/>
          </a:p>
        </p:txBody>
      </p:sp>
      <p:pic>
        <p:nvPicPr>
          <p:cNvPr id="2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5179" y="1894115"/>
            <a:ext cx="2888940" cy="394788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Pentagone 1"/>
          <p:cNvSpPr/>
          <p:nvPr/>
        </p:nvSpPr>
        <p:spPr>
          <a:xfrm>
            <a:off x="1474461" y="522514"/>
            <a:ext cx="3998876" cy="653143"/>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lnSpc>
                <a:spcPct val="115000"/>
              </a:lnSpc>
            </a:pPr>
            <a:r>
              <a:rPr lang="fr-FR" sz="3200" b="1" dirty="0"/>
              <a:t>    Introduction</a:t>
            </a:r>
            <a:r>
              <a:rPr lang="fr-FR" sz="2800" b="1" dirty="0"/>
              <a:t> </a:t>
            </a:r>
          </a:p>
        </p:txBody>
      </p:sp>
      <p:sp>
        <p:nvSpPr>
          <p:cNvPr id="3" name="Pentagone 2"/>
          <p:cNvSpPr/>
          <p:nvPr/>
        </p:nvSpPr>
        <p:spPr>
          <a:xfrm>
            <a:off x="1472622" y="2280881"/>
            <a:ext cx="4013779" cy="602156"/>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2800" b="1" dirty="0"/>
              <a:t>LES AUTILS UTLISES</a:t>
            </a:r>
            <a:endParaRPr lang="fr-FR" sz="2800" b="1" dirty="0"/>
          </a:p>
        </p:txBody>
      </p:sp>
      <p:sp>
        <p:nvSpPr>
          <p:cNvPr id="4" name="Pentagone 3"/>
          <p:cNvSpPr/>
          <p:nvPr/>
        </p:nvSpPr>
        <p:spPr>
          <a:xfrm>
            <a:off x="1504872" y="3068736"/>
            <a:ext cx="4020718" cy="647504"/>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2800" b="1" dirty="0"/>
              <a:t>Architecture de projet </a:t>
            </a:r>
            <a:endParaRPr lang="fr-FR" sz="2800" b="1" dirty="0"/>
          </a:p>
        </p:txBody>
      </p:sp>
      <p:sp>
        <p:nvSpPr>
          <p:cNvPr id="5" name="Pentagone 4"/>
          <p:cNvSpPr/>
          <p:nvPr/>
        </p:nvSpPr>
        <p:spPr>
          <a:xfrm>
            <a:off x="1504406" y="4872445"/>
            <a:ext cx="4034245" cy="682171"/>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lnSpc>
                <a:spcPct val="115000"/>
              </a:lnSpc>
            </a:pPr>
            <a:r>
              <a:rPr lang="fr-FR" sz="2000" dirty="0"/>
              <a:t> </a:t>
            </a:r>
            <a:r>
              <a:rPr lang="fr-FR" sz="2800" b="1" dirty="0" smtClean="0"/>
              <a:t>Démonstration</a:t>
            </a:r>
            <a:endParaRPr lang="fr-FR" sz="2800" b="1" dirty="0"/>
          </a:p>
        </p:txBody>
      </p:sp>
      <p:sp>
        <p:nvSpPr>
          <p:cNvPr id="49" name="Pentagone 48"/>
          <p:cNvSpPr/>
          <p:nvPr/>
        </p:nvSpPr>
        <p:spPr>
          <a:xfrm>
            <a:off x="1459066" y="1357595"/>
            <a:ext cx="4014272" cy="641022"/>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2800" b="1" dirty="0"/>
              <a:t>OBJECTIF</a:t>
            </a:r>
            <a:endParaRPr lang="fr-FR" sz="2800" b="1" dirty="0"/>
          </a:p>
        </p:txBody>
      </p:sp>
      <p:grpSp>
        <p:nvGrpSpPr>
          <p:cNvPr id="51" name="Google Shape;2130;p37"/>
          <p:cNvGrpSpPr/>
          <p:nvPr/>
        </p:nvGrpSpPr>
        <p:grpSpPr>
          <a:xfrm>
            <a:off x="674771" y="3947673"/>
            <a:ext cx="635100" cy="734704"/>
            <a:chOff x="731647" y="3806675"/>
            <a:chExt cx="635100" cy="734704"/>
          </a:xfrm>
        </p:grpSpPr>
        <p:grpSp>
          <p:nvGrpSpPr>
            <p:cNvPr id="52" name="Google Shape;2131;p37"/>
            <p:cNvGrpSpPr/>
            <p:nvPr/>
          </p:nvGrpSpPr>
          <p:grpSpPr>
            <a:xfrm>
              <a:off x="731647" y="3806675"/>
              <a:ext cx="635100" cy="635100"/>
              <a:chOff x="917231" y="3983097"/>
              <a:chExt cx="635100" cy="635100"/>
            </a:xfrm>
          </p:grpSpPr>
          <p:sp>
            <p:nvSpPr>
              <p:cNvPr id="57"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58" name="Google Shape;2133;p37"/>
              <p:cNvSpPr/>
              <p:nvPr/>
            </p:nvSpPr>
            <p:spPr>
              <a:xfrm>
                <a:off x="1001931" y="4067796"/>
                <a:ext cx="465600" cy="47768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grpSp>
        <p:grpSp>
          <p:nvGrpSpPr>
            <p:cNvPr id="53" name="Google Shape;2134;p37"/>
            <p:cNvGrpSpPr/>
            <p:nvPr/>
          </p:nvGrpSpPr>
          <p:grpSpPr>
            <a:xfrm>
              <a:off x="961679" y="4514379"/>
              <a:ext cx="175013" cy="27000"/>
              <a:chOff x="5662375" y="212375"/>
              <a:chExt cx="175013" cy="27000"/>
            </a:xfrm>
          </p:grpSpPr>
          <p:sp>
            <p:nvSpPr>
              <p:cNvPr id="54"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55"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56"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grpSp>
      </p:grpSp>
      <p:sp>
        <p:nvSpPr>
          <p:cNvPr id="64" name="Pentagone 63"/>
          <p:cNvSpPr/>
          <p:nvPr/>
        </p:nvSpPr>
        <p:spPr>
          <a:xfrm>
            <a:off x="1507455" y="3931921"/>
            <a:ext cx="4083447" cy="793744"/>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2800" b="1" dirty="0">
                <a:solidFill>
                  <a:schemeClr val="bg1"/>
                </a:solidFill>
              </a:rPr>
              <a:t>Accès</a:t>
            </a:r>
            <a:r>
              <a:rPr lang="en-US" sz="2800" b="1" dirty="0">
                <a:solidFill>
                  <a:schemeClr val="bg1"/>
                </a:solidFill>
              </a:rPr>
              <a:t> </a:t>
            </a:r>
            <a:r>
              <a:rPr lang="fr-FR" sz="2800" b="1" dirty="0">
                <a:solidFill>
                  <a:schemeClr val="bg1"/>
                </a:solidFill>
              </a:rPr>
              <a:t>en</a:t>
            </a:r>
            <a:r>
              <a:rPr lang="en-GB" sz="2800" b="1" dirty="0">
                <a:solidFill>
                  <a:schemeClr val="bg1"/>
                </a:solidFill>
              </a:rPr>
              <a:t> </a:t>
            </a:r>
            <a:r>
              <a:rPr lang="fr-FR" sz="2800" b="1" i="1" dirty="0">
                <a:solidFill>
                  <a:schemeClr val="bg1"/>
                </a:solidFill>
                <a:latin typeface="Cambria" panose="02040503050406030204" pitchFamily="18" charset="0"/>
                <a:ea typeface="Times New Roman" panose="02020603050405020304" pitchFamily="18" charset="0"/>
                <a:cs typeface="Times New Roman" panose="02020603050405020304" pitchFamily="18" charset="0"/>
              </a:rPr>
              <a:t>LAN et </a:t>
            </a:r>
            <a:r>
              <a:rPr lang="en-GB" sz="2800" b="1" dirty="0">
                <a:solidFill>
                  <a:schemeClr val="bg1"/>
                </a:solidFill>
              </a:rPr>
              <a:t>WLAN </a:t>
            </a:r>
            <a:r>
              <a:rPr lang="fr-FR" sz="2800" b="1" dirty="0">
                <a:solidFill>
                  <a:schemeClr val="bg1"/>
                </a:solidFill>
              </a:rPr>
              <a:t>et</a:t>
            </a:r>
            <a:r>
              <a:rPr lang="en-GB" sz="2800" b="1" dirty="0">
                <a:solidFill>
                  <a:schemeClr val="bg1"/>
                </a:solidFill>
              </a:rPr>
              <a:t> </a:t>
            </a:r>
            <a:r>
              <a:rPr lang="fr-FR" sz="2800" b="1" dirty="0">
                <a:solidFill>
                  <a:schemeClr val="bg1"/>
                </a:solidFill>
              </a:rPr>
              <a:t>par</a:t>
            </a:r>
            <a:r>
              <a:rPr lang="en-GB" sz="2800" b="1" dirty="0">
                <a:solidFill>
                  <a:schemeClr val="bg1"/>
                </a:solidFill>
              </a:rPr>
              <a:t> </a:t>
            </a:r>
            <a:r>
              <a:rPr lang="fr-FR" sz="2800" b="1" dirty="0">
                <a:solidFill>
                  <a:schemeClr val="bg1"/>
                </a:solidFill>
              </a:rPr>
              <a:t>Tunnel</a:t>
            </a:r>
            <a:endParaRPr lang="fr-FR" sz="2800" b="1" dirty="0">
              <a:solidFill>
                <a:schemeClr val="bg1"/>
              </a:solidFill>
            </a:endParaRPr>
          </a:p>
        </p:txBody>
      </p:sp>
      <p:sp>
        <p:nvSpPr>
          <p:cNvPr id="65" name="Pentagone 64"/>
          <p:cNvSpPr/>
          <p:nvPr/>
        </p:nvSpPr>
        <p:spPr>
          <a:xfrm>
            <a:off x="1500052" y="5698308"/>
            <a:ext cx="4038599" cy="689429"/>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gn="ctr">
              <a:lnSpc>
                <a:spcPct val="115000"/>
              </a:lnSpc>
            </a:pPr>
            <a:r>
              <a:rPr lang="fr-FR" sz="3200" b="1" dirty="0" smtClean="0"/>
              <a:t>Conclusion</a:t>
            </a:r>
            <a:endParaRPr lang="fr-FR" sz="3200" b="1" dirty="0"/>
          </a:p>
        </p:txBody>
      </p:sp>
      <p:grpSp>
        <p:nvGrpSpPr>
          <p:cNvPr id="66" name="Google Shape;2130;p37"/>
          <p:cNvGrpSpPr/>
          <p:nvPr/>
        </p:nvGrpSpPr>
        <p:grpSpPr>
          <a:xfrm>
            <a:off x="657353" y="4857718"/>
            <a:ext cx="635100" cy="734704"/>
            <a:chOff x="731647" y="3806675"/>
            <a:chExt cx="635100" cy="734704"/>
          </a:xfrm>
        </p:grpSpPr>
        <p:grpSp>
          <p:nvGrpSpPr>
            <p:cNvPr id="67" name="Google Shape;2131;p37"/>
            <p:cNvGrpSpPr/>
            <p:nvPr/>
          </p:nvGrpSpPr>
          <p:grpSpPr>
            <a:xfrm>
              <a:off x="731647" y="3806675"/>
              <a:ext cx="635100" cy="635100"/>
              <a:chOff x="917231" y="3983097"/>
              <a:chExt cx="635100" cy="635100"/>
            </a:xfrm>
          </p:grpSpPr>
          <p:sp>
            <p:nvSpPr>
              <p:cNvPr id="7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73" name="Google Shape;2133;p37"/>
              <p:cNvSpPr/>
              <p:nvPr/>
            </p:nvSpPr>
            <p:spPr>
              <a:xfrm>
                <a:off x="1001931" y="4115390"/>
                <a:ext cx="465600" cy="430091"/>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grpSp>
        <p:grpSp>
          <p:nvGrpSpPr>
            <p:cNvPr id="68" name="Google Shape;2134;p37"/>
            <p:cNvGrpSpPr/>
            <p:nvPr/>
          </p:nvGrpSpPr>
          <p:grpSpPr>
            <a:xfrm>
              <a:off x="961679" y="4514379"/>
              <a:ext cx="175013" cy="27000"/>
              <a:chOff x="5662375" y="212375"/>
              <a:chExt cx="175013" cy="27000"/>
            </a:xfrm>
          </p:grpSpPr>
          <p:sp>
            <p:nvSpPr>
              <p:cNvPr id="69"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70"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71"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grpSp>
      </p:grpSp>
      <p:grpSp>
        <p:nvGrpSpPr>
          <p:cNvPr id="74" name="Google Shape;2130;p37"/>
          <p:cNvGrpSpPr/>
          <p:nvPr/>
        </p:nvGrpSpPr>
        <p:grpSpPr>
          <a:xfrm>
            <a:off x="679126" y="5676325"/>
            <a:ext cx="635100" cy="734704"/>
            <a:chOff x="731647" y="3806675"/>
            <a:chExt cx="635100" cy="734704"/>
          </a:xfrm>
        </p:grpSpPr>
        <p:grpSp>
          <p:nvGrpSpPr>
            <p:cNvPr id="75" name="Google Shape;2131;p37"/>
            <p:cNvGrpSpPr/>
            <p:nvPr/>
          </p:nvGrpSpPr>
          <p:grpSpPr>
            <a:xfrm>
              <a:off x="731647" y="3806675"/>
              <a:ext cx="635100" cy="635100"/>
              <a:chOff x="917231" y="3983097"/>
              <a:chExt cx="635100" cy="635100"/>
            </a:xfrm>
          </p:grpSpPr>
          <p:sp>
            <p:nvSpPr>
              <p:cNvPr id="80"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sp>
            <p:nvSpPr>
              <p:cNvPr id="81" name="Google Shape;2133;p37"/>
              <p:cNvSpPr/>
              <p:nvPr/>
            </p:nvSpPr>
            <p:spPr>
              <a:xfrm>
                <a:off x="1001931" y="4067796"/>
                <a:ext cx="465600" cy="47768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buClr>
                    <a:srgbClr val="000000"/>
                  </a:buClr>
                </a:pPr>
                <a:endParaRPr sz="1400" kern="0">
                  <a:solidFill>
                    <a:srgbClr val="000000"/>
                  </a:solidFill>
                  <a:latin typeface="Arial"/>
                  <a:cs typeface="Arial"/>
                  <a:sym typeface="Arial"/>
                </a:endParaRPr>
              </a:p>
            </p:txBody>
          </p:sp>
        </p:grpSp>
        <p:grpSp>
          <p:nvGrpSpPr>
            <p:cNvPr id="76" name="Google Shape;2134;p37"/>
            <p:cNvGrpSpPr/>
            <p:nvPr/>
          </p:nvGrpSpPr>
          <p:grpSpPr>
            <a:xfrm>
              <a:off x="961679" y="4514379"/>
              <a:ext cx="175013" cy="27000"/>
              <a:chOff x="5662375" y="212375"/>
              <a:chExt cx="175013" cy="27000"/>
            </a:xfrm>
          </p:grpSpPr>
          <p:sp>
            <p:nvSpPr>
              <p:cNvPr id="77"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78"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sp>
            <p:nvSpPr>
              <p:cNvPr id="79"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defTabSz="914378">
                  <a:buClr>
                    <a:srgbClr val="000000"/>
                  </a:buClr>
                </a:pPr>
                <a:endParaRPr sz="1400" kern="0">
                  <a:solidFill>
                    <a:srgbClr val="595959"/>
                  </a:solidFill>
                  <a:latin typeface="Arial"/>
                  <a:cs typeface="Arial"/>
                  <a:sym typeface="Arial"/>
                </a:endParaRPr>
              </a:p>
            </p:txBody>
          </p:sp>
        </p:grpSp>
      </p:grpSp>
      <p:sp>
        <p:nvSpPr>
          <p:cNvPr id="11" name="Rectangle 10"/>
          <p:cNvSpPr/>
          <p:nvPr/>
        </p:nvSpPr>
        <p:spPr>
          <a:xfrm>
            <a:off x="770362" y="5007820"/>
            <a:ext cx="418704" cy="369332"/>
          </a:xfrm>
          <a:prstGeom prst="rect">
            <a:avLst/>
          </a:prstGeom>
        </p:spPr>
        <p:txBody>
          <a:bodyPr wrap="none">
            <a:spAutoFit/>
          </a:bodyPr>
          <a:lstStyle/>
          <a:p>
            <a:r>
              <a:rPr lang="en" dirty="0" smtClean="0">
                <a:solidFill>
                  <a:schemeClr val="bg1"/>
                </a:solidFill>
              </a:rPr>
              <a:t>06</a:t>
            </a:r>
            <a:endParaRPr lang="fr-FR" dirty="0">
              <a:solidFill>
                <a:schemeClr val="bg1"/>
              </a:solidFill>
            </a:endParaRPr>
          </a:p>
        </p:txBody>
      </p:sp>
      <p:sp>
        <p:nvSpPr>
          <p:cNvPr id="83" name="Google Shape;2149;p37"/>
          <p:cNvSpPr txBox="1">
            <a:spLocks/>
          </p:cNvSpPr>
          <p:nvPr/>
        </p:nvSpPr>
        <p:spPr>
          <a:xfrm>
            <a:off x="805991" y="5842000"/>
            <a:ext cx="457200" cy="347400"/>
          </a:xfrm>
          <a:prstGeom prst="rect">
            <a:avLst/>
          </a:prstGeom>
        </p:spPr>
        <p:txBody>
          <a:bodyPr spcFirstLastPara="1" vert="horz" wrap="square" lIns="91425" tIns="91425" rIns="91425" bIns="91425" rtlCol="0" anchor="ctr" anchorCtr="0">
            <a:noAutofit/>
          </a:bodyPr>
          <a:lstStyle>
            <a:lvl1pPr lvl="0" algn="ctr" defTabSz="914400" rtl="0" eaLnBrk="1" latinLnBrk="0" hangingPunct="1">
              <a:lnSpc>
                <a:spcPct val="90000"/>
              </a:lnSpc>
              <a:spcBef>
                <a:spcPts val="0"/>
              </a:spcBef>
              <a:spcAft>
                <a:spcPts val="0"/>
              </a:spcAft>
              <a:buClr>
                <a:schemeClr val="lt1"/>
              </a:buClr>
              <a:buSzPts val="2000"/>
              <a:buNone/>
              <a:defRPr sz="2000" kern="1200">
                <a:solidFill>
                  <a:schemeClr val="lt1"/>
                </a:solidFill>
                <a:latin typeface="+mj-lt"/>
                <a:ea typeface="+mj-ea"/>
                <a:cs typeface="+mj-cs"/>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rPr lang="en" dirty="0" smtClean="0"/>
              <a:t>07</a:t>
            </a:r>
            <a:endParaRPr lang="en" dirty="0"/>
          </a:p>
        </p:txBody>
      </p:sp>
      <p:sp>
        <p:nvSpPr>
          <p:cNvPr id="84" name="Google Shape;2149;p37"/>
          <p:cNvSpPr txBox="1">
            <a:spLocks/>
          </p:cNvSpPr>
          <p:nvPr/>
        </p:nvSpPr>
        <p:spPr>
          <a:xfrm>
            <a:off x="740676" y="3218788"/>
            <a:ext cx="457200" cy="347400"/>
          </a:xfrm>
          <a:prstGeom prst="rect">
            <a:avLst/>
          </a:prstGeom>
        </p:spPr>
        <p:txBody>
          <a:bodyPr spcFirstLastPara="1" vert="horz" wrap="square" lIns="91425" tIns="91425" rIns="91425" bIns="91425" rtlCol="0" anchor="ctr" anchorCtr="0">
            <a:noAutofit/>
          </a:bodyPr>
          <a:lstStyle>
            <a:lvl1pPr lvl="0" algn="ctr" defTabSz="914400" rtl="0" eaLnBrk="1" latinLnBrk="0" hangingPunct="1">
              <a:lnSpc>
                <a:spcPct val="90000"/>
              </a:lnSpc>
              <a:spcBef>
                <a:spcPts val="0"/>
              </a:spcBef>
              <a:spcAft>
                <a:spcPts val="0"/>
              </a:spcAft>
              <a:buClr>
                <a:schemeClr val="lt1"/>
              </a:buClr>
              <a:buSzPts val="2000"/>
              <a:buNone/>
              <a:defRPr sz="2000" kern="1200">
                <a:solidFill>
                  <a:schemeClr val="lt1"/>
                </a:solidFill>
                <a:latin typeface="+mj-lt"/>
                <a:ea typeface="+mj-ea"/>
                <a:cs typeface="+mj-cs"/>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rPr lang="en" dirty="0" smtClean="0"/>
              <a:t>04</a:t>
            </a:r>
            <a:endParaRPr lang="en" dirty="0"/>
          </a:p>
        </p:txBody>
      </p:sp>
      <p:sp>
        <p:nvSpPr>
          <p:cNvPr id="85" name="Google Shape;2149;p37"/>
          <p:cNvSpPr txBox="1">
            <a:spLocks/>
          </p:cNvSpPr>
          <p:nvPr/>
        </p:nvSpPr>
        <p:spPr>
          <a:xfrm>
            <a:off x="766803" y="4105999"/>
            <a:ext cx="457200" cy="347400"/>
          </a:xfrm>
          <a:prstGeom prst="rect">
            <a:avLst/>
          </a:prstGeom>
        </p:spPr>
        <p:txBody>
          <a:bodyPr spcFirstLastPara="1" vert="horz" wrap="square" lIns="91425" tIns="91425" rIns="91425" bIns="91425" rtlCol="0" anchor="ctr" anchorCtr="0">
            <a:noAutofit/>
          </a:bodyPr>
          <a:lstStyle>
            <a:lvl1pPr lvl="0" algn="ctr" defTabSz="914400" rtl="0" eaLnBrk="1" latinLnBrk="0" hangingPunct="1">
              <a:lnSpc>
                <a:spcPct val="90000"/>
              </a:lnSpc>
              <a:spcBef>
                <a:spcPts val="0"/>
              </a:spcBef>
              <a:spcAft>
                <a:spcPts val="0"/>
              </a:spcAft>
              <a:buClr>
                <a:schemeClr val="lt1"/>
              </a:buClr>
              <a:buSzPts val="2000"/>
              <a:buNone/>
              <a:defRPr sz="2000" kern="1200">
                <a:solidFill>
                  <a:schemeClr val="lt1"/>
                </a:solidFill>
                <a:latin typeface="+mj-lt"/>
                <a:ea typeface="+mj-ea"/>
                <a:cs typeface="+mj-cs"/>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rPr lang="en" dirty="0" smtClean="0"/>
              <a:t>05</a:t>
            </a:r>
            <a:endParaRPr lang="en" dirty="0"/>
          </a:p>
        </p:txBody>
      </p:sp>
    </p:spTree>
    <p:extLst>
      <p:ext uri="{BB962C8B-B14F-4D97-AF65-F5344CB8AC3E}">
        <p14:creationId xmlns:p14="http://schemas.microsoft.com/office/powerpoint/2010/main" val="318544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3.61111E-6 2.96296E-6 L 3.61111E-6 -0.07223 " pathEditMode="relative" rAng="0" ptsTypes="AA">
                                      <p:cBhvr>
                                        <p:cTn id="6" dur="250" accel="50000" decel="50000" autoRev="1" fill="hold">
                                          <p:stCondLst>
                                            <p:cond delay="0"/>
                                          </p:stCondLst>
                                        </p:cTn>
                                        <p:tgtEl>
                                          <p:spTgt spid="2138"/>
                                        </p:tgtEl>
                                        <p:attrNameLst>
                                          <p:attrName>ppt_x</p:attrName>
                                          <p:attrName>ppt_y</p:attrName>
                                        </p:attrNameLst>
                                      </p:cBhvr>
                                      <p:rCtr x="0" y="-3611"/>
                                    </p:animMotion>
                                    <p:animRot by="1500000">
                                      <p:cBhvr>
                                        <p:cTn id="7" dur="125" fill="hold">
                                          <p:stCondLst>
                                            <p:cond delay="0"/>
                                          </p:stCondLst>
                                        </p:cTn>
                                        <p:tgtEl>
                                          <p:spTgt spid="2138"/>
                                        </p:tgtEl>
                                        <p:attrNameLst>
                                          <p:attrName>r</p:attrName>
                                        </p:attrNameLst>
                                      </p:cBhvr>
                                    </p:animRot>
                                    <p:animRot by="-1500000">
                                      <p:cBhvr>
                                        <p:cTn id="8" dur="125" fill="hold">
                                          <p:stCondLst>
                                            <p:cond delay="125"/>
                                          </p:stCondLst>
                                        </p:cTn>
                                        <p:tgtEl>
                                          <p:spTgt spid="2138"/>
                                        </p:tgtEl>
                                        <p:attrNameLst>
                                          <p:attrName>r</p:attrName>
                                        </p:attrNameLst>
                                      </p:cBhvr>
                                    </p:animRot>
                                    <p:animRot by="-1500000">
                                      <p:cBhvr>
                                        <p:cTn id="9" dur="125" fill="hold">
                                          <p:stCondLst>
                                            <p:cond delay="250"/>
                                          </p:stCondLst>
                                        </p:cTn>
                                        <p:tgtEl>
                                          <p:spTgt spid="2138"/>
                                        </p:tgtEl>
                                        <p:attrNameLst>
                                          <p:attrName>r</p:attrName>
                                        </p:attrNameLst>
                                      </p:cBhvr>
                                    </p:animRot>
                                    <p:animRot by="1500000">
                                      <p:cBhvr>
                                        <p:cTn id="10" dur="125" fill="hold">
                                          <p:stCondLst>
                                            <p:cond delay="375"/>
                                          </p:stCondLst>
                                        </p:cTn>
                                        <p:tgtEl>
                                          <p:spTgt spid="213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147"/>
                                        </p:tgtEl>
                                        <p:attrNameLst>
                                          <p:attrName>style.visibility</p:attrName>
                                        </p:attrNameLst>
                                      </p:cBhvr>
                                      <p:to>
                                        <p:strVal val="visible"/>
                                      </p:to>
                                    </p:set>
                                    <p:anim calcmode="lin" valueType="num">
                                      <p:cBhvr additive="base">
                                        <p:cTn id="15" dur="500" fill="hold"/>
                                        <p:tgtEl>
                                          <p:spTgt spid="2147"/>
                                        </p:tgtEl>
                                        <p:attrNameLst>
                                          <p:attrName>ppt_x</p:attrName>
                                        </p:attrNameLst>
                                      </p:cBhvr>
                                      <p:tavLst>
                                        <p:tav tm="0">
                                          <p:val>
                                            <p:strVal val="#ppt_x"/>
                                          </p:val>
                                        </p:tav>
                                        <p:tav tm="100000">
                                          <p:val>
                                            <p:strVal val="#ppt_x"/>
                                          </p:val>
                                        </p:tav>
                                      </p:tavLst>
                                    </p:anim>
                                    <p:anim calcmode="lin" valueType="num">
                                      <p:cBhvr additive="base">
                                        <p:cTn id="16" dur="500" fill="hold"/>
                                        <p:tgtEl>
                                          <p:spTgt spid="214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4" presetClass="emph" presetSubtype="0" fill="hold" grpId="0" nodeType="clickEffect">
                                  <p:stCondLst>
                                    <p:cond delay="0"/>
                                  </p:stCondLst>
                                  <p:iterate type="lt">
                                    <p:tmPct val="10000"/>
                                  </p:iterate>
                                  <p:childTnLst>
                                    <p:animMotion origin="layout" path="M -1.11111E-6 -2.59259E-6 L -1.11111E-6 -0.07222 " pathEditMode="relative" rAng="0" ptsTypes="AA">
                                      <p:cBhvr>
                                        <p:cTn id="20" dur="250" accel="50000" decel="50000" autoRev="1" fill="hold">
                                          <p:stCondLst>
                                            <p:cond delay="0"/>
                                          </p:stCondLst>
                                        </p:cTn>
                                        <p:tgtEl>
                                          <p:spTgt spid="2"/>
                                        </p:tgtEl>
                                        <p:attrNameLst>
                                          <p:attrName>ppt_x</p:attrName>
                                          <p:attrName>ppt_y</p:attrName>
                                        </p:attrNameLst>
                                      </p:cBhvr>
                                      <p:rCtr x="0" y="-3611"/>
                                    </p:animMotion>
                                    <p:animRot by="1500000">
                                      <p:cBhvr>
                                        <p:cTn id="21" dur="125" fill="hold">
                                          <p:stCondLst>
                                            <p:cond delay="0"/>
                                          </p:stCondLst>
                                        </p:cTn>
                                        <p:tgtEl>
                                          <p:spTgt spid="2"/>
                                        </p:tgtEl>
                                        <p:attrNameLst>
                                          <p:attrName>r</p:attrName>
                                        </p:attrNameLst>
                                      </p:cBhvr>
                                    </p:animRot>
                                    <p:animRot by="-1500000">
                                      <p:cBhvr>
                                        <p:cTn id="22" dur="125" fill="hold">
                                          <p:stCondLst>
                                            <p:cond delay="125"/>
                                          </p:stCondLst>
                                        </p:cTn>
                                        <p:tgtEl>
                                          <p:spTgt spid="2"/>
                                        </p:tgtEl>
                                        <p:attrNameLst>
                                          <p:attrName>r</p:attrName>
                                        </p:attrNameLst>
                                      </p:cBhvr>
                                    </p:animRot>
                                    <p:animRot by="-1500000">
                                      <p:cBhvr>
                                        <p:cTn id="23" dur="125" fill="hold">
                                          <p:stCondLst>
                                            <p:cond delay="250"/>
                                          </p:stCondLst>
                                        </p:cTn>
                                        <p:tgtEl>
                                          <p:spTgt spid="2"/>
                                        </p:tgtEl>
                                        <p:attrNameLst>
                                          <p:attrName>r</p:attrName>
                                        </p:attrNameLst>
                                      </p:cBhvr>
                                    </p:animRot>
                                    <p:animRot by="1500000">
                                      <p:cBhvr>
                                        <p:cTn id="24" dur="125" fill="hold">
                                          <p:stCondLst>
                                            <p:cond delay="375"/>
                                          </p:stCondLst>
                                        </p:cTn>
                                        <p:tgtEl>
                                          <p:spTgt spid="2"/>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48"/>
                                        </p:tgtEl>
                                        <p:attrNameLst>
                                          <p:attrName>style.visibility</p:attrName>
                                        </p:attrNameLst>
                                      </p:cBhvr>
                                      <p:to>
                                        <p:strVal val="visible"/>
                                      </p:to>
                                    </p:set>
                                    <p:anim calcmode="lin" valueType="num">
                                      <p:cBhvr additive="base">
                                        <p:cTn id="29" dur="500" fill="hold"/>
                                        <p:tgtEl>
                                          <p:spTgt spid="2148"/>
                                        </p:tgtEl>
                                        <p:attrNameLst>
                                          <p:attrName>ppt_x</p:attrName>
                                        </p:attrNameLst>
                                      </p:cBhvr>
                                      <p:tavLst>
                                        <p:tav tm="0">
                                          <p:val>
                                            <p:strVal val="#ppt_x"/>
                                          </p:val>
                                        </p:tav>
                                        <p:tav tm="100000">
                                          <p:val>
                                            <p:strVal val="#ppt_x"/>
                                          </p:val>
                                        </p:tav>
                                      </p:tavLst>
                                    </p:anim>
                                    <p:anim calcmode="lin" valueType="num">
                                      <p:cBhvr additive="base">
                                        <p:cTn id="30" dur="500" fill="hold"/>
                                        <p:tgtEl>
                                          <p:spTgt spid="214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4" presetClass="emph" presetSubtype="0" fill="hold" grpId="0" nodeType="clickEffect">
                                  <p:stCondLst>
                                    <p:cond delay="0"/>
                                  </p:stCondLst>
                                  <p:iterate type="lt">
                                    <p:tmPct val="10000"/>
                                  </p:iterate>
                                  <p:childTnLst>
                                    <p:animMotion origin="layout" path="M 4.44444E-6 1.11111E-6 L 4.44444E-6 -0.07222 " pathEditMode="relative" rAng="0" ptsTypes="AA">
                                      <p:cBhvr>
                                        <p:cTn id="34" dur="250" accel="50000" decel="50000" autoRev="1" fill="hold">
                                          <p:stCondLst>
                                            <p:cond delay="0"/>
                                          </p:stCondLst>
                                        </p:cTn>
                                        <p:tgtEl>
                                          <p:spTgt spid="3"/>
                                        </p:tgtEl>
                                        <p:attrNameLst>
                                          <p:attrName>ppt_x</p:attrName>
                                          <p:attrName>ppt_y</p:attrName>
                                        </p:attrNameLst>
                                      </p:cBhvr>
                                      <p:rCtr x="0" y="-3611"/>
                                    </p:animMotion>
                                    <p:animRot by="1500000">
                                      <p:cBhvr>
                                        <p:cTn id="35" dur="125" fill="hold">
                                          <p:stCondLst>
                                            <p:cond delay="0"/>
                                          </p:stCondLst>
                                        </p:cTn>
                                        <p:tgtEl>
                                          <p:spTgt spid="3"/>
                                        </p:tgtEl>
                                        <p:attrNameLst>
                                          <p:attrName>r</p:attrName>
                                        </p:attrNameLst>
                                      </p:cBhvr>
                                    </p:animRot>
                                    <p:animRot by="-1500000">
                                      <p:cBhvr>
                                        <p:cTn id="36" dur="125" fill="hold">
                                          <p:stCondLst>
                                            <p:cond delay="125"/>
                                          </p:stCondLst>
                                        </p:cTn>
                                        <p:tgtEl>
                                          <p:spTgt spid="3"/>
                                        </p:tgtEl>
                                        <p:attrNameLst>
                                          <p:attrName>r</p:attrName>
                                        </p:attrNameLst>
                                      </p:cBhvr>
                                    </p:animRot>
                                    <p:animRot by="-1500000">
                                      <p:cBhvr>
                                        <p:cTn id="37" dur="125" fill="hold">
                                          <p:stCondLst>
                                            <p:cond delay="250"/>
                                          </p:stCondLst>
                                        </p:cTn>
                                        <p:tgtEl>
                                          <p:spTgt spid="3"/>
                                        </p:tgtEl>
                                        <p:attrNameLst>
                                          <p:attrName>r</p:attrName>
                                        </p:attrNameLst>
                                      </p:cBhvr>
                                    </p:animRot>
                                    <p:animRot by="1500000">
                                      <p:cBhvr>
                                        <p:cTn id="38" dur="125" fill="hold">
                                          <p:stCondLst>
                                            <p:cond delay="375"/>
                                          </p:stCondLst>
                                        </p:cTn>
                                        <p:tgtEl>
                                          <p:spTgt spid="3"/>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49"/>
                                        </p:tgtEl>
                                        <p:attrNameLst>
                                          <p:attrName>style.visibility</p:attrName>
                                        </p:attrNameLst>
                                      </p:cBhvr>
                                      <p:to>
                                        <p:strVal val="visible"/>
                                      </p:to>
                                    </p:set>
                                    <p:anim calcmode="lin" valueType="num">
                                      <p:cBhvr additive="base">
                                        <p:cTn id="43" dur="500" fill="hold"/>
                                        <p:tgtEl>
                                          <p:spTgt spid="2149"/>
                                        </p:tgtEl>
                                        <p:attrNameLst>
                                          <p:attrName>ppt_x</p:attrName>
                                        </p:attrNameLst>
                                      </p:cBhvr>
                                      <p:tavLst>
                                        <p:tav tm="0">
                                          <p:val>
                                            <p:strVal val="#ppt_x"/>
                                          </p:val>
                                        </p:tav>
                                        <p:tav tm="100000">
                                          <p:val>
                                            <p:strVal val="#ppt_x"/>
                                          </p:val>
                                        </p:tav>
                                      </p:tavLst>
                                    </p:anim>
                                    <p:anim calcmode="lin" valueType="num">
                                      <p:cBhvr additive="base">
                                        <p:cTn id="44" dur="500" fill="hold"/>
                                        <p:tgtEl>
                                          <p:spTgt spid="214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4" presetClass="emph" presetSubtype="0" fill="hold" grpId="0" nodeType="clickEffect">
                                  <p:stCondLst>
                                    <p:cond delay="0"/>
                                  </p:stCondLst>
                                  <p:iterate type="lt">
                                    <p:tmPct val="10000"/>
                                  </p:iterate>
                                  <p:childTnLst>
                                    <p:animMotion origin="layout" path="M 5E-6 4.07407E-6 L 5E-6 -0.07223 " pathEditMode="relative" rAng="0" ptsTypes="AA">
                                      <p:cBhvr>
                                        <p:cTn id="48" dur="250" accel="50000" decel="50000" autoRev="1" fill="hold">
                                          <p:stCondLst>
                                            <p:cond delay="0"/>
                                          </p:stCondLst>
                                        </p:cTn>
                                        <p:tgtEl>
                                          <p:spTgt spid="4"/>
                                        </p:tgtEl>
                                        <p:attrNameLst>
                                          <p:attrName>ppt_x</p:attrName>
                                          <p:attrName>ppt_y</p:attrName>
                                        </p:attrNameLst>
                                      </p:cBhvr>
                                      <p:rCtr x="0" y="-3611"/>
                                    </p:animMotion>
                                    <p:animRot by="1500000">
                                      <p:cBhvr>
                                        <p:cTn id="49" dur="125" fill="hold">
                                          <p:stCondLst>
                                            <p:cond delay="0"/>
                                          </p:stCondLst>
                                        </p:cTn>
                                        <p:tgtEl>
                                          <p:spTgt spid="4"/>
                                        </p:tgtEl>
                                        <p:attrNameLst>
                                          <p:attrName>r</p:attrName>
                                        </p:attrNameLst>
                                      </p:cBhvr>
                                    </p:animRot>
                                    <p:animRot by="-1500000">
                                      <p:cBhvr>
                                        <p:cTn id="50" dur="125" fill="hold">
                                          <p:stCondLst>
                                            <p:cond delay="125"/>
                                          </p:stCondLst>
                                        </p:cTn>
                                        <p:tgtEl>
                                          <p:spTgt spid="4"/>
                                        </p:tgtEl>
                                        <p:attrNameLst>
                                          <p:attrName>r</p:attrName>
                                        </p:attrNameLst>
                                      </p:cBhvr>
                                    </p:animRot>
                                    <p:animRot by="-1500000">
                                      <p:cBhvr>
                                        <p:cTn id="51" dur="125" fill="hold">
                                          <p:stCondLst>
                                            <p:cond delay="250"/>
                                          </p:stCondLst>
                                        </p:cTn>
                                        <p:tgtEl>
                                          <p:spTgt spid="4"/>
                                        </p:tgtEl>
                                        <p:attrNameLst>
                                          <p:attrName>r</p:attrName>
                                        </p:attrNameLst>
                                      </p:cBhvr>
                                    </p:animRot>
                                    <p:animRot by="1500000">
                                      <p:cBhvr>
                                        <p:cTn id="52" dur="125" fill="hold">
                                          <p:stCondLst>
                                            <p:cond delay="375"/>
                                          </p:stCondLst>
                                        </p:cTn>
                                        <p:tgtEl>
                                          <p:spTgt spid="4"/>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150"/>
                                        </p:tgtEl>
                                        <p:attrNameLst>
                                          <p:attrName>style.visibility</p:attrName>
                                        </p:attrNameLst>
                                      </p:cBhvr>
                                      <p:to>
                                        <p:strVal val="visible"/>
                                      </p:to>
                                    </p:set>
                                    <p:anim calcmode="lin" valueType="num">
                                      <p:cBhvr additive="base">
                                        <p:cTn id="57" dur="500" fill="hold"/>
                                        <p:tgtEl>
                                          <p:spTgt spid="2150"/>
                                        </p:tgtEl>
                                        <p:attrNameLst>
                                          <p:attrName>ppt_x</p:attrName>
                                        </p:attrNameLst>
                                      </p:cBhvr>
                                      <p:tavLst>
                                        <p:tav tm="0">
                                          <p:val>
                                            <p:strVal val="#ppt_x"/>
                                          </p:val>
                                        </p:tav>
                                        <p:tav tm="100000">
                                          <p:val>
                                            <p:strVal val="#ppt_x"/>
                                          </p:val>
                                        </p:tav>
                                      </p:tavLst>
                                    </p:anim>
                                    <p:anim calcmode="lin" valueType="num">
                                      <p:cBhvr additive="base">
                                        <p:cTn id="58" dur="500" fill="hold"/>
                                        <p:tgtEl>
                                          <p:spTgt spid="215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0" nodeType="clickEffect">
                                  <p:stCondLst>
                                    <p:cond delay="0"/>
                                  </p:stCondLst>
                                  <p:iterate type="lt">
                                    <p:tmPct val="10000"/>
                                  </p:iterate>
                                  <p:childTnLst>
                                    <p:animMotion origin="layout" path="M 5.55556E-7 4.81481E-6 L 5.55556E-7 -0.07223 " pathEditMode="relative" rAng="0" ptsTypes="AA">
                                      <p:cBhvr>
                                        <p:cTn id="62" dur="250" accel="50000" decel="50000" autoRev="1" fill="hold">
                                          <p:stCondLst>
                                            <p:cond delay="0"/>
                                          </p:stCondLst>
                                        </p:cTn>
                                        <p:tgtEl>
                                          <p:spTgt spid="5"/>
                                        </p:tgtEl>
                                        <p:attrNameLst>
                                          <p:attrName>ppt_x</p:attrName>
                                          <p:attrName>ppt_y</p:attrName>
                                        </p:attrNameLst>
                                      </p:cBhvr>
                                      <p:rCtr x="0" y="-3611"/>
                                    </p:animMotion>
                                    <p:animRot by="1500000">
                                      <p:cBhvr>
                                        <p:cTn id="63" dur="125" fill="hold">
                                          <p:stCondLst>
                                            <p:cond delay="0"/>
                                          </p:stCondLst>
                                        </p:cTn>
                                        <p:tgtEl>
                                          <p:spTgt spid="5"/>
                                        </p:tgtEl>
                                        <p:attrNameLst>
                                          <p:attrName>r</p:attrName>
                                        </p:attrNameLst>
                                      </p:cBhvr>
                                    </p:animRot>
                                    <p:animRot by="-1500000">
                                      <p:cBhvr>
                                        <p:cTn id="64" dur="125" fill="hold">
                                          <p:stCondLst>
                                            <p:cond delay="125"/>
                                          </p:stCondLst>
                                        </p:cTn>
                                        <p:tgtEl>
                                          <p:spTgt spid="5"/>
                                        </p:tgtEl>
                                        <p:attrNameLst>
                                          <p:attrName>r</p:attrName>
                                        </p:attrNameLst>
                                      </p:cBhvr>
                                    </p:animRot>
                                    <p:animRot by="-1500000">
                                      <p:cBhvr>
                                        <p:cTn id="65" dur="125" fill="hold">
                                          <p:stCondLst>
                                            <p:cond delay="250"/>
                                          </p:stCondLst>
                                        </p:cTn>
                                        <p:tgtEl>
                                          <p:spTgt spid="5"/>
                                        </p:tgtEl>
                                        <p:attrNameLst>
                                          <p:attrName>r</p:attrName>
                                        </p:attrNameLst>
                                      </p:cBhvr>
                                    </p:animRot>
                                    <p:animRot by="1500000">
                                      <p:cBhvr>
                                        <p:cTn id="66" dur="125" fill="hold">
                                          <p:stCondLst>
                                            <p:cond delay="375"/>
                                          </p:stCondLst>
                                        </p:cTn>
                                        <p:tgtEl>
                                          <p:spTgt spid="5"/>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34" presetClass="emph" presetSubtype="0" fill="hold" grpId="0" nodeType="clickEffect">
                                  <p:stCondLst>
                                    <p:cond delay="0"/>
                                  </p:stCondLst>
                                  <p:iterate type="lt">
                                    <p:tmPct val="10000"/>
                                  </p:iterate>
                                  <p:childTnLst>
                                    <p:animMotion origin="layout" path="M -3.05556E-6 4.07407E-6 L -3.05556E-6 -0.07223 " pathEditMode="relative" rAng="0" ptsTypes="AA">
                                      <p:cBhvr>
                                        <p:cTn id="70" dur="250" accel="50000" decel="50000" autoRev="1" fill="hold">
                                          <p:stCondLst>
                                            <p:cond delay="0"/>
                                          </p:stCondLst>
                                        </p:cTn>
                                        <p:tgtEl>
                                          <p:spTgt spid="49"/>
                                        </p:tgtEl>
                                        <p:attrNameLst>
                                          <p:attrName>ppt_x</p:attrName>
                                          <p:attrName>ppt_y</p:attrName>
                                        </p:attrNameLst>
                                      </p:cBhvr>
                                      <p:rCtr x="0" y="-3611"/>
                                    </p:animMotion>
                                    <p:animRot by="1500000">
                                      <p:cBhvr>
                                        <p:cTn id="71" dur="125" fill="hold">
                                          <p:stCondLst>
                                            <p:cond delay="0"/>
                                          </p:stCondLst>
                                        </p:cTn>
                                        <p:tgtEl>
                                          <p:spTgt spid="49"/>
                                        </p:tgtEl>
                                        <p:attrNameLst>
                                          <p:attrName>r</p:attrName>
                                        </p:attrNameLst>
                                      </p:cBhvr>
                                    </p:animRot>
                                    <p:animRot by="-1500000">
                                      <p:cBhvr>
                                        <p:cTn id="72" dur="125" fill="hold">
                                          <p:stCondLst>
                                            <p:cond delay="125"/>
                                          </p:stCondLst>
                                        </p:cTn>
                                        <p:tgtEl>
                                          <p:spTgt spid="49"/>
                                        </p:tgtEl>
                                        <p:attrNameLst>
                                          <p:attrName>r</p:attrName>
                                        </p:attrNameLst>
                                      </p:cBhvr>
                                    </p:animRot>
                                    <p:animRot by="-1500000">
                                      <p:cBhvr>
                                        <p:cTn id="73" dur="125" fill="hold">
                                          <p:stCondLst>
                                            <p:cond delay="250"/>
                                          </p:stCondLst>
                                        </p:cTn>
                                        <p:tgtEl>
                                          <p:spTgt spid="49"/>
                                        </p:tgtEl>
                                        <p:attrNameLst>
                                          <p:attrName>r</p:attrName>
                                        </p:attrNameLst>
                                      </p:cBhvr>
                                    </p:animRot>
                                    <p:animRot by="1500000">
                                      <p:cBhvr>
                                        <p:cTn id="74" dur="125" fill="hold">
                                          <p:stCondLst>
                                            <p:cond delay="375"/>
                                          </p:stCondLst>
                                        </p:cTn>
                                        <p:tgtEl>
                                          <p:spTgt spid="49"/>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34" presetClass="emph" presetSubtype="0" fill="hold" grpId="0" nodeType="clickEffect">
                                  <p:stCondLst>
                                    <p:cond delay="0"/>
                                  </p:stCondLst>
                                  <p:iterate type="lt">
                                    <p:tmPct val="10000"/>
                                  </p:iterate>
                                  <p:childTnLst>
                                    <p:animMotion origin="layout" path="M -4.44444E-6 1.11022E-16 L -4.44444E-6 -0.07222 " pathEditMode="relative" rAng="0" ptsTypes="AA">
                                      <p:cBhvr>
                                        <p:cTn id="78" dur="250" accel="50000" decel="50000" autoRev="1" fill="hold">
                                          <p:stCondLst>
                                            <p:cond delay="0"/>
                                          </p:stCondLst>
                                        </p:cTn>
                                        <p:tgtEl>
                                          <p:spTgt spid="64"/>
                                        </p:tgtEl>
                                        <p:attrNameLst>
                                          <p:attrName>ppt_x</p:attrName>
                                          <p:attrName>ppt_y</p:attrName>
                                        </p:attrNameLst>
                                      </p:cBhvr>
                                      <p:rCtr x="0" y="-3611"/>
                                    </p:animMotion>
                                    <p:animRot by="1500000">
                                      <p:cBhvr>
                                        <p:cTn id="79" dur="125" fill="hold">
                                          <p:stCondLst>
                                            <p:cond delay="0"/>
                                          </p:stCondLst>
                                        </p:cTn>
                                        <p:tgtEl>
                                          <p:spTgt spid="64"/>
                                        </p:tgtEl>
                                        <p:attrNameLst>
                                          <p:attrName>r</p:attrName>
                                        </p:attrNameLst>
                                      </p:cBhvr>
                                    </p:animRot>
                                    <p:animRot by="-1500000">
                                      <p:cBhvr>
                                        <p:cTn id="80" dur="125" fill="hold">
                                          <p:stCondLst>
                                            <p:cond delay="125"/>
                                          </p:stCondLst>
                                        </p:cTn>
                                        <p:tgtEl>
                                          <p:spTgt spid="64"/>
                                        </p:tgtEl>
                                        <p:attrNameLst>
                                          <p:attrName>r</p:attrName>
                                        </p:attrNameLst>
                                      </p:cBhvr>
                                    </p:animRot>
                                    <p:animRot by="-1500000">
                                      <p:cBhvr>
                                        <p:cTn id="81" dur="125" fill="hold">
                                          <p:stCondLst>
                                            <p:cond delay="250"/>
                                          </p:stCondLst>
                                        </p:cTn>
                                        <p:tgtEl>
                                          <p:spTgt spid="64"/>
                                        </p:tgtEl>
                                        <p:attrNameLst>
                                          <p:attrName>r</p:attrName>
                                        </p:attrNameLst>
                                      </p:cBhvr>
                                    </p:animRot>
                                    <p:animRot by="1500000">
                                      <p:cBhvr>
                                        <p:cTn id="82" dur="125" fill="hold">
                                          <p:stCondLst>
                                            <p:cond delay="375"/>
                                          </p:stCondLst>
                                        </p:cTn>
                                        <p:tgtEl>
                                          <p:spTgt spid="64"/>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34" presetClass="emph" presetSubtype="0" fill="hold" grpId="0" nodeType="clickEffect">
                                  <p:stCondLst>
                                    <p:cond delay="0"/>
                                  </p:stCondLst>
                                  <p:iterate type="lt">
                                    <p:tmPct val="10000"/>
                                  </p:iterate>
                                  <p:childTnLst>
                                    <p:animMotion origin="layout" path="M -1.94444E-6 1.48148E-6 L -1.94444E-6 -0.07222 " pathEditMode="relative" rAng="0" ptsTypes="AA">
                                      <p:cBhvr>
                                        <p:cTn id="86" dur="250" accel="50000" decel="50000" autoRev="1" fill="hold">
                                          <p:stCondLst>
                                            <p:cond delay="0"/>
                                          </p:stCondLst>
                                        </p:cTn>
                                        <p:tgtEl>
                                          <p:spTgt spid="65"/>
                                        </p:tgtEl>
                                        <p:attrNameLst>
                                          <p:attrName>ppt_x</p:attrName>
                                          <p:attrName>ppt_y</p:attrName>
                                        </p:attrNameLst>
                                      </p:cBhvr>
                                      <p:rCtr x="0" y="-3611"/>
                                    </p:animMotion>
                                    <p:animRot by="1500000">
                                      <p:cBhvr>
                                        <p:cTn id="87" dur="125" fill="hold">
                                          <p:stCondLst>
                                            <p:cond delay="0"/>
                                          </p:stCondLst>
                                        </p:cTn>
                                        <p:tgtEl>
                                          <p:spTgt spid="65"/>
                                        </p:tgtEl>
                                        <p:attrNameLst>
                                          <p:attrName>r</p:attrName>
                                        </p:attrNameLst>
                                      </p:cBhvr>
                                    </p:animRot>
                                    <p:animRot by="-1500000">
                                      <p:cBhvr>
                                        <p:cTn id="88" dur="125" fill="hold">
                                          <p:stCondLst>
                                            <p:cond delay="125"/>
                                          </p:stCondLst>
                                        </p:cTn>
                                        <p:tgtEl>
                                          <p:spTgt spid="65"/>
                                        </p:tgtEl>
                                        <p:attrNameLst>
                                          <p:attrName>r</p:attrName>
                                        </p:attrNameLst>
                                      </p:cBhvr>
                                    </p:animRot>
                                    <p:animRot by="-1500000">
                                      <p:cBhvr>
                                        <p:cTn id="89" dur="125" fill="hold">
                                          <p:stCondLst>
                                            <p:cond delay="250"/>
                                          </p:stCondLst>
                                        </p:cTn>
                                        <p:tgtEl>
                                          <p:spTgt spid="65"/>
                                        </p:tgtEl>
                                        <p:attrNameLst>
                                          <p:attrName>r</p:attrName>
                                        </p:attrNameLst>
                                      </p:cBhvr>
                                    </p:animRot>
                                    <p:animRot by="1500000">
                                      <p:cBhvr>
                                        <p:cTn id="90" dur="125" fill="hold">
                                          <p:stCondLst>
                                            <p:cond delay="375"/>
                                          </p:stCondLst>
                                        </p:cTn>
                                        <p:tgtEl>
                                          <p:spTgt spid="65"/>
                                        </p:tgtEl>
                                        <p:attrNameLst>
                                          <p:attrName>r</p:attrName>
                                        </p:attrNameLst>
                                      </p:cBhvr>
                                    </p:animRo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83"/>
                                        </p:tgtEl>
                                        <p:attrNameLst>
                                          <p:attrName>style.visibility</p:attrName>
                                        </p:attrNameLst>
                                      </p:cBhvr>
                                      <p:to>
                                        <p:strVal val="visible"/>
                                      </p:to>
                                    </p:set>
                                    <p:anim calcmode="lin" valueType="num">
                                      <p:cBhvr additive="base">
                                        <p:cTn id="95" dur="500" fill="hold"/>
                                        <p:tgtEl>
                                          <p:spTgt spid="83"/>
                                        </p:tgtEl>
                                        <p:attrNameLst>
                                          <p:attrName>ppt_x</p:attrName>
                                        </p:attrNameLst>
                                      </p:cBhvr>
                                      <p:tavLst>
                                        <p:tav tm="0">
                                          <p:val>
                                            <p:strVal val="#ppt_x"/>
                                          </p:val>
                                        </p:tav>
                                        <p:tav tm="100000">
                                          <p:val>
                                            <p:strVal val="#ppt_x"/>
                                          </p:val>
                                        </p:tav>
                                      </p:tavLst>
                                    </p:anim>
                                    <p:anim calcmode="lin" valueType="num">
                                      <p:cBhvr additive="base">
                                        <p:cTn id="9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84"/>
                                        </p:tgtEl>
                                        <p:attrNameLst>
                                          <p:attrName>style.visibility</p:attrName>
                                        </p:attrNameLst>
                                      </p:cBhvr>
                                      <p:to>
                                        <p:strVal val="visible"/>
                                      </p:to>
                                    </p:set>
                                    <p:anim calcmode="lin" valueType="num">
                                      <p:cBhvr additive="base">
                                        <p:cTn id="101" dur="500" fill="hold"/>
                                        <p:tgtEl>
                                          <p:spTgt spid="84"/>
                                        </p:tgtEl>
                                        <p:attrNameLst>
                                          <p:attrName>ppt_x</p:attrName>
                                        </p:attrNameLst>
                                      </p:cBhvr>
                                      <p:tavLst>
                                        <p:tav tm="0">
                                          <p:val>
                                            <p:strVal val="#ppt_x"/>
                                          </p:val>
                                        </p:tav>
                                        <p:tav tm="100000">
                                          <p:val>
                                            <p:strVal val="#ppt_x"/>
                                          </p:val>
                                        </p:tav>
                                      </p:tavLst>
                                    </p:anim>
                                    <p:anim calcmode="lin" valueType="num">
                                      <p:cBhvr additive="base">
                                        <p:cTn id="102"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85"/>
                                        </p:tgtEl>
                                        <p:attrNameLst>
                                          <p:attrName>style.visibility</p:attrName>
                                        </p:attrNameLst>
                                      </p:cBhvr>
                                      <p:to>
                                        <p:strVal val="visible"/>
                                      </p:to>
                                    </p:set>
                                    <p:anim calcmode="lin" valueType="num">
                                      <p:cBhvr additive="base">
                                        <p:cTn id="107" dur="500" fill="hold"/>
                                        <p:tgtEl>
                                          <p:spTgt spid="85"/>
                                        </p:tgtEl>
                                        <p:attrNameLst>
                                          <p:attrName>ppt_x</p:attrName>
                                        </p:attrNameLst>
                                      </p:cBhvr>
                                      <p:tavLst>
                                        <p:tav tm="0">
                                          <p:val>
                                            <p:strVal val="#ppt_x"/>
                                          </p:val>
                                        </p:tav>
                                        <p:tav tm="100000">
                                          <p:val>
                                            <p:strVal val="#ppt_x"/>
                                          </p:val>
                                        </p:tav>
                                      </p:tavLst>
                                    </p:anim>
                                    <p:anim calcmode="lin" valueType="num">
                                      <p:cBhvr additive="base">
                                        <p:cTn id="10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 grpId="0" animBg="1"/>
      <p:bldP spid="2147" grpId="0"/>
      <p:bldP spid="2148" grpId="0"/>
      <p:bldP spid="2149" grpId="0"/>
      <p:bldP spid="2150" grpId="0"/>
      <p:bldP spid="2" grpId="0" animBg="1"/>
      <p:bldP spid="3" grpId="0" animBg="1"/>
      <p:bldP spid="4" grpId="0" animBg="1"/>
      <p:bldP spid="5" grpId="0" animBg="1"/>
      <p:bldP spid="49" grpId="0" animBg="1"/>
      <p:bldP spid="64" grpId="0" animBg="1"/>
      <p:bldP spid="65" grpId="0" animBg="1"/>
      <p:bldP spid="83" grpId="0"/>
      <p:bldP spid="84" grpId="0"/>
      <p:bldP spid="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BEC5C-1461-4A03-8747-2B22031E64B8}"/>
              </a:ext>
            </a:extLst>
          </p:cNvPr>
          <p:cNvSpPr txBox="1"/>
          <p:nvPr/>
        </p:nvSpPr>
        <p:spPr>
          <a:xfrm>
            <a:off x="675861" y="331304"/>
            <a:ext cx="3586650" cy="461665"/>
          </a:xfrm>
          <a:prstGeom prst="rect">
            <a:avLst/>
          </a:prstGeom>
          <a:noFill/>
        </p:spPr>
        <p:txBody>
          <a:bodyPr wrap="square" rtlCol="0">
            <a:spAutoFit/>
          </a:bodyPr>
          <a:lstStyle/>
          <a:p>
            <a:r>
              <a:rPr lang="fr-FR" sz="2400" b="1" dirty="0">
                <a:solidFill>
                  <a:schemeClr val="bg1"/>
                </a:solidFill>
              </a:rPr>
              <a:t>INTRODUCTION</a:t>
            </a:r>
            <a:endParaRPr lang="fr-FR" b="1" dirty="0">
              <a:solidFill>
                <a:schemeClr val="bg1"/>
              </a:solidFill>
            </a:endParaRPr>
          </a:p>
        </p:txBody>
      </p:sp>
      <p:sp>
        <p:nvSpPr>
          <p:cNvPr id="5" name="Rectangle à coins arrondis 4"/>
          <p:cNvSpPr/>
          <p:nvPr/>
        </p:nvSpPr>
        <p:spPr>
          <a:xfrm>
            <a:off x="195943" y="1920240"/>
            <a:ext cx="8948057" cy="237744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c</a:t>
            </a:r>
            <a:endParaRPr lang="fr-FR" dirty="0"/>
          </a:p>
        </p:txBody>
      </p:sp>
      <p:sp>
        <p:nvSpPr>
          <p:cNvPr id="6" name="ZoneTexte 5"/>
          <p:cNvSpPr txBox="1"/>
          <p:nvPr/>
        </p:nvSpPr>
        <p:spPr>
          <a:xfrm>
            <a:off x="378824" y="2142309"/>
            <a:ext cx="8765176" cy="2031325"/>
          </a:xfrm>
          <a:prstGeom prst="rect">
            <a:avLst/>
          </a:prstGeom>
          <a:noFill/>
        </p:spPr>
        <p:txBody>
          <a:bodyPr wrap="square" rtlCol="0">
            <a:spAutoFit/>
          </a:bodyPr>
          <a:lstStyle/>
          <a:p>
            <a:r>
              <a:rPr lang="fr-FR" dirty="0" smtClean="0"/>
              <a:t> </a:t>
            </a:r>
            <a:r>
              <a:rPr lang="fr-FR" dirty="0"/>
              <a:t>Le SIG est l’ensemble des matériels et logiciels informatiques ainsi que des données géographiques avec lesquels les utilisateurs interagissent pour intégrer, analyser et visualiser les données, identifier les relations, les schémas et les tendances et trouver des solutions aux problèmes. Ce système est destiné à la </a:t>
            </a:r>
            <a:r>
              <a:rPr lang="fr-FR" dirty="0" smtClean="0"/>
              <a:t>capture</a:t>
            </a:r>
            <a:r>
              <a:rPr lang="fr-FR" dirty="0"/>
              <a:t> </a:t>
            </a:r>
            <a:r>
              <a:rPr lang="fr-FR" dirty="0" smtClean="0"/>
              <a:t>au </a:t>
            </a:r>
            <a:r>
              <a:rPr lang="fr-FR" dirty="0"/>
              <a:t>stockage, à la mise à jour, à la manipulation, à l’analyse et à l’affichage des informations géographiques. Un SIG sert habituellement à représenter des cartes sous forme de couches de données qui peuvent être étudiées et utilisées à des fins d’analyse (ESRI, 2004).</a:t>
            </a:r>
            <a:endParaRPr lang="fr-FR" dirty="0"/>
          </a:p>
        </p:txBody>
      </p:sp>
      <p:pic>
        <p:nvPicPr>
          <p:cNvPr id="12" name="Image 11"/>
          <p:cNvPicPr>
            <a:picLocks noChangeAspect="1"/>
          </p:cNvPicPr>
          <p:nvPr/>
        </p:nvPicPr>
        <p:blipFill>
          <a:blip r:embed="rId2"/>
          <a:stretch>
            <a:fillRect/>
          </a:stretch>
        </p:blipFill>
        <p:spPr>
          <a:xfrm>
            <a:off x="1071155" y="4493624"/>
            <a:ext cx="7471954" cy="2149640"/>
          </a:xfrm>
          <a:prstGeom prst="rect">
            <a:avLst/>
          </a:prstGeom>
        </p:spPr>
      </p:pic>
      <p:sp>
        <p:nvSpPr>
          <p:cNvPr id="2" name="Rectangle avec coins arrondis en diagonale 1"/>
          <p:cNvSpPr/>
          <p:nvPr/>
        </p:nvSpPr>
        <p:spPr>
          <a:xfrm>
            <a:off x="1763486" y="1201782"/>
            <a:ext cx="5904411" cy="509451"/>
          </a:xfrm>
          <a:prstGeom prst="round2Diag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fr-FR" sz="2400" b="1" dirty="0" smtClean="0">
                <a:solidFill>
                  <a:schemeClr val="bg1"/>
                </a:solidFill>
              </a:rPr>
              <a:t>System D’</a:t>
            </a:r>
            <a:r>
              <a:rPr lang="fr-FR" altLang="fr-FR" sz="2400" b="1" dirty="0" smtClean="0">
                <a:solidFill>
                  <a:schemeClr val="bg1"/>
                </a:solidFill>
                <a:latin typeface="Century Schoolbook" pitchFamily="18" charset="0"/>
                <a:cs typeface="Arial" charset="0"/>
              </a:rPr>
              <a:t>information </a:t>
            </a:r>
            <a:r>
              <a:rPr lang="fr-FR" altLang="fr-FR" sz="2400" b="1" dirty="0">
                <a:solidFill>
                  <a:schemeClr val="bg1"/>
                </a:solidFill>
                <a:latin typeface="Century Schoolbook" pitchFamily="18" charset="0"/>
                <a:cs typeface="Arial" charset="0"/>
              </a:rPr>
              <a:t>Géographique</a:t>
            </a:r>
          </a:p>
          <a:p>
            <a:pPr algn="ctr"/>
            <a:endParaRPr lang="fr-FR" b="1" dirty="0"/>
          </a:p>
        </p:txBody>
      </p:sp>
    </p:spTree>
    <p:extLst>
      <p:ext uri="{BB962C8B-B14F-4D97-AF65-F5344CB8AC3E}">
        <p14:creationId xmlns:p14="http://schemas.microsoft.com/office/powerpoint/2010/main" val="1404154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5055325" y="2974476"/>
            <a:ext cx="1136469" cy="418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Matériels</a:t>
            </a:r>
          </a:p>
        </p:txBody>
      </p:sp>
      <p:sp>
        <p:nvSpPr>
          <p:cNvPr id="5" name="Rectangle à coins arrondis 4"/>
          <p:cNvSpPr/>
          <p:nvPr/>
        </p:nvSpPr>
        <p:spPr>
          <a:xfrm>
            <a:off x="3200400" y="2299062"/>
            <a:ext cx="1371600" cy="4364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Utilisateurs</a:t>
            </a:r>
          </a:p>
        </p:txBody>
      </p:sp>
      <p:sp>
        <p:nvSpPr>
          <p:cNvPr id="6" name="Rectangle à coins arrondis 5"/>
          <p:cNvSpPr/>
          <p:nvPr/>
        </p:nvSpPr>
        <p:spPr>
          <a:xfrm>
            <a:off x="940526" y="3575368"/>
            <a:ext cx="1084217" cy="822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Données</a:t>
            </a:r>
          </a:p>
        </p:txBody>
      </p:sp>
      <p:sp>
        <p:nvSpPr>
          <p:cNvPr id="7" name="Rectangle à coins arrondis 6"/>
          <p:cNvSpPr/>
          <p:nvPr/>
        </p:nvSpPr>
        <p:spPr>
          <a:xfrm>
            <a:off x="5146765" y="4650376"/>
            <a:ext cx="1410789" cy="4833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Logiciels</a:t>
            </a:r>
          </a:p>
        </p:txBody>
      </p:sp>
      <p:sp>
        <p:nvSpPr>
          <p:cNvPr id="8" name="Rectangle à coins arrondis 7"/>
          <p:cNvSpPr/>
          <p:nvPr/>
        </p:nvSpPr>
        <p:spPr>
          <a:xfrm>
            <a:off x="3239589" y="5632994"/>
            <a:ext cx="2664822"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t>Méthodes et savoir-faire</a:t>
            </a:r>
            <a:endParaRPr lang="fr-FR" dirty="0"/>
          </a:p>
        </p:txBody>
      </p:sp>
      <p:sp>
        <p:nvSpPr>
          <p:cNvPr id="9" name="Ellipse 8"/>
          <p:cNvSpPr/>
          <p:nvPr/>
        </p:nvSpPr>
        <p:spPr>
          <a:xfrm>
            <a:off x="3435531" y="3888877"/>
            <a:ext cx="1254034" cy="679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SIG</a:t>
            </a:r>
          </a:p>
        </p:txBody>
      </p:sp>
      <p:sp>
        <p:nvSpPr>
          <p:cNvPr id="12" name="Flèche vers le bas 11"/>
          <p:cNvSpPr/>
          <p:nvPr/>
        </p:nvSpPr>
        <p:spPr>
          <a:xfrm>
            <a:off x="3892729" y="4794067"/>
            <a:ext cx="483326" cy="73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droite 12"/>
          <p:cNvSpPr/>
          <p:nvPr/>
        </p:nvSpPr>
        <p:spPr>
          <a:xfrm rot="2653188">
            <a:off x="4596055" y="4389122"/>
            <a:ext cx="666206" cy="339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3476509">
            <a:off x="4611169" y="3304805"/>
            <a:ext cx="356269" cy="7247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vers le bas 14"/>
          <p:cNvSpPr/>
          <p:nvPr/>
        </p:nvSpPr>
        <p:spPr>
          <a:xfrm rot="5941580">
            <a:off x="2556559" y="3553548"/>
            <a:ext cx="425366" cy="12542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droite 15"/>
          <p:cNvSpPr/>
          <p:nvPr/>
        </p:nvSpPr>
        <p:spPr>
          <a:xfrm rot="15519388">
            <a:off x="3362935" y="2948706"/>
            <a:ext cx="828174" cy="440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Imag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4228" y="2076993"/>
            <a:ext cx="2978331" cy="2344239"/>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547" y="4028304"/>
            <a:ext cx="2664823" cy="2594564"/>
          </a:xfrm>
          <a:prstGeom prst="rect">
            <a:avLst/>
          </a:prstGeom>
        </p:spPr>
      </p:pic>
      <p:pic>
        <p:nvPicPr>
          <p:cNvPr id="19" name="Imag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27910"/>
            <a:ext cx="2817224" cy="2007825"/>
          </a:xfrm>
          <a:prstGeom prst="rect">
            <a:avLst/>
          </a:prstGeom>
        </p:spPr>
      </p:pic>
      <p:pic>
        <p:nvPicPr>
          <p:cNvPr id="20" name="Imag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630" y="4702627"/>
            <a:ext cx="3048000" cy="2028825"/>
          </a:xfrm>
          <a:prstGeom prst="rect">
            <a:avLst/>
          </a:prstGeom>
        </p:spPr>
      </p:pic>
      <p:pic>
        <p:nvPicPr>
          <p:cNvPr id="21" name="Imag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7132" y="1240971"/>
            <a:ext cx="2886075" cy="1397726"/>
          </a:xfrm>
          <a:prstGeom prst="rect">
            <a:avLst/>
          </a:prstGeom>
        </p:spPr>
      </p:pic>
      <p:sp>
        <p:nvSpPr>
          <p:cNvPr id="22" name="Rectangle 21"/>
          <p:cNvSpPr/>
          <p:nvPr/>
        </p:nvSpPr>
        <p:spPr>
          <a:xfrm>
            <a:off x="1698851" y="318254"/>
            <a:ext cx="2542491" cy="523220"/>
          </a:xfrm>
          <a:prstGeom prst="rect">
            <a:avLst/>
          </a:prstGeom>
        </p:spPr>
        <p:txBody>
          <a:bodyPr wrap="none">
            <a:spAutoFit/>
          </a:bodyPr>
          <a:lstStyle/>
          <a:p>
            <a:r>
              <a:rPr lang="fr-FR" sz="2800" b="1" dirty="0">
                <a:solidFill>
                  <a:schemeClr val="bg1"/>
                </a:solidFill>
              </a:rPr>
              <a:t>INTRODUCTION</a:t>
            </a:r>
            <a:endParaRPr lang="fr-FR" sz="2800" b="1" dirty="0">
              <a:solidFill>
                <a:schemeClr val="bg1"/>
              </a:solidFill>
            </a:endParaRPr>
          </a:p>
        </p:txBody>
      </p:sp>
    </p:spTree>
    <p:extLst>
      <p:ext uri="{BB962C8B-B14F-4D97-AF65-F5344CB8AC3E}">
        <p14:creationId xmlns:p14="http://schemas.microsoft.com/office/powerpoint/2010/main" val="2789391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à coins arrondis 2"/>
          <p:cNvSpPr/>
          <p:nvPr/>
        </p:nvSpPr>
        <p:spPr>
          <a:xfrm>
            <a:off x="489857" y="1907177"/>
            <a:ext cx="4539343" cy="46634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fr-FR"/>
              <a:t>Le terme « NoSQL » fait référence à des types de bases de données non relationnelles, et ces bases de données stockent les données dans un format différent des tables relationnelles. Cependant, les bases de données NoSQL peuvent être interrogées à l’aide d’API de langage idiomatique, de langages de requête structurés déclaratifs et d’exemples de langages de requête par exemple, ce qui explique pourquoi elles sont également appelées bases de données « non seulement SQL ».</a:t>
            </a:r>
          </a:p>
        </p:txBody>
      </p:sp>
      <p:sp>
        <p:nvSpPr>
          <p:cNvPr id="6" name="Rectangle 5"/>
          <p:cNvSpPr/>
          <p:nvPr/>
        </p:nvSpPr>
        <p:spPr>
          <a:xfrm>
            <a:off x="2887571" y="239876"/>
            <a:ext cx="2542491" cy="523220"/>
          </a:xfrm>
          <a:prstGeom prst="rect">
            <a:avLst/>
          </a:prstGeom>
        </p:spPr>
        <p:txBody>
          <a:bodyPr wrap="none">
            <a:spAutoFit/>
          </a:bodyPr>
          <a:lstStyle/>
          <a:p>
            <a:r>
              <a:rPr lang="fr-FR" sz="2800" b="1" dirty="0">
                <a:solidFill>
                  <a:schemeClr val="bg1"/>
                </a:solidFill>
              </a:rPr>
              <a:t>INTRODUCTION</a:t>
            </a:r>
            <a:endParaRPr lang="fr-FR" sz="2800" b="1" dirty="0">
              <a:solidFill>
                <a:schemeClr val="bg1"/>
              </a:solidFill>
            </a:endParaRPr>
          </a:p>
        </p:txBody>
      </p:sp>
      <p:sp>
        <p:nvSpPr>
          <p:cNvPr id="7" name="Rectangle avec coins arrondis en diagonale 6"/>
          <p:cNvSpPr/>
          <p:nvPr/>
        </p:nvSpPr>
        <p:spPr>
          <a:xfrm>
            <a:off x="1619794" y="1267096"/>
            <a:ext cx="5904411" cy="509451"/>
          </a:xfrm>
          <a:prstGeom prst="round2DiagRect">
            <a:avLst>
              <a:gd name="adj1" fmla="val 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t>base de données </a:t>
            </a:r>
            <a:r>
              <a:rPr lang="fr-FR" sz="3200" b="1" dirty="0" err="1"/>
              <a:t>NoSQL</a:t>
            </a:r>
            <a:r>
              <a:rPr lang="fr-FR" sz="3200" b="1" dirty="0"/>
              <a:t> </a:t>
            </a:r>
            <a:endParaRPr lang="fr-FR" altLang="fr-FR" sz="4000" b="1" dirty="0">
              <a:solidFill>
                <a:schemeClr val="bg1"/>
              </a:solidFill>
              <a:latin typeface="Century Schoolbook" pitchFamily="18" charset="0"/>
              <a:cs typeface="Arial" charset="0"/>
            </a:endParaRPr>
          </a:p>
          <a:p>
            <a:pPr algn="ctr"/>
            <a:endParaRPr lang="fr-FR" b="1"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829" y="1894114"/>
            <a:ext cx="3867694" cy="4703853"/>
          </a:xfrm>
          <a:prstGeom prst="rect">
            <a:avLst/>
          </a:prstGeom>
        </p:spPr>
      </p:pic>
    </p:spTree>
    <p:extLst>
      <p:ext uri="{BB962C8B-B14F-4D97-AF65-F5344CB8AC3E}">
        <p14:creationId xmlns:p14="http://schemas.microsoft.com/office/powerpoint/2010/main" val="2716878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avec coins arrondis en diagonale 3"/>
          <p:cNvSpPr/>
          <p:nvPr/>
        </p:nvSpPr>
        <p:spPr>
          <a:xfrm>
            <a:off x="1619794" y="1267096"/>
            <a:ext cx="5904411" cy="509451"/>
          </a:xfrm>
          <a:prstGeom prst="round2DiagRect">
            <a:avLst>
              <a:gd name="adj1" fmla="val 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Types de </a:t>
            </a:r>
            <a:r>
              <a:rPr lang="fr-FR" sz="3200" b="1" dirty="0" smtClean="0"/>
              <a:t>base </a:t>
            </a:r>
            <a:r>
              <a:rPr lang="fr-FR" sz="3200" b="1" dirty="0"/>
              <a:t>de données </a:t>
            </a:r>
            <a:r>
              <a:rPr lang="fr-FR" sz="3200" b="1" dirty="0" err="1"/>
              <a:t>NoSQL</a:t>
            </a:r>
            <a:r>
              <a:rPr lang="fr-FR" sz="3200" b="1" dirty="0"/>
              <a:t> </a:t>
            </a:r>
            <a:endParaRPr lang="fr-FR" altLang="fr-FR" sz="4000" b="1" dirty="0">
              <a:solidFill>
                <a:schemeClr val="bg1"/>
              </a:solidFill>
              <a:latin typeface="Century Schoolbook" pitchFamily="18" charset="0"/>
              <a:cs typeface="Arial" charset="0"/>
            </a:endParaRPr>
          </a:p>
          <a:p>
            <a:pPr algn="ctr"/>
            <a:endParaRPr lang="fr-FR" b="1" dirty="0"/>
          </a:p>
        </p:txBody>
      </p:sp>
      <p:sp>
        <p:nvSpPr>
          <p:cNvPr id="5" name="Rectangle 4"/>
          <p:cNvSpPr/>
          <p:nvPr/>
        </p:nvSpPr>
        <p:spPr>
          <a:xfrm>
            <a:off x="2195240" y="370505"/>
            <a:ext cx="2542491" cy="523220"/>
          </a:xfrm>
          <a:prstGeom prst="rect">
            <a:avLst/>
          </a:prstGeom>
        </p:spPr>
        <p:txBody>
          <a:bodyPr wrap="none">
            <a:spAutoFit/>
          </a:bodyPr>
          <a:lstStyle/>
          <a:p>
            <a:r>
              <a:rPr lang="fr-FR" sz="2800" b="1" dirty="0">
                <a:solidFill>
                  <a:schemeClr val="bg1"/>
                </a:solidFill>
              </a:rPr>
              <a:t>INTRODUCTION</a:t>
            </a:r>
            <a:endParaRPr lang="fr-FR" sz="2800" b="1" dirty="0">
              <a:solidFill>
                <a:schemeClr val="bg1"/>
              </a:solidFill>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93" y="2521131"/>
            <a:ext cx="2821576" cy="2837997"/>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291" y="2011680"/>
            <a:ext cx="5107578" cy="4180115"/>
          </a:xfrm>
          <a:prstGeom prst="rect">
            <a:avLst/>
          </a:prstGeom>
        </p:spPr>
      </p:pic>
    </p:spTree>
    <p:extLst>
      <p:ext uri="{BB962C8B-B14F-4D97-AF65-F5344CB8AC3E}">
        <p14:creationId xmlns:p14="http://schemas.microsoft.com/office/powerpoint/2010/main" val="18496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15D2F38-39F2-42D7-422C-98E746D99095}"/>
              </a:ext>
            </a:extLst>
          </p:cNvPr>
          <p:cNvSpPr txBox="1"/>
          <p:nvPr/>
        </p:nvSpPr>
        <p:spPr>
          <a:xfrm>
            <a:off x="0" y="476515"/>
            <a:ext cx="3478236" cy="523220"/>
          </a:xfrm>
          <a:prstGeom prst="rect">
            <a:avLst/>
          </a:prstGeom>
          <a:noFill/>
        </p:spPr>
        <p:txBody>
          <a:bodyPr wrap="square">
            <a:spAutoFit/>
          </a:bodyPr>
          <a:lstStyle/>
          <a:p>
            <a:pPr algn="ctr"/>
            <a:r>
              <a:rPr lang="fr-FR" sz="2800" dirty="0">
                <a:solidFill>
                  <a:schemeClr val="bg1"/>
                </a:solidFill>
              </a:rPr>
              <a:t>OBJECTIF</a:t>
            </a:r>
          </a:p>
        </p:txBody>
      </p:sp>
      <p:sp>
        <p:nvSpPr>
          <p:cNvPr id="5" name="Rectangle à coins arrondis 4"/>
          <p:cNvSpPr/>
          <p:nvPr/>
        </p:nvSpPr>
        <p:spPr>
          <a:xfrm>
            <a:off x="744583" y="1867988"/>
            <a:ext cx="7517202" cy="2965269"/>
          </a:xfrm>
          <a:prstGeom prst="roundRect">
            <a:avLst>
              <a:gd name="adj" fmla="val 18250"/>
            </a:avLst>
          </a:prstGeom>
        </p:spPr>
        <p:style>
          <a:lnRef idx="2">
            <a:schemeClr val="accent3"/>
          </a:lnRef>
          <a:fillRef idx="1">
            <a:schemeClr val="lt1"/>
          </a:fillRef>
          <a:effectRef idx="0">
            <a:schemeClr val="accent3"/>
          </a:effectRef>
          <a:fontRef idx="minor">
            <a:schemeClr val="dk1"/>
          </a:fontRef>
        </p:style>
        <p:txBody>
          <a:bodyPr rtlCol="0" anchor="ctr"/>
          <a:lstStyle/>
          <a:p>
            <a:r>
              <a:rPr lang="fr-MR" sz="2000" dirty="0">
                <a:solidFill>
                  <a:srgbClr val="000000"/>
                </a:solidFill>
                <a:latin typeface="Bahnschrift Light SemiCondensed" panose="020B0502040204020203" pitchFamily="34" charset="0"/>
                <a:ea typeface="Calibri" panose="020F0502020204030204" pitchFamily="34" charset="0"/>
              </a:rPr>
              <a:t>Notre projet consiste à </a:t>
            </a:r>
            <a:r>
              <a:rPr lang="fr-FR" sz="2000" dirty="0">
                <a:latin typeface="Bahnschrift Light SemiCondensed" panose="020B0502040204020203" pitchFamily="34" charset="0"/>
              </a:rPr>
              <a:t>concevoir et de réaliser </a:t>
            </a:r>
            <a:r>
              <a:rPr lang="fr-MR" sz="2000" dirty="0">
                <a:solidFill>
                  <a:srgbClr val="000000"/>
                </a:solidFill>
                <a:latin typeface="Bahnschrift Light SemiCondensed" panose="020B0502040204020203" pitchFamily="34" charset="0"/>
                <a:ea typeface="Calibri" panose="020F0502020204030204" pitchFamily="34" charset="0"/>
              </a:rPr>
              <a:t>une application </a:t>
            </a:r>
            <a:r>
              <a:rPr lang="fr-FR" sz="2000" dirty="0">
                <a:latin typeface="Bahnschrift Light SemiCondensed" panose="020B0502040204020203" pitchFamily="34" charset="0"/>
              </a:rPr>
              <a:t>Qui</a:t>
            </a:r>
          </a:p>
          <a:p>
            <a:r>
              <a:rPr lang="fr-FR" sz="2000" dirty="0">
                <a:latin typeface="Bahnschrift Light SemiCondensed" panose="020B0502040204020203" pitchFamily="34" charset="0"/>
              </a:rPr>
              <a:t>Permet </a:t>
            </a:r>
            <a:r>
              <a:rPr lang="fr-FR" sz="2000" dirty="0" smtClean="0">
                <a:latin typeface="Bahnschrift Light SemiCondensed" panose="020B0502040204020203" pitchFamily="34" charset="0"/>
              </a:rPr>
              <a:t>a </a:t>
            </a:r>
            <a:r>
              <a:rPr lang="fr-FR" sz="2000" dirty="0" smtClean="0"/>
              <a:t>les utilisateurs d’interagissent </a:t>
            </a:r>
            <a:r>
              <a:rPr lang="fr-FR" sz="2000" dirty="0"/>
              <a:t>pour intégrer, analyser et visualiser les données</a:t>
            </a:r>
            <a:r>
              <a:rPr lang="fr-FR" sz="2000" dirty="0" smtClean="0">
                <a:latin typeface="Bahnschrift Light SemiCondensed" panose="020B0502040204020203" pitchFamily="34" charset="0"/>
              </a:rPr>
              <a:t> Géographiques, </a:t>
            </a:r>
            <a:r>
              <a:rPr lang="fr-FR" sz="2000" dirty="0" smtClean="0"/>
              <a:t>donc un système </a:t>
            </a:r>
            <a:r>
              <a:rPr lang="fr-FR" sz="2000" dirty="0"/>
              <a:t>destiné à la capture au stockage, à la mise à jour, à la manipulation, à l’analyse et à l’affichage des informations </a:t>
            </a:r>
            <a:r>
              <a:rPr lang="fr-FR" sz="2000" dirty="0" smtClean="0"/>
              <a:t>géographiques.</a:t>
            </a:r>
          </a:p>
          <a:p>
            <a:r>
              <a:rPr lang="fr-FR" sz="2000" dirty="0"/>
              <a:t> </a:t>
            </a:r>
            <a:r>
              <a:rPr lang="fr-FR" sz="2000" dirty="0" smtClean="0"/>
              <a:t>et le stockage de ces informations géographique se fait en utilisant un system de gestion des bases des données </a:t>
            </a:r>
            <a:r>
              <a:rPr lang="fr-FR" sz="2000" dirty="0" err="1" smtClean="0"/>
              <a:t>NoSql</a:t>
            </a:r>
            <a:endParaRPr lang="fr-FR" sz="2000" dirty="0">
              <a:latin typeface="Bahnschrift Light SemiCondensed" panose="020B0502040204020203" pitchFamily="34" charset="0"/>
            </a:endParaRPr>
          </a:p>
        </p:txBody>
      </p:sp>
    </p:spTree>
    <p:extLst>
      <p:ext uri="{BB962C8B-B14F-4D97-AF65-F5344CB8AC3E}">
        <p14:creationId xmlns:p14="http://schemas.microsoft.com/office/powerpoint/2010/main" val="209135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1">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flipV="1">
            <a:off x="0" y="1249423"/>
            <a:ext cx="1968909" cy="2"/>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39"/>
          <p:cNvSpPr txBox="1"/>
          <p:nvPr/>
        </p:nvSpPr>
        <p:spPr>
          <a:xfrm>
            <a:off x="0" y="1354015"/>
            <a:ext cx="3981734" cy="253916"/>
          </a:xfrm>
          <a:prstGeom prst="rect">
            <a:avLst/>
          </a:prstGeom>
          <a:noFill/>
        </p:spPr>
        <p:txBody>
          <a:bodyPr wrap="square" rtlCol="0">
            <a:spAutoFit/>
          </a:bodyPr>
          <a:lstStyle/>
          <a:p>
            <a:pPr lvl="1"/>
            <a:r>
              <a:rPr lang="en-CA" sz="1050" b="1" dirty="0">
                <a:latin typeface="+mj-lt"/>
              </a:rPr>
              <a:t>Technologies</a:t>
            </a:r>
            <a:endParaRPr lang="fr-FR" sz="1050" b="1" dirty="0">
              <a:latin typeface="+mj-lt"/>
            </a:endParaRPr>
          </a:p>
        </p:txBody>
      </p:sp>
      <p:sp>
        <p:nvSpPr>
          <p:cNvPr id="16" name="Freeform 5"/>
          <p:cNvSpPr>
            <a:spLocks/>
          </p:cNvSpPr>
          <p:nvPr/>
        </p:nvSpPr>
        <p:spPr bwMode="auto">
          <a:xfrm>
            <a:off x="2451462" y="3111659"/>
            <a:ext cx="1153886" cy="817563"/>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cxnSp>
        <p:nvCxnSpPr>
          <p:cNvPr id="17" name="Straight Connector 2"/>
          <p:cNvCxnSpPr>
            <a:endCxn id="18" idx="1"/>
          </p:cNvCxnSpPr>
          <p:nvPr/>
        </p:nvCxnSpPr>
        <p:spPr>
          <a:xfrm flipH="1">
            <a:off x="1244823" y="1384663"/>
            <a:ext cx="270468" cy="172247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Freeform 5"/>
          <p:cNvSpPr>
            <a:spLocks/>
          </p:cNvSpPr>
          <p:nvPr/>
        </p:nvSpPr>
        <p:spPr bwMode="auto">
          <a:xfrm>
            <a:off x="609981" y="2888470"/>
            <a:ext cx="1345865" cy="87205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9" name="Rectangle 18"/>
          <p:cNvSpPr/>
          <p:nvPr/>
        </p:nvSpPr>
        <p:spPr>
          <a:xfrm>
            <a:off x="-2384603" y="6146016"/>
            <a:ext cx="112302" cy="1246495"/>
          </a:xfrm>
          <a:prstGeom prst="rect">
            <a:avLst/>
          </a:prstGeom>
          <a:noFill/>
        </p:spPr>
        <p:txBody>
          <a:bodyPr wrap="square">
            <a:spAutoFit/>
          </a:bodyPr>
          <a:lstStyle/>
          <a:p>
            <a:pPr algn="ctr"/>
            <a:r>
              <a:rPr lang="en-US" sz="1500" b="1" dirty="0">
                <a:solidFill>
                  <a:schemeClr val="accent4"/>
                </a:solidFill>
              </a:rPr>
              <a:t>HTML5</a:t>
            </a:r>
          </a:p>
        </p:txBody>
      </p:sp>
      <p:sp>
        <p:nvSpPr>
          <p:cNvPr id="20" name="Rectangle 19"/>
          <p:cNvSpPr/>
          <p:nvPr/>
        </p:nvSpPr>
        <p:spPr>
          <a:xfrm>
            <a:off x="848192" y="3688175"/>
            <a:ext cx="757708" cy="323165"/>
          </a:xfrm>
          <a:prstGeom prst="rect">
            <a:avLst/>
          </a:prstGeom>
          <a:noFill/>
        </p:spPr>
        <p:txBody>
          <a:bodyPr wrap="none">
            <a:spAutoFit/>
          </a:bodyPr>
          <a:lstStyle/>
          <a:p>
            <a:pPr algn="ctr"/>
            <a:r>
              <a:rPr lang="en-US" sz="1500" b="1" dirty="0">
                <a:solidFill>
                  <a:schemeClr val="accent3"/>
                </a:solidFill>
              </a:rPr>
              <a:t>Python</a:t>
            </a:r>
          </a:p>
        </p:txBody>
      </p:sp>
      <p:sp>
        <p:nvSpPr>
          <p:cNvPr id="22" name="Rectangle : coins arrondis 1"/>
          <p:cNvSpPr/>
          <p:nvPr/>
        </p:nvSpPr>
        <p:spPr>
          <a:xfrm>
            <a:off x="1003396" y="3185798"/>
            <a:ext cx="551084" cy="486403"/>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176213" indent="-4763" algn="ctr">
              <a:lnSpc>
                <a:spcPct val="104000"/>
              </a:lnSpc>
              <a:spcAft>
                <a:spcPts val="638"/>
              </a:spcAft>
            </a:pPr>
            <a:r>
              <a:rPr lang="fr-FR" sz="1050" dirty="0">
                <a:solidFill>
                  <a:srgbClr val="000000"/>
                </a:solidFill>
                <a:ea typeface="Calibri" panose="020F0502020204030204" pitchFamily="34" charset="0"/>
              </a:rPr>
              <a:t> </a:t>
            </a:r>
          </a:p>
        </p:txBody>
      </p:sp>
      <p:sp>
        <p:nvSpPr>
          <p:cNvPr id="23" name="Rounded Rectangle 6"/>
          <p:cNvSpPr/>
          <p:nvPr/>
        </p:nvSpPr>
        <p:spPr>
          <a:xfrm>
            <a:off x="2705991" y="3429000"/>
            <a:ext cx="591221" cy="454709"/>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350"/>
          </a:p>
        </p:txBody>
      </p:sp>
      <p:sp>
        <p:nvSpPr>
          <p:cNvPr id="29" name="Freeform 5"/>
          <p:cNvSpPr>
            <a:spLocks/>
          </p:cNvSpPr>
          <p:nvPr/>
        </p:nvSpPr>
        <p:spPr bwMode="auto">
          <a:xfrm>
            <a:off x="4323806" y="2772024"/>
            <a:ext cx="1663336" cy="1055393"/>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0" name="Rectangle 29"/>
          <p:cNvSpPr/>
          <p:nvPr/>
        </p:nvSpPr>
        <p:spPr>
          <a:xfrm>
            <a:off x="4866364" y="3845010"/>
            <a:ext cx="567784" cy="323165"/>
          </a:xfrm>
          <a:prstGeom prst="rect">
            <a:avLst/>
          </a:prstGeom>
          <a:noFill/>
        </p:spPr>
        <p:txBody>
          <a:bodyPr wrap="none">
            <a:spAutoFit/>
          </a:bodyPr>
          <a:lstStyle/>
          <a:p>
            <a:pPr algn="ctr"/>
            <a:r>
              <a:rPr lang="en-US" sz="1500" b="1" dirty="0">
                <a:solidFill>
                  <a:schemeClr val="accent3"/>
                </a:solidFill>
              </a:rPr>
              <a:t>CSS3</a:t>
            </a:r>
          </a:p>
        </p:txBody>
      </p:sp>
      <p:sp>
        <p:nvSpPr>
          <p:cNvPr id="31" name="Rounded Rectangle 13"/>
          <p:cNvSpPr/>
          <p:nvPr/>
        </p:nvSpPr>
        <p:spPr>
          <a:xfrm>
            <a:off x="4833258" y="3226756"/>
            <a:ext cx="736724" cy="404488"/>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350"/>
          </a:p>
        </p:txBody>
      </p:sp>
      <p:cxnSp>
        <p:nvCxnSpPr>
          <p:cNvPr id="33" name="Connecteur droit 32"/>
          <p:cNvCxnSpPr/>
          <p:nvPr/>
        </p:nvCxnSpPr>
        <p:spPr>
          <a:xfrm flipV="1">
            <a:off x="2833931" y="1463040"/>
            <a:ext cx="235840" cy="1711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a:off x="7197634" y="1110343"/>
            <a:ext cx="143692" cy="1724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
          <p:cNvCxnSpPr/>
          <p:nvPr/>
        </p:nvCxnSpPr>
        <p:spPr>
          <a:xfrm>
            <a:off x="5015147" y="1387866"/>
            <a:ext cx="170807" cy="156434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p:nvSpPr>
        <p:spPr bwMode="auto">
          <a:xfrm>
            <a:off x="6792685" y="2730136"/>
            <a:ext cx="1724297" cy="101732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pic>
        <p:nvPicPr>
          <p:cNvPr id="7" name="Image 6"/>
          <p:cNvPicPr>
            <a:picLocks noChangeAspect="1"/>
          </p:cNvPicPr>
          <p:nvPr/>
        </p:nvPicPr>
        <p:blipFill>
          <a:blip r:embed="rId5"/>
          <a:stretch>
            <a:fillRect/>
          </a:stretch>
        </p:blipFill>
        <p:spPr>
          <a:xfrm>
            <a:off x="7223760" y="3010989"/>
            <a:ext cx="888274" cy="574766"/>
          </a:xfrm>
          <a:prstGeom prst="rect">
            <a:avLst/>
          </a:prstGeom>
        </p:spPr>
      </p:pic>
      <p:sp>
        <p:nvSpPr>
          <p:cNvPr id="8" name="ZoneTexte 7"/>
          <p:cNvSpPr txBox="1"/>
          <p:nvPr/>
        </p:nvSpPr>
        <p:spPr>
          <a:xfrm>
            <a:off x="7171508" y="3683725"/>
            <a:ext cx="1123405" cy="369332"/>
          </a:xfrm>
          <a:prstGeom prst="rect">
            <a:avLst/>
          </a:prstGeom>
          <a:noFill/>
        </p:spPr>
        <p:txBody>
          <a:bodyPr wrap="square" rtlCol="0">
            <a:spAutoFit/>
          </a:bodyPr>
          <a:lstStyle/>
          <a:p>
            <a:r>
              <a:rPr lang="fr-FR" dirty="0" err="1" smtClean="0">
                <a:solidFill>
                  <a:srgbClr val="FFC000"/>
                </a:solidFill>
              </a:rPr>
              <a:t>javaScript</a:t>
            </a:r>
            <a:endParaRPr lang="fr-FR" dirty="0">
              <a:solidFill>
                <a:srgbClr val="FFC000"/>
              </a:solidFill>
            </a:endParaRPr>
          </a:p>
        </p:txBody>
      </p:sp>
      <p:pic>
        <p:nvPicPr>
          <p:cNvPr id="2050" name="Picture 2" descr="Résultat d’images pour github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1827" y="4526147"/>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ésultat d’images pour Git Bash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285" y="4518078"/>
            <a:ext cx="277177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fficher l’image source"/>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5217459" y="4531658"/>
            <a:ext cx="3792070" cy="1748118"/>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à coins arrondis 24"/>
          <p:cNvSpPr/>
          <p:nvPr/>
        </p:nvSpPr>
        <p:spPr>
          <a:xfrm>
            <a:off x="2116183" y="143691"/>
            <a:ext cx="5120640"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itre 1">
            <a:extLst>
              <a:ext uri="{FF2B5EF4-FFF2-40B4-BE49-F238E27FC236}">
                <a16:creationId xmlns:a16="http://schemas.microsoft.com/office/drawing/2014/main" id="{4E3F5479-058B-4FA8-92E9-18CAB8CDC5C5}"/>
              </a:ext>
            </a:extLst>
          </p:cNvPr>
          <p:cNvSpPr txBox="1">
            <a:spLocks noChangeAspect="1"/>
          </p:cNvSpPr>
          <p:nvPr/>
        </p:nvSpPr>
        <p:spPr>
          <a:xfrm>
            <a:off x="2452500" y="342628"/>
            <a:ext cx="4239000" cy="5816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100" b="1" dirty="0">
                <a:solidFill>
                  <a:schemeClr val="bg1"/>
                </a:solidFill>
              </a:rPr>
              <a:t>Outils et technologies utilisé</a:t>
            </a:r>
            <a:r>
              <a:rPr lang="fr-FR" sz="2100" dirty="0">
                <a:solidFill>
                  <a:schemeClr val="tx1">
                    <a:lumMod val="75000"/>
                    <a:lumOff val="25000"/>
                  </a:schemeClr>
                </a:solidFill>
              </a:rPr>
              <a:t/>
            </a:r>
            <a:br>
              <a:rPr lang="fr-FR" sz="2100" dirty="0">
                <a:solidFill>
                  <a:schemeClr val="tx1">
                    <a:lumMod val="75000"/>
                    <a:lumOff val="25000"/>
                  </a:schemeClr>
                </a:solidFill>
              </a:rPr>
            </a:br>
            <a:endParaRPr lang="fr-FR" sz="2100" dirty="0">
              <a:solidFill>
                <a:schemeClr val="tx1">
                  <a:lumMod val="75000"/>
                  <a:lumOff val="25000"/>
                </a:schemeClr>
              </a:solidFill>
            </a:endParaRPr>
          </a:p>
        </p:txBody>
      </p:sp>
    </p:spTree>
    <p:extLst>
      <p:ext uri="{BB962C8B-B14F-4D97-AF65-F5344CB8AC3E}">
        <p14:creationId xmlns:p14="http://schemas.microsoft.com/office/powerpoint/2010/main" val="183397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ppt_x"/>
                                          </p:val>
                                        </p:tav>
                                        <p:tav tm="100000">
                                          <p:val>
                                            <p:strVal val="#ppt_x"/>
                                          </p:val>
                                        </p:tav>
                                      </p:tavLst>
                                    </p:anim>
                                    <p:anim calcmode="lin" valueType="num">
                                      <p:cBhvr additive="base">
                                        <p:cTn id="25" dur="1000" fill="hold"/>
                                        <p:tgtEl>
                                          <p:spTgt spid="16"/>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1000" fill="hold"/>
                                        <p:tgtEl>
                                          <p:spTgt spid="29"/>
                                        </p:tgtEl>
                                        <p:attrNameLst>
                                          <p:attrName>ppt_x</p:attrName>
                                        </p:attrNameLst>
                                      </p:cBhvr>
                                      <p:tavLst>
                                        <p:tav tm="0">
                                          <p:val>
                                            <p:strVal val="#ppt_x"/>
                                          </p:val>
                                        </p:tav>
                                        <p:tav tm="100000">
                                          <p:val>
                                            <p:strVal val="#ppt_x"/>
                                          </p:val>
                                        </p:tav>
                                      </p:tavLst>
                                    </p:anim>
                                    <p:anim calcmode="lin" valueType="num">
                                      <p:cBhvr additive="base">
                                        <p:cTn id="34" dur="1000" fill="hold"/>
                                        <p:tgtEl>
                                          <p:spTgt spid="29"/>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2" presetClass="entr" presetSubtype="1"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1000" fill="hold"/>
                                        <p:tgtEl>
                                          <p:spTgt spid="21"/>
                                        </p:tgtEl>
                                        <p:attrNameLst>
                                          <p:attrName>ppt_x</p:attrName>
                                        </p:attrNameLst>
                                      </p:cBhvr>
                                      <p:tavLst>
                                        <p:tav tm="0">
                                          <p:val>
                                            <p:strVal val="#ppt_x"/>
                                          </p:val>
                                        </p:tav>
                                        <p:tav tm="100000">
                                          <p:val>
                                            <p:strVal val="#ppt_x"/>
                                          </p:val>
                                        </p:tav>
                                      </p:tavLst>
                                    </p:anim>
                                    <p:anim calcmode="lin" valueType="num">
                                      <p:cBhvr additive="base">
                                        <p:cTn id="44" dur="1000" fill="hold"/>
                                        <p:tgtEl>
                                          <p:spTgt spid="21"/>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1000" fill="hold"/>
                                        <p:tgtEl>
                                          <p:spTgt spid="24"/>
                                        </p:tgtEl>
                                        <p:attrNameLst>
                                          <p:attrName>ppt_x</p:attrName>
                                        </p:attrNameLst>
                                      </p:cBhvr>
                                      <p:tavLst>
                                        <p:tav tm="0">
                                          <p:val>
                                            <p:strVal val="#ppt_x"/>
                                          </p:val>
                                        </p:tav>
                                        <p:tav tm="100000">
                                          <p:val>
                                            <p:strVal val="#ppt_x"/>
                                          </p:val>
                                        </p:tav>
                                      </p:tavLst>
                                    </p:anim>
                                    <p:anim calcmode="lin" valueType="num">
                                      <p:cBhvr additive="base">
                                        <p:cTn id="48" dur="10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8" grpId="0" animBg="1"/>
      <p:bldP spid="19" grpId="0"/>
      <p:bldP spid="20" grpId="0"/>
      <p:bldP spid="29" grpId="0" animBg="1"/>
      <p:bldP spid="30" grpId="0"/>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cxnSp>
        <p:nvCxnSpPr>
          <p:cNvPr id="23" name="Connecteur droit 22">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7134367" y="1249424"/>
            <a:ext cx="200963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27" name="TextBox 39"/>
          <p:cNvSpPr txBox="1"/>
          <p:nvPr/>
        </p:nvSpPr>
        <p:spPr>
          <a:xfrm>
            <a:off x="0" y="1354015"/>
            <a:ext cx="3981734" cy="300082"/>
          </a:xfrm>
          <a:prstGeom prst="rect">
            <a:avLst/>
          </a:prstGeom>
          <a:noFill/>
        </p:spPr>
        <p:txBody>
          <a:bodyPr wrap="square" rtlCol="0">
            <a:spAutoFit/>
          </a:bodyPr>
          <a:lstStyle/>
          <a:p>
            <a:pPr lvl="1"/>
            <a:r>
              <a:rPr lang="en-CA" sz="1350" b="1" dirty="0">
                <a:latin typeface="+mj-lt"/>
              </a:rPr>
              <a:t>Framework </a:t>
            </a:r>
            <a:endParaRPr lang="fr-FR" sz="1050" b="1" dirty="0">
              <a:latin typeface="+mj-lt"/>
            </a:endParaRPr>
          </a:p>
        </p:txBody>
      </p:sp>
      <p:grpSp>
        <p:nvGrpSpPr>
          <p:cNvPr id="30" name="Group 27"/>
          <p:cNvGrpSpPr/>
          <p:nvPr/>
        </p:nvGrpSpPr>
        <p:grpSpPr>
          <a:xfrm>
            <a:off x="154727" y="3957003"/>
            <a:ext cx="1280160" cy="381000"/>
            <a:chOff x="6572357" y="3914649"/>
            <a:chExt cx="1706880" cy="508000"/>
          </a:xfrm>
          <a:solidFill>
            <a:schemeClr val="accent3">
              <a:lumMod val="75000"/>
            </a:schemeClr>
          </a:solidFill>
        </p:grpSpPr>
        <p:cxnSp>
          <p:nvCxnSpPr>
            <p:cNvPr id="31" name="Straight Connector 28"/>
            <p:cNvCxnSpPr/>
            <p:nvPr/>
          </p:nvCxnSpPr>
          <p:spPr>
            <a:xfrm rot="10800000">
              <a:off x="6572357" y="4207383"/>
              <a:ext cx="1706880" cy="2117"/>
            </a:xfrm>
            <a:prstGeom prst="line">
              <a:avLst/>
            </a:prstGeom>
            <a:grpFill/>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34" name="Trapezoid 29"/>
            <p:cNvSpPr/>
            <p:nvPr/>
          </p:nvSpPr>
          <p:spPr>
            <a:xfrm rot="10800000" flipH="1">
              <a:off x="6944891" y="4215215"/>
              <a:ext cx="1190624" cy="203200"/>
            </a:xfrm>
            <a:prstGeom prst="trapezoid">
              <a:avLst>
                <a:gd name="adj" fmla="val 625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Parallelogram 30"/>
            <p:cNvSpPr/>
            <p:nvPr/>
          </p:nvSpPr>
          <p:spPr>
            <a:xfrm flipV="1">
              <a:off x="6698290" y="3914649"/>
              <a:ext cx="1312339" cy="508000"/>
            </a:xfrm>
            <a:prstGeom prst="parallelogram">
              <a:avLst>
                <a:gd name="adj" fmla="val 632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15"/>
          <p:cNvSpPr/>
          <p:nvPr/>
        </p:nvSpPr>
        <p:spPr>
          <a:xfrm rot="15825055">
            <a:off x="336379" y="3100266"/>
            <a:ext cx="1115966" cy="1005139"/>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Rectangle 36"/>
          <p:cNvSpPr/>
          <p:nvPr/>
        </p:nvSpPr>
        <p:spPr>
          <a:xfrm>
            <a:off x="388844" y="4272144"/>
            <a:ext cx="3204045" cy="1666033"/>
          </a:xfrm>
          <a:prstGeom prst="rect">
            <a:avLst/>
          </a:prstGeom>
          <a:solidFill>
            <a:schemeClr val="accent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
          <p:cNvSpPr txBox="1">
            <a:spLocks/>
          </p:cNvSpPr>
          <p:nvPr/>
        </p:nvSpPr>
        <p:spPr>
          <a:xfrm>
            <a:off x="1311750" y="4461175"/>
            <a:ext cx="2235706" cy="115416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500" b="1" dirty="0">
                <a:solidFill>
                  <a:schemeClr val="accent3"/>
                </a:solidFill>
                <a:latin typeface="+mj-lt"/>
              </a:rPr>
              <a:t>Django</a:t>
            </a:r>
          </a:p>
          <a:p>
            <a:pPr algn="l"/>
            <a:r>
              <a:rPr lang="fr-FR" sz="1200" dirty="0"/>
              <a:t>Django est un</a:t>
            </a:r>
            <a:r>
              <a:rPr lang="fr-FR" sz="1200" b="1" dirty="0"/>
              <a:t> </a:t>
            </a:r>
            <a:r>
              <a:rPr lang="fr-FR" sz="1200" dirty="0"/>
              <a:t>cadre</a:t>
            </a:r>
            <a:r>
              <a:rPr lang="fr-FR" sz="1200" b="1" dirty="0"/>
              <a:t> </a:t>
            </a:r>
            <a:r>
              <a:rPr lang="fr-FR" sz="1200" dirty="0"/>
              <a:t>de développement web open source en python, Il a pour but de rendre le développement web 2.0 simple et rapide.</a:t>
            </a:r>
            <a:endParaRPr lang="fr-FR" sz="1200" dirty="0">
              <a:latin typeface="+mj-lt"/>
            </a:endParaRPr>
          </a:p>
        </p:txBody>
      </p:sp>
      <p:sp>
        <p:nvSpPr>
          <p:cNvPr id="39" name="Rectangle 38"/>
          <p:cNvSpPr/>
          <p:nvPr/>
        </p:nvSpPr>
        <p:spPr>
          <a:xfrm>
            <a:off x="5679462" y="4289132"/>
            <a:ext cx="3221617" cy="1666033"/>
          </a:xfrm>
          <a:prstGeom prst="rect">
            <a:avLst/>
          </a:prstGeom>
          <a:solidFill>
            <a:schemeClr val="accent3"/>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
          <p:cNvSpPr txBox="1">
            <a:spLocks/>
          </p:cNvSpPr>
          <p:nvPr/>
        </p:nvSpPr>
        <p:spPr>
          <a:xfrm>
            <a:off x="6344529" y="4386379"/>
            <a:ext cx="2444831" cy="100642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500" b="1" dirty="0">
                <a:solidFill>
                  <a:schemeClr val="accent4"/>
                </a:solidFill>
                <a:latin typeface="+mj-lt"/>
              </a:rPr>
              <a:t>Bootstrap</a:t>
            </a:r>
          </a:p>
          <a:p>
            <a:pPr algn="l" defTabSz="914378">
              <a:spcBef>
                <a:spcPct val="20000"/>
              </a:spcBef>
              <a:defRPr/>
            </a:pPr>
            <a:r>
              <a:rPr lang="fr-FR" sz="1200" dirty="0" err="1">
                <a:latin typeface="+mj-lt"/>
              </a:rPr>
              <a:t>Bootstrap</a:t>
            </a:r>
            <a:r>
              <a:rPr lang="fr-FR" sz="1200" dirty="0">
                <a:latin typeface="+mj-lt"/>
              </a:rPr>
              <a:t> est un Framework gratuit et a code source ouvert destine au développement web frontal réactif et premier web.</a:t>
            </a:r>
            <a:endParaRPr lang="en-US" sz="1050" dirty="0">
              <a:solidFill>
                <a:schemeClr val="bg2">
                  <a:lumMod val="25000"/>
                </a:schemeClr>
              </a:solidFill>
              <a:latin typeface="+mj-lt"/>
            </a:endParaRPr>
          </a:p>
        </p:txBody>
      </p:sp>
      <p:sp>
        <p:nvSpPr>
          <p:cNvPr id="44" name="Freeform 64"/>
          <p:cNvSpPr>
            <a:spLocks/>
          </p:cNvSpPr>
          <p:nvPr/>
        </p:nvSpPr>
        <p:spPr bwMode="auto">
          <a:xfrm>
            <a:off x="5760998" y="4223211"/>
            <a:ext cx="84521" cy="48933"/>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US" dirty="0"/>
          </a:p>
        </p:txBody>
      </p:sp>
      <p:sp>
        <p:nvSpPr>
          <p:cNvPr id="45" name="Freeform 50"/>
          <p:cNvSpPr/>
          <p:nvPr/>
        </p:nvSpPr>
        <p:spPr>
          <a:xfrm rot="15825055">
            <a:off x="6647795" y="2819443"/>
            <a:ext cx="1097255" cy="1593819"/>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Rounded Rectangle 25"/>
          <p:cNvSpPr/>
          <p:nvPr/>
        </p:nvSpPr>
        <p:spPr>
          <a:xfrm>
            <a:off x="1067969" y="2071412"/>
            <a:ext cx="1767721" cy="920727"/>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350"/>
          </a:p>
        </p:txBody>
      </p:sp>
      <p:sp>
        <p:nvSpPr>
          <p:cNvPr id="47" name="Rounded Rectangle 22"/>
          <p:cNvSpPr/>
          <p:nvPr/>
        </p:nvSpPr>
        <p:spPr>
          <a:xfrm>
            <a:off x="7282505" y="2651841"/>
            <a:ext cx="1506855" cy="683333"/>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350"/>
          </a:p>
        </p:txBody>
      </p:sp>
      <p:sp>
        <p:nvSpPr>
          <p:cNvPr id="48" name="Rectangle 47"/>
          <p:cNvSpPr/>
          <p:nvPr/>
        </p:nvSpPr>
        <p:spPr>
          <a:xfrm>
            <a:off x="2978795" y="2733233"/>
            <a:ext cx="3299684" cy="11748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solidFill>
                <a:schemeClr val="accent4"/>
              </a:solidFill>
            </a:endParaRPr>
          </a:p>
        </p:txBody>
      </p:sp>
      <p:sp>
        <p:nvSpPr>
          <p:cNvPr id="49" name="Freeform 50"/>
          <p:cNvSpPr/>
          <p:nvPr/>
        </p:nvSpPr>
        <p:spPr>
          <a:xfrm rot="15825055">
            <a:off x="3497638" y="1520920"/>
            <a:ext cx="1097255" cy="1593819"/>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Rectangle 50"/>
          <p:cNvSpPr/>
          <p:nvPr/>
        </p:nvSpPr>
        <p:spPr>
          <a:xfrm>
            <a:off x="4810560" y="1506679"/>
            <a:ext cx="1674019" cy="830261"/>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350"/>
          </a:p>
        </p:txBody>
      </p:sp>
      <p:sp>
        <p:nvSpPr>
          <p:cNvPr id="52" name="Freeform 35"/>
          <p:cNvSpPr/>
          <p:nvPr/>
        </p:nvSpPr>
        <p:spPr>
          <a:xfrm rot="16200000" flipH="1" flipV="1">
            <a:off x="47966" y="4016095"/>
            <a:ext cx="1085850" cy="740570"/>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62"/>
          <p:cNvSpPr>
            <a:spLocks noChangeAspect="1" noEditPoints="1"/>
          </p:cNvSpPr>
          <p:nvPr/>
        </p:nvSpPr>
        <p:spPr bwMode="auto">
          <a:xfrm>
            <a:off x="474164" y="4102167"/>
            <a:ext cx="408216" cy="41148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solidFill>
                <a:schemeClr val="accent4"/>
              </a:solidFill>
            </a:endParaRPr>
          </a:p>
        </p:txBody>
      </p:sp>
      <p:sp>
        <p:nvSpPr>
          <p:cNvPr id="54" name="Freeform 32"/>
          <p:cNvSpPr/>
          <p:nvPr/>
        </p:nvSpPr>
        <p:spPr>
          <a:xfrm rot="16200000" flipH="1" flipV="1">
            <a:off x="2806154" y="2244052"/>
            <a:ext cx="1085850" cy="740570"/>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5" name="Group 91"/>
          <p:cNvGrpSpPr>
            <a:grpSpLocks noChangeAspect="1"/>
          </p:cNvGrpSpPr>
          <p:nvPr/>
        </p:nvGrpSpPr>
        <p:grpSpPr>
          <a:xfrm>
            <a:off x="3194373" y="2336940"/>
            <a:ext cx="298046" cy="411480"/>
            <a:chOff x="5011738" y="2427288"/>
            <a:chExt cx="212725" cy="293688"/>
          </a:xfrm>
          <a:solidFill>
            <a:schemeClr val="bg1"/>
          </a:solidFill>
          <a:effectLst>
            <a:outerShdw blurRad="50800" dist="38100" dir="2700000" algn="tl" rotWithShape="0">
              <a:prstClr val="black">
                <a:alpha val="40000"/>
              </a:prstClr>
            </a:outerShdw>
          </a:effectLst>
        </p:grpSpPr>
        <p:sp>
          <p:nvSpPr>
            <p:cNvPr id="56"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8" name="Freeform 32"/>
          <p:cNvSpPr/>
          <p:nvPr/>
        </p:nvSpPr>
        <p:spPr>
          <a:xfrm rot="16200000" flipH="1" flipV="1">
            <a:off x="5365268" y="4208938"/>
            <a:ext cx="1085850" cy="740570"/>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91"/>
          <p:cNvGrpSpPr>
            <a:grpSpLocks noChangeAspect="1"/>
          </p:cNvGrpSpPr>
          <p:nvPr/>
        </p:nvGrpSpPr>
        <p:grpSpPr>
          <a:xfrm>
            <a:off x="5794483" y="4258504"/>
            <a:ext cx="298046" cy="411480"/>
            <a:chOff x="5011738" y="2427288"/>
            <a:chExt cx="212725" cy="293688"/>
          </a:xfrm>
          <a:solidFill>
            <a:schemeClr val="bg1"/>
          </a:solidFill>
          <a:effectLst>
            <a:outerShdw blurRad="50800" dist="38100" dir="2700000" algn="tl" rotWithShape="0">
              <a:prstClr val="black">
                <a:alpha val="40000"/>
              </a:prstClr>
            </a:outerShdw>
          </a:effectLst>
        </p:grpSpPr>
        <p:sp>
          <p:nvSpPr>
            <p:cNvPr id="60"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2" name="Text Placeholder 3"/>
          <p:cNvSpPr txBox="1">
            <a:spLocks/>
          </p:cNvSpPr>
          <p:nvPr/>
        </p:nvSpPr>
        <p:spPr>
          <a:xfrm>
            <a:off x="3492419" y="2949942"/>
            <a:ext cx="2786061" cy="78483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500" b="1" dirty="0" err="1">
                <a:solidFill>
                  <a:srgbClr val="FFFF00"/>
                </a:solidFill>
              </a:rPr>
              <a:t>Jquery</a:t>
            </a:r>
            <a:endParaRPr lang="en-US" sz="1500" b="1" dirty="0">
              <a:solidFill>
                <a:srgbClr val="FFFF00"/>
              </a:solidFill>
            </a:endParaRPr>
          </a:p>
          <a:p>
            <a:pPr algn="l"/>
            <a:r>
              <a:rPr lang="fr-FR" sz="1200" dirty="0"/>
              <a:t>jQuery est une bibliothèque JavaScript libre qui porte sur l'interaction entre JavaScript (comprenant Ajax) et HTML</a:t>
            </a:r>
            <a:endParaRPr lang="en-US" sz="1500" b="1" dirty="0">
              <a:solidFill>
                <a:schemeClr val="accent4"/>
              </a:solidFill>
              <a:latin typeface="+mj-lt"/>
            </a:endParaRPr>
          </a:p>
        </p:txBody>
      </p:sp>
      <p:sp>
        <p:nvSpPr>
          <p:cNvPr id="2" name="Rectangle à coins arrondis 1"/>
          <p:cNvSpPr/>
          <p:nvPr/>
        </p:nvSpPr>
        <p:spPr>
          <a:xfrm>
            <a:off x="1841863" y="0"/>
            <a:ext cx="4689566" cy="862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Titre 1">
            <a:extLst>
              <a:ext uri="{FF2B5EF4-FFF2-40B4-BE49-F238E27FC236}">
                <a16:creationId xmlns:a16="http://schemas.microsoft.com/office/drawing/2014/main" id="{4E3F5479-058B-4FA8-92E9-18CAB8CDC5C5}"/>
              </a:ext>
            </a:extLst>
          </p:cNvPr>
          <p:cNvSpPr txBox="1">
            <a:spLocks noChangeAspect="1"/>
          </p:cNvSpPr>
          <p:nvPr/>
        </p:nvSpPr>
        <p:spPr>
          <a:xfrm>
            <a:off x="2189640" y="238125"/>
            <a:ext cx="4239000" cy="5816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100" b="1" dirty="0">
                <a:solidFill>
                  <a:schemeClr val="bg1"/>
                </a:solidFill>
              </a:rPr>
              <a:t>Outils et technologies utilisé</a:t>
            </a:r>
            <a:r>
              <a:rPr lang="fr-FR" sz="2100" dirty="0">
                <a:solidFill>
                  <a:schemeClr val="tx1">
                    <a:lumMod val="75000"/>
                    <a:lumOff val="25000"/>
                  </a:schemeClr>
                </a:solidFill>
              </a:rPr>
              <a:t/>
            </a:r>
            <a:br>
              <a:rPr lang="fr-FR" sz="2100" dirty="0">
                <a:solidFill>
                  <a:schemeClr val="tx1">
                    <a:lumMod val="75000"/>
                    <a:lumOff val="25000"/>
                  </a:schemeClr>
                </a:solidFill>
              </a:rPr>
            </a:br>
            <a:endParaRPr lang="fr-FR" sz="2100" dirty="0">
              <a:solidFill>
                <a:schemeClr val="tx1">
                  <a:lumMod val="75000"/>
                  <a:lumOff val="25000"/>
                </a:schemeClr>
              </a:solidFill>
            </a:endParaRPr>
          </a:p>
        </p:txBody>
      </p:sp>
    </p:spTree>
    <p:extLst>
      <p:ext uri="{BB962C8B-B14F-4D97-AF65-F5344CB8AC3E}">
        <p14:creationId xmlns:p14="http://schemas.microsoft.com/office/powerpoint/2010/main" val="88764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750"/>
                                        <p:tgtEl>
                                          <p:spTgt spid="36"/>
                                        </p:tgtEl>
                                      </p:cBhvr>
                                    </p:animEffect>
                                  </p:childTnLst>
                                </p:cTn>
                              </p:par>
                            </p:childTnLst>
                          </p:cTn>
                        </p:par>
                        <p:par>
                          <p:cTn id="12" fill="hold">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par>
                          <p:cTn id="16" fill="hold">
                            <p:stCondLst>
                              <p:cond delay="1750"/>
                            </p:stCondLst>
                            <p:childTnLst>
                              <p:par>
                                <p:cTn id="17" presetID="26"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362">
                                          <p:stCondLst>
                                            <p:cond delay="0"/>
                                          </p:stCondLst>
                                        </p:cTn>
                                        <p:tgtEl>
                                          <p:spTgt spid="30"/>
                                        </p:tgtEl>
                                      </p:cBhvr>
                                    </p:animEffect>
                                    <p:anim calcmode="lin" valueType="num">
                                      <p:cBhvr>
                                        <p:cTn id="20" dur="1139"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1" dur="415"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2" dur="415" tmFilter="0, 0; 0.125,0.2665; 0.25,0.4; 0.375,0.465; 0.5,0.5;  0.625,0.535; 0.75,0.6; 0.875,0.7335; 1,1">
                                          <p:stCondLst>
                                            <p:cond delay="415"/>
                                          </p:stCondLst>
                                        </p:cTn>
                                        <p:tgtEl>
                                          <p:spTgt spid="30"/>
                                        </p:tgtEl>
                                        <p:attrNameLst>
                                          <p:attrName>ppt_y</p:attrName>
                                        </p:attrNameLst>
                                      </p:cBhvr>
                                      <p:tavLst>
                                        <p:tav tm="0" fmla="#ppt_y-sin(pi*$)/9">
                                          <p:val>
                                            <p:fltVal val="0"/>
                                          </p:val>
                                        </p:tav>
                                        <p:tav tm="100000">
                                          <p:val>
                                            <p:fltVal val="1"/>
                                          </p:val>
                                        </p:tav>
                                      </p:tavLst>
                                    </p:anim>
                                    <p:anim calcmode="lin" valueType="num">
                                      <p:cBhvr>
                                        <p:cTn id="23" dur="207" tmFilter="0, 0; 0.125,0.2665; 0.25,0.4; 0.375,0.465; 0.5,0.5;  0.625,0.535; 0.75,0.6; 0.875,0.7335; 1,1">
                                          <p:stCondLst>
                                            <p:cond delay="828"/>
                                          </p:stCondLst>
                                        </p:cTn>
                                        <p:tgtEl>
                                          <p:spTgt spid="30"/>
                                        </p:tgtEl>
                                        <p:attrNameLst>
                                          <p:attrName>ppt_y</p:attrName>
                                        </p:attrNameLst>
                                      </p:cBhvr>
                                      <p:tavLst>
                                        <p:tav tm="0" fmla="#ppt_y-sin(pi*$)/27">
                                          <p:val>
                                            <p:fltVal val="0"/>
                                          </p:val>
                                        </p:tav>
                                        <p:tav tm="100000">
                                          <p:val>
                                            <p:fltVal val="1"/>
                                          </p:val>
                                        </p:tav>
                                      </p:tavLst>
                                    </p:anim>
                                    <p:anim calcmode="lin" valueType="num">
                                      <p:cBhvr>
                                        <p:cTn id="24" dur="103" tmFilter="0, 0; 0.125,0.2665; 0.25,0.4; 0.375,0.465; 0.5,0.5;  0.625,0.535; 0.75,0.6; 0.875,0.7335; 1,1">
                                          <p:stCondLst>
                                            <p:cond delay="1035"/>
                                          </p:stCondLst>
                                        </p:cTn>
                                        <p:tgtEl>
                                          <p:spTgt spid="30"/>
                                        </p:tgtEl>
                                        <p:attrNameLst>
                                          <p:attrName>ppt_y</p:attrName>
                                        </p:attrNameLst>
                                      </p:cBhvr>
                                      <p:tavLst>
                                        <p:tav tm="0" fmla="#ppt_y-sin(pi*$)/81">
                                          <p:val>
                                            <p:fltVal val="0"/>
                                          </p:val>
                                        </p:tav>
                                        <p:tav tm="100000">
                                          <p:val>
                                            <p:fltVal val="1"/>
                                          </p:val>
                                        </p:tav>
                                      </p:tavLst>
                                    </p:anim>
                                    <p:animScale>
                                      <p:cBhvr>
                                        <p:cTn id="25" dur="16">
                                          <p:stCondLst>
                                            <p:cond delay="406"/>
                                          </p:stCondLst>
                                        </p:cTn>
                                        <p:tgtEl>
                                          <p:spTgt spid="30"/>
                                        </p:tgtEl>
                                      </p:cBhvr>
                                      <p:to x="100000" y="60000"/>
                                    </p:animScale>
                                    <p:animScale>
                                      <p:cBhvr>
                                        <p:cTn id="26" dur="104" decel="50000">
                                          <p:stCondLst>
                                            <p:cond delay="423"/>
                                          </p:stCondLst>
                                        </p:cTn>
                                        <p:tgtEl>
                                          <p:spTgt spid="30"/>
                                        </p:tgtEl>
                                      </p:cBhvr>
                                      <p:to x="100000" y="100000"/>
                                    </p:animScale>
                                    <p:animScale>
                                      <p:cBhvr>
                                        <p:cTn id="27" dur="16">
                                          <p:stCondLst>
                                            <p:cond delay="820"/>
                                          </p:stCondLst>
                                        </p:cTn>
                                        <p:tgtEl>
                                          <p:spTgt spid="30"/>
                                        </p:tgtEl>
                                      </p:cBhvr>
                                      <p:to x="100000" y="80000"/>
                                    </p:animScale>
                                    <p:animScale>
                                      <p:cBhvr>
                                        <p:cTn id="28" dur="104" decel="50000">
                                          <p:stCondLst>
                                            <p:cond delay="836"/>
                                          </p:stCondLst>
                                        </p:cTn>
                                        <p:tgtEl>
                                          <p:spTgt spid="30"/>
                                        </p:tgtEl>
                                      </p:cBhvr>
                                      <p:to x="100000" y="100000"/>
                                    </p:animScale>
                                    <p:animScale>
                                      <p:cBhvr>
                                        <p:cTn id="29" dur="16">
                                          <p:stCondLst>
                                            <p:cond delay="1026"/>
                                          </p:stCondLst>
                                        </p:cTn>
                                        <p:tgtEl>
                                          <p:spTgt spid="30"/>
                                        </p:tgtEl>
                                      </p:cBhvr>
                                      <p:to x="100000" y="90000"/>
                                    </p:animScale>
                                    <p:animScale>
                                      <p:cBhvr>
                                        <p:cTn id="30" dur="104" decel="50000">
                                          <p:stCondLst>
                                            <p:cond delay="1042"/>
                                          </p:stCondLst>
                                        </p:cTn>
                                        <p:tgtEl>
                                          <p:spTgt spid="30"/>
                                        </p:tgtEl>
                                      </p:cBhvr>
                                      <p:to x="100000" y="100000"/>
                                    </p:animScale>
                                    <p:animScale>
                                      <p:cBhvr>
                                        <p:cTn id="31" dur="16">
                                          <p:stCondLst>
                                            <p:cond delay="1130"/>
                                          </p:stCondLst>
                                        </p:cTn>
                                        <p:tgtEl>
                                          <p:spTgt spid="30"/>
                                        </p:tgtEl>
                                      </p:cBhvr>
                                      <p:to x="100000" y="95000"/>
                                    </p:animScale>
                                    <p:animScale>
                                      <p:cBhvr>
                                        <p:cTn id="32" dur="104" decel="50000">
                                          <p:stCondLst>
                                            <p:cond delay="1146"/>
                                          </p:stCondLst>
                                        </p:cTn>
                                        <p:tgtEl>
                                          <p:spTgt spid="30"/>
                                        </p:tgtEl>
                                      </p:cBhvr>
                                      <p:to x="100000" y="100000"/>
                                    </p:animScale>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up)">
                                      <p:cBhvr>
                                        <p:cTn id="36" dur="500"/>
                                        <p:tgtEl>
                                          <p:spTgt spid="38"/>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up)">
                                      <p:cBhvr>
                                        <p:cTn id="40" dur="750"/>
                                        <p:tgtEl>
                                          <p:spTgt spid="45"/>
                                        </p:tgtEl>
                                      </p:cBhvr>
                                    </p:animEffect>
                                  </p:childTnLst>
                                </p:cTn>
                              </p:par>
                            </p:childTnLst>
                          </p:cTn>
                        </p:par>
                        <p:par>
                          <p:cTn id="41" fill="hold">
                            <p:stCondLst>
                              <p:cond delay="4250"/>
                            </p:stCondLst>
                            <p:childTnLst>
                              <p:par>
                                <p:cTn id="42" presetID="22" presetClass="entr" presetSubtype="1"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up)">
                                      <p:cBhvr>
                                        <p:cTn id="44" dur="500"/>
                                        <p:tgtEl>
                                          <p:spTgt spid="39"/>
                                        </p:tgtEl>
                                      </p:cBhvr>
                                    </p:animEffect>
                                  </p:childTnLst>
                                </p:cTn>
                              </p:par>
                            </p:childTnLst>
                          </p:cTn>
                        </p:par>
                        <p:par>
                          <p:cTn id="45" fill="hold">
                            <p:stCondLst>
                              <p:cond delay="4750"/>
                            </p:stCondLst>
                            <p:childTnLst>
                              <p:par>
                                <p:cTn id="46" presetID="22" presetClass="entr" presetSubtype="1"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up)">
                                      <p:cBhvr>
                                        <p:cTn id="48" dur="500"/>
                                        <p:tgtEl>
                                          <p:spTgt spid="40"/>
                                        </p:tgtEl>
                                      </p:cBhvr>
                                    </p:animEffect>
                                  </p:childTnLst>
                                </p:cTn>
                              </p:par>
                            </p:childTnLst>
                          </p:cTn>
                        </p:par>
                        <p:par>
                          <p:cTn id="49" fill="hold">
                            <p:stCondLst>
                              <p:cond delay="5250"/>
                            </p:stCondLst>
                            <p:childTnLst>
                              <p:par>
                                <p:cTn id="50" presetID="22" presetClass="entr" presetSubtype="1"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up)">
                                      <p:cBhvr>
                                        <p:cTn id="52" dur="500"/>
                                        <p:tgtEl>
                                          <p:spTgt spid="48"/>
                                        </p:tgtEl>
                                      </p:cBhvr>
                                    </p:animEffect>
                                  </p:childTnLst>
                                </p:cTn>
                              </p:par>
                            </p:childTnLst>
                          </p:cTn>
                        </p:par>
                        <p:par>
                          <p:cTn id="53" fill="hold">
                            <p:stCondLst>
                              <p:cond delay="5750"/>
                            </p:stCondLst>
                            <p:childTnLst>
                              <p:par>
                                <p:cTn id="54" presetID="22" presetClass="entr" presetSubtype="1"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up)">
                                      <p:cBhvr>
                                        <p:cTn id="56" dur="750"/>
                                        <p:tgtEl>
                                          <p:spTgt spid="49"/>
                                        </p:tgtEl>
                                      </p:cBhvr>
                                    </p:animEffect>
                                  </p:childTnLst>
                                </p:cTn>
                              </p:par>
                              <p:par>
                                <p:cTn id="57" presetID="26"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362">
                                          <p:stCondLst>
                                            <p:cond delay="0"/>
                                          </p:stCondLst>
                                        </p:cTn>
                                        <p:tgtEl>
                                          <p:spTgt spid="52"/>
                                        </p:tgtEl>
                                      </p:cBhvr>
                                    </p:animEffect>
                                    <p:anim calcmode="lin" valueType="num">
                                      <p:cBhvr>
                                        <p:cTn id="60" dur="1139"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61" dur="415"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62" dur="415" tmFilter="0, 0; 0.125,0.2665; 0.25,0.4; 0.375,0.465; 0.5,0.5;  0.625,0.535; 0.75,0.6; 0.875,0.7335; 1,1">
                                          <p:stCondLst>
                                            <p:cond delay="415"/>
                                          </p:stCondLst>
                                        </p:cTn>
                                        <p:tgtEl>
                                          <p:spTgt spid="52"/>
                                        </p:tgtEl>
                                        <p:attrNameLst>
                                          <p:attrName>ppt_y</p:attrName>
                                        </p:attrNameLst>
                                      </p:cBhvr>
                                      <p:tavLst>
                                        <p:tav tm="0" fmla="#ppt_y-sin(pi*$)/9">
                                          <p:val>
                                            <p:fltVal val="0"/>
                                          </p:val>
                                        </p:tav>
                                        <p:tav tm="100000">
                                          <p:val>
                                            <p:fltVal val="1"/>
                                          </p:val>
                                        </p:tav>
                                      </p:tavLst>
                                    </p:anim>
                                    <p:anim calcmode="lin" valueType="num">
                                      <p:cBhvr>
                                        <p:cTn id="63" dur="207" tmFilter="0, 0; 0.125,0.2665; 0.25,0.4; 0.375,0.465; 0.5,0.5;  0.625,0.535; 0.75,0.6; 0.875,0.7335; 1,1">
                                          <p:stCondLst>
                                            <p:cond delay="828"/>
                                          </p:stCondLst>
                                        </p:cTn>
                                        <p:tgtEl>
                                          <p:spTgt spid="52"/>
                                        </p:tgtEl>
                                        <p:attrNameLst>
                                          <p:attrName>ppt_y</p:attrName>
                                        </p:attrNameLst>
                                      </p:cBhvr>
                                      <p:tavLst>
                                        <p:tav tm="0" fmla="#ppt_y-sin(pi*$)/27">
                                          <p:val>
                                            <p:fltVal val="0"/>
                                          </p:val>
                                        </p:tav>
                                        <p:tav tm="100000">
                                          <p:val>
                                            <p:fltVal val="1"/>
                                          </p:val>
                                        </p:tav>
                                      </p:tavLst>
                                    </p:anim>
                                    <p:anim calcmode="lin" valueType="num">
                                      <p:cBhvr>
                                        <p:cTn id="64" dur="103" tmFilter="0, 0; 0.125,0.2665; 0.25,0.4; 0.375,0.465; 0.5,0.5;  0.625,0.535; 0.75,0.6; 0.875,0.7335; 1,1">
                                          <p:stCondLst>
                                            <p:cond delay="1035"/>
                                          </p:stCondLst>
                                        </p:cTn>
                                        <p:tgtEl>
                                          <p:spTgt spid="52"/>
                                        </p:tgtEl>
                                        <p:attrNameLst>
                                          <p:attrName>ppt_y</p:attrName>
                                        </p:attrNameLst>
                                      </p:cBhvr>
                                      <p:tavLst>
                                        <p:tav tm="0" fmla="#ppt_y-sin(pi*$)/81">
                                          <p:val>
                                            <p:fltVal val="0"/>
                                          </p:val>
                                        </p:tav>
                                        <p:tav tm="100000">
                                          <p:val>
                                            <p:fltVal val="1"/>
                                          </p:val>
                                        </p:tav>
                                      </p:tavLst>
                                    </p:anim>
                                    <p:animScale>
                                      <p:cBhvr>
                                        <p:cTn id="65" dur="16">
                                          <p:stCondLst>
                                            <p:cond delay="406"/>
                                          </p:stCondLst>
                                        </p:cTn>
                                        <p:tgtEl>
                                          <p:spTgt spid="52"/>
                                        </p:tgtEl>
                                      </p:cBhvr>
                                      <p:to x="100000" y="60000"/>
                                    </p:animScale>
                                    <p:animScale>
                                      <p:cBhvr>
                                        <p:cTn id="66" dur="104" decel="50000">
                                          <p:stCondLst>
                                            <p:cond delay="423"/>
                                          </p:stCondLst>
                                        </p:cTn>
                                        <p:tgtEl>
                                          <p:spTgt spid="52"/>
                                        </p:tgtEl>
                                      </p:cBhvr>
                                      <p:to x="100000" y="100000"/>
                                    </p:animScale>
                                    <p:animScale>
                                      <p:cBhvr>
                                        <p:cTn id="67" dur="16">
                                          <p:stCondLst>
                                            <p:cond delay="820"/>
                                          </p:stCondLst>
                                        </p:cTn>
                                        <p:tgtEl>
                                          <p:spTgt spid="52"/>
                                        </p:tgtEl>
                                      </p:cBhvr>
                                      <p:to x="100000" y="80000"/>
                                    </p:animScale>
                                    <p:animScale>
                                      <p:cBhvr>
                                        <p:cTn id="68" dur="104" decel="50000">
                                          <p:stCondLst>
                                            <p:cond delay="836"/>
                                          </p:stCondLst>
                                        </p:cTn>
                                        <p:tgtEl>
                                          <p:spTgt spid="52"/>
                                        </p:tgtEl>
                                      </p:cBhvr>
                                      <p:to x="100000" y="100000"/>
                                    </p:animScale>
                                    <p:animScale>
                                      <p:cBhvr>
                                        <p:cTn id="69" dur="16">
                                          <p:stCondLst>
                                            <p:cond delay="1026"/>
                                          </p:stCondLst>
                                        </p:cTn>
                                        <p:tgtEl>
                                          <p:spTgt spid="52"/>
                                        </p:tgtEl>
                                      </p:cBhvr>
                                      <p:to x="100000" y="90000"/>
                                    </p:animScale>
                                    <p:animScale>
                                      <p:cBhvr>
                                        <p:cTn id="70" dur="104" decel="50000">
                                          <p:stCondLst>
                                            <p:cond delay="1042"/>
                                          </p:stCondLst>
                                        </p:cTn>
                                        <p:tgtEl>
                                          <p:spTgt spid="52"/>
                                        </p:tgtEl>
                                      </p:cBhvr>
                                      <p:to x="100000" y="100000"/>
                                    </p:animScale>
                                    <p:animScale>
                                      <p:cBhvr>
                                        <p:cTn id="71" dur="16">
                                          <p:stCondLst>
                                            <p:cond delay="1130"/>
                                          </p:stCondLst>
                                        </p:cTn>
                                        <p:tgtEl>
                                          <p:spTgt spid="52"/>
                                        </p:tgtEl>
                                      </p:cBhvr>
                                      <p:to x="100000" y="95000"/>
                                    </p:animScale>
                                    <p:animScale>
                                      <p:cBhvr>
                                        <p:cTn id="72" dur="104" decel="50000">
                                          <p:stCondLst>
                                            <p:cond delay="1146"/>
                                          </p:stCondLst>
                                        </p:cTn>
                                        <p:tgtEl>
                                          <p:spTgt spid="52"/>
                                        </p:tgtEl>
                                      </p:cBhvr>
                                      <p:to x="100000" y="100000"/>
                                    </p:animScale>
                                  </p:childTnLst>
                                </p:cTn>
                              </p:par>
                            </p:childTnLst>
                          </p:cTn>
                        </p:par>
                        <p:par>
                          <p:cTn id="73" fill="hold">
                            <p:stCondLst>
                              <p:cond delay="7000"/>
                            </p:stCondLst>
                            <p:childTnLst>
                              <p:par>
                                <p:cTn id="74" presetID="53" presetClass="entr" presetSubtype="16" fill="hold" grpId="0" nodeType="afterEffect">
                                  <p:stCondLst>
                                    <p:cond delay="0"/>
                                  </p:stCondLst>
                                  <p:childTnLst>
                                    <p:set>
                                      <p:cBhvr>
                                        <p:cTn id="75" dur="1" fill="hold">
                                          <p:stCondLst>
                                            <p:cond delay="0"/>
                                          </p:stCondLst>
                                        </p:cTn>
                                        <p:tgtEl>
                                          <p:spTgt spid="53"/>
                                        </p:tgtEl>
                                        <p:attrNameLst>
                                          <p:attrName>style.visibility</p:attrName>
                                        </p:attrNameLst>
                                      </p:cBhvr>
                                      <p:to>
                                        <p:strVal val="visible"/>
                                      </p:to>
                                    </p:set>
                                    <p:anim calcmode="lin" valueType="num">
                                      <p:cBhvr>
                                        <p:cTn id="76" dur="500" fill="hold"/>
                                        <p:tgtEl>
                                          <p:spTgt spid="53"/>
                                        </p:tgtEl>
                                        <p:attrNameLst>
                                          <p:attrName>ppt_w</p:attrName>
                                        </p:attrNameLst>
                                      </p:cBhvr>
                                      <p:tavLst>
                                        <p:tav tm="0">
                                          <p:val>
                                            <p:fltVal val="0"/>
                                          </p:val>
                                        </p:tav>
                                        <p:tav tm="100000">
                                          <p:val>
                                            <p:strVal val="#ppt_w"/>
                                          </p:val>
                                        </p:tav>
                                      </p:tavLst>
                                    </p:anim>
                                    <p:anim calcmode="lin" valueType="num">
                                      <p:cBhvr>
                                        <p:cTn id="77" dur="500" fill="hold"/>
                                        <p:tgtEl>
                                          <p:spTgt spid="53"/>
                                        </p:tgtEl>
                                        <p:attrNameLst>
                                          <p:attrName>ppt_h</p:attrName>
                                        </p:attrNameLst>
                                      </p:cBhvr>
                                      <p:tavLst>
                                        <p:tav tm="0">
                                          <p:val>
                                            <p:fltVal val="0"/>
                                          </p:val>
                                        </p:tav>
                                        <p:tav tm="100000">
                                          <p:val>
                                            <p:strVal val="#ppt_h"/>
                                          </p:val>
                                        </p:tav>
                                      </p:tavLst>
                                    </p:anim>
                                    <p:animEffect transition="in" filter="fade">
                                      <p:cBhvr>
                                        <p:cTn id="78" dur="500"/>
                                        <p:tgtEl>
                                          <p:spTgt spid="53"/>
                                        </p:tgtEl>
                                      </p:cBhvr>
                                    </p:animEffect>
                                  </p:childTnLst>
                                </p:cTn>
                              </p:par>
                              <p:par>
                                <p:cTn id="79" presetID="26"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down)">
                                      <p:cBhvr>
                                        <p:cTn id="81" dur="362">
                                          <p:stCondLst>
                                            <p:cond delay="0"/>
                                          </p:stCondLst>
                                        </p:cTn>
                                        <p:tgtEl>
                                          <p:spTgt spid="54"/>
                                        </p:tgtEl>
                                      </p:cBhvr>
                                    </p:animEffect>
                                    <p:anim calcmode="lin" valueType="num">
                                      <p:cBhvr>
                                        <p:cTn id="82" dur="1139"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83" dur="415"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84" dur="415" tmFilter="0, 0; 0.125,0.2665; 0.25,0.4; 0.375,0.465; 0.5,0.5;  0.625,0.535; 0.75,0.6; 0.875,0.7335; 1,1">
                                          <p:stCondLst>
                                            <p:cond delay="415"/>
                                          </p:stCondLst>
                                        </p:cTn>
                                        <p:tgtEl>
                                          <p:spTgt spid="54"/>
                                        </p:tgtEl>
                                        <p:attrNameLst>
                                          <p:attrName>ppt_y</p:attrName>
                                        </p:attrNameLst>
                                      </p:cBhvr>
                                      <p:tavLst>
                                        <p:tav tm="0" fmla="#ppt_y-sin(pi*$)/9">
                                          <p:val>
                                            <p:fltVal val="0"/>
                                          </p:val>
                                        </p:tav>
                                        <p:tav tm="100000">
                                          <p:val>
                                            <p:fltVal val="1"/>
                                          </p:val>
                                        </p:tav>
                                      </p:tavLst>
                                    </p:anim>
                                    <p:anim calcmode="lin" valueType="num">
                                      <p:cBhvr>
                                        <p:cTn id="85" dur="207" tmFilter="0, 0; 0.125,0.2665; 0.25,0.4; 0.375,0.465; 0.5,0.5;  0.625,0.535; 0.75,0.6; 0.875,0.7335; 1,1">
                                          <p:stCondLst>
                                            <p:cond delay="828"/>
                                          </p:stCondLst>
                                        </p:cTn>
                                        <p:tgtEl>
                                          <p:spTgt spid="54"/>
                                        </p:tgtEl>
                                        <p:attrNameLst>
                                          <p:attrName>ppt_y</p:attrName>
                                        </p:attrNameLst>
                                      </p:cBhvr>
                                      <p:tavLst>
                                        <p:tav tm="0" fmla="#ppt_y-sin(pi*$)/27">
                                          <p:val>
                                            <p:fltVal val="0"/>
                                          </p:val>
                                        </p:tav>
                                        <p:tav tm="100000">
                                          <p:val>
                                            <p:fltVal val="1"/>
                                          </p:val>
                                        </p:tav>
                                      </p:tavLst>
                                    </p:anim>
                                    <p:anim calcmode="lin" valueType="num">
                                      <p:cBhvr>
                                        <p:cTn id="86" dur="103" tmFilter="0, 0; 0.125,0.2665; 0.25,0.4; 0.375,0.465; 0.5,0.5;  0.625,0.535; 0.75,0.6; 0.875,0.7335; 1,1">
                                          <p:stCondLst>
                                            <p:cond delay="1035"/>
                                          </p:stCondLst>
                                        </p:cTn>
                                        <p:tgtEl>
                                          <p:spTgt spid="54"/>
                                        </p:tgtEl>
                                        <p:attrNameLst>
                                          <p:attrName>ppt_y</p:attrName>
                                        </p:attrNameLst>
                                      </p:cBhvr>
                                      <p:tavLst>
                                        <p:tav tm="0" fmla="#ppt_y-sin(pi*$)/81">
                                          <p:val>
                                            <p:fltVal val="0"/>
                                          </p:val>
                                        </p:tav>
                                        <p:tav tm="100000">
                                          <p:val>
                                            <p:fltVal val="1"/>
                                          </p:val>
                                        </p:tav>
                                      </p:tavLst>
                                    </p:anim>
                                    <p:animScale>
                                      <p:cBhvr>
                                        <p:cTn id="87" dur="16">
                                          <p:stCondLst>
                                            <p:cond delay="406"/>
                                          </p:stCondLst>
                                        </p:cTn>
                                        <p:tgtEl>
                                          <p:spTgt spid="54"/>
                                        </p:tgtEl>
                                      </p:cBhvr>
                                      <p:to x="100000" y="60000"/>
                                    </p:animScale>
                                    <p:animScale>
                                      <p:cBhvr>
                                        <p:cTn id="88" dur="104" decel="50000">
                                          <p:stCondLst>
                                            <p:cond delay="423"/>
                                          </p:stCondLst>
                                        </p:cTn>
                                        <p:tgtEl>
                                          <p:spTgt spid="54"/>
                                        </p:tgtEl>
                                      </p:cBhvr>
                                      <p:to x="100000" y="100000"/>
                                    </p:animScale>
                                    <p:animScale>
                                      <p:cBhvr>
                                        <p:cTn id="89" dur="16">
                                          <p:stCondLst>
                                            <p:cond delay="820"/>
                                          </p:stCondLst>
                                        </p:cTn>
                                        <p:tgtEl>
                                          <p:spTgt spid="54"/>
                                        </p:tgtEl>
                                      </p:cBhvr>
                                      <p:to x="100000" y="80000"/>
                                    </p:animScale>
                                    <p:animScale>
                                      <p:cBhvr>
                                        <p:cTn id="90" dur="104" decel="50000">
                                          <p:stCondLst>
                                            <p:cond delay="836"/>
                                          </p:stCondLst>
                                        </p:cTn>
                                        <p:tgtEl>
                                          <p:spTgt spid="54"/>
                                        </p:tgtEl>
                                      </p:cBhvr>
                                      <p:to x="100000" y="100000"/>
                                    </p:animScale>
                                    <p:animScale>
                                      <p:cBhvr>
                                        <p:cTn id="91" dur="16">
                                          <p:stCondLst>
                                            <p:cond delay="1026"/>
                                          </p:stCondLst>
                                        </p:cTn>
                                        <p:tgtEl>
                                          <p:spTgt spid="54"/>
                                        </p:tgtEl>
                                      </p:cBhvr>
                                      <p:to x="100000" y="90000"/>
                                    </p:animScale>
                                    <p:animScale>
                                      <p:cBhvr>
                                        <p:cTn id="92" dur="104" decel="50000">
                                          <p:stCondLst>
                                            <p:cond delay="1042"/>
                                          </p:stCondLst>
                                        </p:cTn>
                                        <p:tgtEl>
                                          <p:spTgt spid="54"/>
                                        </p:tgtEl>
                                      </p:cBhvr>
                                      <p:to x="100000" y="100000"/>
                                    </p:animScale>
                                    <p:animScale>
                                      <p:cBhvr>
                                        <p:cTn id="93" dur="16">
                                          <p:stCondLst>
                                            <p:cond delay="1130"/>
                                          </p:stCondLst>
                                        </p:cTn>
                                        <p:tgtEl>
                                          <p:spTgt spid="54"/>
                                        </p:tgtEl>
                                      </p:cBhvr>
                                      <p:to x="100000" y="95000"/>
                                    </p:animScale>
                                    <p:animScale>
                                      <p:cBhvr>
                                        <p:cTn id="94" dur="104" decel="50000">
                                          <p:stCondLst>
                                            <p:cond delay="1146"/>
                                          </p:stCondLst>
                                        </p:cTn>
                                        <p:tgtEl>
                                          <p:spTgt spid="54"/>
                                        </p:tgtEl>
                                      </p:cBhvr>
                                      <p:to x="100000" y="100000"/>
                                    </p:animScale>
                                  </p:childTnLst>
                                </p:cTn>
                              </p:par>
                            </p:childTnLst>
                          </p:cTn>
                        </p:par>
                        <p:par>
                          <p:cTn id="95" fill="hold">
                            <p:stCondLst>
                              <p:cond delay="8250"/>
                            </p:stCondLst>
                            <p:childTnLst>
                              <p:par>
                                <p:cTn id="96" presetID="53" presetClass="entr" presetSubtype="16" fill="hold" nodeType="afterEffect">
                                  <p:stCondLst>
                                    <p:cond delay="0"/>
                                  </p:stCondLst>
                                  <p:childTnLst>
                                    <p:set>
                                      <p:cBhvr>
                                        <p:cTn id="97" dur="1" fill="hold">
                                          <p:stCondLst>
                                            <p:cond delay="0"/>
                                          </p:stCondLst>
                                        </p:cTn>
                                        <p:tgtEl>
                                          <p:spTgt spid="55"/>
                                        </p:tgtEl>
                                        <p:attrNameLst>
                                          <p:attrName>style.visibility</p:attrName>
                                        </p:attrNameLst>
                                      </p:cBhvr>
                                      <p:to>
                                        <p:strVal val="visible"/>
                                      </p:to>
                                    </p:set>
                                    <p:anim calcmode="lin" valueType="num">
                                      <p:cBhvr>
                                        <p:cTn id="98" dur="500" fill="hold"/>
                                        <p:tgtEl>
                                          <p:spTgt spid="55"/>
                                        </p:tgtEl>
                                        <p:attrNameLst>
                                          <p:attrName>ppt_w</p:attrName>
                                        </p:attrNameLst>
                                      </p:cBhvr>
                                      <p:tavLst>
                                        <p:tav tm="0">
                                          <p:val>
                                            <p:fltVal val="0"/>
                                          </p:val>
                                        </p:tav>
                                        <p:tav tm="100000">
                                          <p:val>
                                            <p:strVal val="#ppt_w"/>
                                          </p:val>
                                        </p:tav>
                                      </p:tavLst>
                                    </p:anim>
                                    <p:anim calcmode="lin" valueType="num">
                                      <p:cBhvr>
                                        <p:cTn id="99" dur="500" fill="hold"/>
                                        <p:tgtEl>
                                          <p:spTgt spid="55"/>
                                        </p:tgtEl>
                                        <p:attrNameLst>
                                          <p:attrName>ppt_h</p:attrName>
                                        </p:attrNameLst>
                                      </p:cBhvr>
                                      <p:tavLst>
                                        <p:tav tm="0">
                                          <p:val>
                                            <p:fltVal val="0"/>
                                          </p:val>
                                        </p:tav>
                                        <p:tav tm="100000">
                                          <p:val>
                                            <p:strVal val="#ppt_h"/>
                                          </p:val>
                                        </p:tav>
                                      </p:tavLst>
                                    </p:anim>
                                    <p:animEffect transition="in" filter="fade">
                                      <p:cBhvr>
                                        <p:cTn id="100" dur="500"/>
                                        <p:tgtEl>
                                          <p:spTgt spid="55"/>
                                        </p:tgtEl>
                                      </p:cBhvr>
                                    </p:animEffect>
                                  </p:childTnLst>
                                </p:cTn>
                              </p:par>
                              <p:par>
                                <p:cTn id="101" presetID="26"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wipe(down)">
                                      <p:cBhvr>
                                        <p:cTn id="103" dur="362">
                                          <p:stCondLst>
                                            <p:cond delay="0"/>
                                          </p:stCondLst>
                                        </p:cTn>
                                        <p:tgtEl>
                                          <p:spTgt spid="58"/>
                                        </p:tgtEl>
                                      </p:cBhvr>
                                    </p:animEffect>
                                    <p:anim calcmode="lin" valueType="num">
                                      <p:cBhvr>
                                        <p:cTn id="104" dur="1139"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105" dur="415"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106" dur="415" tmFilter="0, 0; 0.125,0.2665; 0.25,0.4; 0.375,0.465; 0.5,0.5;  0.625,0.535; 0.75,0.6; 0.875,0.7335; 1,1">
                                          <p:stCondLst>
                                            <p:cond delay="415"/>
                                          </p:stCondLst>
                                        </p:cTn>
                                        <p:tgtEl>
                                          <p:spTgt spid="58"/>
                                        </p:tgtEl>
                                        <p:attrNameLst>
                                          <p:attrName>ppt_y</p:attrName>
                                        </p:attrNameLst>
                                      </p:cBhvr>
                                      <p:tavLst>
                                        <p:tav tm="0" fmla="#ppt_y-sin(pi*$)/9">
                                          <p:val>
                                            <p:fltVal val="0"/>
                                          </p:val>
                                        </p:tav>
                                        <p:tav tm="100000">
                                          <p:val>
                                            <p:fltVal val="1"/>
                                          </p:val>
                                        </p:tav>
                                      </p:tavLst>
                                    </p:anim>
                                    <p:anim calcmode="lin" valueType="num">
                                      <p:cBhvr>
                                        <p:cTn id="107" dur="207" tmFilter="0, 0; 0.125,0.2665; 0.25,0.4; 0.375,0.465; 0.5,0.5;  0.625,0.535; 0.75,0.6; 0.875,0.7335; 1,1">
                                          <p:stCondLst>
                                            <p:cond delay="828"/>
                                          </p:stCondLst>
                                        </p:cTn>
                                        <p:tgtEl>
                                          <p:spTgt spid="58"/>
                                        </p:tgtEl>
                                        <p:attrNameLst>
                                          <p:attrName>ppt_y</p:attrName>
                                        </p:attrNameLst>
                                      </p:cBhvr>
                                      <p:tavLst>
                                        <p:tav tm="0" fmla="#ppt_y-sin(pi*$)/27">
                                          <p:val>
                                            <p:fltVal val="0"/>
                                          </p:val>
                                        </p:tav>
                                        <p:tav tm="100000">
                                          <p:val>
                                            <p:fltVal val="1"/>
                                          </p:val>
                                        </p:tav>
                                      </p:tavLst>
                                    </p:anim>
                                    <p:anim calcmode="lin" valueType="num">
                                      <p:cBhvr>
                                        <p:cTn id="108" dur="103" tmFilter="0, 0; 0.125,0.2665; 0.25,0.4; 0.375,0.465; 0.5,0.5;  0.625,0.535; 0.75,0.6; 0.875,0.7335; 1,1">
                                          <p:stCondLst>
                                            <p:cond delay="1035"/>
                                          </p:stCondLst>
                                        </p:cTn>
                                        <p:tgtEl>
                                          <p:spTgt spid="58"/>
                                        </p:tgtEl>
                                        <p:attrNameLst>
                                          <p:attrName>ppt_y</p:attrName>
                                        </p:attrNameLst>
                                      </p:cBhvr>
                                      <p:tavLst>
                                        <p:tav tm="0" fmla="#ppt_y-sin(pi*$)/81">
                                          <p:val>
                                            <p:fltVal val="0"/>
                                          </p:val>
                                        </p:tav>
                                        <p:tav tm="100000">
                                          <p:val>
                                            <p:fltVal val="1"/>
                                          </p:val>
                                        </p:tav>
                                      </p:tavLst>
                                    </p:anim>
                                    <p:animScale>
                                      <p:cBhvr>
                                        <p:cTn id="109" dur="16">
                                          <p:stCondLst>
                                            <p:cond delay="406"/>
                                          </p:stCondLst>
                                        </p:cTn>
                                        <p:tgtEl>
                                          <p:spTgt spid="58"/>
                                        </p:tgtEl>
                                      </p:cBhvr>
                                      <p:to x="100000" y="60000"/>
                                    </p:animScale>
                                    <p:animScale>
                                      <p:cBhvr>
                                        <p:cTn id="110" dur="104" decel="50000">
                                          <p:stCondLst>
                                            <p:cond delay="423"/>
                                          </p:stCondLst>
                                        </p:cTn>
                                        <p:tgtEl>
                                          <p:spTgt spid="58"/>
                                        </p:tgtEl>
                                      </p:cBhvr>
                                      <p:to x="100000" y="100000"/>
                                    </p:animScale>
                                    <p:animScale>
                                      <p:cBhvr>
                                        <p:cTn id="111" dur="16">
                                          <p:stCondLst>
                                            <p:cond delay="820"/>
                                          </p:stCondLst>
                                        </p:cTn>
                                        <p:tgtEl>
                                          <p:spTgt spid="58"/>
                                        </p:tgtEl>
                                      </p:cBhvr>
                                      <p:to x="100000" y="80000"/>
                                    </p:animScale>
                                    <p:animScale>
                                      <p:cBhvr>
                                        <p:cTn id="112" dur="104" decel="50000">
                                          <p:stCondLst>
                                            <p:cond delay="836"/>
                                          </p:stCondLst>
                                        </p:cTn>
                                        <p:tgtEl>
                                          <p:spTgt spid="58"/>
                                        </p:tgtEl>
                                      </p:cBhvr>
                                      <p:to x="100000" y="100000"/>
                                    </p:animScale>
                                    <p:animScale>
                                      <p:cBhvr>
                                        <p:cTn id="113" dur="16">
                                          <p:stCondLst>
                                            <p:cond delay="1026"/>
                                          </p:stCondLst>
                                        </p:cTn>
                                        <p:tgtEl>
                                          <p:spTgt spid="58"/>
                                        </p:tgtEl>
                                      </p:cBhvr>
                                      <p:to x="100000" y="90000"/>
                                    </p:animScale>
                                    <p:animScale>
                                      <p:cBhvr>
                                        <p:cTn id="114" dur="104" decel="50000">
                                          <p:stCondLst>
                                            <p:cond delay="1042"/>
                                          </p:stCondLst>
                                        </p:cTn>
                                        <p:tgtEl>
                                          <p:spTgt spid="58"/>
                                        </p:tgtEl>
                                      </p:cBhvr>
                                      <p:to x="100000" y="100000"/>
                                    </p:animScale>
                                    <p:animScale>
                                      <p:cBhvr>
                                        <p:cTn id="115" dur="16">
                                          <p:stCondLst>
                                            <p:cond delay="1130"/>
                                          </p:stCondLst>
                                        </p:cTn>
                                        <p:tgtEl>
                                          <p:spTgt spid="58"/>
                                        </p:tgtEl>
                                      </p:cBhvr>
                                      <p:to x="100000" y="95000"/>
                                    </p:animScale>
                                    <p:animScale>
                                      <p:cBhvr>
                                        <p:cTn id="116" dur="104" decel="50000">
                                          <p:stCondLst>
                                            <p:cond delay="1146"/>
                                          </p:stCondLst>
                                        </p:cTn>
                                        <p:tgtEl>
                                          <p:spTgt spid="58"/>
                                        </p:tgtEl>
                                      </p:cBhvr>
                                      <p:to x="100000" y="100000"/>
                                    </p:animScale>
                                  </p:childTnLst>
                                </p:cTn>
                              </p:par>
                            </p:childTnLst>
                          </p:cTn>
                        </p:par>
                        <p:par>
                          <p:cTn id="117" fill="hold">
                            <p:stCondLst>
                              <p:cond delay="9500"/>
                            </p:stCondLst>
                            <p:childTnLst>
                              <p:par>
                                <p:cTn id="118" presetID="53" presetClass="entr" presetSubtype="16" fill="hold"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500" fill="hold"/>
                                        <p:tgtEl>
                                          <p:spTgt spid="59"/>
                                        </p:tgtEl>
                                        <p:attrNameLst>
                                          <p:attrName>ppt_w</p:attrName>
                                        </p:attrNameLst>
                                      </p:cBhvr>
                                      <p:tavLst>
                                        <p:tav tm="0">
                                          <p:val>
                                            <p:fltVal val="0"/>
                                          </p:val>
                                        </p:tav>
                                        <p:tav tm="100000">
                                          <p:val>
                                            <p:strVal val="#ppt_w"/>
                                          </p:val>
                                        </p:tav>
                                      </p:tavLst>
                                    </p:anim>
                                    <p:anim calcmode="lin" valueType="num">
                                      <p:cBhvr>
                                        <p:cTn id="121" dur="500" fill="hold"/>
                                        <p:tgtEl>
                                          <p:spTgt spid="59"/>
                                        </p:tgtEl>
                                        <p:attrNameLst>
                                          <p:attrName>ppt_h</p:attrName>
                                        </p:attrNameLst>
                                      </p:cBhvr>
                                      <p:tavLst>
                                        <p:tav tm="0">
                                          <p:val>
                                            <p:fltVal val="0"/>
                                          </p:val>
                                        </p:tav>
                                        <p:tav tm="100000">
                                          <p:val>
                                            <p:strVal val="#ppt_h"/>
                                          </p:val>
                                        </p:tav>
                                      </p:tavLst>
                                    </p:anim>
                                    <p:animEffect transition="in" filter="fade">
                                      <p:cBhvr>
                                        <p:cTn id="122" dur="500"/>
                                        <p:tgtEl>
                                          <p:spTgt spid="59"/>
                                        </p:tgtEl>
                                      </p:cBhvr>
                                    </p:animEffect>
                                  </p:childTnLst>
                                </p:cTn>
                              </p:par>
                            </p:childTnLst>
                          </p:cTn>
                        </p:par>
                        <p:par>
                          <p:cTn id="123" fill="hold">
                            <p:stCondLst>
                              <p:cond delay="10000"/>
                            </p:stCondLst>
                            <p:childTnLst>
                              <p:par>
                                <p:cTn id="124" presetID="22" presetClass="entr" presetSubtype="1" fill="hold" grpId="0" nodeType="afterEffect">
                                  <p:stCondLst>
                                    <p:cond delay="0"/>
                                  </p:stCondLst>
                                  <p:childTnLst>
                                    <p:set>
                                      <p:cBhvr>
                                        <p:cTn id="125" dur="1" fill="hold">
                                          <p:stCondLst>
                                            <p:cond delay="0"/>
                                          </p:stCondLst>
                                        </p:cTn>
                                        <p:tgtEl>
                                          <p:spTgt spid="62"/>
                                        </p:tgtEl>
                                        <p:attrNameLst>
                                          <p:attrName>style.visibility</p:attrName>
                                        </p:attrNameLst>
                                      </p:cBhvr>
                                      <p:to>
                                        <p:strVal val="visible"/>
                                      </p:to>
                                    </p:set>
                                    <p:animEffect transition="in" filter="wipe(up)">
                                      <p:cBhvr>
                                        <p:cTn id="12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animBg="1"/>
      <p:bldP spid="37" grpId="0" animBg="1"/>
      <p:bldP spid="38" grpId="0"/>
      <p:bldP spid="39" grpId="0" animBg="1"/>
      <p:bldP spid="40" grpId="0"/>
      <p:bldP spid="45" grpId="0" animBg="1"/>
      <p:bldP spid="48" grpId="0" animBg="1"/>
      <p:bldP spid="49" grpId="0" animBg="1"/>
      <p:bldP spid="52" grpId="0" animBg="1"/>
      <p:bldP spid="53" grpId="0" animBg="1"/>
      <p:bldP spid="54" grpId="0" animBg="1"/>
      <p:bldP spid="58" grpId="0" animBg="1"/>
      <p:bldP spid="62" grpId="0"/>
    </p:bldLst>
  </p:timing>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1803</TotalTime>
  <Words>639</Words>
  <Application>Microsoft Office PowerPoint</Application>
  <PresentationFormat>Affichage à l'écran (4:3)</PresentationFormat>
  <Paragraphs>99</Paragraphs>
  <Slides>17</Slides>
  <Notes>4</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17</vt:i4>
      </vt:variant>
    </vt:vector>
  </HeadingPairs>
  <TitlesOfParts>
    <vt:vector size="33" baseType="lpstr">
      <vt:lpstr>Algerian</vt:lpstr>
      <vt:lpstr>Arial</vt:lpstr>
      <vt:lpstr>Bahnschrift Light SemiCondensed</vt:lpstr>
      <vt:lpstr>Barlow Semi Condensed</vt:lpstr>
      <vt:lpstr>Barlow Semi Condensed Medium</vt:lpstr>
      <vt:lpstr>Calibri</vt:lpstr>
      <vt:lpstr>Calibri Light</vt:lpstr>
      <vt:lpstr>Cambria</vt:lpstr>
      <vt:lpstr>Century Schoolbook</vt:lpstr>
      <vt:lpstr>Consolas</vt:lpstr>
      <vt:lpstr>IBMPlexMono</vt:lpstr>
      <vt:lpstr>Segoe UI</vt:lpstr>
      <vt:lpstr>Symbol</vt:lpstr>
      <vt:lpstr>Times New Roman</vt:lpstr>
      <vt:lpstr>Wingdings</vt:lpstr>
      <vt:lpstr>Office Theme</vt:lpstr>
      <vt:lpstr>Maitre en place une Application SIG NOSQL </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m9144</dc:creator>
  <cp:lastModifiedBy>chouaib</cp:lastModifiedBy>
  <cp:revision>64</cp:revision>
  <dcterms:created xsi:type="dcterms:W3CDTF">2019-01-23T10:17:54Z</dcterms:created>
  <dcterms:modified xsi:type="dcterms:W3CDTF">2022-06-21T17:04:32Z</dcterms:modified>
</cp:coreProperties>
</file>