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76" r:id="rId6"/>
    <p:sldId id="287" r:id="rId7"/>
    <p:sldId id="286" r:id="rId8"/>
    <p:sldId id="278" r:id="rId9"/>
    <p:sldId id="288" r:id="rId10"/>
    <p:sldId id="289" r:id="rId11"/>
    <p:sldId id="290" r:id="rId12"/>
    <p:sldId id="291" r:id="rId13"/>
    <p:sldId id="292" r:id="rId14"/>
    <p:sldId id="280" r:id="rId15"/>
    <p:sldId id="293" r:id="rId16"/>
    <p:sldId id="283"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1C203-1471-48A1-A084-7321FA4023AE}" v="26" dt="2019-08-06T13:37:53.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showGuides="1">
      <p:cViewPr varScale="1">
        <p:scale>
          <a:sx n="64" d="100"/>
          <a:sy n="64" d="100"/>
        </p:scale>
        <p:origin x="90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06-Aug-19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06-Aug-19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322700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882761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828620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52895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77290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346119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91559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303727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06-Aug-19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06-Aug-19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a:solidFill>
                  <a:schemeClr val="bg1"/>
                </a:solidFill>
              </a:rPr>
              <a:t>Battle of the Neighborhoods</a:t>
            </a:r>
            <a:br>
              <a:rPr lang="en-US" dirty="0">
                <a:solidFill>
                  <a:schemeClr val="bg1"/>
                </a:solidFill>
              </a:rPr>
            </a:br>
            <a:r>
              <a:rPr lang="en-US" sz="4000" dirty="0">
                <a:solidFill>
                  <a:schemeClr val="accent4"/>
                </a:solidFill>
              </a:rPr>
              <a:t>Capstone Project</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79502" y="522898"/>
            <a:ext cx="38124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Foursquare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8245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2F10C55-7F30-4F6E-8558-EC299816BB49}"/>
              </a:ext>
            </a:extLst>
          </p:cNvPr>
          <p:cNvSpPr>
            <a:spLocks noGrp="1"/>
          </p:cNvSpPr>
          <p:nvPr>
            <p:ph type="body" sz="half" idx="2"/>
          </p:nvPr>
        </p:nvSpPr>
        <p:spPr>
          <a:xfrm>
            <a:off x="674895" y="1214203"/>
            <a:ext cx="3932237" cy="2214797"/>
          </a:xfrm>
        </p:spPr>
        <p:txBody>
          <a:bodyPr/>
          <a:lstStyle/>
          <a:p>
            <a:r>
              <a:rPr lang="en-US" dirty="0"/>
              <a:t>The result set is then displayed onto a graph showing the average ratings per Borough.</a:t>
            </a:r>
          </a:p>
          <a:p>
            <a:endParaRPr lang="en-US" dirty="0"/>
          </a:p>
          <a:p>
            <a:r>
              <a:rPr lang="en-US" dirty="0"/>
              <a:t>As we can see, despite Queens having the most restaurants earlier, Manhattan still has better ratings when it comes to their restaurants.</a:t>
            </a:r>
          </a:p>
        </p:txBody>
      </p:sp>
      <p:pic>
        <p:nvPicPr>
          <p:cNvPr id="10" name="Picture 9">
            <a:extLst>
              <a:ext uri="{FF2B5EF4-FFF2-40B4-BE49-F238E27FC236}">
                <a16:creationId xmlns:a16="http://schemas.microsoft.com/office/drawing/2014/main" id="{AEE8C5CF-599B-4810-A3AA-1BA5DF194854}"/>
              </a:ext>
            </a:extLst>
          </p:cNvPr>
          <p:cNvPicPr>
            <a:picLocks noChangeAspect="1"/>
          </p:cNvPicPr>
          <p:nvPr/>
        </p:nvPicPr>
        <p:blipFill>
          <a:blip r:embed="rId3"/>
          <a:stretch>
            <a:fillRect/>
          </a:stretch>
        </p:blipFill>
        <p:spPr>
          <a:xfrm>
            <a:off x="4961164" y="855297"/>
            <a:ext cx="7002236" cy="4571142"/>
          </a:xfrm>
          <a:prstGeom prst="rect">
            <a:avLst/>
          </a:prstGeom>
        </p:spPr>
      </p:pic>
    </p:spTree>
    <p:extLst>
      <p:ext uri="{BB962C8B-B14F-4D97-AF65-F5344CB8AC3E}">
        <p14:creationId xmlns:p14="http://schemas.microsoft.com/office/powerpoint/2010/main" val="245901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F1F4E31-9C6B-4D29-8568-1B9D6AE8EEDB}"/>
              </a:ext>
            </a:extLst>
          </p:cNvPr>
          <p:cNvPicPr>
            <a:picLocks noChangeAspect="1"/>
          </p:cNvPicPr>
          <p:nvPr/>
        </p:nvPicPr>
        <p:blipFill>
          <a:blip r:embed="rId3"/>
          <a:stretch>
            <a:fillRect/>
          </a:stretch>
        </p:blipFill>
        <p:spPr>
          <a:xfrm>
            <a:off x="1171731" y="910696"/>
            <a:ext cx="9848538" cy="5100925"/>
          </a:xfrm>
          <a:prstGeom prst="rect">
            <a:avLst/>
          </a:prstGeom>
        </p:spPr>
      </p:pic>
    </p:spTree>
    <p:extLst>
      <p:ext uri="{BB962C8B-B14F-4D97-AF65-F5344CB8AC3E}">
        <p14:creationId xmlns:p14="http://schemas.microsoft.com/office/powerpoint/2010/main" val="3887579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p:nvPr>
        </p:nvSpPr>
        <p:spPr/>
        <p:txBody>
          <a:bodyPr/>
          <a:lstStyle/>
          <a:p>
            <a:r>
              <a:rPr lang="en-US" dirty="0"/>
              <a:t>Project analysis slide 6</a:t>
            </a:r>
          </a:p>
        </p:txBody>
      </p:sp>
      <p:sp>
        <p:nvSpPr>
          <p:cNvPr id="3" name="Content Placeholder 2">
            <a:extLst>
              <a:ext uri="{FF2B5EF4-FFF2-40B4-BE49-F238E27FC236}">
                <a16:creationId xmlns:a16="http://schemas.microsoft.com/office/drawing/2014/main" id="{D5F2DA85-8B0E-41B2-88E9-AE8C0BE1DC52}"/>
              </a:ext>
            </a:extLst>
          </p:cNvPr>
          <p:cNvSpPr>
            <a:spLocks noGrp="1"/>
          </p:cNvSpPr>
          <p:nvPr>
            <p:ph idx="1"/>
          </p:nvPr>
        </p:nvSpPr>
        <p:spPr>
          <a:xfrm>
            <a:off x="718279" y="1253331"/>
            <a:ext cx="10515600" cy="4351338"/>
          </a:xfrm>
        </p:spPr>
        <p:txBody>
          <a:bodyPr/>
          <a:lstStyle/>
          <a:p>
            <a:r>
              <a:rPr lang="en-US" dirty="0"/>
              <a:t>A folium map has been generated in order to give us a better visualization on the breakdown. With Manhattan coming in as the recommended borough based on the popularity and ratings given to restaurants in those area. The Bronx and Queens also come in at a close 2nd, as other options for potential other branches. </a:t>
            </a:r>
          </a:p>
          <a:p>
            <a:r>
              <a:rPr lang="en-US" dirty="0"/>
              <a:t>All in all, the client can consider opening restaurants in Manhattan based on the popularity of ratings within that borough. Having to open on the outskirts towards Queens and The Bronx, can help target audience from those boroughs. </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83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34717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64633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Taking into consideration age, restaurant pricing and other factors can help narrow down even further the result set.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22" name="Rectangle 21">
            <a:extLst>
              <a:ext uri="{FF2B5EF4-FFF2-40B4-BE49-F238E27FC236}">
                <a16:creationId xmlns:a16="http://schemas.microsoft.com/office/drawing/2014/main" id="{13926D34-2129-4C14-A21A-479C283E1918}"/>
              </a:ext>
            </a:extLst>
          </p:cNvPr>
          <p:cNvSpPr/>
          <p:nvPr/>
        </p:nvSpPr>
        <p:spPr>
          <a:xfrm>
            <a:off x="1632399" y="2568553"/>
            <a:ext cx="4162870" cy="646331"/>
          </a:xfrm>
          <a:prstGeom prst="rect">
            <a:avLst/>
          </a:prstGeom>
        </p:spPr>
        <p:txBody>
          <a:bodyPr wrap="square" lIns="0" tIns="0" rIns="0" bIns="0" anchor="t">
            <a:spAutoFit/>
          </a:bodyPr>
          <a:lstStyle/>
          <a:p>
            <a:pPr>
              <a:spcBef>
                <a:spcPts val="1200"/>
              </a:spcBef>
              <a:buClr>
                <a:schemeClr val="tx2"/>
              </a:buClr>
            </a:pPr>
            <a:r>
              <a:rPr lang="en-US" sz="1400" dirty="0">
                <a:solidFill>
                  <a:schemeClr val="tx1">
                    <a:lumMod val="75000"/>
                    <a:lumOff val="25000"/>
                  </a:schemeClr>
                </a:solidFill>
                <a:cs typeface="Segoe UI" panose="020B0502040204020203" pitchFamily="34" charset="0"/>
              </a:rPr>
              <a:t>The customer would be able to surround himself with other Asian restaurants within the area and target the necessary population.</a:t>
            </a:r>
          </a:p>
        </p:txBody>
      </p:sp>
      <p:sp>
        <p:nvSpPr>
          <p:cNvPr id="23" name="Rectangle 22">
            <a:extLst>
              <a:ext uri="{FF2B5EF4-FFF2-40B4-BE49-F238E27FC236}">
                <a16:creationId xmlns:a16="http://schemas.microsoft.com/office/drawing/2014/main" id="{61BF4C50-8DBB-469F-A4F0-2C550FFDE69B}"/>
              </a:ext>
            </a:extLst>
          </p:cNvPr>
          <p:cNvSpPr/>
          <p:nvPr/>
        </p:nvSpPr>
        <p:spPr>
          <a:xfrm>
            <a:off x="6396731" y="2573400"/>
            <a:ext cx="4162870" cy="64633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The analysis only performs checks based on ratings of the restaurants and the study of population within those areas' neighborhoods</a:t>
            </a:r>
          </a:p>
        </p:txBody>
      </p:sp>
      <p:sp>
        <p:nvSpPr>
          <p:cNvPr id="25" name="Rectangle 24">
            <a:extLst>
              <a:ext uri="{FF2B5EF4-FFF2-40B4-BE49-F238E27FC236}">
                <a16:creationId xmlns:a16="http://schemas.microsoft.com/office/drawing/2014/main" id="{DA06CA2E-85ED-4889-8C87-843E8CA60D7F}"/>
              </a:ext>
            </a:extLst>
          </p:cNvPr>
          <p:cNvSpPr/>
          <p:nvPr/>
        </p:nvSpPr>
        <p:spPr>
          <a:xfrm>
            <a:off x="6821477" y="4305017"/>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
        <p:nvSpPr>
          <p:cNvPr id="29" name="Rectangle 28">
            <a:extLst>
              <a:ext uri="{FF2B5EF4-FFF2-40B4-BE49-F238E27FC236}">
                <a16:creationId xmlns:a16="http://schemas.microsoft.com/office/drawing/2014/main" id="{3490B38B-3216-4A0B-9D6D-2149FC2C15C3}"/>
              </a:ext>
            </a:extLst>
          </p:cNvPr>
          <p:cNvSpPr/>
          <p:nvPr/>
        </p:nvSpPr>
        <p:spPr>
          <a:xfrm>
            <a:off x="6502169" y="4680246"/>
            <a:ext cx="4162870" cy="64633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Crime rates were not taken into consideration when performing this analysis. This could skew the results in terms of deciding when to open a </a:t>
            </a:r>
            <a:r>
              <a:rPr lang="en-US" sz="1400">
                <a:solidFill>
                  <a:schemeClr val="tx1">
                    <a:lumMod val="75000"/>
                    <a:lumOff val="25000"/>
                  </a:schemeClr>
                </a:solidFill>
                <a:cs typeface="Segoe UI" panose="020B0502040204020203" pitchFamily="34" charset="0"/>
              </a:rPr>
              <a:t>new branch.</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72736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a:extLst>
              <a:ext uri="{FF2B5EF4-FFF2-40B4-BE49-F238E27FC236}">
                <a16:creationId xmlns:a16="http://schemas.microsoft.com/office/drawing/2014/main" id="{F14209EC-C74B-40C3-A0F9-542A1C932147}"/>
              </a:ext>
            </a:extLst>
          </p:cNvPr>
          <p:cNvSpPr>
            <a:spLocks noGrp="1"/>
          </p:cNvSpPr>
          <p:nvPr>
            <p:ph idx="1"/>
          </p:nvPr>
        </p:nvSpPr>
        <p:spPr>
          <a:xfrm>
            <a:off x="838200" y="1253331"/>
            <a:ext cx="10515600" cy="4351338"/>
          </a:xfrm>
        </p:spPr>
        <p:txBody>
          <a:bodyPr/>
          <a:lstStyle/>
          <a:p>
            <a:pPr marL="0" indent="0">
              <a:buNone/>
            </a:pPr>
            <a:r>
              <a:rPr lang="en-US" dirty="0"/>
              <a:t>New York City has the biggest Chinese populace of any city outside of Asia and inside the U.S. with an expected populace of 573,388 out of 2014 and keeps on being an essential goal for new Chinese settlers. New York City is subdivided into authority civil districts, which themselves are home to critical Chinese populaces, with Brooklyn and Queens, nearby situated on Long Island, driving the quickest development. After the City of New York itself, the districts of Queens and Brooklyn envelop the biggest Chinese populaces, individually, of all regions in the United States. </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a:extLst>
              <a:ext uri="{FF2B5EF4-FFF2-40B4-BE49-F238E27FC236}">
                <a16:creationId xmlns:a16="http://schemas.microsoft.com/office/drawing/2014/main" id="{F14209EC-C74B-40C3-A0F9-542A1C932147}"/>
              </a:ext>
            </a:extLst>
          </p:cNvPr>
          <p:cNvSpPr>
            <a:spLocks noGrp="1"/>
          </p:cNvSpPr>
          <p:nvPr>
            <p:ph idx="1"/>
          </p:nvPr>
        </p:nvSpPr>
        <p:spPr>
          <a:xfrm>
            <a:off x="838200" y="1253331"/>
            <a:ext cx="10515600" cy="4351338"/>
          </a:xfrm>
        </p:spPr>
        <p:txBody>
          <a:bodyPr/>
          <a:lstStyle/>
          <a:p>
            <a:pPr marL="0" indent="0">
              <a:buNone/>
            </a:pPr>
            <a:r>
              <a:rPr lang="en-US" dirty="0"/>
              <a:t>Need to distinguish sustenance propensities for the general population remaining in individual areas. We will examine the present cafés execution by utilizing evaluations. </a:t>
            </a:r>
          </a:p>
          <a:p>
            <a:pPr marL="0" indent="0">
              <a:buNone/>
            </a:pPr>
            <a:r>
              <a:rPr lang="en-US" dirty="0"/>
              <a:t>To investigate this we are going to list and envision every significant piece of New York City that has extraordinary Chinese eateries. We will discover the potential areas which has great measure of Chinese cafés. </a:t>
            </a:r>
          </a:p>
          <a:p>
            <a:pPr marL="0" indent="0">
              <a:buNone/>
            </a:pPr>
            <a:r>
              <a:rPr lang="en-US" dirty="0"/>
              <a:t>Going to consider evaluations of those cafés to bring bits of knowledge of how great those eateries was. The outcomes will be plotted on guide for better understanding. </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Objective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7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Pre-process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Gather Data</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6784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5" name="Text Placeholder 14">
            <a:extLst>
              <a:ext uri="{FF2B5EF4-FFF2-40B4-BE49-F238E27FC236}">
                <a16:creationId xmlns:a16="http://schemas.microsoft.com/office/drawing/2014/main" id="{1C1A53C4-06B0-4169-9E0F-AF12C8DC5058}"/>
              </a:ext>
            </a:extLst>
          </p:cNvPr>
          <p:cNvSpPr>
            <a:spLocks noGrp="1"/>
          </p:cNvSpPr>
          <p:nvPr>
            <p:ph type="body" sz="half" idx="2"/>
          </p:nvPr>
        </p:nvSpPr>
        <p:spPr>
          <a:xfrm>
            <a:off x="839788" y="1523206"/>
            <a:ext cx="3932237" cy="3811588"/>
          </a:xfrm>
        </p:spPr>
        <p:txBody>
          <a:bodyPr/>
          <a:lstStyle/>
          <a:p>
            <a:r>
              <a:rPr lang="en-US" dirty="0"/>
              <a:t>To start we needed to identify the number of neighborhoods in each of the NYC boroughs. </a:t>
            </a:r>
          </a:p>
          <a:p>
            <a:r>
              <a:rPr lang="en-US" dirty="0"/>
              <a:t>From the result set show, we can see the Queens has the highest number of neighborhoods.</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79502" y="522898"/>
            <a:ext cx="38124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Neighborhood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8245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7C101FB-B281-4B86-BEA4-3E9BC1DBA9B2}"/>
              </a:ext>
            </a:extLst>
          </p:cNvPr>
          <p:cNvPicPr>
            <a:picLocks noChangeAspect="1"/>
          </p:cNvPicPr>
          <p:nvPr/>
        </p:nvPicPr>
        <p:blipFill>
          <a:blip r:embed="rId3"/>
          <a:stretch>
            <a:fillRect/>
          </a:stretch>
        </p:blipFill>
        <p:spPr>
          <a:xfrm>
            <a:off x="5019051" y="1128008"/>
            <a:ext cx="7172949" cy="4851361"/>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5" name="Text Placeholder 14">
            <a:extLst>
              <a:ext uri="{FF2B5EF4-FFF2-40B4-BE49-F238E27FC236}">
                <a16:creationId xmlns:a16="http://schemas.microsoft.com/office/drawing/2014/main" id="{1C1A53C4-06B0-4169-9E0F-AF12C8DC5058}"/>
              </a:ext>
            </a:extLst>
          </p:cNvPr>
          <p:cNvSpPr>
            <a:spLocks noGrp="1"/>
          </p:cNvSpPr>
          <p:nvPr>
            <p:ph type="body" sz="half" idx="2"/>
          </p:nvPr>
        </p:nvSpPr>
        <p:spPr>
          <a:xfrm>
            <a:off x="839788" y="1523206"/>
            <a:ext cx="3932237" cy="1905794"/>
          </a:xfrm>
        </p:spPr>
        <p:txBody>
          <a:bodyPr/>
          <a:lstStyle/>
          <a:p>
            <a:r>
              <a:rPr lang="en-US" dirty="0"/>
              <a:t>Queens also managed to have the highest number of Asian restaurants in the in the borough.</a:t>
            </a:r>
          </a:p>
          <a:p>
            <a:r>
              <a:rPr lang="en-US" dirty="0"/>
              <a:t>Although that still does not mean Queens is the most optimal location for opening up a new branch</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79502" y="522898"/>
            <a:ext cx="38124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Neighborhood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8245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7C101FB-B281-4B86-BEA4-3E9BC1DBA9B2}"/>
              </a:ext>
            </a:extLst>
          </p:cNvPr>
          <p:cNvPicPr>
            <a:picLocks noChangeAspect="1"/>
          </p:cNvPicPr>
          <p:nvPr/>
        </p:nvPicPr>
        <p:blipFill>
          <a:blip r:embed="rId3"/>
          <a:stretch>
            <a:fillRect/>
          </a:stretch>
        </p:blipFill>
        <p:spPr>
          <a:xfrm>
            <a:off x="5019051" y="1128008"/>
            <a:ext cx="7172949" cy="4851361"/>
          </a:xfrm>
          <a:prstGeom prst="rect">
            <a:avLst/>
          </a:prstGeom>
        </p:spPr>
      </p:pic>
    </p:spTree>
    <p:extLst>
      <p:ext uri="{BB962C8B-B14F-4D97-AF65-F5344CB8AC3E}">
        <p14:creationId xmlns:p14="http://schemas.microsoft.com/office/powerpoint/2010/main" val="314748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5" name="Text Placeholder 14">
            <a:extLst>
              <a:ext uri="{FF2B5EF4-FFF2-40B4-BE49-F238E27FC236}">
                <a16:creationId xmlns:a16="http://schemas.microsoft.com/office/drawing/2014/main" id="{1C1A53C4-06B0-4169-9E0F-AF12C8DC5058}"/>
              </a:ext>
            </a:extLst>
          </p:cNvPr>
          <p:cNvSpPr>
            <a:spLocks noGrp="1"/>
          </p:cNvSpPr>
          <p:nvPr>
            <p:ph type="body" sz="half" idx="2"/>
          </p:nvPr>
        </p:nvSpPr>
        <p:spPr>
          <a:xfrm>
            <a:off x="7630332" y="1328334"/>
            <a:ext cx="3932237" cy="1905794"/>
          </a:xfrm>
        </p:spPr>
        <p:txBody>
          <a:bodyPr/>
          <a:lstStyle/>
          <a:p>
            <a:r>
              <a:rPr lang="en-US" dirty="0"/>
              <a:t>Diving deeper into the borough to look into the neighborhoods, we can see that “Flushing” &amp; “Sunset Park” both have the an almost equal number of Asian cuisines.</a:t>
            </a:r>
          </a:p>
          <a:p>
            <a:endParaRPr lang="en-US" dirty="0"/>
          </a:p>
          <a:p>
            <a:r>
              <a:rPr lang="en-US" i="1" dirty="0"/>
              <a:t>**Note : Data shown varied based on the number of API calls made during the day.</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79502" y="522898"/>
            <a:ext cx="38124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Neighborhood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8245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93B97CD-4325-4720-8483-FB5B9513DBBF}"/>
              </a:ext>
            </a:extLst>
          </p:cNvPr>
          <p:cNvPicPr>
            <a:picLocks noChangeAspect="1"/>
          </p:cNvPicPr>
          <p:nvPr/>
        </p:nvPicPr>
        <p:blipFill>
          <a:blip r:embed="rId3"/>
          <a:stretch>
            <a:fillRect/>
          </a:stretch>
        </p:blipFill>
        <p:spPr>
          <a:xfrm>
            <a:off x="629431" y="990548"/>
            <a:ext cx="6730739" cy="4487160"/>
          </a:xfrm>
          <a:prstGeom prst="rect">
            <a:avLst/>
          </a:prstGeom>
        </p:spPr>
      </p:pic>
    </p:spTree>
    <p:extLst>
      <p:ext uri="{BB962C8B-B14F-4D97-AF65-F5344CB8AC3E}">
        <p14:creationId xmlns:p14="http://schemas.microsoft.com/office/powerpoint/2010/main" val="391096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5" name="Text Placeholder 14">
            <a:extLst>
              <a:ext uri="{FF2B5EF4-FFF2-40B4-BE49-F238E27FC236}">
                <a16:creationId xmlns:a16="http://schemas.microsoft.com/office/drawing/2014/main" id="{1C1A53C4-06B0-4169-9E0F-AF12C8DC5058}"/>
              </a:ext>
            </a:extLst>
          </p:cNvPr>
          <p:cNvSpPr>
            <a:spLocks noGrp="1"/>
          </p:cNvSpPr>
          <p:nvPr>
            <p:ph type="body" sz="half" idx="2"/>
          </p:nvPr>
        </p:nvSpPr>
        <p:spPr>
          <a:xfrm>
            <a:off x="7630332" y="1328334"/>
            <a:ext cx="3932237" cy="1905794"/>
          </a:xfrm>
        </p:spPr>
        <p:txBody>
          <a:bodyPr/>
          <a:lstStyle/>
          <a:p>
            <a:r>
              <a:rPr lang="en-US" dirty="0"/>
              <a:t>Though not the most accurate measure, the restaurant names do give an indication of the type of Cuisine.</a:t>
            </a:r>
          </a:p>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79502" y="522898"/>
            <a:ext cx="38124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Neighborhood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8245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81D70C1-EC19-44FE-AE3D-B9A6D41E6A91}"/>
              </a:ext>
            </a:extLst>
          </p:cNvPr>
          <p:cNvPicPr>
            <a:picLocks noChangeAspect="1"/>
          </p:cNvPicPr>
          <p:nvPr/>
        </p:nvPicPr>
        <p:blipFill>
          <a:blip r:embed="rId3"/>
          <a:stretch>
            <a:fillRect/>
          </a:stretch>
        </p:blipFill>
        <p:spPr>
          <a:xfrm>
            <a:off x="629431" y="1328334"/>
            <a:ext cx="6694174" cy="1774630"/>
          </a:xfrm>
          <a:prstGeom prst="rect">
            <a:avLst/>
          </a:prstGeom>
        </p:spPr>
      </p:pic>
      <p:pic>
        <p:nvPicPr>
          <p:cNvPr id="4" name="Picture 3">
            <a:extLst>
              <a:ext uri="{FF2B5EF4-FFF2-40B4-BE49-F238E27FC236}">
                <a16:creationId xmlns:a16="http://schemas.microsoft.com/office/drawing/2014/main" id="{71C6CDD1-BC7E-4C7D-86A8-6517E10F8BE0}"/>
              </a:ext>
            </a:extLst>
          </p:cNvPr>
          <p:cNvPicPr>
            <a:picLocks noChangeAspect="1"/>
          </p:cNvPicPr>
          <p:nvPr/>
        </p:nvPicPr>
        <p:blipFill>
          <a:blip r:embed="rId4"/>
          <a:stretch>
            <a:fillRect/>
          </a:stretch>
        </p:blipFill>
        <p:spPr>
          <a:xfrm>
            <a:off x="390712" y="3369567"/>
            <a:ext cx="7239620" cy="1905794"/>
          </a:xfrm>
          <a:prstGeom prst="rect">
            <a:avLst/>
          </a:prstGeom>
        </p:spPr>
      </p:pic>
    </p:spTree>
    <p:extLst>
      <p:ext uri="{BB962C8B-B14F-4D97-AF65-F5344CB8AC3E}">
        <p14:creationId xmlns:p14="http://schemas.microsoft.com/office/powerpoint/2010/main" val="372319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5" name="Text Placeholder 14">
            <a:extLst>
              <a:ext uri="{FF2B5EF4-FFF2-40B4-BE49-F238E27FC236}">
                <a16:creationId xmlns:a16="http://schemas.microsoft.com/office/drawing/2014/main" id="{1C1A53C4-06B0-4169-9E0F-AF12C8DC5058}"/>
              </a:ext>
            </a:extLst>
          </p:cNvPr>
          <p:cNvSpPr>
            <a:spLocks noGrp="1"/>
          </p:cNvSpPr>
          <p:nvPr>
            <p:ph type="body" sz="half" idx="2"/>
          </p:nvPr>
        </p:nvSpPr>
        <p:spPr>
          <a:xfrm>
            <a:off x="360102" y="3429000"/>
            <a:ext cx="3932237" cy="1905794"/>
          </a:xfrm>
        </p:spPr>
        <p:txBody>
          <a:bodyPr/>
          <a:lstStyle/>
          <a:p>
            <a:r>
              <a:rPr lang="en-US" dirty="0"/>
              <a:t>A call to the API is then made to identify the Likes, Ratings and Tips for each restaurant. </a:t>
            </a:r>
          </a:p>
          <a:p>
            <a:endParaRPr lang="en-US" dirty="0"/>
          </a:p>
          <a:p>
            <a:r>
              <a:rPr lang="en-US" dirty="0"/>
              <a:t>This can give the customer more insight. An average rating is then given to the neighborhood.</a:t>
            </a:r>
          </a:p>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79502" y="522898"/>
            <a:ext cx="38124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Foursquare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8245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8A0F11B-8B0F-4C90-AE78-344ECB81AEB9}"/>
              </a:ext>
            </a:extLst>
          </p:cNvPr>
          <p:cNvPicPr>
            <a:picLocks noChangeAspect="1"/>
          </p:cNvPicPr>
          <p:nvPr/>
        </p:nvPicPr>
        <p:blipFill>
          <a:blip r:embed="rId3"/>
          <a:stretch>
            <a:fillRect/>
          </a:stretch>
        </p:blipFill>
        <p:spPr>
          <a:xfrm>
            <a:off x="228599" y="910695"/>
            <a:ext cx="10048423" cy="2364335"/>
          </a:xfrm>
          <a:prstGeom prst="rect">
            <a:avLst/>
          </a:prstGeom>
        </p:spPr>
      </p:pic>
      <p:pic>
        <p:nvPicPr>
          <p:cNvPr id="5" name="Picture 4">
            <a:extLst>
              <a:ext uri="{FF2B5EF4-FFF2-40B4-BE49-F238E27FC236}">
                <a16:creationId xmlns:a16="http://schemas.microsoft.com/office/drawing/2014/main" id="{4476811D-B2CF-4EF5-8F91-5E1D72B20C53}"/>
              </a:ext>
            </a:extLst>
          </p:cNvPr>
          <p:cNvPicPr>
            <a:picLocks noChangeAspect="1"/>
          </p:cNvPicPr>
          <p:nvPr/>
        </p:nvPicPr>
        <p:blipFill>
          <a:blip r:embed="rId4"/>
          <a:stretch>
            <a:fillRect/>
          </a:stretch>
        </p:blipFill>
        <p:spPr>
          <a:xfrm>
            <a:off x="5070738" y="3429000"/>
            <a:ext cx="2828925" cy="3162300"/>
          </a:xfrm>
          <a:prstGeom prst="rect">
            <a:avLst/>
          </a:prstGeom>
        </p:spPr>
      </p:pic>
      <p:pic>
        <p:nvPicPr>
          <p:cNvPr id="6" name="Picture 5">
            <a:extLst>
              <a:ext uri="{FF2B5EF4-FFF2-40B4-BE49-F238E27FC236}">
                <a16:creationId xmlns:a16="http://schemas.microsoft.com/office/drawing/2014/main" id="{6A1683D4-7AAC-496C-B1ED-46F2415AB24C}"/>
              </a:ext>
            </a:extLst>
          </p:cNvPr>
          <p:cNvPicPr>
            <a:picLocks noChangeAspect="1"/>
          </p:cNvPicPr>
          <p:nvPr/>
        </p:nvPicPr>
        <p:blipFill>
          <a:blip r:embed="rId5"/>
          <a:stretch>
            <a:fillRect/>
          </a:stretch>
        </p:blipFill>
        <p:spPr>
          <a:xfrm>
            <a:off x="9157834" y="4104650"/>
            <a:ext cx="2238375" cy="1466850"/>
          </a:xfrm>
          <a:prstGeom prst="rect">
            <a:avLst/>
          </a:prstGeom>
        </p:spPr>
      </p:pic>
      <p:sp>
        <p:nvSpPr>
          <p:cNvPr id="9" name="Arrow: Right 8">
            <a:extLst>
              <a:ext uri="{FF2B5EF4-FFF2-40B4-BE49-F238E27FC236}">
                <a16:creationId xmlns:a16="http://schemas.microsoft.com/office/drawing/2014/main" id="{479519EF-1AA0-4FAE-AC57-972893AF3CE5}"/>
              </a:ext>
            </a:extLst>
          </p:cNvPr>
          <p:cNvSpPr/>
          <p:nvPr/>
        </p:nvSpPr>
        <p:spPr>
          <a:xfrm>
            <a:off x="7839277" y="4838075"/>
            <a:ext cx="1154243" cy="363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3388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E06A15216624EA674A22923E55796" ma:contentTypeVersion="7" ma:contentTypeDescription="Create a new document." ma:contentTypeScope="" ma:versionID="f30e7dd8106e7e3597ec71078555389d">
  <xsd:schema xmlns:xsd="http://www.w3.org/2001/XMLSchema" xmlns:xs="http://www.w3.org/2001/XMLSchema" xmlns:p="http://schemas.microsoft.com/office/2006/metadata/properties" xmlns:ns3="1f8ce29f-6cb4-4fee-a394-e543adae5f62" targetNamespace="http://schemas.microsoft.com/office/2006/metadata/properties" ma:root="true" ma:fieldsID="f084d723d1044ca009addfd3e98714a8" ns3:_="">
    <xsd:import namespace="1f8ce29f-6cb4-4fee-a394-e543adae5f6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8ce29f-6cb4-4fee-a394-e543adae5f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9F0D69-3B0A-4E73-BF09-ED8125B8BA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8ce29f-6cb4-4fee-a394-e543adae5f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1f8ce29f-6cb4-4fee-a394-e543adae5f62"/>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24Slides(2)</Template>
  <TotalTime>0</TotalTime>
  <Words>713</Words>
  <Application>Microsoft Office PowerPoint</Application>
  <PresentationFormat>Widescreen</PresentationFormat>
  <Paragraphs>77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Segoe UI Light</vt:lpstr>
      <vt:lpstr>Office Theme</vt:lpstr>
      <vt:lpstr>Battle of the Neighborhoods Capstone Project</vt:lpstr>
      <vt:lpstr>Project analysis slide 2</vt:lpstr>
      <vt:lpstr>Project analysis slide 2</vt:lpstr>
      <vt:lpstr>Project analysis slide 2</vt:lpstr>
      <vt:lpstr>Project analysis slide 4</vt:lpstr>
      <vt:lpstr>Project analysis slide 4</vt:lpstr>
      <vt:lpstr>Project analysis slide 4</vt:lpstr>
      <vt:lpstr>Project analysis slide 4</vt:lpstr>
      <vt:lpstr>Project analysis slide 4</vt:lpstr>
      <vt:lpstr>Project analysis slide 4</vt:lpstr>
      <vt:lpstr>Project analysis slide 6</vt:lpstr>
      <vt:lpstr>Project analysis slide 6</vt:lpstr>
      <vt:lpstr>Project analysis slide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2019-08-06T12:23:39Z</dcterms:created>
  <dcterms:modified xsi:type="dcterms:W3CDTF">2019-08-06T13:39:07Z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0x01010026EE06A15216624EA674A22923E55796</vt:lpwstr>
  </property>
</Properties>
</file>