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5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final</a:t>
            </a:r>
            <a:r>
              <a:rPr lang="en-US" dirty="0"/>
              <a:t> keyword can be applied to declaration of classes, methods and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If </a:t>
            </a:r>
            <a:r>
              <a:rPr lang="en-US" dirty="0"/>
              <a:t>a class is marked as final, it cannot be </a:t>
            </a:r>
            <a:r>
              <a:rPr lang="en-US" dirty="0" err="1"/>
              <a:t>subclassed</a:t>
            </a:r>
            <a:r>
              <a:rPr lang="en-US" dirty="0"/>
              <a:t>/inherited by another </a:t>
            </a:r>
            <a:r>
              <a:rPr lang="en-US" dirty="0" smtClean="0"/>
              <a:t>class</a:t>
            </a:r>
          </a:p>
          <a:p>
            <a:pPr marL="457200" lvl="1" indent="0">
              <a:buNone/>
            </a:pPr>
            <a:r>
              <a:rPr lang="en-US" dirty="0"/>
              <a:t>final</a:t>
            </a:r>
            <a:r>
              <a:rPr lang="en-US" dirty="0"/>
              <a:t> </a:t>
            </a:r>
            <a:r>
              <a:rPr lang="en-US" dirty="0"/>
              <a:t>class</a:t>
            </a:r>
            <a:r>
              <a:rPr lang="en-US" dirty="0"/>
              <a:t> </a:t>
            </a:r>
            <a:r>
              <a:rPr lang="en-US" dirty="0"/>
              <a:t>A {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class</a:t>
            </a:r>
            <a:r>
              <a:rPr lang="en-US" dirty="0"/>
              <a:t> </a:t>
            </a:r>
            <a:r>
              <a:rPr lang="en-US" dirty="0"/>
              <a:t>B extends</a:t>
            </a:r>
            <a:r>
              <a:rPr lang="en-US" dirty="0"/>
              <a:t> </a:t>
            </a:r>
            <a:r>
              <a:rPr lang="en-US" dirty="0"/>
              <a:t>A {} </a:t>
            </a:r>
            <a:r>
              <a:rPr lang="en-US" dirty="0" smtClean="0"/>
              <a:t> // </a:t>
            </a:r>
            <a:r>
              <a:rPr lang="en-US" dirty="0"/>
              <a:t>compile </a:t>
            </a:r>
            <a:r>
              <a:rPr lang="en-US" dirty="0" smtClean="0"/>
              <a:t>error</a:t>
            </a:r>
          </a:p>
          <a:p>
            <a:pPr marL="457200" lvl="1" indent="0">
              <a:buNone/>
            </a:pPr>
            <a:endParaRPr lang="en-US" dirty="0"/>
          </a:p>
          <a:p>
            <a:pPr marL="346075" lvl="1" indent="-346075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class cannot be both abstract and </a:t>
            </a:r>
            <a:r>
              <a:rPr lang="en-US" dirty="0" smtClean="0"/>
              <a:t>final</a:t>
            </a:r>
          </a:p>
          <a:p>
            <a:pPr marL="346075" lvl="1" indent="-346075">
              <a:buFont typeface="Arial" panose="020B0604020202020204" pitchFamily="34" charset="0"/>
              <a:buChar char="•"/>
            </a:pPr>
            <a:r>
              <a:rPr lang="en-US" dirty="0"/>
              <a:t>If a class is declared as final then </a:t>
            </a:r>
            <a:r>
              <a:rPr lang="en-US" b="1" dirty="0"/>
              <a:t>by default</a:t>
            </a:r>
            <a:r>
              <a:rPr lang="en-US" dirty="0"/>
              <a:t> all of the methods present in that class are automatically final but </a:t>
            </a:r>
            <a:r>
              <a:rPr lang="en-US" b="1" dirty="0"/>
              <a:t>variables are </a:t>
            </a:r>
            <a:r>
              <a:rPr lang="en-US" b="1" dirty="0" smtClean="0"/>
              <a:t>not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1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method is final, that means it cannot be </a:t>
            </a:r>
            <a:r>
              <a:rPr lang="en-US" dirty="0" err="1"/>
              <a:t>overriden</a:t>
            </a:r>
            <a:r>
              <a:rPr lang="en-US" dirty="0"/>
              <a:t>, neither by methods in the same class or in sub </a:t>
            </a:r>
            <a:r>
              <a:rPr lang="en-US" dirty="0" smtClean="0"/>
              <a:t>class</a:t>
            </a:r>
          </a:p>
          <a:p>
            <a:pPr marL="0" indent="0" fontAlgn="base">
              <a:buNone/>
            </a:pPr>
            <a:r>
              <a:rPr lang="en-US" dirty="0" smtClean="0"/>
              <a:t>	class </a:t>
            </a:r>
            <a:r>
              <a:rPr lang="en-US" dirty="0"/>
              <a:t>C {</a:t>
            </a:r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/>
              <a:t>    final void foo() { }</a:t>
            </a:r>
          </a:p>
          <a:p>
            <a:pPr marL="0" indent="0" fontAlgn="base">
              <a:buNone/>
            </a:pPr>
            <a:r>
              <a:rPr lang="en-US" dirty="0" smtClean="0"/>
              <a:t>	}</a:t>
            </a:r>
          </a:p>
          <a:p>
            <a:pPr marL="0" indent="0" fontAlgn="base">
              <a:buNone/>
            </a:pPr>
            <a:r>
              <a:rPr lang="en-US" dirty="0" smtClean="0"/>
              <a:t>	class </a:t>
            </a:r>
            <a:r>
              <a:rPr lang="en-US" dirty="0"/>
              <a:t>D extends C {</a:t>
            </a:r>
          </a:p>
          <a:p>
            <a:pPr marL="0" indent="0" fontAlgn="base">
              <a:buNone/>
            </a:pPr>
            <a:r>
              <a:rPr lang="en-US" dirty="0" smtClean="0"/>
              <a:t>	</a:t>
            </a:r>
            <a:r>
              <a:rPr lang="en-US" dirty="0"/>
              <a:t>    void foo() { } // compile error</a:t>
            </a:r>
          </a:p>
          <a:p>
            <a:pPr marL="0" indent="0" fontAlgn="base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variable is marked as final, its reference cannot be changed to refer to another </a:t>
            </a:r>
            <a:r>
              <a:rPr lang="en-US" dirty="0" smtClean="0"/>
              <a:t>object</a:t>
            </a:r>
          </a:p>
          <a:p>
            <a:pPr marL="0" indent="0">
              <a:buNone/>
            </a:pPr>
            <a:r>
              <a:rPr lang="en-US" dirty="0"/>
              <a:t>	final</a:t>
            </a:r>
            <a:r>
              <a:rPr lang="en-US" dirty="0"/>
              <a:t> </a:t>
            </a:r>
            <a:r>
              <a:rPr lang="en-US" dirty="0"/>
              <a:t>String message = "HELLO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/>
              <a:t>	message = "BONJOUR";    // compile error</a:t>
            </a:r>
          </a:p>
        </p:txBody>
      </p:sp>
    </p:spTree>
    <p:extLst>
      <p:ext uri="{BB962C8B-B14F-4D97-AF65-F5344CB8AC3E}">
        <p14:creationId xmlns:p14="http://schemas.microsoft.com/office/powerpoint/2010/main" val="35054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method that the Garbage Collector always calls just before </a:t>
            </a:r>
            <a:r>
              <a:rPr lang="en-US" dirty="0" smtClean="0"/>
              <a:t>destroying </a:t>
            </a:r>
            <a:r>
              <a:rPr lang="en-US" dirty="0"/>
              <a:t>the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It </a:t>
            </a:r>
            <a:r>
              <a:rPr lang="en-US" dirty="0"/>
              <a:t>is </a:t>
            </a:r>
            <a:r>
              <a:rPr lang="en-US" b="1" dirty="0"/>
              <a:t>not</a:t>
            </a:r>
            <a:r>
              <a:rPr lang="en-US" dirty="0"/>
              <a:t> a reserved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Finalize </a:t>
            </a:r>
            <a:r>
              <a:rPr lang="en-US" dirty="0"/>
              <a:t>method is present in Object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The </a:t>
            </a:r>
            <a:r>
              <a:rPr lang="en-US" dirty="0"/>
              <a:t>finalize method </a:t>
            </a:r>
            <a:r>
              <a:rPr lang="en-US" dirty="0" smtClean="0"/>
              <a:t>in </a:t>
            </a:r>
            <a:r>
              <a:rPr lang="en-US" dirty="0"/>
              <a:t>Object </a:t>
            </a:r>
            <a:r>
              <a:rPr lang="en-US" dirty="0" smtClean="0"/>
              <a:t>class has </a:t>
            </a:r>
            <a:r>
              <a:rPr lang="en-US" dirty="0"/>
              <a:t>empty </a:t>
            </a:r>
            <a:r>
              <a:rPr lang="en-US" dirty="0" smtClean="0"/>
              <a:t>implementation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have to </a:t>
            </a:r>
            <a:r>
              <a:rPr lang="en-US" b="1" dirty="0"/>
              <a:t>override</a:t>
            </a:r>
            <a:r>
              <a:rPr lang="en-US" dirty="0"/>
              <a:t> this method to define our own clean-up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00050" lvl="1" indent="0" fontAlgn="base">
              <a:buNone/>
            </a:pPr>
            <a:r>
              <a:rPr lang="en-US" dirty="0"/>
              <a:t>class Hello { </a:t>
            </a:r>
          </a:p>
          <a:p>
            <a:pPr marL="400050" lvl="1" indent="0" fontAlgn="base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400050" lvl="1" indent="0" fontAlgn="base">
              <a:buNone/>
            </a:pPr>
            <a:r>
              <a:rPr lang="en-US" dirty="0"/>
              <a:t>    { </a:t>
            </a:r>
          </a:p>
          <a:p>
            <a:pPr marL="400050" lvl="1" indent="0" fontAlgn="base">
              <a:buNone/>
            </a:pPr>
            <a:r>
              <a:rPr lang="en-US" dirty="0"/>
              <a:t>        String s = new String("RR"); </a:t>
            </a:r>
          </a:p>
          <a:p>
            <a:pPr marL="400050" lvl="1" indent="0" fontAlgn="base">
              <a:buNone/>
            </a:pPr>
            <a:r>
              <a:rPr lang="en-US" dirty="0"/>
              <a:t>        s = null; </a:t>
            </a:r>
          </a:p>
          <a:p>
            <a:pPr marL="400050" lvl="1" indent="0" fontAlgn="base">
              <a:buNone/>
            </a:pPr>
            <a:r>
              <a:rPr lang="en-US" dirty="0"/>
              <a:t>  </a:t>
            </a:r>
          </a:p>
          <a:p>
            <a:pPr marL="400050" lvl="1" indent="0" fontAlgn="base">
              <a:buNone/>
            </a:pPr>
            <a:r>
              <a:rPr lang="en-US" dirty="0"/>
              <a:t>        // Requesting JVM to call Garbage Collector method </a:t>
            </a:r>
          </a:p>
          <a:p>
            <a:pPr marL="400050" lvl="1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System.gc</a:t>
            </a:r>
            <a:r>
              <a:rPr lang="en-US" dirty="0"/>
              <a:t>(); </a:t>
            </a:r>
          </a:p>
          <a:p>
            <a:pPr marL="400050" lvl="1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("Main Completes"); </a:t>
            </a:r>
          </a:p>
          <a:p>
            <a:pPr marL="400050" lvl="1" indent="0" fontAlgn="base">
              <a:buNone/>
            </a:pPr>
            <a:r>
              <a:rPr lang="en-US" dirty="0"/>
              <a:t>    } </a:t>
            </a:r>
          </a:p>
          <a:p>
            <a:pPr marL="400050" lvl="1" indent="0" fontAlgn="base">
              <a:buNone/>
            </a:pPr>
            <a:r>
              <a:rPr lang="en-US" dirty="0"/>
              <a:t>  </a:t>
            </a:r>
          </a:p>
          <a:p>
            <a:pPr marL="400050" lvl="1" indent="0" fontAlgn="base">
              <a:buNone/>
            </a:pPr>
            <a:r>
              <a:rPr lang="en-US" dirty="0"/>
              <a:t>    // Here overriding finalize method </a:t>
            </a:r>
          </a:p>
          <a:p>
            <a:pPr marL="400050" lvl="1" indent="0" fontAlgn="base">
              <a:buNone/>
            </a:pPr>
            <a:r>
              <a:rPr lang="en-US" dirty="0"/>
              <a:t>    public void finalize() </a:t>
            </a:r>
          </a:p>
          <a:p>
            <a:pPr marL="400050" lvl="1" indent="0" fontAlgn="base">
              <a:buNone/>
            </a:pPr>
            <a:r>
              <a:rPr lang="en-US" dirty="0"/>
              <a:t>    { </a:t>
            </a:r>
          </a:p>
          <a:p>
            <a:pPr marL="400050" lvl="1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("finalize method </a:t>
            </a:r>
            <a:r>
              <a:rPr lang="en-US" dirty="0" err="1"/>
              <a:t>overriden</a:t>
            </a:r>
            <a:r>
              <a:rPr lang="en-US" dirty="0"/>
              <a:t>"); </a:t>
            </a:r>
          </a:p>
          <a:p>
            <a:pPr marL="400050" lvl="1" indent="0" fontAlgn="base">
              <a:buNone/>
            </a:pPr>
            <a:r>
              <a:rPr lang="en-US" dirty="0"/>
              <a:t>    } </a:t>
            </a:r>
          </a:p>
          <a:p>
            <a:pPr marL="400050" lvl="1" indent="0" fontAlgn="base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7" y="1600200"/>
            <a:ext cx="77706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</a:t>
            </a:r>
            <a:r>
              <a:rPr lang="en-US" dirty="0"/>
              <a:t>references to heap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Stores values of variables (primitive)</a:t>
            </a:r>
          </a:p>
          <a:p>
            <a:r>
              <a:rPr lang="en-US" dirty="0"/>
              <a:t>Stack memory is always referenced in LIFO (Last-In-First-Out) </a:t>
            </a:r>
            <a:r>
              <a:rPr lang="en-US" dirty="0" smtClean="0"/>
              <a:t>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Heap space is used by java runtime to allocate memory to </a:t>
            </a:r>
            <a:r>
              <a:rPr lang="en-US" dirty="0" smtClean="0"/>
              <a:t>Objects</a:t>
            </a:r>
          </a:p>
          <a:p>
            <a:r>
              <a:rPr lang="en-US" dirty="0"/>
              <a:t>Whenever we create any object, it’s always created in the Heap </a:t>
            </a:r>
            <a:r>
              <a:rPr lang="en-US" dirty="0" smtClean="0"/>
              <a:t>space</a:t>
            </a:r>
          </a:p>
          <a:p>
            <a:r>
              <a:rPr lang="en-US" dirty="0"/>
              <a:t>Garbage Collection runs on the heap memory to free the memory used by objects that doesn’t have any </a:t>
            </a:r>
            <a:r>
              <a:rPr lang="en-US" dirty="0" smtClean="0"/>
              <a:t>reference</a:t>
            </a:r>
          </a:p>
          <a:p>
            <a:r>
              <a:rPr lang="en-US" dirty="0" smtClean="0"/>
              <a:t>Object </a:t>
            </a:r>
            <a:r>
              <a:rPr lang="en-US" dirty="0"/>
              <a:t>created in the heap space has global </a:t>
            </a:r>
            <a:r>
              <a:rPr lang="en-US" dirty="0" smtClean="0"/>
              <a:t>access</a:t>
            </a:r>
          </a:p>
          <a:p>
            <a:pPr marL="457200" lvl="1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objName</a:t>
            </a:r>
            <a:r>
              <a:rPr lang="en-US" dirty="0" smtClean="0"/>
              <a:t> = new </a:t>
            </a:r>
            <a:r>
              <a:rPr lang="en-US" dirty="0" err="1" smtClean="0"/>
              <a:t>ClassName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com.journaldev.test</a:t>
            </a:r>
            <a:r>
              <a:rPr lang="en-US" sz="2400" dirty="0"/>
              <a:t>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class Memory {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public </a:t>
            </a: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 { // Line 1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=1; // Line 2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Object </a:t>
            </a:r>
            <a:r>
              <a:rPr lang="en-US" sz="2400" dirty="0" err="1"/>
              <a:t>obj</a:t>
            </a:r>
            <a:r>
              <a:rPr lang="en-US" sz="2400" dirty="0"/>
              <a:t> = new Object(); </a:t>
            </a:r>
            <a:r>
              <a:rPr lang="en-US" sz="2400" dirty="0" smtClean="0"/>
              <a:t>// </a:t>
            </a:r>
            <a:r>
              <a:rPr lang="en-US" sz="2400" dirty="0"/>
              <a:t>Line 3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Memory </a:t>
            </a:r>
            <a:r>
              <a:rPr lang="en-US" sz="2400" dirty="0"/>
              <a:t>mem = new Memory(); // Line 4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mem.foo</a:t>
            </a:r>
            <a:r>
              <a:rPr lang="en-US" sz="2400" dirty="0" smtClean="0"/>
              <a:t>(</a:t>
            </a:r>
            <a:r>
              <a:rPr lang="en-US" sz="2400" dirty="0" err="1" smtClean="0"/>
              <a:t>obj</a:t>
            </a:r>
            <a:r>
              <a:rPr lang="en-US" sz="2400" dirty="0"/>
              <a:t>); // Line 5 } // Line 9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private </a:t>
            </a:r>
            <a:r>
              <a:rPr lang="en-US" sz="2400" dirty="0"/>
              <a:t>void foo(Object </a:t>
            </a:r>
            <a:r>
              <a:rPr lang="en-US" sz="2400" dirty="0" err="1"/>
              <a:t>param</a:t>
            </a:r>
            <a:r>
              <a:rPr lang="en-US" sz="2400" dirty="0"/>
              <a:t>) { // Line 6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String </a:t>
            </a:r>
            <a:r>
              <a:rPr lang="en-US" sz="2400" dirty="0" err="1"/>
              <a:t>str</a:t>
            </a:r>
            <a:r>
              <a:rPr lang="en-US" sz="2400" dirty="0"/>
              <a:t> = </a:t>
            </a:r>
            <a:r>
              <a:rPr lang="en-US" sz="2400" dirty="0" err="1"/>
              <a:t>param.toString</a:t>
            </a:r>
            <a:r>
              <a:rPr lang="en-US" sz="2400" dirty="0"/>
              <a:t>(); </a:t>
            </a:r>
            <a:r>
              <a:rPr lang="en-US" sz="2400" dirty="0" smtClean="0"/>
              <a:t>// </a:t>
            </a:r>
            <a:r>
              <a:rPr lang="en-US" sz="2400" dirty="0"/>
              <a:t>Line 7 </a:t>
            </a:r>
            <a:r>
              <a:rPr lang="en-US" sz="2400" dirty="0" smtClean="0"/>
              <a:t>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/>
              <a:t>); } // Line 8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6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77206"/>
            <a:ext cx="794385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7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Heap </a:t>
            </a:r>
            <a:r>
              <a:rPr lang="en-US" b="1" dirty="0"/>
              <a:t>Space </a:t>
            </a:r>
            <a:r>
              <a:rPr lang="en-US" b="1" dirty="0" smtClean="0"/>
              <a:t>vs </a:t>
            </a:r>
            <a:r>
              <a:rPr lang="en-US" b="1" dirty="0"/>
              <a:t>Stack </a:t>
            </a:r>
            <a:r>
              <a:rPr lang="en-US" b="1" dirty="0" smtClean="0"/>
              <a:t>Memory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41540"/>
              </p:ext>
            </p:extLst>
          </p:nvPr>
        </p:nvGraphicFramePr>
        <p:xfrm>
          <a:off x="685800" y="1981200"/>
          <a:ext cx="7600950" cy="380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7555"/>
                <a:gridCol w="3753395"/>
              </a:tblGrid>
              <a:tr h="32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Heap memory is used by all the parts of the application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Stack </a:t>
                      </a:r>
                      <a:r>
                        <a:rPr lang="en-US" sz="1200" u="none" strike="noStrike" dirty="0">
                          <a:effectLst/>
                        </a:rPr>
                        <a:t>memory is used only by one thread of execution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2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Whenever an object is created, it’s always stored in the Heap space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Stack memory only contains local primitive variables and reference variables to objects in heap space.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Objects stored in the heap are globally accessible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Stack </a:t>
                      </a:r>
                      <a:r>
                        <a:rPr lang="en-US" sz="1200" u="none" strike="noStrike" dirty="0">
                          <a:effectLst/>
                        </a:rPr>
                        <a:t>memory can’t be accessed by other threads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2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Heap </a:t>
                      </a:r>
                      <a:r>
                        <a:rPr lang="en-US" sz="1200" u="none" strike="noStrike" dirty="0">
                          <a:effectLst/>
                        </a:rPr>
                        <a:t>memory lives from the start till the end of application execution.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Stack memory is short-lived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941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If </a:t>
                      </a:r>
                      <a:r>
                        <a:rPr lang="en-US" sz="1200" u="none" strike="noStrike" dirty="0">
                          <a:effectLst/>
                        </a:rPr>
                        <a:t>heap memory is full, it throws </a:t>
                      </a:r>
                      <a:r>
                        <a:rPr lang="en-US" sz="1200" u="none" strike="noStrike" dirty="0" err="1">
                          <a:effectLst/>
                        </a:rPr>
                        <a:t>java.lang.OutOfMemoryError</a:t>
                      </a:r>
                      <a:r>
                        <a:rPr lang="en-US" sz="1200" u="none" strike="noStrike" dirty="0">
                          <a:effectLst/>
                        </a:rPr>
                        <a:t>: Java Heap Space </a:t>
                      </a:r>
                      <a:r>
                        <a:rPr lang="en-US" sz="1200" u="none" strike="noStrike" dirty="0" smtClean="0">
                          <a:effectLst/>
                        </a:rPr>
                        <a:t>error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When stack memory is full, Java runtime throws java.lang.StackOverFlowError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3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Heap </a:t>
                      </a:r>
                      <a:r>
                        <a:rPr lang="en-US" sz="1200" u="none" strike="noStrike" dirty="0">
                          <a:effectLst/>
                        </a:rPr>
                        <a:t>memory is comparatively slower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Stack </a:t>
                      </a:r>
                      <a:r>
                        <a:rPr lang="en-US" sz="1200" u="none" strike="noStrike" dirty="0">
                          <a:effectLst/>
                        </a:rPr>
                        <a:t>memory is very fast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32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We can use -Xms and -Xmx JVM option to define the startup size and maximum size of heap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We </a:t>
                      </a:r>
                      <a:r>
                        <a:rPr lang="en-US" sz="1200" u="none" strike="noStrike" dirty="0">
                          <a:effectLst/>
                        </a:rPr>
                        <a:t>can use -</a:t>
                      </a:r>
                      <a:r>
                        <a:rPr lang="en-US" sz="1200" u="none" strike="noStrike" dirty="0" err="1">
                          <a:effectLst/>
                        </a:rPr>
                        <a:t>Xss</a:t>
                      </a:r>
                      <a:r>
                        <a:rPr lang="en-US" sz="1200" u="none" strike="noStrike" dirty="0">
                          <a:effectLst/>
                        </a:rPr>
                        <a:t> to define the stack memory size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9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immutable, meaning that each time you do something with a string, another object is actually created on the </a:t>
            </a:r>
            <a:r>
              <a:rPr lang="en-US" dirty="0" smtClean="0"/>
              <a:t>heap</a:t>
            </a:r>
          </a:p>
          <a:p>
            <a:r>
              <a:rPr lang="en-US" dirty="0"/>
              <a:t>Java manages a string pool in </a:t>
            </a:r>
            <a:r>
              <a:rPr lang="en-US" dirty="0" smtClean="0"/>
              <a:t>memory(Heap)</a:t>
            </a:r>
          </a:p>
          <a:p>
            <a:r>
              <a:rPr lang="en-US" dirty="0"/>
              <a:t>Java stores and reuse strings whenever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String </a:t>
            </a:r>
            <a:r>
              <a:rPr lang="en-US" sz="2800" dirty="0" err="1"/>
              <a:t>localPrefix</a:t>
            </a:r>
            <a:r>
              <a:rPr lang="en-US" sz="2800" dirty="0"/>
              <a:t> = "297</a:t>
            </a:r>
            <a:r>
              <a:rPr lang="en-US" sz="2800" dirty="0" smtClean="0"/>
              <a:t>";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String </a:t>
            </a:r>
            <a:r>
              <a:rPr lang="en-US" sz="2800" dirty="0"/>
              <a:t>prefix = "297</a:t>
            </a:r>
            <a:r>
              <a:rPr lang="en-US" sz="2800" dirty="0" smtClean="0"/>
              <a:t>";</a:t>
            </a:r>
          </a:p>
          <a:p>
            <a:pPr marL="0" indent="0">
              <a:buNone/>
            </a:pPr>
            <a:r>
              <a:rPr lang="en-US" sz="2800" dirty="0" smtClean="0"/>
              <a:t>	prefix </a:t>
            </a:r>
            <a:r>
              <a:rPr lang="en-US" sz="2800" dirty="0"/>
              <a:t>== </a:t>
            </a:r>
            <a:r>
              <a:rPr lang="en-US" sz="2800" dirty="0" err="1" smtClean="0"/>
              <a:t>localPrefix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 True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dirty="0"/>
              <a:t>String</a:t>
            </a:r>
            <a:r>
              <a:rPr lang="en-US" sz="2800" dirty="0"/>
              <a:t> </a:t>
            </a:r>
            <a:r>
              <a:rPr lang="en-US" sz="2800" dirty="0" err="1"/>
              <a:t>localPrefix</a:t>
            </a:r>
            <a:r>
              <a:rPr lang="en-US" sz="2800" dirty="0"/>
              <a:t> = </a:t>
            </a:r>
            <a:r>
              <a:rPr lang="en-US" sz="2800" dirty="0"/>
              <a:t>new</a:t>
            </a:r>
            <a:r>
              <a:rPr lang="en-US" sz="2800" dirty="0"/>
              <a:t> </a:t>
            </a:r>
            <a:r>
              <a:rPr lang="en-US" sz="2800" dirty="0"/>
              <a:t>Integer</a:t>
            </a:r>
            <a:r>
              <a:rPr lang="en-US" sz="2800" dirty="0"/>
              <a:t>(</a:t>
            </a:r>
            <a:r>
              <a:rPr lang="en-US" sz="2800" dirty="0"/>
              <a:t>297</a:t>
            </a:r>
            <a:r>
              <a:rPr lang="en-US" sz="2800" dirty="0"/>
              <a:t>).</a:t>
            </a:r>
            <a:r>
              <a:rPr lang="en-US" sz="2800" dirty="0" err="1"/>
              <a:t>toString</a:t>
            </a:r>
            <a:r>
              <a:rPr lang="en-US" sz="2800" dirty="0" smtClean="0"/>
              <a:t>();</a:t>
            </a:r>
          </a:p>
          <a:p>
            <a:pPr marL="0" indent="0">
              <a:buNone/>
            </a:pPr>
            <a:r>
              <a:rPr lang="en-US" sz="2800" dirty="0"/>
              <a:t>	prefix == </a:t>
            </a:r>
            <a:r>
              <a:rPr lang="en-US" sz="2800" dirty="0" err="1"/>
              <a:t>localPrefix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 smtClean="0">
                <a:sym typeface="Wingdings" panose="05000000000000000000" pitchFamily="2" charset="2"/>
              </a:rPr>
              <a:t>False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32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Memory Structure</vt:lpstr>
      <vt:lpstr>Stack</vt:lpstr>
      <vt:lpstr>Heap</vt:lpstr>
      <vt:lpstr>Example</vt:lpstr>
      <vt:lpstr>Memory allocation</vt:lpstr>
      <vt:lpstr>Heap Space vs Stack Memory</vt:lpstr>
      <vt:lpstr>Strings</vt:lpstr>
      <vt:lpstr>Strings contd…</vt:lpstr>
      <vt:lpstr>Final</vt:lpstr>
      <vt:lpstr>Final contd…</vt:lpstr>
      <vt:lpstr>Final contd…</vt:lpstr>
      <vt:lpstr>Finalize</vt:lpstr>
      <vt:lpstr>Finalize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Daimi, Mohammad-Syed-Qamruzzama-XT</dc:creator>
  <cp:lastModifiedBy>Mohammad Syed Daimi</cp:lastModifiedBy>
  <cp:revision>25</cp:revision>
  <dcterms:created xsi:type="dcterms:W3CDTF">2006-08-16T00:00:00Z</dcterms:created>
  <dcterms:modified xsi:type="dcterms:W3CDTF">2019-04-22T09:08:14Z</dcterms:modified>
</cp:coreProperties>
</file>