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8" r:id="rId7"/>
    <p:sldId id="269" r:id="rId8"/>
    <p:sldId id="270" r:id="rId9"/>
    <p:sldId id="260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35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2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</a:t>
            </a:r>
            <a:r>
              <a:rPr lang="en-US" dirty="0" smtClean="0"/>
              <a:t>Commands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Current </a:t>
            </a:r>
            <a:r>
              <a:rPr lang="en-US" dirty="0" smtClean="0"/>
              <a:t>URL</a:t>
            </a:r>
          </a:p>
          <a:p>
            <a:pPr lvl="1"/>
            <a:r>
              <a:rPr lang="en-US" dirty="0" err="1" smtClean="0"/>
              <a:t>getCurrentUrl</a:t>
            </a:r>
            <a:r>
              <a:rPr lang="en-US" dirty="0"/>
              <a:t>() : String – This method fetches the string representing the Current URL which is opened in the browser. Accepts nothing as a parameter and returns a String value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driver.getCurrentUrl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Close</a:t>
            </a:r>
            <a:endParaRPr lang="en-US" dirty="0"/>
          </a:p>
          <a:p>
            <a:pPr lvl="1"/>
            <a:r>
              <a:rPr lang="en-US" b="1" i="1" dirty="0"/>
              <a:t>close() : void</a:t>
            </a:r>
            <a:r>
              <a:rPr lang="en-US" dirty="0"/>
              <a:t> – This method </a:t>
            </a:r>
            <a:r>
              <a:rPr lang="en-US" b="1" i="1" dirty="0"/>
              <a:t>Close</a:t>
            </a:r>
            <a:r>
              <a:rPr lang="en-US" dirty="0"/>
              <a:t> only the current window the </a:t>
            </a:r>
            <a:r>
              <a:rPr lang="en-US" i="1" dirty="0"/>
              <a:t>WebDriver</a:t>
            </a:r>
            <a:r>
              <a:rPr lang="en-US" dirty="0"/>
              <a:t> is currently controlling. Accepts nothing as a parameter and returns </a:t>
            </a:r>
            <a:r>
              <a:rPr lang="en-US" dirty="0" smtClean="0"/>
              <a:t>nothing.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driver.close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2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Commands 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Quit</a:t>
            </a:r>
            <a:endParaRPr lang="en-US" b="1" dirty="0"/>
          </a:p>
          <a:p>
            <a:pPr lvl="1"/>
            <a:r>
              <a:rPr lang="en-US" b="1" i="1" dirty="0"/>
              <a:t>quit() : void</a:t>
            </a:r>
            <a:r>
              <a:rPr lang="en-US" dirty="0"/>
              <a:t> – This method </a:t>
            </a:r>
            <a:r>
              <a:rPr lang="en-US" b="1" i="1" dirty="0"/>
              <a:t>Closes</a:t>
            </a:r>
            <a:r>
              <a:rPr lang="en-US" dirty="0"/>
              <a:t> all windows opened by the </a:t>
            </a:r>
            <a:r>
              <a:rPr lang="en-US" i="1" dirty="0"/>
              <a:t>WebDriver.</a:t>
            </a:r>
            <a:r>
              <a:rPr lang="en-US" dirty="0"/>
              <a:t> Accepts nothing as a parameter and returns nothing.</a:t>
            </a:r>
          </a:p>
          <a:p>
            <a:pPr marL="914400" lvl="2" indent="0">
              <a:buNone/>
            </a:pPr>
            <a:r>
              <a:rPr lang="en-US" dirty="0" err="1"/>
              <a:t>driver.quit</a:t>
            </a:r>
            <a:r>
              <a:rPr lang="en-US" dirty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5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Practice Exercise – </a:t>
            </a:r>
            <a:r>
              <a:rPr lang="en-US" b="1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Launch </a:t>
            </a:r>
            <a:r>
              <a:rPr lang="en-US" i="1" dirty="0"/>
              <a:t>a new Firefox browser.</a:t>
            </a:r>
            <a:endParaRPr lang="en-US" dirty="0"/>
          </a:p>
          <a:p>
            <a:r>
              <a:rPr lang="en-US" i="1" dirty="0"/>
              <a:t>Open Store.DemoQA.com</a:t>
            </a:r>
            <a:endParaRPr lang="en-US" dirty="0"/>
          </a:p>
          <a:p>
            <a:r>
              <a:rPr lang="en-US" i="1" dirty="0"/>
              <a:t>Get Page Title name and Title length</a:t>
            </a:r>
            <a:endParaRPr lang="en-US" dirty="0"/>
          </a:p>
          <a:p>
            <a:r>
              <a:rPr lang="en-US" i="1" dirty="0"/>
              <a:t>Print Page Title and Title length on the Eclipse Console.</a:t>
            </a:r>
            <a:endParaRPr lang="en-US" dirty="0"/>
          </a:p>
          <a:p>
            <a:r>
              <a:rPr lang="en-US" i="1" dirty="0"/>
              <a:t>Get Page URL and verify if the it is a correct page opened</a:t>
            </a:r>
            <a:endParaRPr lang="en-US" dirty="0"/>
          </a:p>
          <a:p>
            <a:r>
              <a:rPr lang="en-US" i="1" dirty="0"/>
              <a:t>Get Page Source (HTML Source code) and Page Source length</a:t>
            </a:r>
            <a:endParaRPr lang="en-US" dirty="0"/>
          </a:p>
          <a:p>
            <a:r>
              <a:rPr lang="en-US" i="1" dirty="0"/>
              <a:t>Print Page Length on Eclipse Console.</a:t>
            </a:r>
            <a:endParaRPr lang="en-US" dirty="0"/>
          </a:p>
          <a:p>
            <a:r>
              <a:rPr lang="en-US" i="1" dirty="0"/>
              <a:t>Close the Browser.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36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Navigation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Navigate To Command</a:t>
            </a:r>
          </a:p>
          <a:p>
            <a:pPr lvl="1"/>
            <a:r>
              <a:rPr lang="en-US" b="1" i="1" dirty="0"/>
              <a:t>to(String arg0) : void</a:t>
            </a:r>
            <a:r>
              <a:rPr lang="en-US" dirty="0"/>
              <a:t> – This method </a:t>
            </a:r>
            <a:r>
              <a:rPr lang="en-US" b="1" i="1" dirty="0"/>
              <a:t>Loads</a:t>
            </a:r>
            <a:r>
              <a:rPr lang="en-US" i="1" dirty="0"/>
              <a:t> </a:t>
            </a:r>
            <a:r>
              <a:rPr lang="en-US" dirty="0"/>
              <a:t>a new web page in the current browser window. It accepts a String parameter and returns nothing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err="1"/>
              <a:t>driver.navigate</a:t>
            </a:r>
            <a:r>
              <a:rPr lang="en-US" dirty="0"/>
              <a:t>().</a:t>
            </a:r>
            <a:r>
              <a:rPr lang="en-US" b="1" dirty="0"/>
              <a:t>to</a:t>
            </a:r>
            <a:r>
              <a:rPr lang="en-US" dirty="0"/>
              <a:t>("http://www.DemoQA.com</a:t>
            </a:r>
            <a:r>
              <a:rPr lang="en-US" dirty="0" smtClean="0"/>
              <a:t>");</a:t>
            </a:r>
          </a:p>
          <a:p>
            <a:r>
              <a:rPr lang="en-US" b="1" dirty="0"/>
              <a:t>Forward Command</a:t>
            </a:r>
          </a:p>
          <a:p>
            <a:pPr lvl="1"/>
            <a:r>
              <a:rPr lang="en-US" b="1" i="1" dirty="0"/>
              <a:t>forward() : void</a:t>
            </a:r>
            <a:r>
              <a:rPr lang="en-US" dirty="0"/>
              <a:t> – This method does the same operation as clicking on the </a:t>
            </a:r>
            <a:r>
              <a:rPr lang="en-US" b="1" i="1" dirty="0"/>
              <a:t>Forward Button</a:t>
            </a:r>
            <a:r>
              <a:rPr lang="en-US" dirty="0"/>
              <a:t> of any browser. It neither accepts nor returns anything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driver.navigate</a:t>
            </a:r>
            <a:r>
              <a:rPr lang="en-US" dirty="0"/>
              <a:t>().forward();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1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Browser Navigation </a:t>
            </a:r>
            <a:r>
              <a:rPr lang="en-US" dirty="0" smtClean="0"/>
              <a:t>Commands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Back Command</a:t>
            </a:r>
          </a:p>
          <a:p>
            <a:pPr lvl="1"/>
            <a:r>
              <a:rPr lang="en-US" b="1" i="1" dirty="0"/>
              <a:t>back() : void</a:t>
            </a:r>
            <a:r>
              <a:rPr lang="en-US" dirty="0"/>
              <a:t> – This method does the same operation as clicking on the </a:t>
            </a:r>
            <a:r>
              <a:rPr lang="en-US" b="1" i="1" dirty="0"/>
              <a:t>Back Button</a:t>
            </a:r>
            <a:r>
              <a:rPr lang="en-US" dirty="0"/>
              <a:t> of any browser. It neither accepts nor returns anything</a:t>
            </a:r>
          </a:p>
          <a:p>
            <a:pPr marL="914400" lvl="2" indent="0">
              <a:buNone/>
            </a:pPr>
            <a:r>
              <a:rPr lang="en-US" dirty="0" err="1"/>
              <a:t>driver.navigate</a:t>
            </a:r>
            <a:r>
              <a:rPr lang="en-US" dirty="0"/>
              <a:t>().back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b="1" dirty="0"/>
              <a:t>Refresh Command</a:t>
            </a:r>
          </a:p>
          <a:p>
            <a:pPr lvl="1"/>
            <a:r>
              <a:rPr lang="en-US" b="1" i="1" dirty="0"/>
              <a:t>refresh() : void</a:t>
            </a:r>
            <a:r>
              <a:rPr lang="en-US" dirty="0"/>
              <a:t> – This method </a:t>
            </a:r>
            <a:r>
              <a:rPr lang="en-US" b="1" i="1" dirty="0"/>
              <a:t>Refresh</a:t>
            </a:r>
            <a:r>
              <a:rPr lang="en-US" dirty="0"/>
              <a:t> the current page. It neither accepts nor returns anything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driver.navigate</a:t>
            </a:r>
            <a:r>
              <a:rPr lang="en-US" dirty="0"/>
              <a:t>().refresh();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0059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WebElement</a:t>
            </a:r>
            <a:r>
              <a:rPr lang="en-US" b="1" dirty="0"/>
              <a:t> </a:t>
            </a:r>
            <a:r>
              <a:rPr lang="en-US" b="1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What is </a:t>
            </a:r>
            <a:r>
              <a:rPr lang="en-US" b="1" dirty="0" err="1"/>
              <a:t>WebElement</a:t>
            </a:r>
            <a:r>
              <a:rPr lang="en-US" b="1" dirty="0"/>
              <a:t>?</a:t>
            </a:r>
          </a:p>
          <a:p>
            <a:pPr lvl="1"/>
            <a:r>
              <a:rPr lang="en-US" dirty="0" err="1"/>
              <a:t>WebElement</a:t>
            </a:r>
            <a:r>
              <a:rPr lang="en-US" dirty="0"/>
              <a:t> represents an</a:t>
            </a:r>
            <a:r>
              <a:rPr lang="en-US" b="1" i="1" dirty="0"/>
              <a:t> HTML </a:t>
            </a:r>
            <a:r>
              <a:rPr lang="en-US" b="1" i="1" dirty="0" smtClean="0"/>
              <a:t>element</a:t>
            </a:r>
          </a:p>
          <a:p>
            <a:pPr lvl="1"/>
            <a:endParaRPr lang="en-US" b="1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1" dirty="0" smtClean="0"/>
              <a:t>Commands</a:t>
            </a:r>
          </a:p>
          <a:p>
            <a:pPr lvl="2"/>
            <a:r>
              <a:rPr lang="en-US" b="1" i="1" dirty="0"/>
              <a:t>clear( ) </a:t>
            </a:r>
            <a:r>
              <a:rPr lang="en-US" b="1" i="1" dirty="0" smtClean="0"/>
              <a:t>: </a:t>
            </a:r>
            <a:r>
              <a:rPr lang="en-US" dirty="0"/>
              <a:t>If this element is a text entry element, this will clear the </a:t>
            </a:r>
            <a:r>
              <a:rPr lang="en-US" dirty="0" smtClean="0"/>
              <a:t>value</a:t>
            </a:r>
          </a:p>
          <a:p>
            <a:pPr lvl="2"/>
            <a:r>
              <a:rPr lang="en-US" b="1" i="1" dirty="0" err="1"/>
              <a:t>sendKeys</a:t>
            </a:r>
            <a:r>
              <a:rPr lang="en-US" b="1" i="1" dirty="0"/>
              <a:t>(</a:t>
            </a:r>
            <a:r>
              <a:rPr lang="en-US" b="1" i="1" dirty="0" err="1"/>
              <a:t>CharSequence</a:t>
            </a:r>
            <a:r>
              <a:rPr lang="en-US" b="1" i="1" dirty="0"/>
              <a:t>… </a:t>
            </a:r>
            <a:r>
              <a:rPr lang="en-US" b="1" i="1" dirty="0" err="1"/>
              <a:t>keysToSend</a:t>
            </a:r>
            <a:r>
              <a:rPr lang="en-US" b="1" i="1" dirty="0"/>
              <a:t> ) </a:t>
            </a:r>
            <a:r>
              <a:rPr lang="en-US" b="1" i="1" dirty="0" smtClean="0"/>
              <a:t>: </a:t>
            </a:r>
            <a:r>
              <a:rPr lang="en-US" dirty="0"/>
              <a:t>This simulate typing into an element, which may set its value</a:t>
            </a:r>
            <a:r>
              <a:rPr lang="en-US" dirty="0" smtClean="0"/>
              <a:t>.</a:t>
            </a:r>
          </a:p>
          <a:p>
            <a:pPr lvl="2"/>
            <a:r>
              <a:rPr lang="en-US" b="1" i="1" dirty="0"/>
              <a:t>click( ) </a:t>
            </a:r>
            <a:r>
              <a:rPr lang="en-US" b="1" i="1" dirty="0" smtClean="0"/>
              <a:t>: </a:t>
            </a:r>
            <a:r>
              <a:rPr lang="en-US" dirty="0"/>
              <a:t>This simulates the clicking of any </a:t>
            </a:r>
            <a:r>
              <a:rPr lang="en-US" dirty="0" smtClean="0"/>
              <a:t>element.</a:t>
            </a:r>
          </a:p>
          <a:p>
            <a:pPr lvl="2"/>
            <a:r>
              <a:rPr lang="en-US" b="1" i="1" dirty="0" err="1"/>
              <a:t>isDisplayed</a:t>
            </a:r>
            <a:r>
              <a:rPr lang="en-US" b="1" i="1" dirty="0"/>
              <a:t>( ) : </a:t>
            </a:r>
            <a:r>
              <a:rPr lang="en-US" b="1" i="1" dirty="0" smtClean="0"/>
              <a:t> </a:t>
            </a:r>
            <a:r>
              <a:rPr lang="en-US" dirty="0"/>
              <a:t>This method determines if an element is currently being displayed or not</a:t>
            </a:r>
            <a:r>
              <a:rPr lang="en-US" dirty="0" smtClean="0"/>
              <a:t>.</a:t>
            </a:r>
          </a:p>
          <a:p>
            <a:pPr lvl="2"/>
            <a:r>
              <a:rPr lang="en-US" b="1" i="1" dirty="0" err="1"/>
              <a:t>isEnabled</a:t>
            </a:r>
            <a:r>
              <a:rPr lang="en-US" b="1" i="1" dirty="0"/>
              <a:t>( ) : </a:t>
            </a:r>
            <a:r>
              <a:rPr lang="en-US" dirty="0"/>
              <a:t>This determines if the element currently is </a:t>
            </a:r>
            <a:r>
              <a:rPr lang="en-US" b="1" i="1" dirty="0"/>
              <a:t>Enabled or not</a:t>
            </a:r>
            <a:r>
              <a:rPr lang="en-US" dirty="0" smtClean="0"/>
              <a:t>?</a:t>
            </a:r>
          </a:p>
          <a:p>
            <a:pPr lvl="2"/>
            <a:r>
              <a:rPr lang="en-US" b="1" i="1" dirty="0" err="1"/>
              <a:t>isSelected</a:t>
            </a:r>
            <a:r>
              <a:rPr lang="en-US" b="1" i="1" dirty="0"/>
              <a:t>( ) </a:t>
            </a:r>
            <a:r>
              <a:rPr lang="en-US" b="1" i="1" dirty="0" smtClean="0"/>
              <a:t>: </a:t>
            </a:r>
            <a:r>
              <a:rPr lang="en-US" dirty="0"/>
              <a:t>Determine whether or not this element is selected or not</a:t>
            </a:r>
            <a:r>
              <a:rPr lang="en-US" dirty="0" smtClean="0"/>
              <a:t>.</a:t>
            </a:r>
          </a:p>
          <a:p>
            <a:pPr lvl="2"/>
            <a:r>
              <a:rPr lang="en-US" b="1" i="1" dirty="0" err="1"/>
              <a:t>getText</a:t>
            </a:r>
            <a:r>
              <a:rPr lang="en-US" b="1" i="1" dirty="0"/>
              <a:t>( ) </a:t>
            </a:r>
            <a:r>
              <a:rPr lang="en-US" b="1" i="1" dirty="0" smtClean="0"/>
              <a:t>: </a:t>
            </a:r>
            <a:r>
              <a:rPr lang="en-US" dirty="0"/>
              <a:t>This method will fetch the visible (i.e. not hidden by CSS) </a:t>
            </a:r>
            <a:r>
              <a:rPr lang="en-US" dirty="0" err="1"/>
              <a:t>innerText</a:t>
            </a:r>
            <a:r>
              <a:rPr lang="en-US" dirty="0"/>
              <a:t> of the element</a:t>
            </a:r>
            <a:r>
              <a:rPr lang="en-US" dirty="0" smtClean="0"/>
              <a:t>.</a:t>
            </a:r>
          </a:p>
          <a:p>
            <a:pPr lvl="2"/>
            <a:r>
              <a:rPr lang="en-US" b="1" i="1" dirty="0" err="1"/>
              <a:t>getTagName</a:t>
            </a:r>
            <a:r>
              <a:rPr lang="en-US" b="1" i="1" dirty="0"/>
              <a:t>( ) </a:t>
            </a:r>
            <a:r>
              <a:rPr lang="en-US" b="1" i="1" dirty="0" smtClean="0"/>
              <a:t>: </a:t>
            </a:r>
            <a:r>
              <a:rPr lang="en-US" dirty="0"/>
              <a:t> This method gets the tag name of this element. </a:t>
            </a:r>
            <a:endParaRPr lang="en-US" dirty="0" smtClean="0"/>
          </a:p>
          <a:p>
            <a:pPr lvl="2"/>
            <a:r>
              <a:rPr lang="en-US" b="1" i="1" dirty="0" err="1"/>
              <a:t>getAttribute</a:t>
            </a:r>
            <a:r>
              <a:rPr lang="en-US" b="1" i="1" dirty="0"/>
              <a:t>(String Name) : </a:t>
            </a:r>
            <a:r>
              <a:rPr lang="en-US" dirty="0"/>
              <a:t>This method gets the value of the given attribute of the element.</a:t>
            </a:r>
            <a:endParaRPr lang="en-US" b="1" i="1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7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software testing framework for the </a:t>
            </a:r>
            <a:r>
              <a:rPr lang="en-US" dirty="0" smtClean="0"/>
              <a:t>web</a:t>
            </a:r>
          </a:p>
          <a:p>
            <a:r>
              <a:rPr lang="en-US" dirty="0" smtClean="0"/>
              <a:t>It facilitates </a:t>
            </a:r>
            <a:r>
              <a:rPr lang="en-US" dirty="0"/>
              <a:t>the automation of </a:t>
            </a:r>
            <a:r>
              <a:rPr lang="en-US" dirty="0" smtClean="0"/>
              <a:t>browsers</a:t>
            </a:r>
          </a:p>
          <a:p>
            <a:r>
              <a:rPr lang="en-US" dirty="0" smtClean="0"/>
              <a:t>It is </a:t>
            </a:r>
            <a:r>
              <a:rPr lang="en-US" dirty="0"/>
              <a:t>an open source </a:t>
            </a:r>
            <a:r>
              <a:rPr lang="en-US" dirty="0" smtClean="0"/>
              <a:t>tool</a:t>
            </a:r>
          </a:p>
          <a:p>
            <a:r>
              <a:rPr lang="en-US" dirty="0" smtClean="0"/>
              <a:t>It supports all major browsers and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8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r>
              <a:rPr lang="en-US" dirty="0" smtClean="0"/>
              <a:t> </a:t>
            </a:r>
            <a:r>
              <a:rPr lang="en-US" dirty="0"/>
              <a:t>controls the browser from the OS level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600045"/>
            <a:ext cx="3819594" cy="319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86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 consists of three separate </a:t>
            </a:r>
            <a:r>
              <a:rPr lang="en-US" dirty="0" smtClean="0"/>
              <a:t>pieces:</a:t>
            </a:r>
          </a:p>
          <a:p>
            <a:pPr lvl="1"/>
            <a:r>
              <a:rPr lang="en-US" dirty="0" smtClean="0"/>
              <a:t>Browser (Chrome)</a:t>
            </a:r>
          </a:p>
          <a:p>
            <a:pPr lvl="1"/>
            <a:r>
              <a:rPr lang="en-US" dirty="0"/>
              <a:t>language bindings provided by the Selenium </a:t>
            </a:r>
            <a:r>
              <a:rPr lang="en-US" dirty="0" smtClean="0"/>
              <a:t>(Driver)</a:t>
            </a:r>
          </a:p>
          <a:p>
            <a:pPr lvl="1"/>
            <a:r>
              <a:rPr lang="en-US" dirty="0" smtClean="0"/>
              <a:t>Executable </a:t>
            </a:r>
          </a:p>
          <a:p>
            <a:pPr marL="457200" lvl="1" indent="0">
              <a:buNone/>
            </a:pPr>
            <a:r>
              <a:rPr lang="en-US" dirty="0" smtClean="0"/>
              <a:t>The executable acts </a:t>
            </a:r>
            <a:r>
              <a:rPr lang="en-US" dirty="0"/>
              <a:t>as a bridge between "chrome" and the "driver</a:t>
            </a:r>
            <a:r>
              <a:rPr lang="en-US" dirty="0" smtClean="0"/>
              <a:t>"</a:t>
            </a:r>
          </a:p>
          <a:p>
            <a:pPr marL="457200" lvl="1" indent="0">
              <a:buNone/>
            </a:pPr>
            <a:r>
              <a:rPr lang="en-US" dirty="0"/>
              <a:t>WebDriver</a:t>
            </a:r>
            <a:r>
              <a:rPr lang="en-US" dirty="0"/>
              <a:t> driver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/>
              <a:t>new</a:t>
            </a:r>
            <a:r>
              <a:rPr lang="en-US" dirty="0"/>
              <a:t> </a:t>
            </a:r>
            <a:r>
              <a:rPr lang="en-US" dirty="0" err="1"/>
              <a:t>ChromeDriver</a:t>
            </a:r>
            <a:r>
              <a:rPr lang="en-US" dirty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Id</a:t>
            </a:r>
          </a:p>
          <a:p>
            <a:r>
              <a:rPr lang="en-US" dirty="0" err="1" smtClean="0"/>
              <a:t>ClassName</a:t>
            </a:r>
            <a:endParaRPr lang="en-US" dirty="0" smtClean="0"/>
          </a:p>
          <a:p>
            <a:r>
              <a:rPr lang="en-US" dirty="0" err="1" smtClean="0"/>
              <a:t>CssSelector</a:t>
            </a:r>
            <a:endParaRPr lang="en-US" dirty="0" smtClean="0"/>
          </a:p>
          <a:p>
            <a:r>
              <a:rPr lang="en-US" dirty="0" err="1" smtClean="0"/>
              <a:t>TagName</a:t>
            </a:r>
            <a:endParaRPr lang="en-US" dirty="0" smtClean="0"/>
          </a:p>
          <a:p>
            <a:r>
              <a:rPr lang="en-US" dirty="0" err="1" smtClean="0"/>
              <a:t>LinkText</a:t>
            </a:r>
            <a:endParaRPr lang="en-US" dirty="0" smtClean="0"/>
          </a:p>
          <a:p>
            <a:r>
              <a:rPr lang="en-US" dirty="0" err="1" smtClean="0"/>
              <a:t>PartialLinkText</a:t>
            </a:r>
            <a:endParaRPr lang="en-US" dirty="0" smtClean="0"/>
          </a:p>
          <a:p>
            <a:r>
              <a:rPr lang="en-US" dirty="0" err="1" smtClean="0"/>
              <a:t>Xpath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9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 with a </a:t>
            </a:r>
            <a:r>
              <a:rPr lang="en-US" dirty="0" err="1" smtClean="0"/>
              <a:t>webelement</a:t>
            </a:r>
            <a:r>
              <a:rPr lang="en-US" dirty="0" smtClean="0"/>
              <a:t>, first we need to locate it</a:t>
            </a:r>
          </a:p>
          <a:p>
            <a:r>
              <a:rPr lang="en-US" dirty="0"/>
              <a:t>WebDriver gives us </a:t>
            </a:r>
            <a:r>
              <a:rPr lang="en-US" dirty="0" smtClean="0"/>
              <a:t>two methods:</a:t>
            </a:r>
          </a:p>
          <a:p>
            <a:pPr lvl="1"/>
            <a:r>
              <a:rPr lang="en-US" dirty="0" err="1" smtClean="0"/>
              <a:t>findElement</a:t>
            </a:r>
            <a:r>
              <a:rPr lang="en-US" dirty="0" smtClean="0"/>
              <a:t>: locates and returns a single web element</a:t>
            </a:r>
          </a:p>
          <a:p>
            <a:pPr lvl="1"/>
            <a:r>
              <a:rPr lang="en-US" dirty="0" err="1" smtClean="0"/>
              <a:t>findElements</a:t>
            </a:r>
            <a:r>
              <a:rPr lang="en-US" dirty="0" smtClean="0"/>
              <a:t>: locates and returns a list of web elements</a:t>
            </a:r>
          </a:p>
          <a:p>
            <a:pPr marL="457200" lvl="1" indent="0">
              <a:buNone/>
            </a:pPr>
            <a:r>
              <a:rPr lang="en-US" dirty="0" smtClean="0"/>
              <a:t>Both the methods accept a parameter (locator) and returns web-element(s)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6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Locating elements using By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Locating elements in WebDriver is done by using the </a:t>
            </a:r>
            <a:r>
              <a:rPr lang="en-US" b="1" i="1" dirty="0" err="1"/>
              <a:t>findElement</a:t>
            </a:r>
            <a:r>
              <a:rPr lang="en-US" b="1" i="1" dirty="0"/>
              <a:t>(</a:t>
            </a:r>
            <a:r>
              <a:rPr lang="en-US" b="1" i="1" dirty="0" err="1"/>
              <a:t>By.locator</a:t>
            </a:r>
            <a:r>
              <a:rPr lang="en-US" b="1" i="1" dirty="0"/>
              <a:t>())</a:t>
            </a:r>
            <a:r>
              <a:rPr lang="en-US" dirty="0"/>
              <a:t> 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T</a:t>
            </a:r>
            <a:r>
              <a:rPr lang="en-US" dirty="0"/>
              <a:t>he </a:t>
            </a:r>
            <a:r>
              <a:rPr lang="en-US" b="1" i="1" dirty="0" err="1"/>
              <a:t>findElement</a:t>
            </a:r>
            <a:r>
              <a:rPr lang="en-US" dirty="0"/>
              <a:t> methods take a locator or query object called ‘</a:t>
            </a:r>
            <a:r>
              <a:rPr lang="en-US" b="1" i="1" dirty="0"/>
              <a:t>By’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3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</a:t>
            </a:r>
            <a:r>
              <a:rPr lang="en-US" dirty="0" err="1"/>
              <a:t>FindElement</a:t>
            </a:r>
            <a:r>
              <a:rPr lang="en-US" dirty="0"/>
              <a:t> &amp; </a:t>
            </a:r>
            <a:r>
              <a:rPr lang="en-US" dirty="0" err="1" smtClean="0"/>
              <a:t>FindElements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2734469"/>
            <a:ext cx="44577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43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Get</a:t>
            </a:r>
          </a:p>
          <a:p>
            <a:pPr lvl="1"/>
            <a:r>
              <a:rPr lang="en-US" b="1" i="1" dirty="0"/>
              <a:t>get(String arg0) : void</a:t>
            </a:r>
            <a:r>
              <a:rPr lang="en-US" dirty="0"/>
              <a:t> – This method </a:t>
            </a:r>
            <a:r>
              <a:rPr lang="en-US" b="1" i="1" dirty="0" smtClean="0"/>
              <a:t>Loads</a:t>
            </a:r>
            <a:r>
              <a:rPr lang="en-US" b="1" i="1" dirty="0"/>
              <a:t> </a:t>
            </a:r>
            <a:r>
              <a:rPr lang="en-US" dirty="0"/>
              <a:t>a new web page in the current browser window. Accepts String as a parameter and returns nothing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driver.get</a:t>
            </a:r>
            <a:r>
              <a:rPr lang="en-US" dirty="0"/>
              <a:t>("http://www.google.com</a:t>
            </a:r>
            <a:r>
              <a:rPr lang="en-US" dirty="0" smtClean="0"/>
              <a:t>");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Get </a:t>
            </a:r>
            <a:r>
              <a:rPr lang="en-US" dirty="0" smtClean="0"/>
              <a:t>Title</a:t>
            </a:r>
          </a:p>
          <a:p>
            <a:pPr lvl="1"/>
            <a:r>
              <a:rPr lang="en-US" b="1" i="1" dirty="0" err="1" smtClean="0"/>
              <a:t>getTitle</a:t>
            </a:r>
            <a:r>
              <a:rPr lang="en-US" b="1" i="1" dirty="0"/>
              <a:t>() : String</a:t>
            </a:r>
            <a:r>
              <a:rPr lang="en-US" dirty="0"/>
              <a:t> – This method fetches the </a:t>
            </a:r>
            <a:r>
              <a:rPr lang="en-US" b="1" i="1" dirty="0"/>
              <a:t>Title</a:t>
            </a:r>
            <a:r>
              <a:rPr lang="en-US" dirty="0"/>
              <a:t> of the current page. Accepts nothing as a parameter and returns a String value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driver.getTitle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094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On-screen Show (4:3)</PresentationFormat>
  <Paragraphs>92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Selenium Webdriver</vt:lpstr>
      <vt:lpstr>Selenium</vt:lpstr>
      <vt:lpstr>Architecture</vt:lpstr>
      <vt:lpstr>Driver</vt:lpstr>
      <vt:lpstr>Locators</vt:lpstr>
      <vt:lpstr>Locating elements</vt:lpstr>
      <vt:lpstr>Locating elements using By Strategy</vt:lpstr>
      <vt:lpstr>Difference between FindElement &amp; FindElements</vt:lpstr>
      <vt:lpstr>Browser Commands</vt:lpstr>
      <vt:lpstr>Browser Commands (contd..)</vt:lpstr>
      <vt:lpstr>Browser Commands (contd..)</vt:lpstr>
      <vt:lpstr>Practice Exercise – 1</vt:lpstr>
      <vt:lpstr>Browser Navigation Commands</vt:lpstr>
      <vt:lpstr>Browser Navigation Commands (contd..)</vt:lpstr>
      <vt:lpstr>WebElement Commands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Webdriver</dc:title>
  <dc:creator>Daimi, Mohammad-Syed-Qamruzzama-XT</dc:creator>
  <cp:lastModifiedBy>Mohammad Syed Daimi</cp:lastModifiedBy>
  <cp:revision>41</cp:revision>
  <dcterms:created xsi:type="dcterms:W3CDTF">2006-08-16T00:00:00Z</dcterms:created>
  <dcterms:modified xsi:type="dcterms:W3CDTF">2019-06-13T08:54:26Z</dcterms:modified>
</cp:coreProperties>
</file>