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5075" cx="9145575"/>
  <p:notesSz cx="6858000" cy="9144000"/>
  <p:embeddedFontLst>
    <p:embeddedFont>
      <p:font typeface="Plus Jakarta Sans"/>
      <p:regular r:id="rId21"/>
      <p:bold r:id="rId22"/>
      <p:italic r:id="rId23"/>
      <p:boldItalic r:id="rId24"/>
    </p:embeddedFont>
    <p:embeddedFont>
      <p:font typeface="Plus Jakarta Sans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1">
          <p15:clr>
            <a:srgbClr val="000000"/>
          </p15:clr>
        </p15:guide>
        <p15:guide id="2" pos="2881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iCeZ3QCJiQ8G8A0ZYNmGK0SEg3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1" orient="horz"/>
        <p:guide pos="28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lusJakartaSans-bold.fntdata"/><Relationship Id="rId21" Type="http://schemas.openxmlformats.org/officeDocument/2006/relationships/font" Target="fonts/PlusJakartaSans-regular.fntdata"/><Relationship Id="rId24" Type="http://schemas.openxmlformats.org/officeDocument/2006/relationships/font" Target="fonts/PlusJakartaSans-boldItalic.fntdata"/><Relationship Id="rId23" Type="http://schemas.openxmlformats.org/officeDocument/2006/relationships/font" Target="fonts/PlusJakarta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lusJakartaSansMedium-bold.fntdata"/><Relationship Id="rId25" Type="http://schemas.openxmlformats.org/officeDocument/2006/relationships/font" Target="fonts/PlusJakartaSansMedium-regular.fntdata"/><Relationship Id="rId28" Type="http://schemas.openxmlformats.org/officeDocument/2006/relationships/font" Target="fonts/PlusJakartaSansMedium-boldItalic.fntdata"/><Relationship Id="rId27" Type="http://schemas.openxmlformats.org/officeDocument/2006/relationships/font" Target="fonts/PlusJakartaSans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585e5a41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6585e5a4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97382f64a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f97382f6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f97382f64a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f97382f64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585e5a41e_0_4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26585e5a41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585e5a41e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6585e5a4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585e5a41e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6585e5a41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585e5a41e_0_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6585e5a41e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348ee98e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7348ee98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78eaae4a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3378eaae4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348ee98e6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7348ee98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348ee98e6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7348ee98e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348ee98e6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7348ee98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920" y="1598313"/>
            <a:ext cx="7773750" cy="1102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839" y="2915550"/>
            <a:ext cx="6401911" cy="1314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1792600" y="3601562"/>
            <a:ext cx="5487353" cy="4251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/>
          <p:nvPr>
            <p:ph idx="2" type="pic"/>
          </p:nvPr>
        </p:nvSpPr>
        <p:spPr>
          <a:xfrm>
            <a:off x="1792600" y="459723"/>
            <a:ext cx="5487353" cy="3087053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792600" y="4026747"/>
            <a:ext cx="5487353" cy="603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 rot="5400000">
            <a:off x="2875035" y="-1217234"/>
            <a:ext cx="3395520" cy="8231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 rot="5400000">
            <a:off x="3634513" y="1668292"/>
            <a:ext cx="4494806" cy="1579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 rot="5400000">
            <a:off x="397832" y="163874"/>
            <a:ext cx="4494806" cy="4588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d97f235b5_0_171"/>
          <p:cNvSpPr txBox="1"/>
          <p:nvPr>
            <p:ph type="ctrTitle"/>
          </p:nvPr>
        </p:nvSpPr>
        <p:spPr>
          <a:xfrm>
            <a:off x="311762" y="744803"/>
            <a:ext cx="85221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50" lIns="91450" spcFirstLastPara="1" rIns="91450" wrap="square" tIns="91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" name="Google Shape;94;g2ad97f235b5_0_171"/>
          <p:cNvSpPr txBox="1"/>
          <p:nvPr>
            <p:ph idx="1" type="subTitle"/>
          </p:nvPr>
        </p:nvSpPr>
        <p:spPr>
          <a:xfrm>
            <a:off x="311754" y="2834993"/>
            <a:ext cx="85221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5" name="Google Shape;95;g2ad97f235b5_0_171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d97f235b5_0_175"/>
          <p:cNvSpPr txBox="1"/>
          <p:nvPr>
            <p:ph type="title"/>
          </p:nvPr>
        </p:nvSpPr>
        <p:spPr>
          <a:xfrm>
            <a:off x="311754" y="2151509"/>
            <a:ext cx="85221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g2ad97f235b5_0_175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d97f235b5_0_178"/>
          <p:cNvSpPr txBox="1"/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g2ad97f235b5_0_178"/>
          <p:cNvSpPr txBox="1"/>
          <p:nvPr>
            <p:ph idx="1" type="body"/>
          </p:nvPr>
        </p:nvSpPr>
        <p:spPr>
          <a:xfrm>
            <a:off x="311754" y="1152828"/>
            <a:ext cx="85221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g2ad97f235b5_0_178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d97f235b5_0_182"/>
          <p:cNvSpPr txBox="1"/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g2ad97f235b5_0_182"/>
          <p:cNvSpPr txBox="1"/>
          <p:nvPr>
            <p:ph idx="1" type="body"/>
          </p:nvPr>
        </p:nvSpPr>
        <p:spPr>
          <a:xfrm>
            <a:off x="311754" y="1152828"/>
            <a:ext cx="40005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g2ad97f235b5_0_182"/>
          <p:cNvSpPr txBox="1"/>
          <p:nvPr>
            <p:ph idx="2" type="body"/>
          </p:nvPr>
        </p:nvSpPr>
        <p:spPr>
          <a:xfrm>
            <a:off x="4833232" y="1152828"/>
            <a:ext cx="40005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g2ad97f235b5_0_182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d97f235b5_0_187"/>
          <p:cNvSpPr txBox="1"/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g2ad97f235b5_0_187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d97f235b5_0_190"/>
          <p:cNvSpPr txBox="1"/>
          <p:nvPr>
            <p:ph type="title"/>
          </p:nvPr>
        </p:nvSpPr>
        <p:spPr>
          <a:xfrm>
            <a:off x="311754" y="555770"/>
            <a:ext cx="28086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50" lIns="91450" spcFirstLastPara="1" rIns="91450" wrap="square" tIns="914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g2ad97f235b5_0_190"/>
          <p:cNvSpPr txBox="1"/>
          <p:nvPr>
            <p:ph idx="1" type="body"/>
          </p:nvPr>
        </p:nvSpPr>
        <p:spPr>
          <a:xfrm>
            <a:off x="311754" y="1390026"/>
            <a:ext cx="2808600" cy="3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g2ad97f235b5_0_190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d97f235b5_0_194"/>
          <p:cNvSpPr txBox="1"/>
          <p:nvPr>
            <p:ph type="title"/>
          </p:nvPr>
        </p:nvSpPr>
        <p:spPr>
          <a:xfrm>
            <a:off x="490334" y="450288"/>
            <a:ext cx="6369000" cy="40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7" name="Google Shape;117;g2ad97f235b5_0_194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80" y="1200521"/>
            <a:ext cx="8231030" cy="33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97f235b5_0_197"/>
          <p:cNvSpPr/>
          <p:nvPr/>
        </p:nvSpPr>
        <p:spPr>
          <a:xfrm>
            <a:off x="4572788" y="-125"/>
            <a:ext cx="4572900" cy="51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ad97f235b5_0_197"/>
          <p:cNvSpPr txBox="1"/>
          <p:nvPr>
            <p:ph type="title"/>
          </p:nvPr>
        </p:nvSpPr>
        <p:spPr>
          <a:xfrm>
            <a:off x="265546" y="1233553"/>
            <a:ext cx="4045800" cy="14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50" lIns="91450" spcFirstLastPara="1" rIns="91450" wrap="square" tIns="91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Google Shape;121;g2ad97f235b5_0_197"/>
          <p:cNvSpPr txBox="1"/>
          <p:nvPr>
            <p:ph idx="1" type="subTitle"/>
          </p:nvPr>
        </p:nvSpPr>
        <p:spPr>
          <a:xfrm>
            <a:off x="265546" y="2803933"/>
            <a:ext cx="40458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g2ad97f235b5_0_197"/>
          <p:cNvSpPr txBox="1"/>
          <p:nvPr>
            <p:ph idx="2" type="body"/>
          </p:nvPr>
        </p:nvSpPr>
        <p:spPr>
          <a:xfrm>
            <a:off x="4940351" y="724297"/>
            <a:ext cx="3837600" cy="3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g2ad97f235b5_0_197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d97f235b5_0_203"/>
          <p:cNvSpPr txBox="1"/>
          <p:nvPr>
            <p:ph idx="1" type="body"/>
          </p:nvPr>
        </p:nvSpPr>
        <p:spPr>
          <a:xfrm>
            <a:off x="311754" y="4231870"/>
            <a:ext cx="59997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26" name="Google Shape;126;g2ad97f235b5_0_203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d97f235b5_0_206"/>
          <p:cNvSpPr txBox="1"/>
          <p:nvPr>
            <p:ph hasCustomPrompt="1" type="title"/>
          </p:nvPr>
        </p:nvSpPr>
        <p:spPr>
          <a:xfrm>
            <a:off x="311754" y="1106464"/>
            <a:ext cx="8522100" cy="19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50" lIns="91450" spcFirstLastPara="1" rIns="91450" wrap="square" tIns="914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g2ad97f235b5_0_206"/>
          <p:cNvSpPr txBox="1"/>
          <p:nvPr>
            <p:ph idx="1" type="body"/>
          </p:nvPr>
        </p:nvSpPr>
        <p:spPr>
          <a:xfrm>
            <a:off x="311754" y="3153190"/>
            <a:ext cx="8522100" cy="13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g2ad97f235b5_0_206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d97f235b5_0_210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42ff3d8b87_1_105"/>
          <p:cNvSpPr txBox="1"/>
          <p:nvPr>
            <p:ph idx="11" type="ftr"/>
          </p:nvPr>
        </p:nvSpPr>
        <p:spPr>
          <a:xfrm>
            <a:off x="3109495" y="4784920"/>
            <a:ext cx="29268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" name="Google Shape;29;g142ff3d8b87_1_105"/>
          <p:cNvSpPr txBox="1"/>
          <p:nvPr>
            <p:ph idx="10" type="dt"/>
          </p:nvPr>
        </p:nvSpPr>
        <p:spPr>
          <a:xfrm>
            <a:off x="457279" y="4784920"/>
            <a:ext cx="2103300" cy="2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0" name="Google Shape;30;g142ff3d8b87_1_105"/>
          <p:cNvSpPr txBox="1"/>
          <p:nvPr>
            <p:ph idx="12" type="sldNum"/>
          </p:nvPr>
        </p:nvSpPr>
        <p:spPr>
          <a:xfrm>
            <a:off x="6584814" y="4784920"/>
            <a:ext cx="2103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722438" y="3306196"/>
            <a:ext cx="7773750" cy="1021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722438" y="2180709"/>
            <a:ext cx="7773750" cy="1125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350899" y="1229105"/>
            <a:ext cx="3083461" cy="3476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3586787" y="1229105"/>
            <a:ext cx="3085047" cy="3476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79" y="1151690"/>
            <a:ext cx="4040890" cy="479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457279" y="1631660"/>
            <a:ext cx="4040890" cy="2964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4645833" y="1151690"/>
            <a:ext cx="4042477" cy="479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4645833" y="1631660"/>
            <a:ext cx="4042477" cy="29643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457280" y="204851"/>
            <a:ext cx="3008835" cy="8718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3575671" y="204852"/>
            <a:ext cx="5112638" cy="4391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457280" y="1076658"/>
            <a:ext cx="3008835" cy="3519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57280" y="1200521"/>
            <a:ext cx="8231030" cy="339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d97f235b5_0_167"/>
          <p:cNvSpPr txBox="1"/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g2ad97f235b5_0_167"/>
          <p:cNvSpPr txBox="1"/>
          <p:nvPr>
            <p:ph idx="1" type="body"/>
          </p:nvPr>
        </p:nvSpPr>
        <p:spPr>
          <a:xfrm>
            <a:off x="311754" y="1152828"/>
            <a:ext cx="85221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g2ad97f235b5_0_167"/>
          <p:cNvSpPr txBox="1"/>
          <p:nvPr>
            <p:ph idx="12" type="sldNum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50" lIns="91450" spcFirstLastPara="1" rIns="91450" wrap="square" tIns="9145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8.jpg"/><Relationship Id="rId6" Type="http://schemas.openxmlformats.org/officeDocument/2006/relationships/hyperlink" Target="https://lookerstudio.google.com/u/2/reporting/9cf20d1d-85a1-46ee-a039-65afe1468da4/page/p_qvwxhbzypd" TargetMode="External"/><Relationship Id="rId7" Type="http://schemas.openxmlformats.org/officeDocument/2006/relationships/hyperlink" Target="https://app.powerbi.com/view?r=eyJrIjoiNDk2ZjM0N2MtZTM3My00NjJkLTlkNmEtMTQ3OGYzNTJkZTlhIiwidCI6ImVhZmZiNWNlLTYwZGQtNDNhNC05Mjg3LTc5MzEzMmM2ODQzZSIsImMiOjEwfQ%3D%3D" TargetMode="External"/><Relationship Id="rId8" Type="http://schemas.openxmlformats.org/officeDocument/2006/relationships/hyperlink" Target="https://lookerstudio.google.com/u/2/reporting/9cf20d1d-85a1-46ee-a039-65afe1468da4/page/p_qvwxhbzyp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585e5a41e_0_0"/>
          <p:cNvSpPr/>
          <p:nvPr/>
        </p:nvSpPr>
        <p:spPr>
          <a:xfrm>
            <a:off x="-1103033" y="1042200"/>
            <a:ext cx="7580100" cy="4102800"/>
          </a:xfrm>
          <a:prstGeom prst="parallelogram">
            <a:avLst>
              <a:gd fmla="val 25000" name="adj"/>
            </a:avLst>
          </a:prstGeom>
          <a:solidFill>
            <a:srgbClr val="48A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6585e5a41e_0_0"/>
          <p:cNvSpPr txBox="1"/>
          <p:nvPr>
            <p:ph type="ctrTitle"/>
          </p:nvPr>
        </p:nvSpPr>
        <p:spPr>
          <a:xfrm>
            <a:off x="-62575" y="2507825"/>
            <a:ext cx="5605200" cy="146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5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Monitoring Factory Workers’ Daily Performance &amp; Attrition</a:t>
            </a:r>
            <a:endParaRPr/>
          </a:p>
        </p:txBody>
      </p:sp>
      <p:sp>
        <p:nvSpPr>
          <p:cNvPr id="139" name="Google Shape;139;g26585e5a41e_0_0"/>
          <p:cNvSpPr txBox="1"/>
          <p:nvPr>
            <p:ph idx="1" type="subTitle"/>
          </p:nvPr>
        </p:nvSpPr>
        <p:spPr>
          <a:xfrm>
            <a:off x="-55495" y="3538637"/>
            <a:ext cx="478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Muhammad Al-farisy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40" name="Google Shape;140;g26585e5a41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26585e5a41e_0_0"/>
          <p:cNvCxnSpPr/>
          <p:nvPr/>
        </p:nvCxnSpPr>
        <p:spPr>
          <a:xfrm>
            <a:off x="609925" y="4433975"/>
            <a:ext cx="3933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26585e5a41e_0_0"/>
          <p:cNvSpPr/>
          <p:nvPr/>
        </p:nvSpPr>
        <p:spPr>
          <a:xfrm>
            <a:off x="1144250" y="4372475"/>
            <a:ext cx="611700" cy="123000"/>
          </a:xfrm>
          <a:prstGeom prst="roundRect">
            <a:avLst>
              <a:gd fmla="val 50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6585e5a41e_0_0"/>
          <p:cNvSpPr/>
          <p:nvPr/>
        </p:nvSpPr>
        <p:spPr>
          <a:xfrm rot="-1974178">
            <a:off x="5563413" y="2328431"/>
            <a:ext cx="1120545" cy="1120545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6585e5a41e_0_0"/>
          <p:cNvSpPr/>
          <p:nvPr/>
        </p:nvSpPr>
        <p:spPr>
          <a:xfrm rot="-3576283">
            <a:off x="4993794" y="3068971"/>
            <a:ext cx="3038762" cy="3137189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"/>
          <p:cNvSpPr txBox="1"/>
          <p:nvPr/>
        </p:nvSpPr>
        <p:spPr>
          <a:xfrm>
            <a:off x="380800" y="380725"/>
            <a:ext cx="70386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Data Sources &amp; Collection</a:t>
            </a:r>
            <a:endParaRPr b="1" i="0" sz="1800" u="none" cap="none" strike="noStrike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b="0" i="0" lang="en-US" sz="1400" u="none" cap="none" strike="noStrike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Source: CSV (Kaggle)</a:t>
            </a:r>
            <a:endParaRPr b="0" i="0" sz="1400" u="none" cap="none" strike="noStrik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b="0" i="0" lang="en-US" sz="1400" u="none" cap="none" strike="noStrike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Collected Data : All column.</a:t>
            </a:r>
            <a:endParaRPr b="0" i="0" sz="1400" u="none" cap="none" strike="noStrik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b="0" i="0" lang="en-US" sz="1400" u="none" cap="none" strike="noStrike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Extraction Method: Airflow DAG (fetches data daily, saves as JSON)</a:t>
            </a:r>
            <a:endParaRPr b="0" i="0" sz="1400" u="none" cap="none" strike="noStrik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22" name="Google Shape;222;p1"/>
          <p:cNvSpPr txBox="1"/>
          <p:nvPr/>
        </p:nvSpPr>
        <p:spPr>
          <a:xfrm>
            <a:off x="481475" y="2032825"/>
            <a:ext cx="7038600" cy="2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Data Processing &amp; Storage</a:t>
            </a:r>
            <a:endParaRPr b="1" i="0" sz="1800" u="none" cap="none" strike="noStrike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Processing:</a:t>
            </a:r>
            <a:endParaRPr b="0" i="0" sz="1400" u="none" cap="none" strike="noStrik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b="0" i="0" lang="en-US" sz="1400" u="none" cap="none" strike="noStrike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Cleansing “,” to “|”</a:t>
            </a:r>
            <a:endParaRPr b="0" i="0" sz="1400" u="none" cap="none" strike="noStrik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Storage: </a:t>
            </a:r>
            <a:endParaRPr b="0" i="0" sz="1400" u="none" cap="none" strike="noStrik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b="0" i="0" lang="en-US" sz="1400" u="none" cap="none" strike="noStrike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Postgres</a:t>
            </a:r>
            <a:endParaRPr b="0" i="0" sz="1400" u="none" cap="none" strike="noStrik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069" y="748746"/>
            <a:ext cx="3718139" cy="368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5294" y="748746"/>
            <a:ext cx="3835867" cy="3687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">
            <a:hlinkClick r:id="rId6"/>
          </p:cNvPr>
          <p:cNvSpPr txBox="1"/>
          <p:nvPr/>
        </p:nvSpPr>
        <p:spPr>
          <a:xfrm>
            <a:off x="602069" y="4445962"/>
            <a:ext cx="557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8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Monitoring Factory Workers’ Daily Performance &amp; Attrition</a:t>
            </a:r>
            <a:endParaRPr b="0" i="1" sz="500" u="sng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">
            <a:hlinkClick r:id="rId8"/>
          </p:cNvPr>
          <p:cNvSpPr txBox="1"/>
          <p:nvPr/>
        </p:nvSpPr>
        <p:spPr>
          <a:xfrm>
            <a:off x="602094" y="279087"/>
            <a:ext cx="557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</a:rPr>
              <a:t>Power BI Report </a:t>
            </a:r>
            <a:endParaRPr b="0" i="1" sz="1800" u="sng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A8C4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97382f64a_0_13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2f97382f64a_0_13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2f97382f64a_0_13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f97382f64a_0_13"/>
          <p:cNvSpPr txBox="1"/>
          <p:nvPr>
            <p:ph type="ctrTitle"/>
          </p:nvPr>
        </p:nvSpPr>
        <p:spPr>
          <a:xfrm>
            <a:off x="3911700" y="1837475"/>
            <a:ext cx="52038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402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Conclusion &amp; Recommendation</a:t>
            </a:r>
            <a:endParaRPr b="1" sz="402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40" name="Google Shape;240;g2f97382f64a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2f97382f64a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f97382f64a_0_21"/>
          <p:cNvSpPr txBox="1"/>
          <p:nvPr/>
        </p:nvSpPr>
        <p:spPr>
          <a:xfrm>
            <a:off x="1117075" y="1136623"/>
            <a:ext cx="70398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lang="en-US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The platform is capable of processing data according to a modified schedule for use in reporting using Airflow, Postgres and Visualization.</a:t>
            </a:r>
            <a:endParaRPr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lang="en-US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Final conclusion: The system works well for batch analysis but can still be improved with actual processing time</a:t>
            </a:r>
            <a:endParaRPr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585e5a41e_0_428"/>
          <p:cNvSpPr txBox="1"/>
          <p:nvPr>
            <p:ph type="ctrTitle"/>
          </p:nvPr>
        </p:nvSpPr>
        <p:spPr>
          <a:xfrm>
            <a:off x="4863675" y="3098975"/>
            <a:ext cx="4281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50" lIns="91450" spcFirstLastPara="1" rIns="91450" wrap="square" tIns="9145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20368"/>
              <a:buNone/>
            </a:pPr>
            <a:r>
              <a:rPr b="1" lang="en-US" sz="4800">
                <a:latin typeface="Plus Jakarta Sans"/>
                <a:ea typeface="Plus Jakarta Sans"/>
                <a:cs typeface="Plus Jakarta Sans"/>
                <a:sym typeface="Plus Jakarta Sans"/>
              </a:rPr>
              <a:t>Terima </a:t>
            </a:r>
            <a:endParaRPr b="1" sz="4800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20368"/>
              <a:buNone/>
            </a:pPr>
            <a:r>
              <a:rPr b="1" lang="en-US" sz="4800">
                <a:latin typeface="Plus Jakarta Sans"/>
                <a:ea typeface="Plus Jakarta Sans"/>
                <a:cs typeface="Plus Jakarta Sans"/>
                <a:sym typeface="Plus Jakarta Sans"/>
              </a:rPr>
              <a:t>Kasih.</a:t>
            </a:r>
            <a:endParaRPr b="1" sz="4800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grpSp>
        <p:nvGrpSpPr>
          <p:cNvPr id="252" name="Google Shape;252;g26585e5a41e_0_428"/>
          <p:cNvGrpSpPr/>
          <p:nvPr/>
        </p:nvGrpSpPr>
        <p:grpSpPr>
          <a:xfrm>
            <a:off x="162" y="-214211"/>
            <a:ext cx="2765532" cy="2691752"/>
            <a:chOff x="9584423" y="-302695"/>
            <a:chExt cx="4822201" cy="4822201"/>
          </a:xfrm>
        </p:grpSpPr>
        <p:sp>
          <p:nvSpPr>
            <p:cNvPr id="253" name="Google Shape;253;g26585e5a41e_0_428"/>
            <p:cNvSpPr/>
            <p:nvPr/>
          </p:nvSpPr>
          <p:spPr>
            <a:xfrm rot="6626698">
              <a:off x="10121100" y="233982"/>
              <a:ext cx="3748847" cy="3748847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g26585e5a41e_0_428"/>
            <p:cNvSpPr/>
            <p:nvPr/>
          </p:nvSpPr>
          <p:spPr>
            <a:xfrm rot="5026486">
              <a:off x="10682783" y="729525"/>
              <a:ext cx="2625482" cy="2625482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g26585e5a41e_0_428"/>
            <p:cNvSpPr/>
            <p:nvPr/>
          </p:nvSpPr>
          <p:spPr>
            <a:xfrm rot="2969049">
              <a:off x="11210027" y="1256768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g26585e5a41e_0_428"/>
            <p:cNvSpPr/>
            <p:nvPr/>
          </p:nvSpPr>
          <p:spPr>
            <a:xfrm rot="10347786">
              <a:off x="11700466" y="1747209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g26585e5a41e_0_428"/>
          <p:cNvGrpSpPr/>
          <p:nvPr/>
        </p:nvGrpSpPr>
        <p:grpSpPr>
          <a:xfrm>
            <a:off x="-840830" y="1116257"/>
            <a:ext cx="5795400" cy="5795400"/>
            <a:chOff x="4094945" y="667082"/>
            <a:chExt cx="5795400" cy="5795400"/>
          </a:xfrm>
        </p:grpSpPr>
        <p:sp>
          <p:nvSpPr>
            <p:cNvPr id="258" name="Google Shape;258;g26585e5a41e_0_428"/>
            <p:cNvSpPr/>
            <p:nvPr/>
          </p:nvSpPr>
          <p:spPr>
            <a:xfrm rot="6626718">
              <a:off x="4739938" y="1312075"/>
              <a:ext cx="4505414" cy="4505414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g26585e5a41e_0_428"/>
            <p:cNvSpPr/>
            <p:nvPr/>
          </p:nvSpPr>
          <p:spPr>
            <a:xfrm rot="5026475">
              <a:off x="5429162" y="2051505"/>
              <a:ext cx="3026548" cy="302654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g26585e5a41e_0_428"/>
            <p:cNvSpPr/>
            <p:nvPr/>
          </p:nvSpPr>
          <p:spPr>
            <a:xfrm rot="2969049">
              <a:off x="6156933" y="2732845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g26585e5a41e_0_428"/>
            <p:cNvSpPr/>
            <p:nvPr/>
          </p:nvSpPr>
          <p:spPr>
            <a:xfrm rot="10347786">
              <a:off x="6647371" y="3223287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2" name="Google Shape;262;g26585e5a41e_0_4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6585e5a41e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6585e5a41e_0_24"/>
          <p:cNvSpPr txBox="1"/>
          <p:nvPr/>
        </p:nvSpPr>
        <p:spPr>
          <a:xfrm>
            <a:off x="503685" y="2926431"/>
            <a:ext cx="300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Education</a:t>
            </a:r>
            <a:endParaRPr b="1" i="0" sz="1600" u="none" cap="none" strike="noStrike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51" name="Google Shape;151;g26585e5a41e_0_24"/>
          <p:cNvSpPr txBox="1"/>
          <p:nvPr/>
        </p:nvSpPr>
        <p:spPr>
          <a:xfrm>
            <a:off x="503673" y="2327500"/>
            <a:ext cx="3327900" cy="498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Muhammad Al-farisy</a:t>
            </a:r>
            <a:endParaRPr b="1" i="0" sz="2400" u="none" cap="none" strike="noStrike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52" name="Google Shape;152;g26585e5a41e_0_24"/>
          <p:cNvSpPr txBox="1"/>
          <p:nvPr/>
        </p:nvSpPr>
        <p:spPr>
          <a:xfrm>
            <a:off x="503678" y="3260025"/>
            <a:ext cx="3078900" cy="4324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Accounting – Pasundan University</a:t>
            </a:r>
            <a:endParaRPr b="0" i="1" sz="1400" u="none" cap="none" strike="noStrike">
              <a:solidFill>
                <a:srgbClr val="000000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53" name="Google Shape;153;g26585e5a41e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6585e5a41e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6585e5a41e_0_24"/>
          <p:cNvSpPr/>
          <p:nvPr/>
        </p:nvSpPr>
        <p:spPr>
          <a:xfrm rot="-3576382">
            <a:off x="-547808" y="-2388310"/>
            <a:ext cx="3914117" cy="391411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6585e5a41e_0_24"/>
          <p:cNvSpPr/>
          <p:nvPr/>
        </p:nvSpPr>
        <p:spPr>
          <a:xfrm rot="-4242470">
            <a:off x="8039051" y="2355356"/>
            <a:ext cx="2301858" cy="2301858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6585e5a41e_0_24"/>
          <p:cNvSpPr/>
          <p:nvPr/>
        </p:nvSpPr>
        <p:spPr>
          <a:xfrm rot="-1974178">
            <a:off x="8406288" y="4307981"/>
            <a:ext cx="1120545" cy="1120545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26585e5a41e_0_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800" y="308725"/>
            <a:ext cx="1734900" cy="1734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9" name="Google Shape;159;g26585e5a41e_0_24"/>
          <p:cNvSpPr txBox="1"/>
          <p:nvPr/>
        </p:nvSpPr>
        <p:spPr>
          <a:xfrm>
            <a:off x="503685" y="3908031"/>
            <a:ext cx="3000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Working</a:t>
            </a:r>
            <a:endParaRPr b="1" i="0" sz="1600" u="none" cap="none" strike="noStrike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60" name="Google Shape;160;g26585e5a41e_0_24"/>
          <p:cNvSpPr txBox="1"/>
          <p:nvPr/>
        </p:nvSpPr>
        <p:spPr>
          <a:xfrm>
            <a:off x="503678" y="4241625"/>
            <a:ext cx="3078900" cy="4324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00000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Data Analyst</a:t>
            </a:r>
            <a:endParaRPr b="0" i="1" sz="1400" u="none" cap="none" strike="noStrike">
              <a:solidFill>
                <a:srgbClr val="000000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A8C4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585e5a41e_0_43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6585e5a41e_0_43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6585e5a41e_0_43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26585e5a41e_0_43"/>
          <p:cNvSpPr txBox="1"/>
          <p:nvPr>
            <p:ph type="ctrTitle"/>
          </p:nvPr>
        </p:nvSpPr>
        <p:spPr>
          <a:xfrm>
            <a:off x="4776450" y="2352200"/>
            <a:ext cx="4034400" cy="13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8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Project Background</a:t>
            </a:r>
            <a:endParaRPr b="1" sz="480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69" name="Google Shape;169;g26585e5a41e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26585e5a41e_0_3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6585e5a41e_0_306"/>
          <p:cNvSpPr txBox="1"/>
          <p:nvPr/>
        </p:nvSpPr>
        <p:spPr>
          <a:xfrm>
            <a:off x="1053488" y="1555388"/>
            <a:ext cx="7038600" cy="20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Project Background</a:t>
            </a:r>
            <a:endParaRPr b="0" i="0" sz="1400" u="none" cap="none" strike="noStrik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The organizational structure of this factory consists of 508 permanent workers, but due to employee turnover, the number of individuals appearing in the data reaches 687 people. This indicates a change in the workforce due to layoffs, resignations, or placement of new employees. 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To monitor the movement of data that is updated every day, a tool is needed to update data to users and report every day so that users can make decisions regarding the condition of the company's management employees towards the company.</a:t>
            </a:r>
            <a:endParaRPr b="0" i="0" sz="1400" u="none" cap="none" strike="noStrik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A8C4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348ee98e6_0_6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7348ee98e6_0_6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7348ee98e6_0_6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7348ee98e6_0_6"/>
          <p:cNvSpPr txBox="1"/>
          <p:nvPr>
            <p:ph type="ctrTitle"/>
          </p:nvPr>
        </p:nvSpPr>
        <p:spPr>
          <a:xfrm>
            <a:off x="4776450" y="2352200"/>
            <a:ext cx="4034400" cy="13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48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Problem Statement</a:t>
            </a:r>
            <a:endParaRPr b="1" sz="480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84" name="Google Shape;184;g27348ee98e6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3378eaae4a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3378eaae4a2_0_0"/>
          <p:cNvSpPr txBox="1"/>
          <p:nvPr/>
        </p:nvSpPr>
        <p:spPr>
          <a:xfrm>
            <a:off x="1009150" y="757749"/>
            <a:ext cx="70386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Problem Statement</a:t>
            </a:r>
            <a:endParaRPr b="0" i="0" sz="1400" u="none" cap="none" strike="noStrik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This project aims to upgrade the process of sending data to the data warehouse and update to reporting. The main challenges include:</a:t>
            </a:r>
            <a:endParaRPr b="0" i="0" sz="1400" u="none" cap="none" strike="noStrik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b="0" i="0" lang="en-US" sz="1400" u="none" cap="none" strike="noStrike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Build Automation ETL</a:t>
            </a:r>
            <a:endParaRPr/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b="0" i="0" lang="en-US" sz="1400" u="none" cap="none" strike="noStrike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Build Automated Reporting</a:t>
            </a:r>
            <a:endParaRPr b="0" i="0" sz="1400" u="none" cap="none" strike="noStrik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91" name="Google Shape;191;g3378eaae4a2_0_0"/>
          <p:cNvSpPr txBox="1"/>
          <p:nvPr/>
        </p:nvSpPr>
        <p:spPr>
          <a:xfrm>
            <a:off x="1038462" y="2773024"/>
            <a:ext cx="70386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800" u="none" cap="none" strike="noStrike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Project Goals</a:t>
            </a:r>
            <a:endParaRPr b="1" i="0" sz="1800" u="none" cap="none" strike="noStrike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b="0" i="0" lang="en-US" sz="1400" u="none" cap="none" strike="noStrike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Automate daily data extraction from CSV File using Airflow (Docker).</a:t>
            </a:r>
            <a:endParaRPr b="0" i="0" sz="1400" u="none" cap="none" strike="noStrik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b="0" i="0" lang="en-US" sz="1400" u="none" cap="none" strike="noStrike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Store structured data in Postgres.</a:t>
            </a:r>
            <a:endParaRPr b="0" i="0" sz="1400" u="none" cap="none" strike="noStrik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lang="en-US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V</a:t>
            </a:r>
            <a:r>
              <a:rPr b="0" i="0" lang="en-US" sz="1400" u="none" cap="none" strike="noStrike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isualization in Power BI.</a:t>
            </a:r>
            <a:endParaRPr b="0" i="0" sz="1400" u="none" cap="none" strike="noStrik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A8C4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348ee98e6_0_22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7348ee98e6_0_22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7348ee98e6_0_22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7348ee98e6_0_22"/>
          <p:cNvSpPr txBox="1"/>
          <p:nvPr>
            <p:ph type="ctrTitle"/>
          </p:nvPr>
        </p:nvSpPr>
        <p:spPr>
          <a:xfrm>
            <a:off x="4473325" y="2352200"/>
            <a:ext cx="4337400" cy="13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b="1" lang="en-US" sz="48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Data Platform Understanding</a:t>
            </a:r>
            <a:endParaRPr b="1" sz="480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00" name="Google Shape;200;g27348ee98e6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27348ee98e6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7348ee98e6_0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8181" y="1167868"/>
            <a:ext cx="5047662" cy="3211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A8C4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348ee98e6_0_37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7348ee98e6_0_37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7348ee98e6_0_37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7348ee98e6_0_37"/>
          <p:cNvSpPr txBox="1"/>
          <p:nvPr>
            <p:ph type="ctrTitle"/>
          </p:nvPr>
        </p:nvSpPr>
        <p:spPr>
          <a:xfrm>
            <a:off x="4473325" y="2352200"/>
            <a:ext cx="4337400" cy="13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b="1" lang="en-US" sz="4800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Data Understanding</a:t>
            </a:r>
            <a:endParaRPr b="1" sz="4800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15" name="Google Shape;215;g27348ee98e6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2021-01-14T04:03:51Z</dcterms:created>
  <dc:creator>SINAR X</dc:creator>
</cp:coreProperties>
</file>