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72" r:id="rId13"/>
    <p:sldId id="264" r:id="rId14"/>
    <p:sldId id="265" r:id="rId15"/>
    <p:sldId id="266" r:id="rId16"/>
    <p:sldId id="267" r:id="rId17"/>
    <p:sldId id="268" r:id="rId18"/>
    <p:sldId id="269" r:id="rId19"/>
  </p:sldIdLst>
  <p:sldSz cx="9145588" cy="5145088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Plus Jakarta Sans" panose="020B0604020202020204" charset="0"/>
      <p:regular r:id="rId25"/>
      <p:bold r:id="rId26"/>
      <p:italic r:id="rId27"/>
      <p:boldItalic r:id="rId28"/>
    </p:embeddedFont>
    <p:embeddedFont>
      <p:font typeface="Plus Jakarta Sans Medium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000000"/>
          </p15:clr>
        </p15:guide>
        <p15:guide id="2" pos="2881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CeZ3QCJiQ8G8A0ZYNmGK0SEg3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898" y="67"/>
      </p:cViewPr>
      <p:guideLst>
        <p:guide orient="horz" pos="1621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585e5a4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26585e5a4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f97382f64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2f97382f64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f97382f64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2f97382f64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585e5a41e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6585e5a41e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585e5a41e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26585e5a41e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585e5a41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6585e5a41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585e5a41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6585e5a41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348ee9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27348ee9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78eaae4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3378eaae4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348ee98e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27348ee98e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348ee98e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27348ee98e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348ee98e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27348ee98e6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ctrTitle"/>
          </p:nvPr>
        </p:nvSpPr>
        <p:spPr>
          <a:xfrm>
            <a:off x="685920" y="1598313"/>
            <a:ext cx="7773750" cy="110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subTitle" idx="1"/>
          </p:nvPr>
        </p:nvSpPr>
        <p:spPr>
          <a:xfrm>
            <a:off x="1371839" y="2915550"/>
            <a:ext cx="6401911" cy="1314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1792600" y="3601562"/>
            <a:ext cx="5487353" cy="425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>
            <a:spLocks noGrp="1"/>
          </p:cNvSpPr>
          <p:nvPr>
            <p:ph type="pic" idx="2"/>
          </p:nvPr>
        </p:nvSpPr>
        <p:spPr>
          <a:xfrm>
            <a:off x="1792600" y="459723"/>
            <a:ext cx="5487353" cy="3087053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1792600" y="4026747"/>
            <a:ext cx="5487353" cy="603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body" idx="1"/>
          </p:nvPr>
        </p:nvSpPr>
        <p:spPr>
          <a:xfrm rot="5400000">
            <a:off x="2875035" y="-1217234"/>
            <a:ext cx="3395520" cy="8231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 rot="5400000">
            <a:off x="3634513" y="1668292"/>
            <a:ext cx="4494806" cy="157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 rot="5400000">
            <a:off x="397832" y="163874"/>
            <a:ext cx="4494806" cy="4588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d97f235b5_0_171"/>
          <p:cNvSpPr txBox="1">
            <a:spLocks noGrp="1"/>
          </p:cNvSpPr>
          <p:nvPr>
            <p:ph type="ctrTitle"/>
          </p:nvPr>
        </p:nvSpPr>
        <p:spPr>
          <a:xfrm>
            <a:off x="311762" y="744803"/>
            <a:ext cx="8522100" cy="20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4" name="Google Shape;94;g2ad97f235b5_0_171"/>
          <p:cNvSpPr txBox="1">
            <a:spLocks noGrp="1"/>
          </p:cNvSpPr>
          <p:nvPr>
            <p:ph type="subTitle" idx="1"/>
          </p:nvPr>
        </p:nvSpPr>
        <p:spPr>
          <a:xfrm>
            <a:off x="311754" y="2834993"/>
            <a:ext cx="85221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g2ad97f235b5_0_171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d97f235b5_0_175"/>
          <p:cNvSpPr txBox="1">
            <a:spLocks noGrp="1"/>
          </p:cNvSpPr>
          <p:nvPr>
            <p:ph type="title"/>
          </p:nvPr>
        </p:nvSpPr>
        <p:spPr>
          <a:xfrm>
            <a:off x="311754" y="2151509"/>
            <a:ext cx="8522100" cy="8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g2ad97f235b5_0_175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d97f235b5_0_178"/>
          <p:cNvSpPr txBox="1">
            <a:spLocks noGrp="1"/>
          </p:cNvSpPr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2ad97f235b5_0_178"/>
          <p:cNvSpPr txBox="1">
            <a:spLocks noGrp="1"/>
          </p:cNvSpPr>
          <p:nvPr>
            <p:ph type="body" idx="1"/>
          </p:nvPr>
        </p:nvSpPr>
        <p:spPr>
          <a:xfrm>
            <a:off x="311754" y="1152828"/>
            <a:ext cx="8522100" cy="3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g2ad97f235b5_0_178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d97f235b5_0_182"/>
          <p:cNvSpPr txBox="1">
            <a:spLocks noGrp="1"/>
          </p:cNvSpPr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g2ad97f235b5_0_182"/>
          <p:cNvSpPr txBox="1">
            <a:spLocks noGrp="1"/>
          </p:cNvSpPr>
          <p:nvPr>
            <p:ph type="body" idx="1"/>
          </p:nvPr>
        </p:nvSpPr>
        <p:spPr>
          <a:xfrm>
            <a:off x="311754" y="1152828"/>
            <a:ext cx="4000500" cy="3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g2ad97f235b5_0_182"/>
          <p:cNvSpPr txBox="1">
            <a:spLocks noGrp="1"/>
          </p:cNvSpPr>
          <p:nvPr>
            <p:ph type="body" idx="2"/>
          </p:nvPr>
        </p:nvSpPr>
        <p:spPr>
          <a:xfrm>
            <a:off x="4833232" y="1152828"/>
            <a:ext cx="4000500" cy="3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g2ad97f235b5_0_182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d97f235b5_0_187"/>
          <p:cNvSpPr txBox="1">
            <a:spLocks noGrp="1"/>
          </p:cNvSpPr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2ad97f235b5_0_187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d97f235b5_0_190"/>
          <p:cNvSpPr txBox="1">
            <a:spLocks noGrp="1"/>
          </p:cNvSpPr>
          <p:nvPr>
            <p:ph type="title"/>
          </p:nvPr>
        </p:nvSpPr>
        <p:spPr>
          <a:xfrm>
            <a:off x="311754" y="555770"/>
            <a:ext cx="2808600" cy="7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g2ad97f235b5_0_190"/>
          <p:cNvSpPr txBox="1">
            <a:spLocks noGrp="1"/>
          </p:cNvSpPr>
          <p:nvPr>
            <p:ph type="body" idx="1"/>
          </p:nvPr>
        </p:nvSpPr>
        <p:spPr>
          <a:xfrm>
            <a:off x="311754" y="1390026"/>
            <a:ext cx="2808600" cy="3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g2ad97f235b5_0_190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d97f235b5_0_194"/>
          <p:cNvSpPr txBox="1">
            <a:spLocks noGrp="1"/>
          </p:cNvSpPr>
          <p:nvPr>
            <p:ph type="title"/>
          </p:nvPr>
        </p:nvSpPr>
        <p:spPr>
          <a:xfrm>
            <a:off x="490334" y="450288"/>
            <a:ext cx="6369000" cy="40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7" name="Google Shape;117;g2ad97f235b5_0_194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457280" y="1200521"/>
            <a:ext cx="8231030" cy="33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97f235b5_0_197"/>
          <p:cNvSpPr/>
          <p:nvPr/>
        </p:nvSpPr>
        <p:spPr>
          <a:xfrm>
            <a:off x="4572788" y="-125"/>
            <a:ext cx="4572900" cy="51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50" tIns="91450" rIns="91450" bIns="914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ad97f235b5_0_197"/>
          <p:cNvSpPr txBox="1">
            <a:spLocks noGrp="1"/>
          </p:cNvSpPr>
          <p:nvPr>
            <p:ph type="title"/>
          </p:nvPr>
        </p:nvSpPr>
        <p:spPr>
          <a:xfrm>
            <a:off x="265546" y="1233553"/>
            <a:ext cx="4045800" cy="14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1" name="Google Shape;121;g2ad97f235b5_0_197"/>
          <p:cNvSpPr txBox="1">
            <a:spLocks noGrp="1"/>
          </p:cNvSpPr>
          <p:nvPr>
            <p:ph type="subTitle" idx="1"/>
          </p:nvPr>
        </p:nvSpPr>
        <p:spPr>
          <a:xfrm>
            <a:off x="265546" y="2803933"/>
            <a:ext cx="4045800" cy="12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2" name="Google Shape;122;g2ad97f235b5_0_197"/>
          <p:cNvSpPr txBox="1">
            <a:spLocks noGrp="1"/>
          </p:cNvSpPr>
          <p:nvPr>
            <p:ph type="body" idx="2"/>
          </p:nvPr>
        </p:nvSpPr>
        <p:spPr>
          <a:xfrm>
            <a:off x="4940351" y="724297"/>
            <a:ext cx="3837600" cy="36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g2ad97f235b5_0_197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d97f235b5_0_203"/>
          <p:cNvSpPr txBox="1">
            <a:spLocks noGrp="1"/>
          </p:cNvSpPr>
          <p:nvPr>
            <p:ph type="body" idx="1"/>
          </p:nvPr>
        </p:nvSpPr>
        <p:spPr>
          <a:xfrm>
            <a:off x="311754" y="4231870"/>
            <a:ext cx="59997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26" name="Google Shape;126;g2ad97f235b5_0_203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d97f235b5_0_206"/>
          <p:cNvSpPr txBox="1">
            <a:spLocks noGrp="1"/>
          </p:cNvSpPr>
          <p:nvPr>
            <p:ph type="title" hasCustomPrompt="1"/>
          </p:nvPr>
        </p:nvSpPr>
        <p:spPr>
          <a:xfrm>
            <a:off x="311754" y="1106464"/>
            <a:ext cx="8522100" cy="19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g2ad97f235b5_0_206"/>
          <p:cNvSpPr txBox="1">
            <a:spLocks noGrp="1"/>
          </p:cNvSpPr>
          <p:nvPr>
            <p:ph type="body" idx="1"/>
          </p:nvPr>
        </p:nvSpPr>
        <p:spPr>
          <a:xfrm>
            <a:off x="311754" y="3153190"/>
            <a:ext cx="85221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g2ad97f235b5_0_206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d97f235b5_0_210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42ff3d8b87_1_105"/>
          <p:cNvSpPr txBox="1">
            <a:spLocks noGrp="1"/>
          </p:cNvSpPr>
          <p:nvPr>
            <p:ph type="ftr" idx="11"/>
          </p:nvPr>
        </p:nvSpPr>
        <p:spPr>
          <a:xfrm>
            <a:off x="3109495" y="4784920"/>
            <a:ext cx="29268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142ff3d8b87_1_105"/>
          <p:cNvSpPr txBox="1">
            <a:spLocks noGrp="1"/>
          </p:cNvSpPr>
          <p:nvPr>
            <p:ph type="dt" idx="10"/>
          </p:nvPr>
        </p:nvSpPr>
        <p:spPr>
          <a:xfrm>
            <a:off x="457279" y="4784920"/>
            <a:ext cx="2103300" cy="2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42ff3d8b87_1_105"/>
          <p:cNvSpPr txBox="1">
            <a:spLocks noGrp="1"/>
          </p:cNvSpPr>
          <p:nvPr>
            <p:ph type="sldNum" idx="12"/>
          </p:nvPr>
        </p:nvSpPr>
        <p:spPr>
          <a:xfrm>
            <a:off x="6584814" y="4784920"/>
            <a:ext cx="2103300" cy="1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722438" y="3306196"/>
            <a:ext cx="7773750" cy="102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722438" y="2180709"/>
            <a:ext cx="7773750" cy="112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350899" y="1229105"/>
            <a:ext cx="3083461" cy="347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3586787" y="1229105"/>
            <a:ext cx="3085047" cy="3476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457279" y="1151690"/>
            <a:ext cx="4040890" cy="47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457279" y="1631660"/>
            <a:ext cx="4040890" cy="296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3"/>
          </p:nvPr>
        </p:nvSpPr>
        <p:spPr>
          <a:xfrm>
            <a:off x="4645833" y="1151690"/>
            <a:ext cx="4042477" cy="47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4"/>
          </p:nvPr>
        </p:nvSpPr>
        <p:spPr>
          <a:xfrm>
            <a:off x="4645833" y="1631660"/>
            <a:ext cx="4042477" cy="296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457280" y="204851"/>
            <a:ext cx="3008835" cy="871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3575671" y="204852"/>
            <a:ext cx="5112638" cy="439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2"/>
          </p:nvPr>
        </p:nvSpPr>
        <p:spPr>
          <a:xfrm>
            <a:off x="457280" y="1076658"/>
            <a:ext cx="3008835" cy="3519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80" y="206042"/>
            <a:ext cx="8231030" cy="85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80" y="1200521"/>
            <a:ext cx="8231030" cy="33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81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743" y="4768735"/>
            <a:ext cx="2896103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4339" y="4768735"/>
            <a:ext cx="2133970" cy="27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97f235b5_0_167"/>
          <p:cNvSpPr txBox="1">
            <a:spLocks noGrp="1"/>
          </p:cNvSpPr>
          <p:nvPr>
            <p:ph type="title"/>
          </p:nvPr>
        </p:nvSpPr>
        <p:spPr>
          <a:xfrm>
            <a:off x="311754" y="445161"/>
            <a:ext cx="8522100" cy="5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g2ad97f235b5_0_167"/>
          <p:cNvSpPr txBox="1">
            <a:spLocks noGrp="1"/>
          </p:cNvSpPr>
          <p:nvPr>
            <p:ph type="body" idx="1"/>
          </p:nvPr>
        </p:nvSpPr>
        <p:spPr>
          <a:xfrm>
            <a:off x="311754" y="1152828"/>
            <a:ext cx="8522100" cy="3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g2ad97f235b5_0_167"/>
          <p:cNvSpPr txBox="1">
            <a:spLocks noGrp="1"/>
          </p:cNvSpPr>
          <p:nvPr>
            <p:ph type="sldNum" idx="12"/>
          </p:nvPr>
        </p:nvSpPr>
        <p:spPr>
          <a:xfrm>
            <a:off x="8473917" y="466464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app.powerbi.com/view?r=eyJrIjoiNDk2ZjM0N2MtZTM3My00NjJkLTlkNmEtMTQ3OGYzNTJkZTlhIiwidCI6ImVhZmZiNWNlLTYwZGQtNDNhNC05Mjg3LTc5MzEzMmM2ODQzZSIsImMiOjEwfQ%3D%3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ookerstudio.google.com/u/2/reporting/9cf20d1d-85a1-46ee-a039-65afe1468da4/page/p_qvwxhbzypd" TargetMode="Externa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585e5a41e_0_0"/>
          <p:cNvSpPr/>
          <p:nvPr/>
        </p:nvSpPr>
        <p:spPr>
          <a:xfrm>
            <a:off x="-1156042" y="1042200"/>
            <a:ext cx="7580100" cy="4102800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26585e5a41e_0_0"/>
          <p:cNvSpPr txBox="1">
            <a:spLocks noGrp="1"/>
          </p:cNvSpPr>
          <p:nvPr>
            <p:ph type="ctrTitle"/>
          </p:nvPr>
        </p:nvSpPr>
        <p:spPr>
          <a:xfrm>
            <a:off x="-62575" y="2507825"/>
            <a:ext cx="5605200" cy="14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5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Monitoring Factory Workers’ Daily Performance &amp; Attrition</a:t>
            </a:r>
            <a:endParaRPr/>
          </a:p>
        </p:txBody>
      </p:sp>
      <p:sp>
        <p:nvSpPr>
          <p:cNvPr id="139" name="Google Shape;139;g26585e5a41e_0_0"/>
          <p:cNvSpPr txBox="1">
            <a:spLocks noGrp="1"/>
          </p:cNvSpPr>
          <p:nvPr>
            <p:ph type="subTitle" idx="1"/>
          </p:nvPr>
        </p:nvSpPr>
        <p:spPr>
          <a:xfrm>
            <a:off x="-55495" y="3538637"/>
            <a:ext cx="47895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Muhammad Al-farisy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40" name="Google Shape;140;g26585e5a41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g26585e5a41e_0_0"/>
          <p:cNvCxnSpPr/>
          <p:nvPr/>
        </p:nvCxnSpPr>
        <p:spPr>
          <a:xfrm>
            <a:off x="609925" y="4433975"/>
            <a:ext cx="3933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2" name="Google Shape;142;g26585e5a41e_0_0"/>
          <p:cNvSpPr/>
          <p:nvPr/>
        </p:nvSpPr>
        <p:spPr>
          <a:xfrm>
            <a:off x="1144250" y="4372475"/>
            <a:ext cx="611700" cy="123000"/>
          </a:xfrm>
          <a:prstGeom prst="roundRect">
            <a:avLst>
              <a:gd name="adj" fmla="val 50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6585e5a41e_0_0"/>
          <p:cNvSpPr/>
          <p:nvPr/>
        </p:nvSpPr>
        <p:spPr>
          <a:xfrm rot="-1974178">
            <a:off x="5563413" y="2328431"/>
            <a:ext cx="1120545" cy="1120545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26585e5a41e_0_0"/>
          <p:cNvSpPr/>
          <p:nvPr/>
        </p:nvSpPr>
        <p:spPr>
          <a:xfrm rot="-3576283">
            <a:off x="4993794" y="3068971"/>
            <a:ext cx="3038762" cy="3137189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E104F0-3EF6-4907-BED4-C0804C3AC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75" y="270985"/>
            <a:ext cx="8208489" cy="2301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A59190-6343-470D-94A9-69EB935A2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59" y="3124139"/>
            <a:ext cx="8315741" cy="141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0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8D33F8-0916-4222-99B0-B78A83DC4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31" y="1189016"/>
            <a:ext cx="8450325" cy="31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348ee98e6_0_37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27348ee98e6_0_37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7348ee98e6_0_37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7348ee98e6_0_37"/>
          <p:cNvSpPr txBox="1">
            <a:spLocks noGrp="1"/>
          </p:cNvSpPr>
          <p:nvPr>
            <p:ph type="ctrTitle"/>
          </p:nvPr>
        </p:nvSpPr>
        <p:spPr>
          <a:xfrm>
            <a:off x="4473325" y="2352200"/>
            <a:ext cx="4337400" cy="1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 sz="48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Data Understanding</a:t>
            </a:r>
            <a:endParaRPr sz="48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15" name="Google Shape;215;g27348ee98e6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"/>
          <p:cNvSpPr txBox="1"/>
          <p:nvPr/>
        </p:nvSpPr>
        <p:spPr>
          <a:xfrm>
            <a:off x="380800" y="380725"/>
            <a:ext cx="7038600" cy="16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Data Sources &amp; Collection</a:t>
            </a:r>
            <a:endParaRPr sz="1800" b="1" i="0" u="none" strike="noStrike" cap="none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lang="en-US" sz="1400" b="0" i="0" u="none" strike="noStrike" cap="none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Source: CSV (Kaggle)</a:t>
            </a:r>
            <a:endParaRPr sz="1400" b="0" i="0" u="none" strike="noStrike" cap="none" dirty="0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lang="en-US" sz="1400" b="0" i="0" u="none" strike="noStrike" cap="none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Collected Data : All column.</a:t>
            </a:r>
            <a:endParaRPr sz="1400" b="0" i="0" u="none" strike="noStrike" cap="none" dirty="0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lang="en-US" sz="1400" b="0" i="0" u="none" strike="noStrike" cap="none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Extraction Data: Airflow DAG</a:t>
            </a:r>
            <a:endParaRPr sz="1400" b="0" i="0" u="none" strike="noStrike" cap="none" dirty="0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22" name="Google Shape;222;p1"/>
          <p:cNvSpPr txBox="1"/>
          <p:nvPr/>
        </p:nvSpPr>
        <p:spPr>
          <a:xfrm>
            <a:off x="481475" y="2032825"/>
            <a:ext cx="7038600" cy="2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Data Processing &amp; Storage</a:t>
            </a:r>
            <a:endParaRPr sz="1800" b="1" i="0" u="none" strike="noStrike" cap="none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Processing:</a:t>
            </a:r>
            <a:endParaRPr sz="1400" b="0" i="0" u="none" strike="noStrike" cap="non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lang="en-US" sz="1400" b="0" i="0" u="none" strike="noStrike" cap="non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Cleansing “,” to “|”</a:t>
            </a:r>
            <a:endParaRPr sz="1400" b="0" i="0" u="none" strike="noStrike" cap="non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Storage: </a:t>
            </a:r>
            <a:endParaRPr sz="1400" b="0" i="0" u="none" strike="noStrike" cap="non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lang="en-US" sz="1400" b="0" i="0" u="none" strike="noStrike" cap="none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Postgres</a:t>
            </a:r>
            <a:endParaRPr sz="1400" b="0" i="0" u="none" strike="noStrike" cap="non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069" y="748746"/>
            <a:ext cx="3718139" cy="3687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5294" y="748746"/>
            <a:ext cx="3835867" cy="368734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">
            <a:hlinkClick r:id="rId6"/>
          </p:cNvPr>
          <p:cNvSpPr txBox="1"/>
          <p:nvPr/>
        </p:nvSpPr>
        <p:spPr>
          <a:xfrm>
            <a:off x="602069" y="4445962"/>
            <a:ext cx="5573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1" u="sng" strike="noStrike" cap="none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Monitoring Factory Workers’ Daily Performance &amp; Attrition</a:t>
            </a:r>
            <a:endParaRPr sz="500" b="0" i="1" u="sng" strike="noStrike" cap="none" dirty="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">
            <a:hlinkClick r:id="rId6"/>
          </p:cNvPr>
          <p:cNvSpPr txBox="1"/>
          <p:nvPr/>
        </p:nvSpPr>
        <p:spPr>
          <a:xfrm>
            <a:off x="602094" y="279087"/>
            <a:ext cx="557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1"/>
                </a:solidFill>
              </a:rPr>
              <a:t>Power BI Report </a:t>
            </a:r>
            <a:endParaRPr sz="1800" b="0" i="1" u="sng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f97382f64a_0_13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f97382f64a_0_13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f97382f64a_0_13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f97382f64a_0_13"/>
          <p:cNvSpPr txBox="1">
            <a:spLocks noGrp="1"/>
          </p:cNvSpPr>
          <p:nvPr>
            <p:ph type="ctrTitle"/>
          </p:nvPr>
        </p:nvSpPr>
        <p:spPr>
          <a:xfrm>
            <a:off x="3911700" y="1837475"/>
            <a:ext cx="5203800" cy="14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402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Conclusion &amp; Recommendation</a:t>
            </a:r>
            <a:endParaRPr sz="402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40" name="Google Shape;240;g2f97382f64a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2f97382f64a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f97382f64a_0_21"/>
          <p:cNvSpPr txBox="1"/>
          <p:nvPr/>
        </p:nvSpPr>
        <p:spPr>
          <a:xfrm>
            <a:off x="1052894" y="851701"/>
            <a:ext cx="7039800" cy="373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noAutofit/>
          </a:bodyPr>
          <a:lstStyle/>
          <a:p>
            <a:pPr marL="457200" lvl="0" indent="-317500">
              <a:lnSpc>
                <a:spcPct val="115000"/>
              </a:lnSpc>
              <a:spcBef>
                <a:spcPts val="1200"/>
              </a:spcBef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lang="en-US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Conclusion : </a:t>
            </a:r>
          </a:p>
          <a:p>
            <a:pPr marL="482600" lvl="0" indent="-342900">
              <a:lnSpc>
                <a:spcPct val="115000"/>
              </a:lnSpc>
              <a:spcBef>
                <a:spcPts val="1200"/>
              </a:spcBef>
              <a:buClr>
                <a:srgbClr val="262626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For simple ETL can use the method from this platform using Python, Airflow, </a:t>
            </a:r>
            <a:r>
              <a:rPr lang="en-US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Posgtres</a:t>
            </a:r>
            <a:r>
              <a:rPr lang="en-US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which run in Docker.</a:t>
            </a:r>
          </a:p>
          <a:p>
            <a:pPr marL="457200" lvl="0" indent="-317500">
              <a:lnSpc>
                <a:spcPct val="115000"/>
              </a:lnSpc>
              <a:spcBef>
                <a:spcPts val="1200"/>
              </a:spcBef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lang="en-US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Recommendation : </a:t>
            </a:r>
          </a:p>
          <a:p>
            <a:pPr marL="482600" lvl="2" indent="-342900">
              <a:lnSpc>
                <a:spcPct val="115000"/>
              </a:lnSpc>
              <a:spcBef>
                <a:spcPts val="1200"/>
              </a:spcBef>
              <a:buClr>
                <a:srgbClr val="262626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For the development of this platform, can separate the extract, transform and load files to facilitate maintenance.</a:t>
            </a:r>
          </a:p>
          <a:p>
            <a:pPr marL="482600" lvl="2" indent="-342900">
              <a:lnSpc>
                <a:spcPct val="115000"/>
              </a:lnSpc>
              <a:spcBef>
                <a:spcPts val="1200"/>
              </a:spcBef>
              <a:buClr>
                <a:srgbClr val="262626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Source data can be connected to on-prime and cloud databases.</a:t>
            </a:r>
          </a:p>
          <a:p>
            <a:pPr marL="482600" lvl="2" indent="-342900">
              <a:lnSpc>
                <a:spcPct val="115000"/>
              </a:lnSpc>
              <a:spcBef>
                <a:spcPts val="1200"/>
              </a:spcBef>
              <a:buClr>
                <a:srgbClr val="262626"/>
              </a:buClr>
              <a:buSzPts val="1400"/>
              <a:buFont typeface="+mj-lt"/>
              <a:buAutoNum type="arabicPeriod"/>
            </a:pPr>
            <a:r>
              <a:rPr lang="en-US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For this ETL, it can be updated using the Streaming method.</a:t>
            </a:r>
          </a:p>
          <a:p>
            <a:pPr marL="482600" lvl="1" indent="-342900">
              <a:lnSpc>
                <a:spcPct val="115000"/>
              </a:lnSpc>
              <a:spcBef>
                <a:spcPts val="1200"/>
              </a:spcBef>
              <a:buClr>
                <a:srgbClr val="262626"/>
              </a:buClr>
              <a:buSzPts val="1400"/>
              <a:buFont typeface="+mj-lt"/>
              <a:buAutoNum type="arabicPeriod"/>
            </a:pPr>
            <a:endParaRPr lang="en-US" dirty="0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82600" lvl="1" indent="-342900">
              <a:lnSpc>
                <a:spcPct val="115000"/>
              </a:lnSpc>
              <a:spcBef>
                <a:spcPts val="1200"/>
              </a:spcBef>
              <a:buClr>
                <a:srgbClr val="262626"/>
              </a:buClr>
              <a:buSzPts val="1400"/>
              <a:buFont typeface="+mj-lt"/>
              <a:buAutoNum type="arabicPeriod"/>
            </a:pPr>
            <a:endParaRPr dirty="0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585e5a41e_0_428"/>
          <p:cNvSpPr txBox="1">
            <a:spLocks noGrp="1"/>
          </p:cNvSpPr>
          <p:nvPr>
            <p:ph type="ctrTitle"/>
          </p:nvPr>
        </p:nvSpPr>
        <p:spPr>
          <a:xfrm>
            <a:off x="4863675" y="3098975"/>
            <a:ext cx="42819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b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20368"/>
              <a:buNone/>
            </a:pPr>
            <a:r>
              <a:rPr lang="en-US" sz="4800" b="1">
                <a:latin typeface="Plus Jakarta Sans"/>
                <a:ea typeface="Plus Jakarta Sans"/>
                <a:cs typeface="Plus Jakarta Sans"/>
                <a:sym typeface="Plus Jakarta Sans"/>
              </a:rPr>
              <a:t>Terima </a:t>
            </a:r>
            <a:endParaRPr sz="4800" b="1"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120368"/>
              <a:buNone/>
            </a:pPr>
            <a:r>
              <a:rPr lang="en-US" sz="4800" b="1">
                <a:latin typeface="Plus Jakarta Sans"/>
                <a:ea typeface="Plus Jakarta Sans"/>
                <a:cs typeface="Plus Jakarta Sans"/>
                <a:sym typeface="Plus Jakarta Sans"/>
              </a:rPr>
              <a:t>Kasih.</a:t>
            </a:r>
            <a:endParaRPr sz="4800" b="1"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grpSp>
        <p:nvGrpSpPr>
          <p:cNvPr id="252" name="Google Shape;252;g26585e5a41e_0_428"/>
          <p:cNvGrpSpPr/>
          <p:nvPr/>
        </p:nvGrpSpPr>
        <p:grpSpPr>
          <a:xfrm>
            <a:off x="162" y="-214211"/>
            <a:ext cx="2765532" cy="2691752"/>
            <a:chOff x="9584423" y="-302695"/>
            <a:chExt cx="4822201" cy="4822201"/>
          </a:xfrm>
        </p:grpSpPr>
        <p:sp>
          <p:nvSpPr>
            <p:cNvPr id="253" name="Google Shape;253;g26585e5a41e_0_428"/>
            <p:cNvSpPr/>
            <p:nvPr/>
          </p:nvSpPr>
          <p:spPr>
            <a:xfrm rot="6626698">
              <a:off x="10121100" y="233982"/>
              <a:ext cx="3748847" cy="3748847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g26585e5a41e_0_428"/>
            <p:cNvSpPr/>
            <p:nvPr/>
          </p:nvSpPr>
          <p:spPr>
            <a:xfrm rot="5026486">
              <a:off x="10682783" y="729525"/>
              <a:ext cx="2625482" cy="2625482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g26585e5a41e_0_428"/>
            <p:cNvSpPr/>
            <p:nvPr/>
          </p:nvSpPr>
          <p:spPr>
            <a:xfrm rot="2969049">
              <a:off x="11210027" y="1256768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g26585e5a41e_0_428"/>
            <p:cNvSpPr/>
            <p:nvPr/>
          </p:nvSpPr>
          <p:spPr>
            <a:xfrm rot="10347786">
              <a:off x="11700466" y="1747209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g26585e5a41e_0_428"/>
          <p:cNvGrpSpPr/>
          <p:nvPr/>
        </p:nvGrpSpPr>
        <p:grpSpPr>
          <a:xfrm>
            <a:off x="-840830" y="1116257"/>
            <a:ext cx="5795400" cy="5795400"/>
            <a:chOff x="4094945" y="667082"/>
            <a:chExt cx="5795400" cy="5795400"/>
          </a:xfrm>
        </p:grpSpPr>
        <p:sp>
          <p:nvSpPr>
            <p:cNvPr id="258" name="Google Shape;258;g26585e5a41e_0_428"/>
            <p:cNvSpPr/>
            <p:nvPr/>
          </p:nvSpPr>
          <p:spPr>
            <a:xfrm rot="6626718">
              <a:off x="4739938" y="1312075"/>
              <a:ext cx="4505414" cy="4505414"/>
            </a:xfrm>
            <a:prstGeom prst="ellipse">
              <a:avLst/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g26585e5a41e_0_428"/>
            <p:cNvSpPr/>
            <p:nvPr/>
          </p:nvSpPr>
          <p:spPr>
            <a:xfrm rot="5026475">
              <a:off x="5429162" y="2051505"/>
              <a:ext cx="3026548" cy="302654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g26585e5a41e_0_428"/>
            <p:cNvSpPr/>
            <p:nvPr/>
          </p:nvSpPr>
          <p:spPr>
            <a:xfrm rot="2969049">
              <a:off x="6156933" y="2732845"/>
              <a:ext cx="1570980" cy="1570980"/>
            </a:xfrm>
            <a:prstGeom prst="ellipse">
              <a:avLst/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g26585e5a41e_0_428"/>
            <p:cNvSpPr/>
            <p:nvPr/>
          </p:nvSpPr>
          <p:spPr>
            <a:xfrm rot="10347786">
              <a:off x="6647371" y="3223287"/>
              <a:ext cx="590098" cy="590098"/>
            </a:xfrm>
            <a:prstGeom prst="ellipse">
              <a:avLst/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2" name="Google Shape;262;g26585e5a41e_0_4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g26585e5a41e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26585e5a41e_0_24"/>
          <p:cNvSpPr txBox="1"/>
          <p:nvPr/>
        </p:nvSpPr>
        <p:spPr>
          <a:xfrm>
            <a:off x="503685" y="2650670"/>
            <a:ext cx="300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Education</a:t>
            </a:r>
            <a:endParaRPr sz="1600" b="1" i="0" u="none" strike="noStrike" cap="none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51" name="Google Shape;151;g26585e5a41e_0_24"/>
          <p:cNvSpPr txBox="1"/>
          <p:nvPr/>
        </p:nvSpPr>
        <p:spPr>
          <a:xfrm>
            <a:off x="503673" y="2327501"/>
            <a:ext cx="3327900" cy="498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Muhammad Al-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farisy</a:t>
            </a:r>
            <a:endParaRPr sz="2400" b="1" i="0" u="none" strike="noStrike" cap="none" dirty="0">
              <a:solidFill>
                <a:srgbClr val="00000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52" name="Google Shape;152;g26585e5a41e_0_24"/>
          <p:cNvSpPr txBox="1"/>
          <p:nvPr/>
        </p:nvSpPr>
        <p:spPr>
          <a:xfrm>
            <a:off x="514504" y="3127502"/>
            <a:ext cx="5023670" cy="821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>
              <a:lnSpc>
                <a:spcPct val="115000"/>
              </a:lnSpc>
              <a:buSzPts val="1400"/>
            </a:pPr>
            <a:r>
              <a:rPr lang="en-US" sz="12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DIII - Accounting – </a:t>
            </a:r>
            <a:r>
              <a:rPr lang="en-US" sz="1200" i="1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Politeknik</a:t>
            </a:r>
            <a:r>
              <a:rPr lang="en-US" sz="12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Negeri </a:t>
            </a:r>
            <a:r>
              <a:rPr lang="en-US" sz="1200" i="1" dirty="0" err="1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Lhokseumawe</a:t>
            </a:r>
            <a:r>
              <a:rPr lang="en-US" sz="1200" i="1" dirty="0"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(2015-2018)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200" b="0" i="1" u="none" strike="noStrike" cap="none" dirty="0">
              <a:solidFill>
                <a:srgbClr val="000000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1" u="none" strike="noStrike" cap="none" dirty="0">
                <a:solidFill>
                  <a:srgbClr val="000000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S1 - Accounting – </a:t>
            </a:r>
            <a:r>
              <a:rPr lang="en-US" sz="1200" b="0" i="1" u="none" strike="noStrike" cap="none" dirty="0" err="1">
                <a:solidFill>
                  <a:srgbClr val="000000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Universitas</a:t>
            </a:r>
            <a:r>
              <a:rPr lang="en-US" sz="1200" b="0" i="1" u="none" strike="noStrike" cap="none" dirty="0">
                <a:solidFill>
                  <a:srgbClr val="000000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</a:t>
            </a:r>
            <a:r>
              <a:rPr lang="en-US" sz="1200" b="0" i="1" u="none" strike="noStrike" cap="none" dirty="0" err="1">
                <a:solidFill>
                  <a:srgbClr val="000000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Pasundan</a:t>
            </a:r>
            <a:r>
              <a:rPr lang="en-US" sz="1200" b="0" i="1" u="none" strike="noStrike" cap="none" dirty="0">
                <a:solidFill>
                  <a:srgbClr val="000000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 (2019-2020)</a:t>
            </a:r>
            <a:endParaRPr sz="1200" b="0" i="1" u="none" strike="noStrike" cap="none" dirty="0">
              <a:solidFill>
                <a:srgbClr val="000000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  <p:pic>
        <p:nvPicPr>
          <p:cNvPr id="153" name="Google Shape;153;g26585e5a41e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26585e5a41e_0_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6585e5a41e_0_24"/>
          <p:cNvSpPr/>
          <p:nvPr/>
        </p:nvSpPr>
        <p:spPr>
          <a:xfrm rot="-3576382">
            <a:off x="-547808" y="-2388310"/>
            <a:ext cx="3914117" cy="3914117"/>
          </a:xfrm>
          <a:prstGeom prst="ellipse">
            <a:avLst/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26585e5a41e_0_24"/>
          <p:cNvSpPr/>
          <p:nvPr/>
        </p:nvSpPr>
        <p:spPr>
          <a:xfrm rot="-4242470">
            <a:off x="8039051" y="2355356"/>
            <a:ext cx="2301858" cy="2301858"/>
          </a:xfrm>
          <a:prstGeom prst="ellipse">
            <a:avLst/>
          </a:prstGeom>
          <a:solidFill>
            <a:srgbClr val="48A8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26585e5a41e_0_24"/>
          <p:cNvSpPr/>
          <p:nvPr/>
        </p:nvSpPr>
        <p:spPr>
          <a:xfrm rot="-1974178">
            <a:off x="8406288" y="4307981"/>
            <a:ext cx="1120545" cy="1120545"/>
          </a:xfrm>
          <a:prstGeom prst="ellipse">
            <a:avLst/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6585e5a41e_0_24"/>
          <p:cNvSpPr txBox="1"/>
          <p:nvPr/>
        </p:nvSpPr>
        <p:spPr>
          <a:xfrm>
            <a:off x="469565" y="3771556"/>
            <a:ext cx="300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marR="0" lvl="0" indent="0" algn="l" rtl="0">
              <a:lnSpc>
                <a:spcPct val="13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Working</a:t>
            </a:r>
            <a:endParaRPr sz="1600" b="1" i="0" u="none" strike="noStrike" cap="none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60" name="Google Shape;160;g26585e5a41e_0_24"/>
          <p:cNvSpPr txBox="1"/>
          <p:nvPr/>
        </p:nvSpPr>
        <p:spPr>
          <a:xfrm>
            <a:off x="479977" y="4191854"/>
            <a:ext cx="3078900" cy="432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50" tIns="91450" rIns="91450" bIns="9145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 dirty="0">
                <a:solidFill>
                  <a:srgbClr val="000000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rPr>
              <a:t>Data Analyst</a:t>
            </a:r>
            <a:endParaRPr sz="1400" b="0" i="1" u="none" strike="noStrike" cap="none" dirty="0">
              <a:solidFill>
                <a:srgbClr val="000000"/>
              </a:solidFill>
              <a:latin typeface="Plus Jakarta Sans Medium"/>
              <a:ea typeface="Plus Jakarta Sans Medium"/>
              <a:cs typeface="Plus Jakarta Sans Medium"/>
              <a:sym typeface="Plus Jakarta Sans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585e5a41e_0_43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6585e5a41e_0_43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26585e5a41e_0_43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26585e5a41e_0_43"/>
          <p:cNvSpPr txBox="1">
            <a:spLocks noGrp="1"/>
          </p:cNvSpPr>
          <p:nvPr>
            <p:ph type="ctrTitle"/>
          </p:nvPr>
        </p:nvSpPr>
        <p:spPr>
          <a:xfrm>
            <a:off x="4776450" y="2352200"/>
            <a:ext cx="4034400" cy="1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Project Background</a:t>
            </a:r>
            <a:endParaRPr sz="48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69" name="Google Shape;169;g26585e5a41e_0_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26585e5a41e_0_3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26585e5a41e_0_306"/>
          <p:cNvSpPr txBox="1"/>
          <p:nvPr/>
        </p:nvSpPr>
        <p:spPr>
          <a:xfrm>
            <a:off x="1053488" y="1555388"/>
            <a:ext cx="7038600" cy="20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Project Background</a:t>
            </a:r>
            <a:endParaRPr sz="1400" b="0" i="0" u="none" strike="noStrike" cap="none" dirty="0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The organizational structure of this factory consists of 508 permanent workers, but due to employee turnover, the number of individuals appearing in the data reaches 687 people. This indicates a change in the workforce due to layoffs, resignations, or placement of new employees. </a:t>
            </a:r>
            <a:endParaRPr dirty="0"/>
          </a:p>
          <a:p>
            <a:pPr marL="0" marR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To monitor the movement of data that is updated every day, a tool is needed to update data to users and report every day so that users can make decisions regarding the condition of the company's management employees towards the company.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r>
              <a:rPr lang="en-US" sz="1000" dirty="0" err="1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Souce</a:t>
            </a:r>
            <a:r>
              <a:rPr lang="en-US" sz="1000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Data :</a:t>
            </a:r>
            <a:r>
              <a:rPr lang="en-US" sz="900" b="1" i="1" dirty="0">
                <a:solidFill>
                  <a:srgbClr val="00B0F0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https://www.kaggle.com/datasets/gladdenme/factory-workers-daily-performance-attrition-s</a:t>
            </a:r>
            <a:endParaRPr sz="1000" b="1" i="1" u="none" strike="noStrike" cap="none" dirty="0">
              <a:solidFill>
                <a:srgbClr val="00B0F0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348ee98e6_0_6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g27348ee98e6_0_6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27348ee98e6_0_6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27348ee98e6_0_6"/>
          <p:cNvSpPr txBox="1">
            <a:spLocks noGrp="1"/>
          </p:cNvSpPr>
          <p:nvPr>
            <p:ph type="ctrTitle"/>
          </p:nvPr>
        </p:nvSpPr>
        <p:spPr>
          <a:xfrm>
            <a:off x="4776450" y="2352200"/>
            <a:ext cx="4034400" cy="1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48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Problem Statement</a:t>
            </a:r>
            <a:endParaRPr sz="48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184" name="Google Shape;184;g27348ee98e6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g3378eaae4a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378eaae4a2_0_0"/>
          <p:cNvSpPr txBox="1"/>
          <p:nvPr/>
        </p:nvSpPr>
        <p:spPr>
          <a:xfrm>
            <a:off x="1009150" y="757749"/>
            <a:ext cx="7038600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Problem Statement</a:t>
            </a:r>
            <a:endParaRPr sz="1400" b="0" i="0" u="none" strike="noStrike" cap="none" dirty="0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This project aims to upgrade the process of sending data to the data warehouse and update to reporting. The main challenges include:</a:t>
            </a:r>
            <a:endParaRPr sz="1400" b="0" i="0" u="none" strike="noStrike" cap="none" dirty="0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lang="en-US" sz="1400" b="0" i="0" u="none" strike="noStrike" cap="none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Build Automation ETL</a:t>
            </a: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lang="en-US" sz="1400" b="0" i="0" u="none" strike="noStrike" cap="none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Build Automated Reporting</a:t>
            </a:r>
            <a:endParaRPr sz="1400" b="0" i="0" u="none" strike="noStrike" cap="none" dirty="0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191" name="Google Shape;191;g3378eaae4a2_0_0"/>
          <p:cNvSpPr txBox="1"/>
          <p:nvPr/>
        </p:nvSpPr>
        <p:spPr>
          <a:xfrm>
            <a:off x="1038461" y="2773024"/>
            <a:ext cx="7776905" cy="18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800" b="1" i="0" u="none" strike="noStrike" cap="none" dirty="0">
                <a:solidFill>
                  <a:srgbClr val="48A8C4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Project Goals</a:t>
            </a:r>
            <a:endParaRPr sz="1800" b="1" i="0" u="none" strike="noStrike" cap="none" dirty="0">
              <a:solidFill>
                <a:srgbClr val="48A8C4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lvl="0" indent="-317500">
              <a:lnSpc>
                <a:spcPct val="115000"/>
              </a:lnSpc>
              <a:spcBef>
                <a:spcPts val="1200"/>
              </a:spcBef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lang="en-US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Automate data extraction from CSV data folder using Python and airflow in docker</a:t>
            </a:r>
          </a:p>
          <a:p>
            <a:pPr marL="457200" lvl="0" indent="-317500">
              <a:lnSpc>
                <a:spcPct val="115000"/>
              </a:lnSpc>
              <a:spcBef>
                <a:spcPts val="1200"/>
              </a:spcBef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lang="en-US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Database</a:t>
            </a:r>
            <a:r>
              <a:rPr lang="en-US" sz="1400" b="0" i="0" u="none" strike="noStrike" cap="none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 Postgres.</a:t>
            </a:r>
            <a:endParaRPr sz="1400" b="0" i="0" u="none" strike="noStrike" cap="none" dirty="0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Plus Jakarta Sans"/>
              <a:buChar char="●"/>
            </a:pPr>
            <a:r>
              <a:rPr lang="en-US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V</a:t>
            </a:r>
            <a:r>
              <a:rPr lang="en-US" sz="1400" b="0" i="0" u="none" strike="noStrike" cap="none" dirty="0">
                <a:solidFill>
                  <a:srgbClr val="262626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isualization in Power BI.</a:t>
            </a:r>
            <a:endParaRPr sz="1400" b="0" i="0" u="none" strike="noStrike" cap="none" dirty="0">
              <a:solidFill>
                <a:srgbClr val="262626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8C4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348ee98e6_0_22"/>
          <p:cNvSpPr/>
          <p:nvPr/>
        </p:nvSpPr>
        <p:spPr>
          <a:xfrm>
            <a:off x="-1050025" y="1135575"/>
            <a:ext cx="5007900" cy="40095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7348ee98e6_0_22"/>
          <p:cNvSpPr/>
          <p:nvPr/>
        </p:nvSpPr>
        <p:spPr>
          <a:xfrm>
            <a:off x="1231875" y="3379605"/>
            <a:ext cx="2726100" cy="1765500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27348ee98e6_0_22"/>
          <p:cNvSpPr/>
          <p:nvPr/>
        </p:nvSpPr>
        <p:spPr>
          <a:xfrm>
            <a:off x="2300550" y="3923775"/>
            <a:ext cx="1853100" cy="1221300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27348ee98e6_0_22"/>
          <p:cNvSpPr txBox="1">
            <a:spLocks noGrp="1"/>
          </p:cNvSpPr>
          <p:nvPr>
            <p:ph type="ctrTitle"/>
          </p:nvPr>
        </p:nvSpPr>
        <p:spPr>
          <a:xfrm>
            <a:off x="4473325" y="2352200"/>
            <a:ext cx="4337400" cy="13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ct val="37500"/>
              <a:buNone/>
            </a:pPr>
            <a:r>
              <a:rPr lang="en-US" sz="4800" b="1">
                <a:solidFill>
                  <a:schemeClr val="lt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Data Platform Understanding</a:t>
            </a:r>
            <a:endParaRPr sz="4800" b="1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pic>
        <p:nvPicPr>
          <p:cNvPr id="200" name="Google Shape;200;g27348ee98e6_0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5838" y="276722"/>
            <a:ext cx="1185011" cy="35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g27348ee98e6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0763" y="276049"/>
            <a:ext cx="1184604" cy="360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g27348ee98e6_0_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8181" y="1167868"/>
            <a:ext cx="5047662" cy="3211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CCDC34-0710-47D4-9D19-A9723C4DA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4" y="414082"/>
            <a:ext cx="2064184" cy="43169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62EEFA-F17F-4FD5-818D-010926A9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274" y="414082"/>
            <a:ext cx="5652964" cy="293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1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329</Words>
  <Application>Microsoft Office PowerPoint</Application>
  <PresentationFormat>Custom</PresentationFormat>
  <Paragraphs>45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Plus Jakarta Sans Medium</vt:lpstr>
      <vt:lpstr>Arial</vt:lpstr>
      <vt:lpstr>Plus Jakarta Sans</vt:lpstr>
      <vt:lpstr>Office Theme</vt:lpstr>
      <vt:lpstr>Simple Light</vt:lpstr>
      <vt:lpstr>Monitoring Factory Workers’ Daily Performance &amp; Attrition</vt:lpstr>
      <vt:lpstr>PowerPoint Presentation</vt:lpstr>
      <vt:lpstr>Project Background</vt:lpstr>
      <vt:lpstr>PowerPoint Presentation</vt:lpstr>
      <vt:lpstr>Problem Statement</vt:lpstr>
      <vt:lpstr>PowerPoint Presentation</vt:lpstr>
      <vt:lpstr>Data Platform Understanding</vt:lpstr>
      <vt:lpstr>PowerPoint Presentation</vt:lpstr>
      <vt:lpstr>PowerPoint Presentation</vt:lpstr>
      <vt:lpstr>PowerPoint Presentation</vt:lpstr>
      <vt:lpstr>PowerPoint Presentation</vt:lpstr>
      <vt:lpstr>Data Understanding</vt:lpstr>
      <vt:lpstr>PowerPoint Presentation</vt:lpstr>
      <vt:lpstr>PowerPoint Presentation</vt:lpstr>
      <vt:lpstr>Conclusion &amp; Recommendation</vt:lpstr>
      <vt:lpstr>PowerPoint Presentation</vt:lpstr>
      <vt:lpstr>Terima  Kasih.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Factory Workers’ Daily Performance &amp; Attrition</dc:title>
  <dc:creator>SINAR X</dc:creator>
  <cp:lastModifiedBy>Muhammad Farisy</cp:lastModifiedBy>
  <cp:revision>11</cp:revision>
  <dcterms:created xsi:type="dcterms:W3CDTF">2021-01-14T04:03:51Z</dcterms:created>
  <dcterms:modified xsi:type="dcterms:W3CDTF">2025-02-23T14:06:04Z</dcterms:modified>
</cp:coreProperties>
</file>