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Red Hat Display Medium"/>
      <p:regular r:id="rId49"/>
      <p:bold r:id="rId50"/>
      <p:italic r:id="rId51"/>
      <p:boldItalic r:id="rId52"/>
    </p:embeddedFont>
    <p:embeddedFont>
      <p:font typeface="Red Hat Display"/>
      <p:regular r:id="rId53"/>
      <p:bold r:id="rId54"/>
      <p:italic r:id="rId55"/>
      <p:boldItalic r:id="rId56"/>
    </p:embeddedFont>
    <p:embeddedFont>
      <p:font typeface="Helvetica Neue Light"/>
      <p:regular r:id="rId57"/>
      <p:bold r:id="rId58"/>
      <p:italic r:id="rId59"/>
      <p:boldItalic r:id="rId60"/>
    </p:embeddedFont>
    <p:embeddedFont>
      <p:font typeface="Roboto Mono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RedHatDisplay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Mono-bold.fntdata"/><Relationship Id="rId61" Type="http://schemas.openxmlformats.org/officeDocument/2006/relationships/font" Target="fonts/RobotoMono-regular.fntdata"/><Relationship Id="rId20" Type="http://schemas.openxmlformats.org/officeDocument/2006/relationships/slide" Target="slides/slide14.xml"/><Relationship Id="rId64" Type="http://schemas.openxmlformats.org/officeDocument/2006/relationships/font" Target="fonts/RobotoMono-boldItalic.fntdata"/><Relationship Id="rId63" Type="http://schemas.openxmlformats.org/officeDocument/2006/relationships/font" Target="fonts/RobotoMon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HelveticaNeueLight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edHatDisplayMedium-italic.fntdata"/><Relationship Id="rId50" Type="http://schemas.openxmlformats.org/officeDocument/2006/relationships/font" Target="fonts/RedHatDisplayMedium-bold.fntdata"/><Relationship Id="rId53" Type="http://schemas.openxmlformats.org/officeDocument/2006/relationships/font" Target="fonts/RedHatDisplay-regular.fntdata"/><Relationship Id="rId52" Type="http://schemas.openxmlformats.org/officeDocument/2006/relationships/font" Target="fonts/RedHatDisplayMedium-boldItalic.fntdata"/><Relationship Id="rId11" Type="http://schemas.openxmlformats.org/officeDocument/2006/relationships/slide" Target="slides/slide5.xml"/><Relationship Id="rId55" Type="http://schemas.openxmlformats.org/officeDocument/2006/relationships/font" Target="fonts/RedHatDisplay-italic.fntdata"/><Relationship Id="rId10" Type="http://schemas.openxmlformats.org/officeDocument/2006/relationships/slide" Target="slides/slide4.xml"/><Relationship Id="rId54" Type="http://schemas.openxmlformats.org/officeDocument/2006/relationships/font" Target="fonts/RedHatDisplay-bold.fntdata"/><Relationship Id="rId13" Type="http://schemas.openxmlformats.org/officeDocument/2006/relationships/slide" Target="slides/slide7.xml"/><Relationship Id="rId57" Type="http://schemas.openxmlformats.org/officeDocument/2006/relationships/font" Target="fonts/HelveticaNeueLight-regular.fntdata"/><Relationship Id="rId12" Type="http://schemas.openxmlformats.org/officeDocument/2006/relationships/slide" Target="slides/slide6.xml"/><Relationship Id="rId56" Type="http://schemas.openxmlformats.org/officeDocument/2006/relationships/font" Target="fonts/RedHatDisplay-boldItalic.fntdata"/><Relationship Id="rId15" Type="http://schemas.openxmlformats.org/officeDocument/2006/relationships/slide" Target="slides/slide9.xml"/><Relationship Id="rId59" Type="http://schemas.openxmlformats.org/officeDocument/2006/relationships/font" Target="fonts/HelveticaNeueLight-italic.fntdata"/><Relationship Id="rId14" Type="http://schemas.openxmlformats.org/officeDocument/2006/relationships/slide" Target="slides/slide8.xml"/><Relationship Id="rId58" Type="http://schemas.openxmlformats.org/officeDocument/2006/relationships/font" Target="fonts/HelveticaNeueLight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2278c5f6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52278c5f6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352278c5f6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2278c5f6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2278c5f6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2278c5f6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2278c5f6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2278c5f6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2278c5f6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2278c5f6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2278c5f6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2278c5f62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2278c5f62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2278c5f62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2278c5f62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2278c5f62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2278c5f62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2278c5f62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2278c5f62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25390c3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25390c3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2278c5f62_0_1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2278c5f62_0_1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2278c5f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352278c5f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2278c5f62_0_1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2278c5f62_0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2278c5f62_0_1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352278c5f62_0_1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352278c5f62_0_1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2278c5f62_0_1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352278c5f62_0_1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g352278c5f62_0_11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2278c5f62_0_1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2278c5f62_0_1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2278c5f62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2278c5f62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2278c5f62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2278c5f62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2278c5f62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2278c5f62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25390c37b_0_1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25390c37b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25390c37b_0_1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25390c37b_0_1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25390c37b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25390c37b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3525390c37b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2278c5f6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2278c5f6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25390c37b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25390c37b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3525390c37b_0_1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25390c37b_0_2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25390c37b_0_2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3525390c37b_0_2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25390c37b_0_3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25390c37b_0_3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3525390c37b_0_3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52278c5f62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52278c5f62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2278c5f62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52278c5f62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2278c5f62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2278c5f62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52278c5f62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52278c5f62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25390c37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25390c37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25390c37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25390c37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525390c37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525390c37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2278c5f6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2278c5f6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4e47d2bd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4e47d2bd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52278c5f62_0_12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352278c5f62_0_12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0" name="Google Shape;460;g352278c5f62_0_12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52278c5f62_0_1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g352278c5f62_0_1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2278c5f6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2278c5f6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2278c5f62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352278c5f62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352278c5f62_0_1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2278c5f62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2278c5f62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2278c5f62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352278c5f62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352278c5f62_0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2278c5f62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2278c5f62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78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78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62275" y="1086775"/>
            <a:ext cx="7620000" cy="3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body">
  <p:cSld name="CUSTOM_4_17_2">
    <p:bg>
      <p:bgPr>
        <a:solidFill>
          <a:srgbClr val="353535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FFFF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FFFF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FFFF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FFFF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FFFF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FFFF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FFFF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FFFF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2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ed Hat Display Medium"/>
              <a:buNone/>
              <a:defRPr sz="8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ed Hat Display Medium"/>
              <a:buNone/>
              <a:defRPr sz="8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ed Hat Display Medium"/>
              <a:buNone/>
              <a:defRPr sz="8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ed Hat Display Medium"/>
              <a:buNone/>
              <a:defRPr sz="8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ed Hat Display Medium"/>
              <a:buNone/>
              <a:defRPr sz="8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ed Hat Display Medium"/>
              <a:buNone/>
              <a:defRPr sz="8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ed Hat Display Medium"/>
              <a:buNone/>
              <a:defRPr sz="8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ed Hat Display Medium"/>
              <a:buNone/>
              <a:defRPr sz="8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ed Hat Display Medium"/>
              <a:buNone/>
              <a:defRPr sz="8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3" type="body"/>
          </p:nvPr>
        </p:nvSpPr>
        <p:spPr>
          <a:xfrm>
            <a:off x="1828800" y="1714500"/>
            <a:ext cx="5486400" cy="27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64" name="Google Shape;6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buNone/>
              <a:defRPr sz="6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ctr">
              <a:buNone/>
              <a:defRPr sz="6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buNone/>
              <a:defRPr sz="6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buNone/>
              <a:defRPr sz="6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buNone/>
              <a:defRPr sz="6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buNone/>
              <a:defRPr sz="6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buNone/>
              <a:defRPr sz="6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buNone/>
              <a:defRPr sz="6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buNone/>
              <a:defRPr sz="6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lank">
  <p:cSld name="CUSTOM_4_18">
    <p:bg>
      <p:bgPr>
        <a:solidFill>
          <a:srgbClr val="353535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ed Hat Display Medium"/>
              <a:buNone/>
              <a:defRPr sz="8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ed Hat Display Medium"/>
              <a:buNone/>
              <a:defRPr sz="8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ed Hat Display Medium"/>
              <a:buNone/>
              <a:defRPr sz="8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ed Hat Display Medium"/>
              <a:buNone/>
              <a:defRPr sz="8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ed Hat Display Medium"/>
              <a:buNone/>
              <a:defRPr sz="8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ed Hat Display Medium"/>
              <a:buNone/>
              <a:defRPr sz="8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ed Hat Display Medium"/>
              <a:buNone/>
              <a:defRPr sz="8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ed Hat Display Medium"/>
              <a:buNone/>
              <a:defRPr sz="8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ed Hat Display Medium"/>
              <a:buNone/>
              <a:defRPr sz="8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68" name="Google Shape;68;p1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6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6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FFFF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FFFF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FFFF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FFFF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FFFF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FFFF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FFFF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FFFF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71" name="Google Shape;7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buNone/>
              <a:defRPr sz="6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ctr">
              <a:buNone/>
              <a:defRPr sz="6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buNone/>
              <a:defRPr sz="6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buNone/>
              <a:defRPr sz="6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buNone/>
              <a:defRPr sz="6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buNone/>
              <a:defRPr sz="6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buNone/>
              <a:defRPr sz="6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buNone/>
              <a:defRPr sz="6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buNone/>
              <a:defRPr sz="6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" name="Google Shape;107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78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9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/>
          <p:nvPr>
            <p:ph type="title"/>
          </p:nvPr>
        </p:nvSpPr>
        <p:spPr>
          <a:xfrm>
            <a:off x="210312" y="175530"/>
            <a:ext cx="41424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665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1" type="body"/>
          </p:nvPr>
        </p:nvSpPr>
        <p:spPr>
          <a:xfrm>
            <a:off x="4791456" y="201168"/>
            <a:ext cx="41241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3312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33312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33312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8499"/>
              </a:lnSpc>
              <a:spcBef>
                <a:spcPts val="6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18499"/>
              </a:lnSpc>
              <a:spcBef>
                <a:spcPts val="6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12" type="sldNum"/>
          </p:nvPr>
        </p:nvSpPr>
        <p:spPr>
          <a:xfrm>
            <a:off x="7086600" y="4787901"/>
            <a:ext cx="18288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78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1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1"/>
          <p:cNvSpPr txBox="1"/>
          <p:nvPr>
            <p:ph idx="1" type="body"/>
          </p:nvPr>
        </p:nvSpPr>
        <p:spPr>
          <a:xfrm>
            <a:off x="362275" y="1086775"/>
            <a:ext cx="7620000" cy="3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hyperlink" Target="http://docs.libuv.org/en/v1.x/index.html" TargetMode="External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4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gif"/><Relationship Id="rId4" Type="http://schemas.openxmlformats.org/officeDocument/2006/relationships/hyperlink" Target="https://nodejs.org/api/packages.html#syntax-detection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1.png"/><Relationship Id="rId4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Relationship Id="rId4" Type="http://schemas.openxmlformats.org/officeDocument/2006/relationships/image" Target="../media/image4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nodeshift/nodejs-reference-architecture" TargetMode="External"/><Relationship Id="rId4" Type="http://schemas.openxmlformats.org/officeDocument/2006/relationships/image" Target="../media/image44.png"/><Relationship Id="rId5" Type="http://schemas.openxmlformats.org/officeDocument/2006/relationships/image" Target="../media/image40.png"/><Relationship Id="rId6" Type="http://schemas.openxmlformats.org/officeDocument/2006/relationships/hyperlink" Target="https://developers.redhat.com/e-books/developers-guide-nodejs-reference-architecture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mapepire-ibmi.github.io/guides/usage/nodejs/" TargetMode="External"/><Relationship Id="rId4" Type="http://schemas.openxmlformats.org/officeDocument/2006/relationships/hyperlink" Target="https://www.npmjs.com/package/odbc" TargetMode="External"/><Relationship Id="rId5" Type="http://schemas.openxmlformats.org/officeDocument/2006/relationships/hyperlink" Target="https://www.npmjs.com/package/idb-connector" TargetMode="External"/><Relationship Id="rId6" Type="http://schemas.openxmlformats.org/officeDocument/2006/relationships/hyperlink" Target="https://www.npmjs.com/package/itoolkit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www.ibm.com/legal/copytrade.s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hyperlink" Target="http://www.modulecounts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>
            <p:ph type="title"/>
          </p:nvPr>
        </p:nvSpPr>
        <p:spPr>
          <a:xfrm>
            <a:off x="648600" y="1486913"/>
            <a:ext cx="7620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5200">
                <a:solidFill>
                  <a:schemeClr val="dk1"/>
                </a:solidFill>
              </a:rPr>
              <a:t>An introduction to </a:t>
            </a:r>
            <a:r>
              <a:rPr lang="en" sz="5200">
                <a:solidFill>
                  <a:schemeClr val="dk1"/>
                </a:solidFill>
              </a:rPr>
              <a:t> 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>
                <a:solidFill>
                  <a:schemeClr val="dk1"/>
                </a:solidFill>
              </a:rPr>
              <a:t>POWERUp 2025 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2775" y="1548875"/>
            <a:ext cx="1929251" cy="106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</a:t>
            </a:r>
            <a:endParaRPr/>
          </a:p>
        </p:txBody>
      </p:sp>
      <p:pic>
        <p:nvPicPr>
          <p:cNvPr id="212" name="Google Shape;21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325" y="3660425"/>
            <a:ext cx="545950" cy="406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41"/>
          <p:cNvGrpSpPr/>
          <p:nvPr/>
        </p:nvGrpSpPr>
        <p:grpSpPr>
          <a:xfrm>
            <a:off x="573148" y="1298666"/>
            <a:ext cx="7863726" cy="3307285"/>
            <a:chOff x="1495549" y="2036174"/>
            <a:chExt cx="4446300" cy="2060742"/>
          </a:xfrm>
        </p:grpSpPr>
        <p:sp>
          <p:nvSpPr>
            <p:cNvPr id="214" name="Google Shape;214;p41"/>
            <p:cNvSpPr/>
            <p:nvPr/>
          </p:nvSpPr>
          <p:spPr>
            <a:xfrm>
              <a:off x="1501707" y="2036174"/>
              <a:ext cx="4414500" cy="1771800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7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15" name="Google Shape;215;p41"/>
            <p:cNvSpPr/>
            <p:nvPr/>
          </p:nvSpPr>
          <p:spPr>
            <a:xfrm>
              <a:off x="2375526" y="2326945"/>
              <a:ext cx="3240000" cy="1481100"/>
            </a:xfrm>
            <a:prstGeom prst="rect">
              <a:avLst/>
            </a:prstGeom>
            <a:solidFill>
              <a:srgbClr val="B0FAB8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7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16" name="Google Shape;216;p41"/>
            <p:cNvSpPr/>
            <p:nvPr/>
          </p:nvSpPr>
          <p:spPr>
            <a:xfrm>
              <a:off x="2998919" y="2665307"/>
              <a:ext cx="2616600" cy="1143600"/>
            </a:xfrm>
            <a:prstGeom prst="rect">
              <a:avLst/>
            </a:prstGeom>
            <a:solidFill>
              <a:srgbClr val="D8E2F3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7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17" name="Google Shape;217;p41"/>
            <p:cNvSpPr/>
            <p:nvPr/>
          </p:nvSpPr>
          <p:spPr>
            <a:xfrm>
              <a:off x="1501708" y="2974002"/>
              <a:ext cx="1367400" cy="834000"/>
            </a:xfrm>
            <a:prstGeom prst="rect">
              <a:avLst/>
            </a:prstGeom>
            <a:solidFill>
              <a:srgbClr val="FDF694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7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18" name="Google Shape;218;p41"/>
            <p:cNvSpPr/>
            <p:nvPr/>
          </p:nvSpPr>
          <p:spPr>
            <a:xfrm>
              <a:off x="2869048" y="2974000"/>
              <a:ext cx="833700" cy="834000"/>
            </a:xfrm>
            <a:prstGeom prst="rect">
              <a:avLst/>
            </a:prstGeom>
            <a:solidFill>
              <a:srgbClr val="FDF694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7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19" name="Google Shape;219;p41"/>
            <p:cNvSpPr/>
            <p:nvPr/>
          </p:nvSpPr>
          <p:spPr>
            <a:xfrm>
              <a:off x="3694851" y="2972034"/>
              <a:ext cx="571800" cy="835800"/>
            </a:xfrm>
            <a:prstGeom prst="rect">
              <a:avLst/>
            </a:prstGeom>
            <a:solidFill>
              <a:srgbClr val="FDF694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7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20" name="Google Shape;220;p41"/>
            <p:cNvSpPr/>
            <p:nvPr/>
          </p:nvSpPr>
          <p:spPr>
            <a:xfrm>
              <a:off x="4265222" y="2974002"/>
              <a:ext cx="943500" cy="834900"/>
            </a:xfrm>
            <a:prstGeom prst="rect">
              <a:avLst/>
            </a:prstGeom>
            <a:solidFill>
              <a:srgbClr val="FDF694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7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21" name="Google Shape;221;p41"/>
            <p:cNvSpPr/>
            <p:nvPr/>
          </p:nvSpPr>
          <p:spPr>
            <a:xfrm>
              <a:off x="1613009" y="3394178"/>
              <a:ext cx="11448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JavaScript Engine </a:t>
              </a:r>
              <a:endParaRPr/>
            </a:p>
          </p:txBody>
        </p:sp>
        <p:sp>
          <p:nvSpPr>
            <p:cNvPr id="222" name="Google Shape;222;p41"/>
            <p:cNvSpPr/>
            <p:nvPr/>
          </p:nvSpPr>
          <p:spPr>
            <a:xfrm>
              <a:off x="2987357" y="3072076"/>
              <a:ext cx="6882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libuv</a:t>
              </a:r>
              <a:endParaRPr sz="14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44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33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Asynchronous I/O library</a:t>
              </a:r>
              <a:endParaRPr/>
            </a:p>
          </p:txBody>
        </p:sp>
        <p:sp>
          <p:nvSpPr>
            <p:cNvPr id="223" name="Google Shape;223;p41"/>
            <p:cNvSpPr/>
            <p:nvPr/>
          </p:nvSpPr>
          <p:spPr>
            <a:xfrm>
              <a:off x="3040341" y="2705949"/>
              <a:ext cx="11049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160000" spcFirstLastPara="1" rIns="16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Node Binding Layer </a:t>
              </a:r>
              <a:endParaRPr/>
            </a:p>
          </p:txBody>
        </p:sp>
        <p:sp>
          <p:nvSpPr>
            <p:cNvPr id="224" name="Google Shape;224;p41"/>
            <p:cNvSpPr/>
            <p:nvPr/>
          </p:nvSpPr>
          <p:spPr>
            <a:xfrm>
              <a:off x="1495549" y="3838616"/>
              <a:ext cx="4446300" cy="258300"/>
            </a:xfrm>
            <a:prstGeom prst="rect">
              <a:avLst/>
            </a:prstGeom>
            <a:solidFill>
              <a:srgbClr val="3DA6D4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lang="en" sz="1600">
                  <a:solidFill>
                    <a:srgbClr val="EEEEEE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OS</a:t>
              </a:r>
              <a:endParaRPr/>
            </a:p>
          </p:txBody>
        </p:sp>
        <p:sp>
          <p:nvSpPr>
            <p:cNvPr id="225" name="Google Shape;225;p41"/>
            <p:cNvSpPr/>
            <p:nvPr/>
          </p:nvSpPr>
          <p:spPr>
            <a:xfrm>
              <a:off x="2375518" y="2344629"/>
              <a:ext cx="8472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160000" spcFirstLastPara="1" rIns="16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Node Libraries</a:t>
              </a:r>
              <a:endParaRPr/>
            </a:p>
          </p:txBody>
        </p:sp>
        <p:sp>
          <p:nvSpPr>
            <p:cNvPr id="226" name="Google Shape;226;p41"/>
            <p:cNvSpPr/>
            <p:nvPr/>
          </p:nvSpPr>
          <p:spPr>
            <a:xfrm>
              <a:off x="1548837" y="2069515"/>
              <a:ext cx="5610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160000" spcFirstLastPara="1" rIns="16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595959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Node.js</a:t>
              </a:r>
              <a:endParaRPr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27" name="Google Shape;227;p41"/>
            <p:cNvSpPr/>
            <p:nvPr/>
          </p:nvSpPr>
          <p:spPr>
            <a:xfrm rot="-5400000">
              <a:off x="3369767" y="3230961"/>
              <a:ext cx="6627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67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OpenSSL</a:t>
              </a:r>
              <a:endParaRPr sz="18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pic>
          <p:nvPicPr>
            <p:cNvPr descr="https://github.com/v8/v8/wiki/images/v8logo.png" id="228" name="Google Shape;228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07734" y="3080395"/>
              <a:ext cx="298044" cy="2382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41"/>
            <p:cNvSpPr/>
            <p:nvPr/>
          </p:nvSpPr>
          <p:spPr>
            <a:xfrm>
              <a:off x="3926956" y="3235298"/>
              <a:ext cx="4482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33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Crypto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33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library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44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pic>
          <p:nvPicPr>
            <p:cNvPr descr="ogo" id="230" name="Google Shape;230;p41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3314688" y="3041700"/>
              <a:ext cx="296500" cy="2641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p41"/>
            <p:cNvSpPr/>
            <p:nvPr/>
          </p:nvSpPr>
          <p:spPr>
            <a:xfrm>
              <a:off x="4350360" y="2986043"/>
              <a:ext cx="748500" cy="77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33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Other: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67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ICU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67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Cares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67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Zlib</a:t>
              </a:r>
              <a:endPara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67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http_parser</a:t>
              </a:r>
              <a:endPara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…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event 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00" y="961275"/>
            <a:ext cx="5047250" cy="375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1433" y="2730125"/>
            <a:ext cx="2886417" cy="21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Unlocking parallelism</a:t>
            </a:r>
            <a:endParaRPr/>
          </a:p>
        </p:txBody>
      </p:sp>
      <p:pic>
        <p:nvPicPr>
          <p:cNvPr id="244" name="Google Shape;2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63" y="1006125"/>
            <a:ext cx="8211276" cy="39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Unlocking productivity</a:t>
            </a:r>
            <a:endParaRPr/>
          </a:p>
        </p:txBody>
      </p:sp>
      <p:sp>
        <p:nvSpPr>
          <p:cNvPr id="250" name="Google Shape;250;p44"/>
          <p:cNvSpPr txBox="1"/>
          <p:nvPr>
            <p:ph idx="1" type="body"/>
          </p:nvPr>
        </p:nvSpPr>
        <p:spPr>
          <a:xfrm>
            <a:off x="360475" y="1121225"/>
            <a:ext cx="76200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const http = require('http');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const server = http.createServer(function(request, response)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response.end('Hello World');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server.listen(3000);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569" y="3526200"/>
            <a:ext cx="3473401" cy="15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3400" y="3054875"/>
            <a:ext cx="6414149" cy="3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Callbacks</a:t>
            </a:r>
            <a:endParaRPr/>
          </a:p>
        </p:txBody>
      </p:sp>
      <p:sp>
        <p:nvSpPr>
          <p:cNvPr id="258" name="Google Shape;258;p45"/>
          <p:cNvSpPr txBox="1"/>
          <p:nvPr>
            <p:ph idx="1" type="body"/>
          </p:nvPr>
        </p:nvSpPr>
        <p:spPr>
          <a:xfrm>
            <a:off x="360475" y="1307125"/>
            <a:ext cx="76200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const http = require('http');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const server = http.createServer(</a:t>
            </a:r>
            <a:r>
              <a:rPr b="1" lang="en" sz="15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function(request, response) {</a:t>
            </a:r>
            <a:endParaRPr b="1" sz="15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response.end('Hello World');</a:t>
            </a:r>
            <a:endParaRPr b="1" sz="15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server.listen(3000);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 Hell</a:t>
            </a:r>
            <a:endParaRPr/>
          </a:p>
        </p:txBody>
      </p:sp>
      <p:sp>
        <p:nvSpPr>
          <p:cNvPr id="264" name="Google Shape;264;p46"/>
          <p:cNvSpPr txBox="1"/>
          <p:nvPr>
            <p:ph idx="1" type="body"/>
          </p:nvPr>
        </p:nvSpPr>
        <p:spPr>
          <a:xfrm>
            <a:off x="388025" y="1307125"/>
            <a:ext cx="76200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const http = require('http');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const fs = require('fs');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const server = http.createServer(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(request, response) =&gt;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fs.stat('newfile.txt',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(err, stats) =&gt;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fs.writeFile('newfile.txt', 'the file content',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(err) =&gt;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response.end('Hello World' + ' : ' +  err);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server.listen(3000);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</a:t>
            </a:r>
            <a:endParaRPr/>
          </a:p>
        </p:txBody>
      </p:sp>
      <p:sp>
        <p:nvSpPr>
          <p:cNvPr id="270" name="Google Shape;270;p47"/>
          <p:cNvSpPr txBox="1"/>
          <p:nvPr>
            <p:ph idx="1" type="body"/>
          </p:nvPr>
        </p:nvSpPr>
        <p:spPr>
          <a:xfrm>
            <a:off x="503488" y="1183825"/>
            <a:ext cx="7620000" cy="27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const thePromise = new Promise((resolve, reject) =&gt;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setTimeout(() =&gt;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resolve('done');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}, 100);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thePromise.then((data) =&gt;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console.log('Fulfilled:' + data);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}, (err) =&gt;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console.log('Error:' + err);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00" y="4246100"/>
            <a:ext cx="5918275" cy="4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Await</a:t>
            </a:r>
            <a:endParaRPr/>
          </a:p>
        </p:txBody>
      </p:sp>
      <p:sp>
        <p:nvSpPr>
          <p:cNvPr id="277" name="Google Shape;277;p48"/>
          <p:cNvSpPr txBox="1"/>
          <p:nvPr>
            <p:ph idx="1" type="body"/>
          </p:nvPr>
        </p:nvSpPr>
        <p:spPr>
          <a:xfrm>
            <a:off x="485863" y="1089875"/>
            <a:ext cx="7620000" cy="27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const thePromise = new Promise((resolve, reject) =&gt;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setTimeout(() =&gt;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resolve('done');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}, 100);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async function doit()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try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const data = await thePromise;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console.log('Fulfilled:' + data);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} catch (err)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console.log('Error:' + err);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doit();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675" y="4385675"/>
            <a:ext cx="6150975" cy="4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Async/Await</a:t>
            </a:r>
            <a:endParaRPr/>
          </a:p>
        </p:txBody>
      </p:sp>
      <p:sp>
        <p:nvSpPr>
          <p:cNvPr id="284" name="Google Shape;284;p49"/>
          <p:cNvSpPr txBox="1"/>
          <p:nvPr>
            <p:ph idx="1" type="body"/>
          </p:nvPr>
        </p:nvSpPr>
        <p:spPr>
          <a:xfrm>
            <a:off x="427138" y="878475"/>
            <a:ext cx="7620000" cy="27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async function waitAndSucceed()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return new Promise((resolve, reject) =&gt;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setTimeout(() =&gt;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resolve('done');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}, 100);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async function doit()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try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const data = await waitAndSucceed();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console.log('Fulfilled:' + data);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} catch (err)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console.log('Error:' + err);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doit();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700" y="4402500"/>
            <a:ext cx="6658050" cy="4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0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CJS/ESM</a:t>
            </a:r>
            <a:endParaRPr/>
          </a:p>
        </p:txBody>
      </p:sp>
      <p:sp>
        <p:nvSpPr>
          <p:cNvPr id="291" name="Google Shape;291;p50"/>
          <p:cNvSpPr txBox="1"/>
          <p:nvPr>
            <p:ph idx="1" type="body"/>
          </p:nvPr>
        </p:nvSpPr>
        <p:spPr>
          <a:xfrm>
            <a:off x="362275" y="1086775"/>
            <a:ext cx="76200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const express = require('express')</a:t>
            </a:r>
            <a:endParaRPr b="1" sz="15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app = express()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port = 3000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app.get('/', (req, res) =&gt; {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res.send('Hello World!')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app.listen(port, () =&gt; {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console.log(`Example app listening on port ${port}`)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2" name="Google Shape;29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101100"/>
            <a:ext cx="7133174" cy="6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0805" y="1019821"/>
            <a:ext cx="1154081" cy="116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2600" y="2321738"/>
            <a:ext cx="3721406" cy="224945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3"/>
          <p:cNvSpPr txBox="1"/>
          <p:nvPr>
            <p:ph idx="1" type="body"/>
          </p:nvPr>
        </p:nvSpPr>
        <p:spPr>
          <a:xfrm>
            <a:off x="241625" y="1263125"/>
            <a:ext cx="7620000" cy="3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/>
              <a:t>Node.js lead for Red Hat and IBM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/>
              <a:t>Active Node.js community member</a:t>
            </a:r>
            <a:endParaRPr sz="1500"/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/>
              <a:t>Node.js Collaborator, Node.js Technical Steering Committee,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/>
              <a:t>        Active in a number of Working group(s)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/>
              <a:t>Active OpenJS Foundation member</a:t>
            </a:r>
            <a:endParaRPr sz="1500"/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300"/>
              <a:t>Voting Cross Project Council Member</a:t>
            </a:r>
            <a:endParaRPr sz="1300"/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300"/>
              <a:t>Community Director 2020-2022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Twitter: @mhdawson1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GitHub: @mhdawson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Linkedin: https://www.linkedin.com/in/michael-dawson-6051282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100"/>
          </a:p>
        </p:txBody>
      </p:sp>
      <p:sp>
        <p:nvSpPr>
          <p:cNvPr id="143" name="Google Shape;143;p33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About Michael Dawson</a:t>
            </a:r>
            <a:endParaRPr/>
          </a:p>
        </p:txBody>
      </p:sp>
      <p:pic>
        <p:nvPicPr>
          <p:cNvPr id="144" name="Google Shape;144;p33"/>
          <p:cNvPicPr preferRelativeResize="0"/>
          <p:nvPr/>
        </p:nvPicPr>
        <p:blipFill rotWithShape="1">
          <a:blip r:embed="rId5">
            <a:alphaModFix/>
          </a:blip>
          <a:srcRect b="6980" l="0" r="0" t="-6979"/>
          <a:stretch/>
        </p:blipFill>
        <p:spPr>
          <a:xfrm>
            <a:off x="1715925" y="870575"/>
            <a:ext cx="592305" cy="5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1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CJS/ESM</a:t>
            </a:r>
            <a:endParaRPr/>
          </a:p>
        </p:txBody>
      </p:sp>
      <p:sp>
        <p:nvSpPr>
          <p:cNvPr id="298" name="Google Shape;298;p51"/>
          <p:cNvSpPr txBox="1"/>
          <p:nvPr>
            <p:ph idx="1" type="body"/>
          </p:nvPr>
        </p:nvSpPr>
        <p:spPr>
          <a:xfrm>
            <a:off x="355375" y="1169375"/>
            <a:ext cx="76200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import express from 'express';</a:t>
            </a:r>
            <a:endParaRPr b="1" sz="15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app = express()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port = 3000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app.get('/', (req, res) =&gt; {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res.send('Hello World - ESM!')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app.listen(port, () =&gt; {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console.log(`Example app listening on port ${port}`)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9" name="Google Shape;29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25" y="4114900"/>
            <a:ext cx="5745925" cy="5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CJS/ESM Interoperability</a:t>
            </a:r>
            <a:endParaRPr/>
          </a:p>
        </p:txBody>
      </p:sp>
      <p:sp>
        <p:nvSpPr>
          <p:cNvPr id="306" name="Google Shape;306;p52"/>
          <p:cNvSpPr txBox="1"/>
          <p:nvPr/>
        </p:nvSpPr>
        <p:spPr>
          <a:xfrm>
            <a:off x="312275" y="1295400"/>
            <a:ext cx="79566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greeter = require('./greeter.js').default;</a:t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greeting = greeter('World');</a:t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console.log(greeting);</a:t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52"/>
          <p:cNvSpPr txBox="1"/>
          <p:nvPr/>
        </p:nvSpPr>
        <p:spPr>
          <a:xfrm>
            <a:off x="780350" y="981213"/>
            <a:ext cx="41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hello.js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52"/>
          <p:cNvSpPr txBox="1"/>
          <p:nvPr/>
        </p:nvSpPr>
        <p:spPr>
          <a:xfrm>
            <a:off x="780350" y="3114938"/>
            <a:ext cx="41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greeter.js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52"/>
          <p:cNvSpPr txBox="1"/>
          <p:nvPr/>
        </p:nvSpPr>
        <p:spPr>
          <a:xfrm>
            <a:off x="7731500" y="1775800"/>
            <a:ext cx="1053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CJS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52"/>
          <p:cNvSpPr txBox="1"/>
          <p:nvPr/>
        </p:nvSpPr>
        <p:spPr>
          <a:xfrm>
            <a:off x="7731500" y="3539100"/>
            <a:ext cx="11751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ESM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2"/>
          <p:cNvSpPr txBox="1"/>
          <p:nvPr/>
        </p:nvSpPr>
        <p:spPr>
          <a:xfrm>
            <a:off x="312275" y="3507950"/>
            <a:ext cx="57639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util from 'node:util';</a:t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export default function (greeting) {</a:t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'Hello ' + greeting;</a:t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It just works!</a:t>
            </a:r>
            <a:endParaRPr/>
          </a:p>
        </p:txBody>
      </p:sp>
      <p:sp>
        <p:nvSpPr>
          <p:cNvPr id="318" name="Google Shape;318;p53"/>
          <p:cNvSpPr txBox="1"/>
          <p:nvPr/>
        </p:nvSpPr>
        <p:spPr>
          <a:xfrm>
            <a:off x="90125" y="1058900"/>
            <a:ext cx="7189800" cy="1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&gt;node hello.js 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endParaRPr b="0" i="0" sz="2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a close up of a firework display in the night sky (Provided by Tenor)" id="319" name="Google Shape;31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5813" y="1058900"/>
            <a:ext cx="1552375" cy="15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53"/>
          <p:cNvSpPr txBox="1"/>
          <p:nvPr/>
        </p:nvSpPr>
        <p:spPr>
          <a:xfrm>
            <a:off x="407675" y="2258100"/>
            <a:ext cx="7976700" cy="26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2C3437"/>
                </a:solidFill>
                <a:latin typeface="Roboto Mono"/>
                <a:ea typeface="Roboto Mono"/>
                <a:cs typeface="Roboto Mono"/>
                <a:sym typeface="Roboto Mono"/>
              </a:rPr>
              <a:t>The Fine Print: </a:t>
            </a:r>
            <a:endParaRPr b="1" i="0" sz="1100" u="none" cap="none" strike="noStrike">
              <a:solidFill>
                <a:srgbClr val="2C343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2C343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C3437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="0" i="0" lang="en" sz="1100" u="none" cap="none" strike="noStrike">
                <a:solidFill>
                  <a:srgbClr val="2C3437"/>
                </a:solidFill>
                <a:latin typeface="Arial"/>
                <a:ea typeface="Arial"/>
                <a:cs typeface="Arial"/>
                <a:sym typeface="Arial"/>
              </a:rPr>
              <a:t>epends on two features that are still experimental but stability is “release candidate”, and no experimental warnings.</a:t>
            </a:r>
            <a:endParaRPr b="0" i="0" sz="1100" u="none" cap="none" strike="noStrike">
              <a:solidFill>
                <a:srgbClr val="2C34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2C34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C3437"/>
                </a:solidFill>
                <a:latin typeface="Arial"/>
                <a:ea typeface="Arial"/>
                <a:cs typeface="Arial"/>
                <a:sym typeface="Arial"/>
              </a:rPr>
              <a:t>Options to turn of in case of issues </a:t>
            </a:r>
            <a:endParaRPr b="0" i="0" sz="1100" u="none" cap="none" strike="noStrike">
              <a:solidFill>
                <a:srgbClr val="2C34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2C34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2C3437"/>
                </a:solidFill>
                <a:latin typeface="Arial"/>
                <a:ea typeface="Arial"/>
                <a:cs typeface="Arial"/>
                <a:sym typeface="Arial"/>
              </a:rPr>
              <a:t>--no-experimental-require-module</a:t>
            </a:r>
            <a:endParaRPr b="1" i="0" sz="1100" u="none" cap="none" strike="noStrike">
              <a:solidFill>
                <a:srgbClr val="2C34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C3437"/>
                </a:solidFill>
                <a:latin typeface="Arial"/>
                <a:ea typeface="Arial"/>
                <a:cs typeface="Arial"/>
                <a:sym typeface="Arial"/>
              </a:rPr>
              <a:t>	-&gt; ESM must be synchronous</a:t>
            </a:r>
            <a:endParaRPr b="0" i="0" sz="1100" u="none" cap="none" strike="noStrike">
              <a:solidFill>
                <a:srgbClr val="2C34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2C34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2C3437"/>
                </a:solidFill>
                <a:latin typeface="Arial"/>
                <a:ea typeface="Arial"/>
                <a:cs typeface="Arial"/>
                <a:sym typeface="Arial"/>
              </a:rPr>
              <a:t>--no-experimental-detect-module  </a:t>
            </a:r>
            <a:endParaRPr b="1" i="0" sz="1100" u="none" cap="none" strike="noStrike">
              <a:solidFill>
                <a:srgbClr val="2C34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C3437"/>
                </a:solidFill>
                <a:latin typeface="Arial"/>
                <a:ea typeface="Arial"/>
                <a:cs typeface="Arial"/>
                <a:sym typeface="Arial"/>
              </a:rPr>
              <a:t>-&gt; depends on syntax detection - 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https://nodejs.org/api/packages.html#syntax-detection</a:t>
            </a:r>
            <a:endParaRPr b="0" i="0" sz="1100" u="none" cap="none" strike="noStrike">
              <a:solidFill>
                <a:srgbClr val="2C34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C3437"/>
                </a:solidFill>
                <a:latin typeface="Arial"/>
                <a:ea typeface="Arial"/>
                <a:cs typeface="Arial"/>
                <a:sym typeface="Arial"/>
              </a:rPr>
              <a:t>-&gt; may load file twice</a:t>
            </a:r>
            <a:endParaRPr b="0" i="0" sz="1100" u="none" cap="none" strike="noStrike">
              <a:solidFill>
                <a:srgbClr val="2C34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C3437"/>
                </a:solidFill>
                <a:latin typeface="Arial"/>
                <a:ea typeface="Arial"/>
                <a:cs typeface="Arial"/>
                <a:sym typeface="Arial"/>
              </a:rPr>
              <a:t>-&gt; recommended to use 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"type": "module" in package.json where possible</a:t>
            </a:r>
            <a:endParaRPr b="0" i="0" sz="1100" u="none" cap="none" strike="noStrike">
              <a:solidFill>
                <a:srgbClr val="2C343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1" name="Google Shape;321;p53"/>
          <p:cNvSpPr txBox="1"/>
          <p:nvPr/>
        </p:nvSpPr>
        <p:spPr>
          <a:xfrm>
            <a:off x="5963300" y="1416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C3437"/>
                </a:solidFill>
              </a:rPr>
              <a:t>Backported to 22.x in 22.12.0</a:t>
            </a:r>
            <a:endParaRPr sz="1100">
              <a:solidFill>
                <a:srgbClr val="2C3437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4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Management</a:t>
            </a:r>
            <a:endParaRPr/>
          </a:p>
        </p:txBody>
      </p:sp>
      <p:sp>
        <p:nvSpPr>
          <p:cNvPr id="327" name="Google Shape;327;p54"/>
          <p:cNvSpPr txBox="1"/>
          <p:nvPr>
            <p:ph idx="1" type="body"/>
          </p:nvPr>
        </p:nvSpPr>
        <p:spPr>
          <a:xfrm>
            <a:off x="388025" y="1307125"/>
            <a:ext cx="85419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midawson@midawson-virtualbox:~/presentations$ node express.mjs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node:internal/modules/esm/resolve:844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throw new ERR_MODULE_NOT_FOUND(packageName, fileURLToPath(base), null);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^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Error [ERR_MODULE_NOT_FOUND]: Cannot find package 'express' imported from /home/midawson/presentations/express.mjs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at packageResolve (node:internal/modules/esm/resolve:844:9)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at moduleResolve (node:internal/modules/esm/resolve:901:20)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at defaultResolve (node:internal/modules/esm/resolve:1121:11)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at ModuleLoader.defaultResolve (node:internal/modules/esm/loader:396:12)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at ModuleLoader.resolve (node:internal/modules/esm/loader:365:25)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at ModuleLoader.getModuleJob (node:internal/modules/esm/loader:240:38)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at ModuleWrap.&lt;anonymous&gt; (node:internal/modules/esm/module_job:85:39)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at link (node:internal/modules/esm/module_job:84:36)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code: 'ERR_MODULE_NOT_FOUND'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Node.js v20.10.0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Management</a:t>
            </a:r>
            <a:endParaRPr/>
          </a:p>
        </p:txBody>
      </p:sp>
      <p:sp>
        <p:nvSpPr>
          <p:cNvPr id="333" name="Google Shape;333;p55"/>
          <p:cNvSpPr txBox="1"/>
          <p:nvPr>
            <p:ph idx="1" type="body"/>
          </p:nvPr>
        </p:nvSpPr>
        <p:spPr>
          <a:xfrm>
            <a:off x="388025" y="1307125"/>
            <a:ext cx="85419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midawson@midawson-virtualbox:~/presentations$ npm install express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added 66 packages, and audited 67 packages in 1s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14 packages are looking for funding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run `npm fund` for details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found 0 vulnerabilities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midawson@midawson-virtualbox:~/presentations$ cat package.json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"dependencies":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"express": "^5.1.0"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475" y="1380250"/>
            <a:ext cx="1583675" cy="10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6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Package Management</a:t>
            </a:r>
            <a:endParaRPr/>
          </a:p>
        </p:txBody>
      </p:sp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5237250" y="4525300"/>
            <a:ext cx="49389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*npm bundled with Node.js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525" y="923088"/>
            <a:ext cx="6353901" cy="3602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7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Threads</a:t>
            </a:r>
            <a:endParaRPr/>
          </a:p>
        </p:txBody>
      </p:sp>
      <p:sp>
        <p:nvSpPr>
          <p:cNvPr id="347" name="Google Shape;347;p57"/>
          <p:cNvSpPr txBox="1"/>
          <p:nvPr>
            <p:ph idx="1" type="body"/>
          </p:nvPr>
        </p:nvSpPr>
        <p:spPr>
          <a:xfrm>
            <a:off x="362275" y="1086775"/>
            <a:ext cx="76200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Useful for doing CPU intensive work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Don’t block the even loop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Can take advantage of multiple CPUs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Not much help with I/O intensive work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Can share memory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transferring ArrayBuffer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SharedArrayBuffer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8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Threads</a:t>
            </a:r>
            <a:endParaRPr/>
          </a:p>
        </p:txBody>
      </p:sp>
      <p:sp>
        <p:nvSpPr>
          <p:cNvPr id="353" name="Google Shape;353;p58"/>
          <p:cNvSpPr txBox="1"/>
          <p:nvPr>
            <p:ph idx="1" type="body"/>
          </p:nvPr>
        </p:nvSpPr>
        <p:spPr>
          <a:xfrm>
            <a:off x="361250" y="1216350"/>
            <a:ext cx="84924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{ Worker, isMainThread, parentPort } = 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require('node:worker_threads');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(isMainThread) {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const worker = new Worker(__filename);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worker.once('message', (message) =&gt; {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console.log(message);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worker.postMessage('Hello, world!');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When a message from the parent thread is received, send it back: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parentPort.once('message', (message) =&gt; {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parentPort.postMessage(message + ' From worker');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4" name="Google Shape;354;p58"/>
          <p:cNvSpPr txBox="1"/>
          <p:nvPr/>
        </p:nvSpPr>
        <p:spPr>
          <a:xfrm>
            <a:off x="1831350" y="4683175"/>
            <a:ext cx="7245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Derived from https://nodejs.org/api/worker_threads.html#workerparentport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Threads</a:t>
            </a:r>
            <a:endParaRPr/>
          </a:p>
        </p:txBody>
      </p:sp>
      <p:sp>
        <p:nvSpPr>
          <p:cNvPr id="360" name="Google Shape;360;p59"/>
          <p:cNvSpPr txBox="1"/>
          <p:nvPr>
            <p:ph idx="1" type="body"/>
          </p:nvPr>
        </p:nvSpPr>
        <p:spPr>
          <a:xfrm>
            <a:off x="385750" y="1057425"/>
            <a:ext cx="76200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Now you are managing 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Thread Pools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Concurrency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piscina</a:t>
            </a:r>
            <a:endParaRPr/>
          </a:p>
        </p:txBody>
      </p:sp>
      <p:pic>
        <p:nvPicPr>
          <p:cNvPr id="361" name="Google Shape;36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451" y="1201125"/>
            <a:ext cx="3575775" cy="38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0"/>
          <p:cNvSpPr txBox="1"/>
          <p:nvPr>
            <p:ph type="title"/>
          </p:nvPr>
        </p:nvSpPr>
        <p:spPr>
          <a:xfrm>
            <a:off x="312281" y="112088"/>
            <a:ext cx="87261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native addons</a:t>
            </a:r>
            <a:endParaRPr sz="2600"/>
          </a:p>
        </p:txBody>
      </p:sp>
      <p:sp>
        <p:nvSpPr>
          <p:cNvPr id="368" name="Google Shape;368;p60"/>
          <p:cNvSpPr txBox="1"/>
          <p:nvPr>
            <p:ph idx="1" type="body"/>
          </p:nvPr>
        </p:nvSpPr>
        <p:spPr>
          <a:xfrm>
            <a:off x="362275" y="1086775"/>
            <a:ext cx="76200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What</a:t>
            </a:r>
            <a:endParaRPr sz="2500">
              <a:solidFill>
                <a:schemeClr val="dk1"/>
              </a:solidFill>
            </a:endParaRPr>
          </a:p>
          <a:p>
            <a:pPr indent="-2730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JavaScript functions, objects, etc. that are not actually written in JavaScript !</a:t>
            </a:r>
            <a:endParaRPr sz="1700"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238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Why</a:t>
            </a:r>
            <a:endParaRPr sz="2500">
              <a:solidFill>
                <a:schemeClr val="dk1"/>
              </a:solidFill>
            </a:endParaRPr>
          </a:p>
          <a:p>
            <a:pPr indent="-2730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b="1" lang="en" sz="1700">
                <a:solidFill>
                  <a:schemeClr val="dk1"/>
                </a:solidFill>
              </a:rPr>
              <a:t>Re-use:</a:t>
            </a:r>
            <a:r>
              <a:rPr lang="en" sz="1700">
                <a:solidFill>
                  <a:schemeClr val="dk1"/>
                </a:solidFill>
              </a:rPr>
              <a:t>  </a:t>
            </a:r>
            <a:r>
              <a:rPr lang="en" sz="1400">
                <a:solidFill>
                  <a:schemeClr val="dk1"/>
                </a:solidFill>
              </a:rPr>
              <a:t>Lots of existing code written in other languages</a:t>
            </a:r>
            <a:endParaRPr sz="1400">
              <a:solidFill>
                <a:schemeClr val="dk1"/>
              </a:solidFill>
            </a:endParaRPr>
          </a:p>
          <a:p>
            <a:pPr indent="-254000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400">
                <a:solidFill>
                  <a:schemeClr val="dk1"/>
                </a:solidFill>
              </a:rPr>
              <a:t>sharp, bcrypt, sqlite3, etc.</a:t>
            </a:r>
            <a:endParaRPr sz="1400">
              <a:solidFill>
                <a:schemeClr val="dk1"/>
              </a:solidFill>
            </a:endParaRPr>
          </a:p>
          <a:p>
            <a:pPr indent="-2730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b="1" lang="en" sz="1700">
                <a:solidFill>
                  <a:schemeClr val="dk1"/>
                </a:solidFill>
              </a:rPr>
              <a:t>Speed: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Some things run faster in other languages</a:t>
            </a:r>
            <a:endParaRPr sz="1400">
              <a:solidFill>
                <a:schemeClr val="dk1"/>
              </a:solidFill>
            </a:endParaRPr>
          </a:p>
          <a:p>
            <a:pPr indent="-2540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 sz="1700">
                <a:solidFill>
                  <a:schemeClr val="dk1"/>
                </a:solidFill>
              </a:rPr>
              <a:t>Access:</a:t>
            </a:r>
            <a:r>
              <a:rPr lang="en" sz="1400">
                <a:solidFill>
                  <a:schemeClr val="dk1"/>
                </a:solidFill>
              </a:rPr>
              <a:t> Some resources are not available from JavaScript natively</a:t>
            </a:r>
            <a:endParaRPr sz="1400">
              <a:solidFill>
                <a:schemeClr val="dk1"/>
              </a:solidFill>
            </a:endParaRPr>
          </a:p>
          <a:p>
            <a:pPr indent="-254000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400">
                <a:solidFill>
                  <a:schemeClr val="dk1"/>
                </a:solidFill>
              </a:rPr>
              <a:t>serialport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50" name="Google Shape;150;p34"/>
          <p:cNvSpPr txBox="1"/>
          <p:nvPr>
            <p:ph idx="1" type="body"/>
          </p:nvPr>
        </p:nvSpPr>
        <p:spPr>
          <a:xfrm>
            <a:off x="362275" y="1086775"/>
            <a:ext cx="76200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is Node.js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Why Node.js?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Node.js components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Key Node.js fundamentals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Node.js Reference Architecture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Platform Support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Where to get Node.js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1"/>
          <p:cNvSpPr txBox="1"/>
          <p:nvPr>
            <p:ph type="title"/>
          </p:nvPr>
        </p:nvSpPr>
        <p:spPr>
          <a:xfrm>
            <a:off x="312281" y="112088"/>
            <a:ext cx="87261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C/C++ addons - node-api</a:t>
            </a:r>
            <a:endParaRPr sz="2600"/>
          </a:p>
        </p:txBody>
      </p:sp>
      <p:pic>
        <p:nvPicPr>
          <p:cNvPr id="375" name="Google Shape;37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75" y="857438"/>
            <a:ext cx="6511460" cy="4164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3950" y="4398938"/>
            <a:ext cx="3211677" cy="553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2"/>
          <p:cNvSpPr txBox="1"/>
          <p:nvPr>
            <p:ph type="title"/>
          </p:nvPr>
        </p:nvSpPr>
        <p:spPr>
          <a:xfrm>
            <a:off x="312281" y="112088"/>
            <a:ext cx="87261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C/C++ addons - node-addon-api</a:t>
            </a:r>
            <a:endParaRPr sz="2600"/>
          </a:p>
        </p:txBody>
      </p:sp>
      <p:pic>
        <p:nvPicPr>
          <p:cNvPr id="383" name="Google Shape;38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25" y="1303088"/>
            <a:ext cx="482917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325" y="4322088"/>
            <a:ext cx="3211677" cy="553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3"/>
          <p:cNvSpPr txBox="1"/>
          <p:nvPr>
            <p:ph type="title"/>
          </p:nvPr>
        </p:nvSpPr>
        <p:spPr>
          <a:xfrm>
            <a:off x="312281" y="112088"/>
            <a:ext cx="87261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language support</a:t>
            </a:r>
            <a:endParaRPr sz="2600"/>
          </a:p>
        </p:txBody>
      </p:sp>
      <p:sp>
        <p:nvSpPr>
          <p:cNvPr id="391" name="Google Shape;391;p63"/>
          <p:cNvSpPr txBox="1"/>
          <p:nvPr/>
        </p:nvSpPr>
        <p:spPr>
          <a:xfrm>
            <a:off x="3687200" y="2578400"/>
            <a:ext cx="2773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+</a:t>
            </a:r>
            <a:endParaRPr sz="5000"/>
          </a:p>
        </p:txBody>
      </p:sp>
      <p:pic>
        <p:nvPicPr>
          <p:cNvPr id="392" name="Google Shape;39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50" y="2132963"/>
            <a:ext cx="3382400" cy="1928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94782"/>
            <a:ext cx="3644775" cy="278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63"/>
          <p:cNvSpPr txBox="1"/>
          <p:nvPr/>
        </p:nvSpPr>
        <p:spPr>
          <a:xfrm>
            <a:off x="5793750" y="1421525"/>
            <a:ext cx="185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stage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63"/>
          <p:cNvSpPr txBox="1"/>
          <p:nvPr/>
        </p:nvSpPr>
        <p:spPr>
          <a:xfrm>
            <a:off x="213850" y="1479275"/>
            <a:ext cx="420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F2328"/>
                </a:solidFill>
                <a:highlight>
                  <a:srgbClr val="FFFFFF"/>
                </a:highlight>
              </a:rPr>
              <a:t>Node-API bindings for other languages</a:t>
            </a:r>
            <a:endParaRPr sz="15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4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core concepts</a:t>
            </a:r>
            <a:endParaRPr/>
          </a:p>
        </p:txBody>
      </p:sp>
      <p:pic>
        <p:nvPicPr>
          <p:cNvPr id="401" name="Google Shape;40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25" y="861113"/>
            <a:ext cx="4275310" cy="4164412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64"/>
          <p:cNvSpPr txBox="1"/>
          <p:nvPr/>
        </p:nvSpPr>
        <p:spPr>
          <a:xfrm>
            <a:off x="5060125" y="1057700"/>
            <a:ext cx="392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nodejs.org/docs/latest/api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Enterprise Applications - Ref 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65"/>
          <p:cNvSpPr txBox="1"/>
          <p:nvPr>
            <p:ph idx="1" type="body"/>
          </p:nvPr>
        </p:nvSpPr>
        <p:spPr>
          <a:xfrm>
            <a:off x="362275" y="1086775"/>
            <a:ext cx="76200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65"/>
          <p:cNvSpPr txBox="1"/>
          <p:nvPr/>
        </p:nvSpPr>
        <p:spPr>
          <a:xfrm>
            <a:off x="3712875" y="4089200"/>
            <a:ext cx="42582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100" u="sng" cap="none" strike="noStrike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https://github.com/nodeshift/nodejs-reference-architecture</a:t>
            </a:r>
            <a:endParaRPr i="0" sz="1100" u="none" cap="none" strike="noStrike">
              <a:solidFill>
                <a:schemeClr val="dk1"/>
              </a:solidFill>
            </a:endParaRPr>
          </a:p>
        </p:txBody>
      </p:sp>
      <p:pic>
        <p:nvPicPr>
          <p:cNvPr id="410" name="Google Shape;410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4180" y="989445"/>
            <a:ext cx="3109175" cy="229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582" y="831656"/>
            <a:ext cx="3198662" cy="39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65"/>
          <p:cNvSpPr txBox="1"/>
          <p:nvPr/>
        </p:nvSpPr>
        <p:spPr>
          <a:xfrm>
            <a:off x="3712878" y="3467219"/>
            <a:ext cx="3793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Developer's Guide to the Node.js Reference Architecture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413" name="Google Shape;413;p65"/>
          <p:cNvSpPr txBox="1"/>
          <p:nvPr/>
        </p:nvSpPr>
        <p:spPr>
          <a:xfrm>
            <a:off x="663788" y="4627163"/>
            <a:ext cx="60018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6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Upstream Contribution - Enterprise Focus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66"/>
          <p:cNvSpPr txBox="1"/>
          <p:nvPr>
            <p:ph idx="1" type="body"/>
          </p:nvPr>
        </p:nvSpPr>
        <p:spPr>
          <a:xfrm>
            <a:off x="362275" y="1086775"/>
            <a:ext cx="76200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Stable and Predictable releases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Platform support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Security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Diagnostics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Performance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Code quality and safety net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Key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025" y="2945699"/>
            <a:ext cx="2876650" cy="15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66"/>
          <p:cNvSpPr txBox="1"/>
          <p:nvPr/>
        </p:nvSpPr>
        <p:spPr>
          <a:xfrm>
            <a:off x="5233625" y="4607500"/>
            <a:ext cx="345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https://youtu.be/Y0H4ki4bWN0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7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Releases Schedule</a:t>
            </a:r>
            <a:endParaRPr/>
          </a:p>
        </p:txBody>
      </p:sp>
      <p:sp>
        <p:nvSpPr>
          <p:cNvPr id="427" name="Google Shape;427;p67"/>
          <p:cNvSpPr txBox="1"/>
          <p:nvPr>
            <p:ph idx="1" type="body"/>
          </p:nvPr>
        </p:nvSpPr>
        <p:spPr>
          <a:xfrm>
            <a:off x="362275" y="1086775"/>
            <a:ext cx="76200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8875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Last Major Community Release</a:t>
            </a:r>
            <a:endParaRPr sz="1600">
              <a:solidFill>
                <a:schemeClr val="dk1"/>
              </a:solidFill>
            </a:endParaRPr>
          </a:p>
          <a:p>
            <a:pPr indent="-260350" lvl="0" marL="685800" rtl="0" algn="l">
              <a:lnSpc>
                <a:spcPct val="88875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24.x in April 2025 (Current)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8875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Ongoing LTS Releases</a:t>
            </a:r>
            <a:endParaRPr sz="1000">
              <a:solidFill>
                <a:schemeClr val="dk1"/>
              </a:solidFill>
            </a:endParaRPr>
          </a:p>
          <a:p>
            <a:pPr indent="-260350" lvl="0" marL="685800" rtl="0" algn="l">
              <a:lnSpc>
                <a:spcPct val="1066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strike="sngStrike">
                <a:solidFill>
                  <a:schemeClr val="dk1"/>
                </a:solidFill>
              </a:rPr>
              <a:t>Node.js 18.x - ends April 2025</a:t>
            </a:r>
            <a:endParaRPr sz="1300" strike="sngStrike">
              <a:solidFill>
                <a:schemeClr val="dk1"/>
              </a:solidFill>
            </a:endParaRPr>
          </a:p>
          <a:p>
            <a:pPr indent="-260350" lvl="0" marL="685800" rtl="0" algn="l">
              <a:lnSpc>
                <a:spcPct val="1066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Node.js 20.x - ends April 2026</a:t>
            </a:r>
            <a:endParaRPr sz="1300">
              <a:solidFill>
                <a:schemeClr val="dk1"/>
              </a:solidFill>
            </a:endParaRPr>
          </a:p>
          <a:p>
            <a:pPr indent="-260350" lvl="0" marL="685800" rtl="0" algn="l">
              <a:lnSpc>
                <a:spcPct val="1066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Node.js 22.x - ends April 2027</a:t>
            </a:r>
            <a:endParaRPr sz="1300">
              <a:solidFill>
                <a:schemeClr val="dk1"/>
              </a:solidFill>
            </a:endParaRPr>
          </a:p>
          <a:p>
            <a:pPr indent="-260350" lvl="0" marL="685800" rtl="0" algn="l">
              <a:lnSpc>
                <a:spcPct val="1066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Node.js 24.x - ends April 2028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275" y="2053575"/>
            <a:ext cx="5167051" cy="27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8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 Platform Support</a:t>
            </a:r>
            <a:endParaRPr/>
          </a:p>
        </p:txBody>
      </p:sp>
      <p:pic>
        <p:nvPicPr>
          <p:cNvPr id="434" name="Google Shape;434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4441" y="2177345"/>
            <a:ext cx="2083575" cy="5165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435" name="Google Shape;435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536" y="2177360"/>
            <a:ext cx="1211730" cy="84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8088" y="2984500"/>
            <a:ext cx="1213158" cy="7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68"/>
          <p:cNvSpPr txBox="1"/>
          <p:nvPr/>
        </p:nvSpPr>
        <p:spPr>
          <a:xfrm>
            <a:off x="3024863" y="3175900"/>
            <a:ext cx="102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x64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9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 i installation</a:t>
            </a:r>
            <a:endParaRPr/>
          </a:p>
        </p:txBody>
      </p:sp>
      <p:sp>
        <p:nvSpPr>
          <p:cNvPr id="443" name="Google Shape;443;p69"/>
          <p:cNvSpPr txBox="1"/>
          <p:nvPr>
            <p:ph idx="1" type="body"/>
          </p:nvPr>
        </p:nvSpPr>
        <p:spPr>
          <a:xfrm>
            <a:off x="585400" y="998700"/>
            <a:ext cx="76200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IBM i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yum install </a:t>
            </a:r>
            <a:r>
              <a:rPr b="1" lang="en"/>
              <a:t>nodejs${version}</a:t>
            </a:r>
            <a:r>
              <a:rPr lang="en"/>
              <a:t> 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For example </a:t>
            </a:r>
            <a:r>
              <a:rPr b="1" lang="en"/>
              <a:t>yum install nodejs22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0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Operating Systems</a:t>
            </a:r>
            <a:endParaRPr/>
          </a:p>
        </p:txBody>
      </p:sp>
      <p:sp>
        <p:nvSpPr>
          <p:cNvPr id="449" name="Google Shape;449;p70"/>
          <p:cNvSpPr txBox="1"/>
          <p:nvPr/>
        </p:nvSpPr>
        <p:spPr>
          <a:xfrm>
            <a:off x="351725" y="1524250"/>
            <a:ext cx="338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nodejs.org/en/download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450" name="Google Shape;45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475" y="920650"/>
            <a:ext cx="4188150" cy="40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156" name="Google Shape;156;p35"/>
          <p:cNvSpPr txBox="1"/>
          <p:nvPr>
            <p:ph idx="1" type="body"/>
          </p:nvPr>
        </p:nvSpPr>
        <p:spPr>
          <a:xfrm>
            <a:off x="362275" y="1086775"/>
            <a:ext cx="76200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JavaScript != Java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Node.js = Server-side JavaScript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Event-Oriented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Non-blocking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Asynchronous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4550" y="2788275"/>
            <a:ext cx="2460375" cy="1355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1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 i Integrations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71"/>
          <p:cNvSpPr txBox="1"/>
          <p:nvPr>
            <p:ph idx="1" type="body"/>
          </p:nvPr>
        </p:nvSpPr>
        <p:spPr>
          <a:xfrm>
            <a:off x="362275" y="1086775"/>
            <a:ext cx="82161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Database: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Mapepire - </a:t>
            </a:r>
            <a:r>
              <a:rPr lang="en" sz="1600" u="sng">
                <a:solidFill>
                  <a:srgbClr val="1155CC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https://mapepire-ibmi.github.io/guides/usage/nodejs/</a:t>
            </a:r>
            <a:endParaRPr sz="1600" u="sng">
              <a:solidFill>
                <a:srgbClr val="1155CC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Node ODBC - </a:t>
            </a:r>
            <a:r>
              <a:rPr lang="en" sz="1600" u="sng">
                <a:solidFill>
                  <a:srgbClr val="1155CC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https://www.npmjs.com/package/odbc</a:t>
            </a:r>
            <a:endParaRPr sz="1600" u="sng">
              <a:solidFill>
                <a:srgbClr val="1155CC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Node.js idb-connector - </a:t>
            </a:r>
            <a:r>
              <a:rPr lang="en" sz="1600" u="sng">
                <a:solidFill>
                  <a:srgbClr val="1155CC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https://www.npmjs.com/package/idb-connector</a:t>
            </a:r>
            <a:endParaRPr sz="1600" u="sng">
              <a:solidFill>
                <a:srgbClr val="1155CC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Running CL Commands, Service Programs / Programs: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itoolkit - </a:t>
            </a:r>
            <a:r>
              <a:rPr lang="en" sz="1600" u="sng">
                <a:solidFill>
                  <a:srgbClr val="1155CC"/>
                </a:solidFill>
                <a:highlight>
                  <a:srgbClr val="FFFFFF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https://www.npmjs.com/package/itoolkit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2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463" name="Google Shape;463;p72"/>
          <p:cNvSpPr txBox="1"/>
          <p:nvPr>
            <p:ph idx="1" type="body"/>
          </p:nvPr>
        </p:nvSpPr>
        <p:spPr>
          <a:xfrm>
            <a:off x="362275" y="1086775"/>
            <a:ext cx="7620000" cy="3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200"/>
              <a:t>Thank You</a:t>
            </a:r>
            <a:endParaRPr sz="6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6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200"/>
              <a:t>Questions?</a:t>
            </a:r>
            <a:endParaRPr sz="6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3"/>
          <p:cNvSpPr txBox="1"/>
          <p:nvPr/>
        </p:nvSpPr>
        <p:spPr>
          <a:xfrm>
            <a:off x="564863" y="1063738"/>
            <a:ext cx="8712000" cy="3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Red Hat, IBM. All Rights Reserved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 Hat, the Red Hat logos are trademarks or registered trademarks of Red Hat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IBM, the IBM logo, ibm.com are trademarks or registered trademarks of International Business Machines Corp.,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 in many jurisdictions worldwide.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current list of IBM trademarks is available on the Web at “Copyright and trademark information” at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www.ibm.com/legal/copytrade.shtml</a:t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Node.js is an official trademark of Joyent. IBM SDK for Node.js is not formally related to or endorsed by the official Joyent Node.js open source or commercial project.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Java, JavaScript and all Java-based trademarks and logos are trademarks or registered trademarks of Oracle and/or its affiliates.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npm is a trademark of npm, Inc.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trademarks or logos are owned by their respective owners.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73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Copyright and Trademarks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6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- over 15 years of growth/maturity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6"/>
          <p:cNvSpPr txBox="1"/>
          <p:nvPr>
            <p:ph idx="1" type="body"/>
          </p:nvPr>
        </p:nvSpPr>
        <p:spPr>
          <a:xfrm>
            <a:off x="362275" y="1086775"/>
            <a:ext cx="76200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 early years</a:t>
            </a:r>
            <a:endParaRPr sz="21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2009 – written by Ryan Dhal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2010 - npm, Joyent sponsors Node.js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2011 – windows support added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2012 – 2014 – Hand over to Isaac Schlueter, then Timothy J. Fontaine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2014 – io.js fork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2015 – Node.js Foundation created, Node.js 4.x unites io.js/node.js 0.12.x lines</a:t>
            </a:r>
            <a:endParaRPr sz="14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2015 -2025</a:t>
            </a:r>
            <a:endParaRPr sz="21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2 Majors every year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LTS every october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2019 - Node.js Foundation merged into OpenJS foundation 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Widely Used</a:t>
            </a:r>
            <a:endParaRPr/>
          </a:p>
        </p:txBody>
      </p:sp>
      <p:sp>
        <p:nvSpPr>
          <p:cNvPr id="170" name="Google Shape;170;p37"/>
          <p:cNvSpPr txBox="1"/>
          <p:nvPr>
            <p:ph idx="1" type="body"/>
          </p:nvPr>
        </p:nvSpPr>
        <p:spPr>
          <a:xfrm>
            <a:off x="312275" y="1068900"/>
            <a:ext cx="7620000" cy="3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Massive usage in last year</a:t>
            </a:r>
            <a:endParaRPr/>
          </a:p>
          <a:p>
            <a:pPr indent="-4064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>
                <a:solidFill>
                  <a:schemeClr val="dk1"/>
                </a:solidFill>
              </a:rPr>
              <a:t>Over 1B downloads from           </a:t>
            </a:r>
            <a:endParaRPr>
              <a:solidFill>
                <a:schemeClr val="dk1"/>
              </a:solidFill>
            </a:endParaRPr>
          </a:p>
          <a:p>
            <a:pPr indent="-4064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>
                <a:solidFill>
                  <a:schemeClr val="dk1"/>
                </a:solidFill>
              </a:rPr>
              <a:t>Almost 800M docker pulls*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Tops recent surveys</a:t>
            </a:r>
            <a:endParaRPr/>
          </a:p>
        </p:txBody>
      </p:sp>
      <p:sp>
        <p:nvSpPr>
          <p:cNvPr id="171" name="Google Shape;171;p37"/>
          <p:cNvSpPr txBox="1"/>
          <p:nvPr/>
        </p:nvSpPr>
        <p:spPr>
          <a:xfrm>
            <a:off x="5730975" y="874150"/>
            <a:ext cx="331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Even after docker activities pushing people to cache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0975" y="2119400"/>
            <a:ext cx="1340150" cy="3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2850" y="1672200"/>
            <a:ext cx="856925" cy="32719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7"/>
          <p:cNvSpPr txBox="1"/>
          <p:nvPr/>
        </p:nvSpPr>
        <p:spPr>
          <a:xfrm>
            <a:off x="6177175" y="1612600"/>
            <a:ext cx="709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.org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7"/>
          <p:cNvSpPr txBox="1"/>
          <p:nvPr/>
        </p:nvSpPr>
        <p:spPr>
          <a:xfrm>
            <a:off x="944025" y="4629000"/>
            <a:ext cx="2090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https://survey.stackoverflow.co/2024/technology/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4025" y="3357075"/>
            <a:ext cx="2130675" cy="134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7"/>
          <p:cNvSpPr txBox="1"/>
          <p:nvPr/>
        </p:nvSpPr>
        <p:spPr>
          <a:xfrm>
            <a:off x="1644325" y="5221250"/>
            <a:ext cx="34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7"/>
          <p:cNvSpPr txBox="1"/>
          <p:nvPr/>
        </p:nvSpPr>
        <p:spPr>
          <a:xfrm>
            <a:off x="5664425" y="4745275"/>
            <a:ext cx="3611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https://github.blog/news-insights/octoverse/octoverse-2024/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7"/>
          <p:cNvSpPr txBox="1"/>
          <p:nvPr/>
        </p:nvSpPr>
        <p:spPr>
          <a:xfrm>
            <a:off x="5664425" y="3357075"/>
            <a:ext cx="2976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2 - JavaScript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3 - typeScript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 that combined still higher than Python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88975" y="3383400"/>
            <a:ext cx="1633876" cy="16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 Ecosystem</a:t>
            </a:r>
            <a:endParaRPr/>
          </a:p>
        </p:txBody>
      </p:sp>
      <p:pic>
        <p:nvPicPr>
          <p:cNvPr id="186" name="Google Shape;1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550" y="1270077"/>
            <a:ext cx="4938901" cy="33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8"/>
          <p:cNvSpPr txBox="1"/>
          <p:nvPr/>
        </p:nvSpPr>
        <p:spPr>
          <a:xfrm>
            <a:off x="663788" y="4627163"/>
            <a:ext cx="60018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EEEEE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ed Hat Display"/>
                <a:ea typeface="Red Hat Display"/>
                <a:cs typeface="Red Hat Display"/>
                <a:sym typeface="Red Hat Display"/>
              </a:rPr>
              <a:t> </a:t>
            </a:r>
            <a:r>
              <a:rPr lang="en" sz="1200" u="sng">
                <a:latin typeface="Red Hat Display"/>
                <a:ea typeface="Red Hat Display"/>
                <a:cs typeface="Red Hat Display"/>
                <a:sym typeface="Red Hat Display"/>
                <a:hlinkClick r:id="rId4"/>
              </a:rPr>
              <a:t>http://www.modulecounts.com/</a:t>
            </a:r>
            <a:endParaRPr sz="12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9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is it used for?</a:t>
            </a:r>
            <a:endParaRPr/>
          </a:p>
        </p:txBody>
      </p:sp>
      <p:sp>
        <p:nvSpPr>
          <p:cNvPr id="194" name="Google Shape;194;p39"/>
          <p:cNvSpPr txBox="1"/>
          <p:nvPr/>
        </p:nvSpPr>
        <p:spPr>
          <a:xfrm>
            <a:off x="1974025" y="4598900"/>
            <a:ext cx="491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https://github.com/nodejs/next-10/blob/main/surveys/2024-04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695" y="1398245"/>
            <a:ext cx="4243976" cy="22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9"/>
          <p:cNvSpPr txBox="1"/>
          <p:nvPr/>
        </p:nvSpPr>
        <p:spPr>
          <a:xfrm>
            <a:off x="2568150" y="3752450"/>
            <a:ext cx="118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9"/>
          <p:cNvSpPr txBox="1"/>
          <p:nvPr/>
        </p:nvSpPr>
        <p:spPr>
          <a:xfrm>
            <a:off x="5339525" y="1986900"/>
            <a:ext cx="3593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53% back end services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22% deploying front end apps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21% building, and scripting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 txBox="1"/>
          <p:nvPr>
            <p:ph type="title"/>
          </p:nvPr>
        </p:nvSpPr>
        <p:spPr>
          <a:xfrm>
            <a:off x="312275" y="112088"/>
            <a:ext cx="7620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 - Productivity and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40"/>
          <p:cNvSpPr txBox="1"/>
          <p:nvPr/>
        </p:nvSpPr>
        <p:spPr>
          <a:xfrm>
            <a:off x="807669" y="1957050"/>
            <a:ext cx="3298500" cy="1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‘Took ½ the time with less people, 33% fewer lines of code, 40% fewer files’</a:t>
            </a:r>
            <a:r>
              <a:rPr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- </a:t>
            </a:r>
            <a:r>
              <a:rPr b="1"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PayPal</a:t>
            </a:r>
            <a:endParaRPr b="1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‘We're used to working in JavaScript all day long. Having Node just makes it feel like a very natural extension of our work environment’ </a:t>
            </a:r>
            <a:r>
              <a:rPr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- </a:t>
            </a:r>
            <a:r>
              <a:rPr b="1"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Netflix</a:t>
            </a:r>
            <a:endParaRPr b="1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04" name="Google Shape;204;p40"/>
          <p:cNvSpPr txBox="1"/>
          <p:nvPr/>
        </p:nvSpPr>
        <p:spPr>
          <a:xfrm>
            <a:off x="1310494" y="1458844"/>
            <a:ext cx="3298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Productivity</a:t>
            </a:r>
            <a:endParaRPr sz="20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05" name="Google Shape;205;p40"/>
          <p:cNvSpPr txBox="1"/>
          <p:nvPr/>
        </p:nvSpPr>
        <p:spPr>
          <a:xfrm>
            <a:off x="4697319" y="1957050"/>
            <a:ext cx="3298500" cy="1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‘Double the number of request per second, response time 35% lower’</a:t>
            </a:r>
            <a:r>
              <a:rPr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 - </a:t>
            </a:r>
            <a:r>
              <a:rPr b="1"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PayPal</a:t>
            </a:r>
            <a:endParaRPr b="1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‘Reduced page load time by 50%’ </a:t>
            </a:r>
            <a:r>
              <a:rPr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- </a:t>
            </a:r>
            <a:r>
              <a:rPr b="1"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Groupon</a:t>
            </a:r>
            <a:endParaRPr b="1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06" name="Google Shape;206;p40"/>
          <p:cNvSpPr txBox="1"/>
          <p:nvPr/>
        </p:nvSpPr>
        <p:spPr>
          <a:xfrm>
            <a:off x="5195024" y="1458850"/>
            <a:ext cx="2707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Performance</a:t>
            </a:r>
            <a:endParaRPr sz="20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