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1157" r:id="rId2"/>
    <p:sldId id="1190" r:id="rId3"/>
    <p:sldId id="870" r:id="rId4"/>
    <p:sldId id="1206" r:id="rId5"/>
    <p:sldId id="1159" r:id="rId6"/>
    <p:sldId id="1210" r:id="rId7"/>
    <p:sldId id="1106" r:id="rId8"/>
    <p:sldId id="1209" r:id="rId9"/>
    <p:sldId id="1168" r:id="rId10"/>
    <p:sldId id="259" r:id="rId11"/>
    <p:sldId id="258" r:id="rId12"/>
    <p:sldId id="1132" r:id="rId13"/>
    <p:sldId id="872" r:id="rId14"/>
    <p:sldId id="260" r:id="rId15"/>
    <p:sldId id="1213" r:id="rId16"/>
    <p:sldId id="271" r:id="rId17"/>
    <p:sldId id="1240" r:id="rId18"/>
    <p:sldId id="1233" r:id="rId19"/>
    <p:sldId id="1249" r:id="rId20"/>
    <p:sldId id="120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78" d="100"/>
          <a:sy n="78" d="100"/>
        </p:scale>
        <p:origin x="1507"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buella\Dropbox\Mat_files\+RMSE_F_RR\Combine_NARX\Comparison_Class_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buella\Dropbox\+papers\+Ramp%20Class\Figs%20&amp;tables\Comparison_Class_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96861329833771"/>
          <c:y val="0.15167403619964087"/>
          <c:w val="0.81339063867016625"/>
          <c:h val="0.6364344142497228"/>
        </c:manualLayout>
      </c:layout>
      <c:barChart>
        <c:barDir val="col"/>
        <c:grouping val="clustered"/>
        <c:varyColors val="0"/>
        <c:ser>
          <c:idx val="0"/>
          <c:order val="0"/>
          <c:tx>
            <c:strRef>
              <c:f>Comparison!$BM$16</c:f>
              <c:strCache>
                <c:ptCount val="1"/>
                <c:pt idx="0">
                  <c:v>Precision (%)</c:v>
                </c:pt>
              </c:strCache>
            </c:strRef>
          </c:tx>
          <c:spPr>
            <a:solidFill>
              <a:schemeClr val="accent1"/>
            </a:solidFill>
            <a:ln>
              <a:noFill/>
            </a:ln>
            <a:effectLst/>
          </c:spPr>
          <c:invertIfNegative val="0"/>
          <c:cat>
            <c:strRef>
              <c:f>Comparison!$BL$19:$BL$30</c:f>
              <c:strCache>
                <c:ptCount val="9"/>
                <c:pt idx="0">
                  <c:v>Naïve Bayes </c:v>
                </c:pt>
                <c:pt idx="1">
                  <c:v>LDC</c:v>
                </c:pt>
                <c:pt idx="2">
                  <c:v>DT</c:v>
                </c:pt>
                <c:pt idx="3">
                  <c:v>kNN</c:v>
                </c:pt>
                <c:pt idx="4">
                  <c:v>Logistic</c:v>
                </c:pt>
                <c:pt idx="5">
                  <c:v>RF-Classification</c:v>
                </c:pt>
                <c:pt idx="6">
                  <c:v>SVM</c:v>
                </c:pt>
                <c:pt idx="7">
                  <c:v>ANN</c:v>
                </c:pt>
                <c:pt idx="8">
                  <c:v>Combined Classifiers</c:v>
                </c:pt>
              </c:strCache>
            </c:strRef>
          </c:cat>
          <c:val>
            <c:numRef>
              <c:f>Comparison!$BM$19:$BM$38</c:f>
              <c:numCache>
                <c:formatCode>0%</c:formatCode>
                <c:ptCount val="9"/>
                <c:pt idx="0">
                  <c:v>0.62</c:v>
                </c:pt>
                <c:pt idx="1">
                  <c:v>0.65</c:v>
                </c:pt>
                <c:pt idx="2">
                  <c:v>0.72619047619047605</c:v>
                </c:pt>
                <c:pt idx="3">
                  <c:v>0.68493150684931503</c:v>
                </c:pt>
                <c:pt idx="4">
                  <c:v>0.79</c:v>
                </c:pt>
                <c:pt idx="5">
                  <c:v>0.79</c:v>
                </c:pt>
                <c:pt idx="6">
                  <c:v>0.77</c:v>
                </c:pt>
                <c:pt idx="7">
                  <c:v>0.7</c:v>
                </c:pt>
                <c:pt idx="8">
                  <c:v>0.79</c:v>
                </c:pt>
              </c:numCache>
            </c:numRef>
          </c:val>
          <c:extLst>
            <c:ext xmlns:c16="http://schemas.microsoft.com/office/drawing/2014/chart" uri="{C3380CC4-5D6E-409C-BE32-E72D297353CC}">
              <c16:uniqueId val="{00000000-26B1-4E3F-B308-81C68F4569E4}"/>
            </c:ext>
          </c:extLst>
        </c:ser>
        <c:ser>
          <c:idx val="1"/>
          <c:order val="1"/>
          <c:tx>
            <c:strRef>
              <c:f>Comparison!$BN$16</c:f>
              <c:strCache>
                <c:ptCount val="1"/>
                <c:pt idx="0">
                  <c:v>Recall (%)</c:v>
                </c:pt>
              </c:strCache>
            </c:strRef>
          </c:tx>
          <c:spPr>
            <a:solidFill>
              <a:srgbClr val="FFC000"/>
            </a:solidFill>
            <a:ln>
              <a:noFill/>
            </a:ln>
            <a:effectLst/>
          </c:spPr>
          <c:invertIfNegative val="0"/>
          <c:cat>
            <c:strRef>
              <c:f>Comparison!$BL$19:$BL$30</c:f>
              <c:strCache>
                <c:ptCount val="9"/>
                <c:pt idx="0">
                  <c:v>Naïve Bayes </c:v>
                </c:pt>
                <c:pt idx="1">
                  <c:v>LDC</c:v>
                </c:pt>
                <c:pt idx="2">
                  <c:v>DT</c:v>
                </c:pt>
                <c:pt idx="3">
                  <c:v>kNN</c:v>
                </c:pt>
                <c:pt idx="4">
                  <c:v>Logistic</c:v>
                </c:pt>
                <c:pt idx="5">
                  <c:v>RF-Classification</c:v>
                </c:pt>
                <c:pt idx="6">
                  <c:v>SVM</c:v>
                </c:pt>
                <c:pt idx="7">
                  <c:v>ANN</c:v>
                </c:pt>
                <c:pt idx="8">
                  <c:v>Combined Classifiers</c:v>
                </c:pt>
              </c:strCache>
            </c:strRef>
          </c:cat>
          <c:val>
            <c:numRef>
              <c:f>Comparison!$BN$19:$BN$38</c:f>
              <c:numCache>
                <c:formatCode>0%</c:formatCode>
                <c:ptCount val="9"/>
                <c:pt idx="0">
                  <c:v>0.43209876543209874</c:v>
                </c:pt>
                <c:pt idx="1">
                  <c:v>0.39506172839506171</c:v>
                </c:pt>
                <c:pt idx="2">
                  <c:v>0.37654320987654322</c:v>
                </c:pt>
                <c:pt idx="3">
                  <c:v>0.30864197530864196</c:v>
                </c:pt>
                <c:pt idx="4">
                  <c:v>0.30246913580246915</c:v>
                </c:pt>
                <c:pt idx="5">
                  <c:v>0.43209876543209874</c:v>
                </c:pt>
                <c:pt idx="6">
                  <c:v>0.42592592592592593</c:v>
                </c:pt>
                <c:pt idx="7">
                  <c:v>0.37654320987654322</c:v>
                </c:pt>
                <c:pt idx="8">
                  <c:v>0.5</c:v>
                </c:pt>
              </c:numCache>
            </c:numRef>
          </c:val>
          <c:extLst>
            <c:ext xmlns:c16="http://schemas.microsoft.com/office/drawing/2014/chart" uri="{C3380CC4-5D6E-409C-BE32-E72D297353CC}">
              <c16:uniqueId val="{00000001-26B1-4E3F-B308-81C68F4569E4}"/>
            </c:ext>
          </c:extLst>
        </c:ser>
        <c:ser>
          <c:idx val="2"/>
          <c:order val="2"/>
          <c:tx>
            <c:strRef>
              <c:f>Comparison!$BO$16</c:f>
              <c:strCache>
                <c:ptCount val="1"/>
                <c:pt idx="0">
                  <c:v>Balanced Precision (%)</c:v>
                </c:pt>
              </c:strCache>
            </c:strRef>
          </c:tx>
          <c:spPr>
            <a:solidFill>
              <a:schemeClr val="accent3"/>
            </a:solidFill>
            <a:ln>
              <a:noFill/>
            </a:ln>
            <a:effectLst/>
          </c:spPr>
          <c:invertIfNegative val="0"/>
          <c:cat>
            <c:strRef>
              <c:f>Comparison!$BL$19:$BL$30</c:f>
              <c:strCache>
                <c:ptCount val="9"/>
                <c:pt idx="0">
                  <c:v>Naïve Bayes </c:v>
                </c:pt>
                <c:pt idx="1">
                  <c:v>LDC</c:v>
                </c:pt>
                <c:pt idx="2">
                  <c:v>DT</c:v>
                </c:pt>
                <c:pt idx="3">
                  <c:v>kNN</c:v>
                </c:pt>
                <c:pt idx="4">
                  <c:v>Logistic</c:v>
                </c:pt>
                <c:pt idx="5">
                  <c:v>RF-Classification</c:v>
                </c:pt>
                <c:pt idx="6">
                  <c:v>SVM</c:v>
                </c:pt>
                <c:pt idx="7">
                  <c:v>ANN</c:v>
                </c:pt>
                <c:pt idx="8">
                  <c:v>Combined Classifiers</c:v>
                </c:pt>
              </c:strCache>
            </c:strRef>
          </c:cat>
          <c:val>
            <c:numRef>
              <c:f>Comparison!$BO$19:$BO$38</c:f>
              <c:numCache>
                <c:formatCode>0%</c:formatCode>
                <c:ptCount val="9"/>
                <c:pt idx="0">
                  <c:v>0.75</c:v>
                </c:pt>
                <c:pt idx="1">
                  <c:v>0.78</c:v>
                </c:pt>
                <c:pt idx="2">
                  <c:v>0.79561708601256598</c:v>
                </c:pt>
                <c:pt idx="3">
                  <c:v>0.78073573062453905</c:v>
                </c:pt>
                <c:pt idx="4">
                  <c:v>0.59</c:v>
                </c:pt>
                <c:pt idx="5">
                  <c:v>0.8</c:v>
                </c:pt>
                <c:pt idx="6">
                  <c:v>0.8</c:v>
                </c:pt>
                <c:pt idx="7">
                  <c:v>0.78</c:v>
                </c:pt>
                <c:pt idx="8">
                  <c:v>0.87</c:v>
                </c:pt>
              </c:numCache>
            </c:numRef>
          </c:val>
          <c:extLst>
            <c:ext xmlns:c16="http://schemas.microsoft.com/office/drawing/2014/chart" uri="{C3380CC4-5D6E-409C-BE32-E72D297353CC}">
              <c16:uniqueId val="{00000002-26B1-4E3F-B308-81C68F4569E4}"/>
            </c:ext>
          </c:extLst>
        </c:ser>
        <c:ser>
          <c:idx val="3"/>
          <c:order val="3"/>
          <c:tx>
            <c:strRef>
              <c:f>Comparison!$BP$16</c:f>
              <c:strCache>
                <c:ptCount val="1"/>
                <c:pt idx="0">
                  <c:v> F1-Score </c:v>
                </c:pt>
              </c:strCache>
            </c:strRef>
          </c:tx>
          <c:spPr>
            <a:solidFill>
              <a:srgbClr val="92D050"/>
            </a:solidFill>
            <a:ln>
              <a:noFill/>
            </a:ln>
            <a:effectLst/>
          </c:spPr>
          <c:invertIfNegative val="0"/>
          <c:cat>
            <c:strRef>
              <c:f>Comparison!$BL$19:$BL$30</c:f>
              <c:strCache>
                <c:ptCount val="9"/>
                <c:pt idx="0">
                  <c:v>Naïve Bayes </c:v>
                </c:pt>
                <c:pt idx="1">
                  <c:v>LDC</c:v>
                </c:pt>
                <c:pt idx="2">
                  <c:v>DT</c:v>
                </c:pt>
                <c:pt idx="3">
                  <c:v>kNN</c:v>
                </c:pt>
                <c:pt idx="4">
                  <c:v>Logistic</c:v>
                </c:pt>
                <c:pt idx="5">
                  <c:v>RF-Classification</c:v>
                </c:pt>
                <c:pt idx="6">
                  <c:v>SVM</c:v>
                </c:pt>
                <c:pt idx="7">
                  <c:v>ANN</c:v>
                </c:pt>
                <c:pt idx="8">
                  <c:v>Combined Classifiers</c:v>
                </c:pt>
              </c:strCache>
            </c:strRef>
          </c:cat>
          <c:val>
            <c:numRef>
              <c:f>Comparison!$BP$19:$BP$38</c:f>
              <c:numCache>
                <c:formatCode>0%</c:formatCode>
                <c:ptCount val="9"/>
                <c:pt idx="0">
                  <c:v>0.50927012438394736</c:v>
                </c:pt>
                <c:pt idx="1">
                  <c:v>0.49143532191376266</c:v>
                </c:pt>
                <c:pt idx="2">
                  <c:v>0.49593495934959336</c:v>
                </c:pt>
                <c:pt idx="3">
                  <c:v>0.42553191489361702</c:v>
                </c:pt>
                <c:pt idx="4">
                  <c:v>0.4374505593852413</c:v>
                </c:pt>
                <c:pt idx="5">
                  <c:v>0.55864228709970698</c:v>
                </c:pt>
                <c:pt idx="6">
                  <c:v>0.54846701765252392</c:v>
                </c:pt>
                <c:pt idx="7">
                  <c:v>0.48967889908256873</c:v>
                </c:pt>
                <c:pt idx="8">
                  <c:v>0.6135782596345043</c:v>
                </c:pt>
              </c:numCache>
            </c:numRef>
          </c:val>
          <c:extLst>
            <c:ext xmlns:c16="http://schemas.microsoft.com/office/drawing/2014/chart" uri="{C3380CC4-5D6E-409C-BE32-E72D297353CC}">
              <c16:uniqueId val="{00000003-26B1-4E3F-B308-81C68F4569E4}"/>
            </c:ext>
          </c:extLst>
        </c:ser>
        <c:ser>
          <c:idx val="4"/>
          <c:order val="4"/>
          <c:tx>
            <c:strRef>
              <c:f>Comparison!$BQ$18</c:f>
              <c:strCache>
                <c:ptCount val="1"/>
                <c:pt idx="0">
                  <c:v>Pad</c:v>
                </c:pt>
              </c:strCache>
            </c:strRef>
          </c:tx>
          <c:spPr>
            <a:solidFill>
              <a:schemeClr val="accent5"/>
            </a:solidFill>
            <a:ln>
              <a:noFill/>
            </a:ln>
            <a:effectLst/>
          </c:spPr>
          <c:invertIfNegative val="0"/>
          <c:cat>
            <c:strRef>
              <c:f>Comparison!$BL$19:$BL$30</c:f>
              <c:strCache>
                <c:ptCount val="9"/>
                <c:pt idx="0">
                  <c:v>Naïve Bayes </c:v>
                </c:pt>
                <c:pt idx="1">
                  <c:v>LDC</c:v>
                </c:pt>
                <c:pt idx="2">
                  <c:v>DT</c:v>
                </c:pt>
                <c:pt idx="3">
                  <c:v>kNN</c:v>
                </c:pt>
                <c:pt idx="4">
                  <c:v>Logistic</c:v>
                </c:pt>
                <c:pt idx="5">
                  <c:v>RF-Classification</c:v>
                </c:pt>
                <c:pt idx="6">
                  <c:v>SVM</c:v>
                </c:pt>
                <c:pt idx="7">
                  <c:v>ANN</c:v>
                </c:pt>
                <c:pt idx="8">
                  <c:v>Combined Classifiers</c:v>
                </c:pt>
              </c:strCache>
            </c:strRef>
          </c:cat>
          <c:val>
            <c:numRef>
              <c:f>Comparison!$BQ$22:$BQ$41</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4-26B1-4E3F-B308-81C68F4569E4}"/>
            </c:ext>
          </c:extLst>
        </c:ser>
        <c:dLbls>
          <c:showLegendKey val="0"/>
          <c:showVal val="0"/>
          <c:showCatName val="0"/>
          <c:showSerName val="0"/>
          <c:showPercent val="0"/>
          <c:showBubbleSize val="0"/>
        </c:dLbls>
        <c:gapWidth val="219"/>
        <c:overlap val="-27"/>
        <c:axId val="500231784"/>
        <c:axId val="500231128"/>
      </c:barChart>
      <c:barChart>
        <c:barDir val="col"/>
        <c:grouping val="clustered"/>
        <c:varyColors val="0"/>
        <c:ser>
          <c:idx val="5"/>
          <c:order val="5"/>
          <c:tx>
            <c:strRef>
              <c:f>Comparison!$BR$18</c:f>
              <c:strCache>
                <c:ptCount val="1"/>
                <c:pt idx="0">
                  <c:v>Pad</c:v>
                </c:pt>
              </c:strCache>
            </c:strRef>
          </c:tx>
          <c:spPr>
            <a:solidFill>
              <a:schemeClr val="accent6"/>
            </a:solidFill>
            <a:ln>
              <a:noFill/>
            </a:ln>
            <a:effectLst/>
          </c:spPr>
          <c:invertIfNegative val="0"/>
          <c:cat>
            <c:strLit>
              <c:ptCount val="9"/>
              <c:pt idx="0">
                <c:v>4</c:v>
              </c:pt>
              <c:pt idx="1">
                <c:v>5</c:v>
              </c:pt>
              <c:pt idx="2">
                <c:v>6</c:v>
              </c:pt>
              <c:pt idx="3">
                <c:v>7</c:v>
              </c:pt>
              <c:pt idx="4">
                <c:v>8</c:v>
              </c:pt>
              <c:pt idx="5">
                <c:v>9</c:v>
              </c:pt>
              <c:pt idx="6">
                <c:v>10</c:v>
              </c:pt>
              <c:pt idx="7">
                <c:v>11</c:v>
              </c:pt>
              <c:pt idx="8">
                <c:v>12</c:v>
              </c:pt>
              <c:extLst>
                <c:ext xmlns:c15="http://schemas.microsoft.com/office/drawing/2012/chart" uri="{02D57815-91ED-43cb-92C2-25804820EDAC}">
                  <c15:autoCat val="1"/>
                </c:ext>
              </c:extLst>
            </c:strLit>
          </c:cat>
          <c:val>
            <c:numRef>
              <c:f>Comparison!$BR$22:$BR$41</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26B1-4E3F-B308-81C68F4569E4}"/>
            </c:ext>
          </c:extLst>
        </c:ser>
        <c:ser>
          <c:idx val="6"/>
          <c:order val="6"/>
          <c:tx>
            <c:strRef>
              <c:f>Comparison!$BS$18</c:f>
              <c:strCache>
                <c:ptCount val="1"/>
                <c:pt idx="0">
                  <c:v>Pad</c:v>
                </c:pt>
              </c:strCache>
            </c:strRef>
          </c:tx>
          <c:spPr>
            <a:solidFill>
              <a:schemeClr val="accent1">
                <a:lumMod val="60000"/>
              </a:schemeClr>
            </a:solidFill>
            <a:ln>
              <a:noFill/>
            </a:ln>
            <a:effectLst/>
          </c:spPr>
          <c:invertIfNegative val="0"/>
          <c:cat>
            <c:strLit>
              <c:ptCount val="9"/>
              <c:pt idx="0">
                <c:v>4</c:v>
              </c:pt>
              <c:pt idx="1">
                <c:v>5</c:v>
              </c:pt>
              <c:pt idx="2">
                <c:v>6</c:v>
              </c:pt>
              <c:pt idx="3">
                <c:v>7</c:v>
              </c:pt>
              <c:pt idx="4">
                <c:v>8</c:v>
              </c:pt>
              <c:pt idx="5">
                <c:v>9</c:v>
              </c:pt>
              <c:pt idx="6">
                <c:v>10</c:v>
              </c:pt>
              <c:pt idx="7">
                <c:v>11</c:v>
              </c:pt>
              <c:pt idx="8">
                <c:v>12</c:v>
              </c:pt>
              <c:extLst>
                <c:ext xmlns:c15="http://schemas.microsoft.com/office/drawing/2012/chart" uri="{02D57815-91ED-43cb-92C2-25804820EDAC}">
                  <c15:autoCat val="1"/>
                </c:ext>
              </c:extLst>
            </c:strLit>
          </c:cat>
          <c:val>
            <c:numRef>
              <c:f>Comparison!$BS$22:$BS$41</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6-26B1-4E3F-B308-81C68F4569E4}"/>
            </c:ext>
          </c:extLst>
        </c:ser>
        <c:ser>
          <c:idx val="7"/>
          <c:order val="7"/>
          <c:tx>
            <c:strRef>
              <c:f>Comparison!$BT$18</c:f>
              <c:strCache>
                <c:ptCount val="1"/>
                <c:pt idx="0">
                  <c:v>Pad</c:v>
                </c:pt>
              </c:strCache>
            </c:strRef>
          </c:tx>
          <c:spPr>
            <a:solidFill>
              <a:schemeClr val="accent2">
                <a:lumMod val="60000"/>
              </a:schemeClr>
            </a:solidFill>
            <a:ln>
              <a:noFill/>
            </a:ln>
            <a:effectLst/>
          </c:spPr>
          <c:invertIfNegative val="0"/>
          <c:cat>
            <c:strLit>
              <c:ptCount val="9"/>
              <c:pt idx="0">
                <c:v>4</c:v>
              </c:pt>
              <c:pt idx="1">
                <c:v>5</c:v>
              </c:pt>
              <c:pt idx="2">
                <c:v>6</c:v>
              </c:pt>
              <c:pt idx="3">
                <c:v>7</c:v>
              </c:pt>
              <c:pt idx="4">
                <c:v>8</c:v>
              </c:pt>
              <c:pt idx="5">
                <c:v>9</c:v>
              </c:pt>
              <c:pt idx="6">
                <c:v>10</c:v>
              </c:pt>
              <c:pt idx="7">
                <c:v>11</c:v>
              </c:pt>
              <c:pt idx="8">
                <c:v>12</c:v>
              </c:pt>
              <c:extLst>
                <c:ext xmlns:c15="http://schemas.microsoft.com/office/drawing/2012/chart" uri="{02D57815-91ED-43cb-92C2-25804820EDAC}">
                  <c15:autoCat val="1"/>
                </c:ext>
              </c:extLst>
            </c:strLit>
          </c:cat>
          <c:val>
            <c:numRef>
              <c:f>Comparison!$BT$22:$BT$41</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26B1-4E3F-B308-81C68F4569E4}"/>
            </c:ext>
          </c:extLst>
        </c:ser>
        <c:ser>
          <c:idx val="8"/>
          <c:order val="8"/>
          <c:tx>
            <c:strRef>
              <c:f>Comparison!$BU$18</c:f>
              <c:strCache>
                <c:ptCount val="1"/>
                <c:pt idx="0">
                  <c:v>Pad</c:v>
                </c:pt>
              </c:strCache>
            </c:strRef>
          </c:tx>
          <c:spPr>
            <a:solidFill>
              <a:schemeClr val="accent3">
                <a:lumMod val="60000"/>
              </a:schemeClr>
            </a:solidFill>
            <a:ln>
              <a:noFill/>
            </a:ln>
            <a:effectLst/>
          </c:spPr>
          <c:invertIfNegative val="0"/>
          <c:cat>
            <c:strLit>
              <c:ptCount val="9"/>
              <c:pt idx="0">
                <c:v>4</c:v>
              </c:pt>
              <c:pt idx="1">
                <c:v>5</c:v>
              </c:pt>
              <c:pt idx="2">
                <c:v>6</c:v>
              </c:pt>
              <c:pt idx="3">
                <c:v>7</c:v>
              </c:pt>
              <c:pt idx="4">
                <c:v>8</c:v>
              </c:pt>
              <c:pt idx="5">
                <c:v>9</c:v>
              </c:pt>
              <c:pt idx="6">
                <c:v>10</c:v>
              </c:pt>
              <c:pt idx="7">
                <c:v>11</c:v>
              </c:pt>
              <c:pt idx="8">
                <c:v>12</c:v>
              </c:pt>
              <c:extLst>
                <c:ext xmlns:c15="http://schemas.microsoft.com/office/drawing/2012/chart" uri="{02D57815-91ED-43cb-92C2-25804820EDAC}">
                  <c15:autoCat val="1"/>
                </c:ext>
              </c:extLst>
            </c:strLit>
          </c:cat>
          <c:val>
            <c:numRef>
              <c:f>Comparison!$BU$22:$BU$41</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8-26B1-4E3F-B308-81C68F4569E4}"/>
            </c:ext>
          </c:extLst>
        </c:ser>
        <c:ser>
          <c:idx val="9"/>
          <c:order val="9"/>
          <c:tx>
            <c:strRef>
              <c:f>Comparison!$BV$16</c:f>
              <c:strCache>
                <c:ptCount val="1"/>
                <c:pt idx="0">
                  <c:v>Diff(True-False)</c:v>
                </c:pt>
              </c:strCache>
            </c:strRef>
          </c:tx>
          <c:spPr>
            <a:solidFill>
              <a:srgbClr val="FF0000"/>
            </a:solidFill>
            <a:ln>
              <a:solidFill>
                <a:srgbClr val="FF0000"/>
              </a:solidFill>
            </a:ln>
            <a:effectLst/>
          </c:spPr>
          <c:invertIfNegative val="0"/>
          <c:dLbls>
            <c:dLbl>
              <c:idx val="0"/>
              <c:layout>
                <c:manualLayout>
                  <c:x val="4.1666666666666666E-3"/>
                  <c:y val="1.17850663721946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6B1-4E3F-B308-81C68F4569E4}"/>
                </c:ext>
              </c:extLst>
            </c:dLbl>
            <c:dLbl>
              <c:idx val="1"/>
              <c:layout>
                <c:manualLayout>
                  <c:x val="4.1666666666666666E-3"/>
                  <c:y val="8.838799779146000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6B1-4E3F-B308-81C68F4569E4}"/>
                </c:ext>
              </c:extLst>
            </c:dLbl>
            <c:dLbl>
              <c:idx val="3"/>
              <c:layout>
                <c:manualLayout>
                  <c:x val="2.777777777777676E-3"/>
                  <c:y val="1.17850663721946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6B1-4E3F-B308-81C68F4569E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9"/>
              <c:pt idx="0">
                <c:v>4</c:v>
              </c:pt>
              <c:pt idx="1">
                <c:v>5</c:v>
              </c:pt>
              <c:pt idx="2">
                <c:v>6</c:v>
              </c:pt>
              <c:pt idx="3">
                <c:v>7</c:v>
              </c:pt>
              <c:pt idx="4">
                <c:v>8</c:v>
              </c:pt>
              <c:pt idx="5">
                <c:v>9</c:v>
              </c:pt>
              <c:pt idx="6">
                <c:v>10</c:v>
              </c:pt>
              <c:pt idx="7">
                <c:v>11</c:v>
              </c:pt>
              <c:pt idx="8">
                <c:v>12</c:v>
              </c:pt>
              <c:extLst>
                <c:ext xmlns:c15="http://schemas.microsoft.com/office/drawing/2012/chart" uri="{02D57815-91ED-43cb-92C2-25804820EDAC}">
                  <c15:autoCat val="1"/>
                </c:ext>
              </c:extLst>
            </c:strLit>
          </c:cat>
          <c:val>
            <c:numRef>
              <c:f>Comparison!$BV$19:$BV$38</c:f>
              <c:numCache>
                <c:formatCode>General</c:formatCode>
                <c:ptCount val="9"/>
                <c:pt idx="0">
                  <c:v>27</c:v>
                </c:pt>
                <c:pt idx="1">
                  <c:v>30</c:v>
                </c:pt>
                <c:pt idx="2">
                  <c:v>38</c:v>
                </c:pt>
                <c:pt idx="3">
                  <c:v>27</c:v>
                </c:pt>
                <c:pt idx="4">
                  <c:v>36</c:v>
                </c:pt>
                <c:pt idx="5">
                  <c:v>51</c:v>
                </c:pt>
                <c:pt idx="6">
                  <c:v>48</c:v>
                </c:pt>
                <c:pt idx="7">
                  <c:v>35</c:v>
                </c:pt>
                <c:pt idx="8">
                  <c:v>60</c:v>
                </c:pt>
              </c:numCache>
            </c:numRef>
          </c:val>
          <c:extLst>
            <c:ext xmlns:c16="http://schemas.microsoft.com/office/drawing/2014/chart" uri="{C3380CC4-5D6E-409C-BE32-E72D297353CC}">
              <c16:uniqueId val="{0000000C-26B1-4E3F-B308-81C68F4569E4}"/>
            </c:ext>
          </c:extLst>
        </c:ser>
        <c:dLbls>
          <c:showLegendKey val="0"/>
          <c:showVal val="0"/>
          <c:showCatName val="0"/>
          <c:showSerName val="0"/>
          <c:showPercent val="0"/>
          <c:showBubbleSize val="0"/>
        </c:dLbls>
        <c:gapWidth val="219"/>
        <c:overlap val="-27"/>
        <c:axId val="538522048"/>
        <c:axId val="538549928"/>
      </c:barChart>
      <c:catAx>
        <c:axId val="500231784"/>
        <c:scaling>
          <c:orientation val="minMax"/>
        </c:scaling>
        <c:delete val="1"/>
        <c:axPos val="b"/>
        <c:numFmt formatCode="General" sourceLinked="1"/>
        <c:majorTickMark val="none"/>
        <c:minorTickMark val="none"/>
        <c:tickLblPos val="nextTo"/>
        <c:crossAx val="500231128"/>
        <c:crosses val="autoZero"/>
        <c:auto val="1"/>
        <c:lblAlgn val="ctr"/>
        <c:lblOffset val="100"/>
        <c:noMultiLvlLbl val="0"/>
      </c:catAx>
      <c:valAx>
        <c:axId val="500231128"/>
        <c:scaling>
          <c:orientation val="minMax"/>
          <c:max val="1"/>
        </c:scaling>
        <c:delete val="0"/>
        <c:axPos val="l"/>
        <c:title>
          <c:tx>
            <c:rich>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800"/>
                  <a:t>Percentage (%)</a:t>
                </a:r>
              </a:p>
            </c:rich>
          </c:tx>
          <c:layout>
            <c:manualLayout>
              <c:xMode val="edge"/>
              <c:yMode val="edge"/>
              <c:x val="2.1570538057742783E-2"/>
              <c:y val="0.32861335238740386"/>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00231784"/>
        <c:crosses val="autoZero"/>
        <c:crossBetween val="between"/>
        <c:majorUnit val="0.1"/>
      </c:valAx>
      <c:valAx>
        <c:axId val="538549928"/>
        <c:scaling>
          <c:orientation val="minMax"/>
          <c:min val="0"/>
        </c:scaling>
        <c:delete val="0"/>
        <c:axPos val="r"/>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5400000" spcFirstLastPara="1" vertOverflow="ellipsis" vert="horz" wrap="square" anchor="ctr" anchorCtr="1"/>
              <a:lstStyle/>
              <a:p>
                <a:pPr>
                  <a:defRPr sz="16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r>
                  <a:rPr lang="en-US" sz="1600" dirty="0">
                    <a:solidFill>
                      <a:srgbClr val="FF0000"/>
                    </a:solidFill>
                  </a:rPr>
                  <a:t>Diff. Index</a:t>
                </a:r>
              </a:p>
            </c:rich>
          </c:tx>
          <c:layout>
            <c:manualLayout>
              <c:xMode val="edge"/>
              <c:yMode val="edge"/>
              <c:x val="0.96682556867891511"/>
              <c:y val="0.336878442144139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a:outerShdw blurRad="50800" sx="1000" sy="1000" algn="ctr" rotWithShape="0">
              <a:srgbClr val="FF0000"/>
            </a:outerShdw>
          </a:effectLst>
        </c:spPr>
        <c:txPr>
          <a:bodyPr rot="-180000" spcFirstLastPara="1" vertOverflow="ellipsis" wrap="square" anchor="ctr" anchorCtr="0"/>
          <a:lstStyle/>
          <a:p>
            <a:pPr>
              <a:defRPr sz="14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crossAx val="538522048"/>
        <c:crosses val="max"/>
        <c:crossBetween val="between"/>
      </c:valAx>
      <c:catAx>
        <c:axId val="538522048"/>
        <c:scaling>
          <c:orientation val="minMax"/>
        </c:scaling>
        <c:delete val="1"/>
        <c:axPos val="b"/>
        <c:numFmt formatCode="General" sourceLinked="1"/>
        <c:majorTickMark val="out"/>
        <c:minorTickMark val="none"/>
        <c:tickLblPos val="nextTo"/>
        <c:crossAx val="538549928"/>
        <c:crosses val="autoZero"/>
        <c:auto val="1"/>
        <c:lblAlgn val="ctr"/>
        <c:lblOffset val="100"/>
        <c:noMultiLvlLbl val="0"/>
      </c:cat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egendEntry>
        <c:idx val="8"/>
        <c:delete val="1"/>
      </c:legendEntry>
      <c:layout>
        <c:manualLayout>
          <c:xMode val="edge"/>
          <c:yMode val="edge"/>
          <c:x val="9.266141732283463E-2"/>
          <c:y val="5.4076287425705354E-2"/>
          <c:w val="0.87236975065616795"/>
          <c:h val="5.7113028236063658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rtl="0">
        <a:defRPr sz="14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1400" b="0" i="0" baseline="0" dirty="0">
                <a:effectLst/>
              </a:rPr>
              <a:t>Evaluation of Solar Power Ramp Event Forecasts by Using Different Evaluation Metrics</a:t>
            </a:r>
            <a:endParaRPr lang="en-US" sz="1400" dirty="0">
              <a:effectLst/>
            </a:endParaRPr>
          </a:p>
        </c:rich>
      </c:tx>
      <c:layout>
        <c:manualLayout>
          <c:xMode val="edge"/>
          <c:yMode val="edge"/>
          <c:x val="0.15842049431321081"/>
          <c:y val="1.392415670185000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2569367731864733"/>
          <c:y val="0.20061728586635713"/>
          <c:w val="0.81004693721844323"/>
          <c:h val="0.76230956156875651"/>
        </c:manualLayout>
      </c:layout>
      <c:barChart>
        <c:barDir val="col"/>
        <c:grouping val="clustered"/>
        <c:varyColors val="0"/>
        <c:ser>
          <c:idx val="0"/>
          <c:order val="0"/>
          <c:tx>
            <c:strRef>
              <c:f>'Graph+data'!$D$4</c:f>
              <c:strCache>
                <c:ptCount val="1"/>
                <c:pt idx="0">
                  <c:v>Precision (%)</c:v>
                </c:pt>
              </c:strCache>
            </c:strRef>
          </c:tx>
          <c:spPr>
            <a:solidFill>
              <a:schemeClr val="accent1"/>
            </a:solidFill>
            <a:ln>
              <a:noFill/>
            </a:ln>
            <a:effectLst/>
          </c:spPr>
          <c:invertIfNegative val="0"/>
          <c:cat>
            <c:strRef>
              <c:f>'Graph+data'!$C$5:$C$25</c:f>
              <c:strCache>
                <c:ptCount val="9"/>
                <c:pt idx="0">
                  <c:v>Persistence,
 PV1</c:v>
                </c:pt>
                <c:pt idx="1">
                  <c:v>NARX</c:v>
                </c:pt>
                <c:pt idx="2">
                  <c:v>Simple Average (NARX, MLR, ANN, SVR) </c:v>
                </c:pt>
                <c:pt idx="3">
                  <c:v>Combined Forecasts</c:v>
                </c:pt>
                <c:pt idx="4">
                  <c:v>Adjust Approach (Pers.1)</c:v>
                </c:pt>
                <c:pt idx="5">
                  <c:v>RF-Regression</c:v>
                </c:pt>
                <c:pt idx="6">
                  <c:v>Adjust Approach (Pers.1,3 +NARX +Clouds)</c:v>
                </c:pt>
                <c:pt idx="7">
                  <c:v>Probabilistc Forecasts 
(Q1 to Q99)</c:v>
                </c:pt>
                <c:pt idx="8">
                  <c:v>Probabilistc Forecasts
 (Q25 to Q75)</c:v>
                </c:pt>
              </c:strCache>
            </c:strRef>
          </c:cat>
          <c:val>
            <c:numRef>
              <c:f>'Graph+data'!$D$5:$D$25</c:f>
              <c:numCache>
                <c:formatCode>0%</c:formatCode>
                <c:ptCount val="9"/>
                <c:pt idx="0">
                  <c:v>4.4999999999999997E-3</c:v>
                </c:pt>
                <c:pt idx="1">
                  <c:v>0.45</c:v>
                </c:pt>
                <c:pt idx="2">
                  <c:v>0.67</c:v>
                </c:pt>
                <c:pt idx="3">
                  <c:v>0.74</c:v>
                </c:pt>
                <c:pt idx="4">
                  <c:v>0.75</c:v>
                </c:pt>
                <c:pt idx="5">
                  <c:v>0.81</c:v>
                </c:pt>
                <c:pt idx="6">
                  <c:v>0.87</c:v>
                </c:pt>
                <c:pt idx="7">
                  <c:v>0.88</c:v>
                </c:pt>
                <c:pt idx="8">
                  <c:v>0.81</c:v>
                </c:pt>
              </c:numCache>
            </c:numRef>
          </c:val>
          <c:extLst>
            <c:ext xmlns:c16="http://schemas.microsoft.com/office/drawing/2014/chart" uri="{C3380CC4-5D6E-409C-BE32-E72D297353CC}">
              <c16:uniqueId val="{00000000-ECB3-400E-8677-6A7AC4903CDE}"/>
            </c:ext>
          </c:extLst>
        </c:ser>
        <c:ser>
          <c:idx val="1"/>
          <c:order val="1"/>
          <c:tx>
            <c:strRef>
              <c:f>'Graph+data'!$E$4</c:f>
              <c:strCache>
                <c:ptCount val="1"/>
                <c:pt idx="0">
                  <c:v>Recall (%)</c:v>
                </c:pt>
              </c:strCache>
            </c:strRef>
          </c:tx>
          <c:spPr>
            <a:solidFill>
              <a:srgbClr val="92D050"/>
            </a:solidFill>
            <a:ln>
              <a:noFill/>
            </a:ln>
            <a:effectLst/>
          </c:spPr>
          <c:invertIfNegative val="0"/>
          <c:cat>
            <c:strRef>
              <c:f>'Graph+data'!$C$5:$C$25</c:f>
              <c:strCache>
                <c:ptCount val="9"/>
                <c:pt idx="0">
                  <c:v>Persistence,
 PV1</c:v>
                </c:pt>
                <c:pt idx="1">
                  <c:v>NARX</c:v>
                </c:pt>
                <c:pt idx="2">
                  <c:v>Simple Average (NARX, MLR, ANN, SVR) </c:v>
                </c:pt>
                <c:pt idx="3">
                  <c:v>Combined Forecasts</c:v>
                </c:pt>
                <c:pt idx="4">
                  <c:v>Adjust Approach (Pers.1)</c:v>
                </c:pt>
                <c:pt idx="5">
                  <c:v>RF-Regression</c:v>
                </c:pt>
                <c:pt idx="6">
                  <c:v>Adjust Approach (Pers.1,3 +NARX +Clouds)</c:v>
                </c:pt>
                <c:pt idx="7">
                  <c:v>Probabilistc Forecasts 
(Q1 to Q99)</c:v>
                </c:pt>
                <c:pt idx="8">
                  <c:v>Probabilistc Forecasts
 (Q25 to Q75)</c:v>
                </c:pt>
              </c:strCache>
            </c:strRef>
          </c:cat>
          <c:val>
            <c:numRef>
              <c:f>'Graph+data'!$E$5:$E$25</c:f>
              <c:numCache>
                <c:formatCode>0%</c:formatCode>
                <c:ptCount val="9"/>
                <c:pt idx="0">
                  <c:v>4.4999999999999997E-3</c:v>
                </c:pt>
                <c:pt idx="1">
                  <c:v>5.5555555555555552E-2</c:v>
                </c:pt>
                <c:pt idx="2">
                  <c:v>0.32098765432098764</c:v>
                </c:pt>
                <c:pt idx="3">
                  <c:v>0.2839506172839506</c:v>
                </c:pt>
                <c:pt idx="4">
                  <c:v>0.3888888888888889</c:v>
                </c:pt>
                <c:pt idx="5">
                  <c:v>0.49382716049382713</c:v>
                </c:pt>
                <c:pt idx="6">
                  <c:v>0.51234567901234573</c:v>
                </c:pt>
                <c:pt idx="7">
                  <c:v>0.53086419753086422</c:v>
                </c:pt>
                <c:pt idx="8">
                  <c:v>0.66666666666666663</c:v>
                </c:pt>
              </c:numCache>
            </c:numRef>
          </c:val>
          <c:extLst>
            <c:ext xmlns:c16="http://schemas.microsoft.com/office/drawing/2014/chart" uri="{C3380CC4-5D6E-409C-BE32-E72D297353CC}">
              <c16:uniqueId val="{00000001-ECB3-400E-8677-6A7AC4903CDE}"/>
            </c:ext>
          </c:extLst>
        </c:ser>
        <c:ser>
          <c:idx val="2"/>
          <c:order val="2"/>
          <c:tx>
            <c:strRef>
              <c:f>'Graph+data'!$F$4</c:f>
              <c:strCache>
                <c:ptCount val="1"/>
                <c:pt idx="0">
                  <c:v>Balanced Precision (%)</c:v>
                </c:pt>
              </c:strCache>
            </c:strRef>
          </c:tx>
          <c:spPr>
            <a:solidFill>
              <a:schemeClr val="accent3"/>
            </a:solidFill>
            <a:ln>
              <a:noFill/>
            </a:ln>
            <a:effectLst/>
          </c:spPr>
          <c:invertIfNegative val="0"/>
          <c:cat>
            <c:strRef>
              <c:f>'Graph+data'!$C$5:$C$25</c:f>
              <c:strCache>
                <c:ptCount val="9"/>
                <c:pt idx="0">
                  <c:v>Persistence,
 PV1</c:v>
                </c:pt>
                <c:pt idx="1">
                  <c:v>NARX</c:v>
                </c:pt>
                <c:pt idx="2">
                  <c:v>Simple Average (NARX, MLR, ANN, SVR) </c:v>
                </c:pt>
                <c:pt idx="3">
                  <c:v>Combined Forecasts</c:v>
                </c:pt>
                <c:pt idx="4">
                  <c:v>Adjust Approach (Pers.1)</c:v>
                </c:pt>
                <c:pt idx="5">
                  <c:v>RF-Regression</c:v>
                </c:pt>
                <c:pt idx="6">
                  <c:v>Adjust Approach (Pers.1,3 +NARX +Clouds)</c:v>
                </c:pt>
                <c:pt idx="7">
                  <c:v>Probabilistc Forecasts 
(Q1 to Q99)</c:v>
                </c:pt>
                <c:pt idx="8">
                  <c:v>Probabilistc Forecasts
 (Q25 to Q75)</c:v>
                </c:pt>
              </c:strCache>
            </c:strRef>
          </c:cat>
          <c:val>
            <c:numRef>
              <c:f>'Graph+data'!$F$5:$F$25</c:f>
              <c:numCache>
                <c:formatCode>0%</c:formatCode>
                <c:ptCount val="9"/>
                <c:pt idx="0">
                  <c:v>0.34</c:v>
                </c:pt>
                <c:pt idx="1">
                  <c:v>0.61</c:v>
                </c:pt>
                <c:pt idx="2">
                  <c:v>0.8</c:v>
                </c:pt>
                <c:pt idx="3">
                  <c:v>0.79</c:v>
                </c:pt>
                <c:pt idx="4">
                  <c:v>0.83</c:v>
                </c:pt>
                <c:pt idx="5">
                  <c:v>0.81</c:v>
                </c:pt>
                <c:pt idx="6">
                  <c:v>0.86</c:v>
                </c:pt>
                <c:pt idx="7">
                  <c:v>0.9</c:v>
                </c:pt>
                <c:pt idx="8">
                  <c:v>0.88</c:v>
                </c:pt>
              </c:numCache>
            </c:numRef>
          </c:val>
          <c:extLst>
            <c:ext xmlns:c16="http://schemas.microsoft.com/office/drawing/2014/chart" uri="{C3380CC4-5D6E-409C-BE32-E72D297353CC}">
              <c16:uniqueId val="{00000002-ECB3-400E-8677-6A7AC4903CDE}"/>
            </c:ext>
          </c:extLst>
        </c:ser>
        <c:ser>
          <c:idx val="3"/>
          <c:order val="3"/>
          <c:tx>
            <c:strRef>
              <c:f>'Graph+data'!$G$4</c:f>
              <c:strCache>
                <c:ptCount val="1"/>
                <c:pt idx="0">
                  <c:v>F1-Score (%)</c:v>
                </c:pt>
              </c:strCache>
            </c:strRef>
          </c:tx>
          <c:spPr>
            <a:solidFill>
              <a:schemeClr val="accent4"/>
            </a:solidFill>
            <a:ln>
              <a:noFill/>
            </a:ln>
            <a:effectLst/>
          </c:spPr>
          <c:invertIfNegative val="0"/>
          <c:cat>
            <c:strRef>
              <c:f>'Graph+data'!$C$5:$C$25</c:f>
              <c:strCache>
                <c:ptCount val="9"/>
                <c:pt idx="0">
                  <c:v>Persistence,
 PV1</c:v>
                </c:pt>
                <c:pt idx="1">
                  <c:v>NARX</c:v>
                </c:pt>
                <c:pt idx="2">
                  <c:v>Simple Average (NARX, MLR, ANN, SVR) </c:v>
                </c:pt>
                <c:pt idx="3">
                  <c:v>Combined Forecasts</c:v>
                </c:pt>
                <c:pt idx="4">
                  <c:v>Adjust Approach (Pers.1)</c:v>
                </c:pt>
                <c:pt idx="5">
                  <c:v>RF-Regression</c:v>
                </c:pt>
                <c:pt idx="6">
                  <c:v>Adjust Approach (Pers.1,3 +NARX +Clouds)</c:v>
                </c:pt>
                <c:pt idx="7">
                  <c:v>Probabilistc Forecasts 
(Q1 to Q99)</c:v>
                </c:pt>
                <c:pt idx="8">
                  <c:v>Probabilistc Forecasts
 (Q25 to Q75)</c:v>
                </c:pt>
              </c:strCache>
            </c:strRef>
          </c:cat>
          <c:val>
            <c:numRef>
              <c:f>'Graph+data'!$G$5:$G$25</c:f>
              <c:numCache>
                <c:formatCode>0%</c:formatCode>
                <c:ptCount val="9"/>
                <c:pt idx="0">
                  <c:v>4.4999999999999997E-3</c:v>
                </c:pt>
                <c:pt idx="1">
                  <c:v>9.8901098901098897E-2</c:v>
                </c:pt>
                <c:pt idx="2">
                  <c:v>0.43403513143141897</c:v>
                </c:pt>
                <c:pt idx="3">
                  <c:v>0.41041716903785874</c:v>
                </c:pt>
                <c:pt idx="4">
                  <c:v>0.51219512195121952</c:v>
                </c:pt>
                <c:pt idx="5">
                  <c:v>0.64490488523711709</c:v>
                </c:pt>
                <c:pt idx="6">
                  <c:v>0.64490488523711709</c:v>
                </c:pt>
                <c:pt idx="7">
                  <c:v>0.66223311165558285</c:v>
                </c:pt>
                <c:pt idx="8">
                  <c:v>0.73137697516930034</c:v>
                </c:pt>
              </c:numCache>
            </c:numRef>
          </c:val>
          <c:extLst>
            <c:ext xmlns:c16="http://schemas.microsoft.com/office/drawing/2014/chart" uri="{C3380CC4-5D6E-409C-BE32-E72D297353CC}">
              <c16:uniqueId val="{00000003-ECB3-400E-8677-6A7AC4903CDE}"/>
            </c:ext>
          </c:extLst>
        </c:ser>
        <c:ser>
          <c:idx val="4"/>
          <c:order val="4"/>
          <c:tx>
            <c:strRef>
              <c:f>'Graph+data'!$H$4</c:f>
              <c:strCache>
                <c:ptCount val="1"/>
                <c:pt idx="0">
                  <c:v>Pad</c:v>
                </c:pt>
              </c:strCache>
            </c:strRef>
          </c:tx>
          <c:spPr>
            <a:solidFill>
              <a:schemeClr val="accent5"/>
            </a:solidFill>
            <a:ln>
              <a:noFill/>
            </a:ln>
            <a:effectLst/>
          </c:spPr>
          <c:invertIfNegative val="0"/>
          <c:cat>
            <c:strRef>
              <c:f>'Graph+data'!$C$5:$C$25</c:f>
              <c:strCache>
                <c:ptCount val="9"/>
                <c:pt idx="0">
                  <c:v>Persistence,
 PV1</c:v>
                </c:pt>
                <c:pt idx="1">
                  <c:v>NARX</c:v>
                </c:pt>
                <c:pt idx="2">
                  <c:v>Simple Average (NARX, MLR, ANN, SVR) </c:v>
                </c:pt>
                <c:pt idx="3">
                  <c:v>Combined Forecasts</c:v>
                </c:pt>
                <c:pt idx="4">
                  <c:v>Adjust Approach (Pers.1)</c:v>
                </c:pt>
                <c:pt idx="5">
                  <c:v>RF-Regression</c:v>
                </c:pt>
                <c:pt idx="6">
                  <c:v>Adjust Approach (Pers.1,3 +NARX +Clouds)</c:v>
                </c:pt>
                <c:pt idx="7">
                  <c:v>Probabilistc Forecasts 
(Q1 to Q99)</c:v>
                </c:pt>
                <c:pt idx="8">
                  <c:v>Probabilistc Forecasts
 (Q25 to Q75)</c:v>
                </c:pt>
              </c:strCache>
            </c:strRef>
          </c:cat>
          <c:val>
            <c:numRef>
              <c:f>'Graph+data'!$H$5:$H$25</c:f>
              <c:numCache>
                <c:formatCode>General</c:formatCode>
                <c:ptCount val="9"/>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4-ECB3-400E-8677-6A7AC4903CDE}"/>
            </c:ext>
          </c:extLst>
        </c:ser>
        <c:dLbls>
          <c:showLegendKey val="0"/>
          <c:showVal val="0"/>
          <c:showCatName val="0"/>
          <c:showSerName val="0"/>
          <c:showPercent val="0"/>
          <c:showBubbleSize val="0"/>
        </c:dLbls>
        <c:gapWidth val="219"/>
        <c:overlap val="-27"/>
        <c:axId val="500231784"/>
        <c:axId val="500231128"/>
      </c:barChart>
      <c:barChart>
        <c:barDir val="col"/>
        <c:grouping val="clustered"/>
        <c:varyColors val="0"/>
        <c:ser>
          <c:idx val="5"/>
          <c:order val="5"/>
          <c:tx>
            <c:strRef>
              <c:f>'Graph+data'!$I$4</c:f>
              <c:strCache>
                <c:ptCount val="1"/>
                <c:pt idx="0">
                  <c:v>Pad</c:v>
                </c:pt>
              </c:strCache>
            </c:strRef>
          </c:tx>
          <c:spPr>
            <a:solidFill>
              <a:schemeClr val="accent6"/>
            </a:solidFill>
            <a:ln>
              <a:noFill/>
            </a:ln>
            <a:effectLst/>
          </c:spPr>
          <c:invertIfNegative val="0"/>
          <c:cat>
            <c:strRef>
              <c:f>'Graph+data'!$C$5:$C$25</c:f>
              <c:strCache>
                <c:ptCount val="9"/>
                <c:pt idx="0">
                  <c:v>Persistence,
 PV1</c:v>
                </c:pt>
                <c:pt idx="1">
                  <c:v>NARX</c:v>
                </c:pt>
                <c:pt idx="2">
                  <c:v>Simple Average (NARX, MLR, ANN, SVR) </c:v>
                </c:pt>
                <c:pt idx="3">
                  <c:v>Combined Forecasts</c:v>
                </c:pt>
                <c:pt idx="4">
                  <c:v>Adjust Approach (Pers.1)</c:v>
                </c:pt>
                <c:pt idx="5">
                  <c:v>RF-Regression</c:v>
                </c:pt>
                <c:pt idx="6">
                  <c:v>Adjust Approach (Pers.1,3 +NARX +Clouds)</c:v>
                </c:pt>
                <c:pt idx="7">
                  <c:v>Probabilistc Forecasts 
(Q1 to Q99)</c:v>
                </c:pt>
                <c:pt idx="8">
                  <c:v>Probabilistc Forecasts
 (Q25 to Q75)</c:v>
                </c:pt>
              </c:strCache>
            </c:strRef>
          </c:cat>
          <c:val>
            <c:numRef>
              <c:f>'Graph+data'!$I$5:$I$25</c:f>
              <c:numCache>
                <c:formatCode>General</c:formatCode>
                <c:ptCount val="9"/>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ECB3-400E-8677-6A7AC4903CDE}"/>
            </c:ext>
          </c:extLst>
        </c:ser>
        <c:ser>
          <c:idx val="6"/>
          <c:order val="6"/>
          <c:tx>
            <c:strRef>
              <c:f>'Graph+data'!$J$4</c:f>
              <c:strCache>
                <c:ptCount val="1"/>
                <c:pt idx="0">
                  <c:v>Pad</c:v>
                </c:pt>
              </c:strCache>
            </c:strRef>
          </c:tx>
          <c:spPr>
            <a:solidFill>
              <a:schemeClr val="accent1">
                <a:lumMod val="60000"/>
              </a:schemeClr>
            </a:solidFill>
            <a:ln>
              <a:noFill/>
            </a:ln>
            <a:effectLst/>
          </c:spPr>
          <c:invertIfNegative val="0"/>
          <c:cat>
            <c:strRef>
              <c:f>'Graph+data'!$C$5:$C$25</c:f>
              <c:strCache>
                <c:ptCount val="9"/>
                <c:pt idx="0">
                  <c:v>Persistence,
 PV1</c:v>
                </c:pt>
                <c:pt idx="1">
                  <c:v>NARX</c:v>
                </c:pt>
                <c:pt idx="2">
                  <c:v>Simple Average (NARX, MLR, ANN, SVR) </c:v>
                </c:pt>
                <c:pt idx="3">
                  <c:v>Combined Forecasts</c:v>
                </c:pt>
                <c:pt idx="4">
                  <c:v>Adjust Approach (Pers.1)</c:v>
                </c:pt>
                <c:pt idx="5">
                  <c:v>RF-Regression</c:v>
                </c:pt>
                <c:pt idx="6">
                  <c:v>Adjust Approach (Pers.1,3 +NARX +Clouds)</c:v>
                </c:pt>
                <c:pt idx="7">
                  <c:v>Probabilistc Forecasts 
(Q1 to Q99)</c:v>
                </c:pt>
                <c:pt idx="8">
                  <c:v>Probabilistc Forecasts
 (Q25 to Q75)</c:v>
                </c:pt>
              </c:strCache>
            </c:strRef>
          </c:cat>
          <c:val>
            <c:numRef>
              <c:f>'Graph+data'!$J$5:$J$25</c:f>
              <c:numCache>
                <c:formatCode>General</c:formatCode>
                <c:ptCount val="9"/>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6-ECB3-400E-8677-6A7AC4903CDE}"/>
            </c:ext>
          </c:extLst>
        </c:ser>
        <c:ser>
          <c:idx val="7"/>
          <c:order val="7"/>
          <c:tx>
            <c:strRef>
              <c:f>'Graph+data'!$K$4</c:f>
              <c:strCache>
                <c:ptCount val="1"/>
                <c:pt idx="0">
                  <c:v>Pad</c:v>
                </c:pt>
              </c:strCache>
            </c:strRef>
          </c:tx>
          <c:spPr>
            <a:solidFill>
              <a:schemeClr val="accent2">
                <a:lumMod val="60000"/>
              </a:schemeClr>
            </a:solidFill>
            <a:ln>
              <a:noFill/>
            </a:ln>
            <a:effectLst/>
          </c:spPr>
          <c:invertIfNegative val="0"/>
          <c:cat>
            <c:strRef>
              <c:f>'Graph+data'!$C$5:$C$25</c:f>
              <c:strCache>
                <c:ptCount val="9"/>
                <c:pt idx="0">
                  <c:v>Persistence,
 PV1</c:v>
                </c:pt>
                <c:pt idx="1">
                  <c:v>NARX</c:v>
                </c:pt>
                <c:pt idx="2">
                  <c:v>Simple Average (NARX, MLR, ANN, SVR) </c:v>
                </c:pt>
                <c:pt idx="3">
                  <c:v>Combined Forecasts</c:v>
                </c:pt>
                <c:pt idx="4">
                  <c:v>Adjust Approach (Pers.1)</c:v>
                </c:pt>
                <c:pt idx="5">
                  <c:v>RF-Regression</c:v>
                </c:pt>
                <c:pt idx="6">
                  <c:v>Adjust Approach (Pers.1,3 +NARX +Clouds)</c:v>
                </c:pt>
                <c:pt idx="7">
                  <c:v>Probabilistc Forecasts 
(Q1 to Q99)</c:v>
                </c:pt>
                <c:pt idx="8">
                  <c:v>Probabilistc Forecasts
 (Q25 to Q75)</c:v>
                </c:pt>
              </c:strCache>
            </c:strRef>
          </c:cat>
          <c:val>
            <c:numRef>
              <c:f>'Graph+data'!$K$5:$K$25</c:f>
              <c:numCache>
                <c:formatCode>General</c:formatCode>
                <c:ptCount val="9"/>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ECB3-400E-8677-6A7AC4903CDE}"/>
            </c:ext>
          </c:extLst>
        </c:ser>
        <c:ser>
          <c:idx val="8"/>
          <c:order val="8"/>
          <c:tx>
            <c:strRef>
              <c:f>'Graph+data'!$L$4</c:f>
              <c:strCache>
                <c:ptCount val="1"/>
                <c:pt idx="0">
                  <c:v>Pad</c:v>
                </c:pt>
              </c:strCache>
            </c:strRef>
          </c:tx>
          <c:spPr>
            <a:solidFill>
              <a:schemeClr val="accent3">
                <a:lumMod val="60000"/>
              </a:schemeClr>
            </a:solidFill>
            <a:ln>
              <a:noFill/>
            </a:ln>
            <a:effectLst/>
          </c:spPr>
          <c:invertIfNegative val="0"/>
          <c:cat>
            <c:strRef>
              <c:f>'Graph+data'!$C$5:$C$25</c:f>
              <c:strCache>
                <c:ptCount val="9"/>
                <c:pt idx="0">
                  <c:v>Persistence,
 PV1</c:v>
                </c:pt>
                <c:pt idx="1">
                  <c:v>NARX</c:v>
                </c:pt>
                <c:pt idx="2">
                  <c:v>Simple Average (NARX, MLR, ANN, SVR) </c:v>
                </c:pt>
                <c:pt idx="3">
                  <c:v>Combined Forecasts</c:v>
                </c:pt>
                <c:pt idx="4">
                  <c:v>Adjust Approach (Pers.1)</c:v>
                </c:pt>
                <c:pt idx="5">
                  <c:v>RF-Regression</c:v>
                </c:pt>
                <c:pt idx="6">
                  <c:v>Adjust Approach (Pers.1,3 +NARX +Clouds)</c:v>
                </c:pt>
                <c:pt idx="7">
                  <c:v>Probabilistc Forecasts 
(Q1 to Q99)</c:v>
                </c:pt>
                <c:pt idx="8">
                  <c:v>Probabilistc Forecasts
 (Q25 to Q75)</c:v>
                </c:pt>
              </c:strCache>
            </c:strRef>
          </c:cat>
          <c:val>
            <c:numRef>
              <c:f>'Graph+data'!$L$5:$L$25</c:f>
              <c:numCache>
                <c:formatCode>General</c:formatCode>
                <c:ptCount val="9"/>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8-ECB3-400E-8677-6A7AC4903CDE}"/>
            </c:ext>
          </c:extLst>
        </c:ser>
        <c:ser>
          <c:idx val="9"/>
          <c:order val="9"/>
          <c:tx>
            <c:strRef>
              <c:f>'Graph+data'!$M$4</c:f>
              <c:strCache>
                <c:ptCount val="1"/>
                <c:pt idx="0">
                  <c:v> Diff(True-False)</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'Graph+data'!$C$5:$C$25</c:f>
              <c:strCache>
                <c:ptCount val="9"/>
                <c:pt idx="0">
                  <c:v>Persistence,
 PV1</c:v>
                </c:pt>
                <c:pt idx="1">
                  <c:v>NARX</c:v>
                </c:pt>
                <c:pt idx="2">
                  <c:v>Simple Average (NARX, MLR, ANN, SVR) </c:v>
                </c:pt>
                <c:pt idx="3">
                  <c:v>Combined Forecasts</c:v>
                </c:pt>
                <c:pt idx="4">
                  <c:v>Adjust Approach (Pers.1)</c:v>
                </c:pt>
                <c:pt idx="5">
                  <c:v>RF-Regression</c:v>
                </c:pt>
                <c:pt idx="6">
                  <c:v>Adjust Approach (Pers.1,3 +NARX +Clouds)</c:v>
                </c:pt>
                <c:pt idx="7">
                  <c:v>Probabilistc Forecasts 
(Q1 to Q99)</c:v>
                </c:pt>
                <c:pt idx="8">
                  <c:v>Probabilistc Forecasts
 (Q25 to Q75)</c:v>
                </c:pt>
              </c:strCache>
            </c:strRef>
          </c:cat>
          <c:val>
            <c:numRef>
              <c:f>'Graph+data'!$M$5:$M$25</c:f>
              <c:numCache>
                <c:formatCode>0</c:formatCode>
                <c:ptCount val="9"/>
                <c:pt idx="0">
                  <c:v>0.2</c:v>
                </c:pt>
                <c:pt idx="1">
                  <c:v>-2</c:v>
                </c:pt>
                <c:pt idx="2" formatCode="General">
                  <c:v>26</c:v>
                </c:pt>
                <c:pt idx="3" formatCode="General">
                  <c:v>30</c:v>
                </c:pt>
                <c:pt idx="4" formatCode="General">
                  <c:v>42</c:v>
                </c:pt>
                <c:pt idx="5" formatCode="General">
                  <c:v>61</c:v>
                </c:pt>
                <c:pt idx="6" formatCode="General">
                  <c:v>71</c:v>
                </c:pt>
                <c:pt idx="7" formatCode="General">
                  <c:v>74</c:v>
                </c:pt>
                <c:pt idx="8" formatCode="General">
                  <c:v>83</c:v>
                </c:pt>
              </c:numCache>
            </c:numRef>
          </c:val>
          <c:extLst>
            <c:ext xmlns:c16="http://schemas.microsoft.com/office/drawing/2014/chart" uri="{C3380CC4-5D6E-409C-BE32-E72D297353CC}">
              <c16:uniqueId val="{00000009-ECB3-400E-8677-6A7AC4903CDE}"/>
            </c:ext>
          </c:extLst>
        </c:ser>
        <c:dLbls>
          <c:showLegendKey val="0"/>
          <c:showVal val="0"/>
          <c:showCatName val="0"/>
          <c:showSerName val="0"/>
          <c:showPercent val="0"/>
          <c:showBubbleSize val="0"/>
        </c:dLbls>
        <c:gapWidth val="219"/>
        <c:overlap val="-27"/>
        <c:axId val="538522048"/>
        <c:axId val="538549928"/>
      </c:barChart>
      <c:catAx>
        <c:axId val="500231784"/>
        <c:scaling>
          <c:orientation val="minMax"/>
        </c:scaling>
        <c:delete val="1"/>
        <c:axPos val="b"/>
        <c:numFmt formatCode="General" sourceLinked="1"/>
        <c:majorTickMark val="none"/>
        <c:minorTickMark val="none"/>
        <c:tickLblPos val="nextTo"/>
        <c:crossAx val="500231128"/>
        <c:crosses val="autoZero"/>
        <c:auto val="1"/>
        <c:lblAlgn val="ctr"/>
        <c:lblOffset val="100"/>
        <c:noMultiLvlLbl val="0"/>
      </c:catAx>
      <c:valAx>
        <c:axId val="50023112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800"/>
                  <a:t>Percentage (%)</a:t>
                </a:r>
              </a:p>
            </c:rich>
          </c:tx>
          <c:layout>
            <c:manualLayout>
              <c:xMode val="edge"/>
              <c:yMode val="edge"/>
              <c:x val="2.5765755370506741E-2"/>
              <c:y val="0.31747921431830101"/>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00231784"/>
        <c:crosses val="autoZero"/>
        <c:crossBetween val="between"/>
        <c:majorUnit val="0.1"/>
      </c:valAx>
      <c:valAx>
        <c:axId val="538549928"/>
        <c:scaling>
          <c:orientation val="minMax"/>
          <c:min val="-10"/>
        </c:scaling>
        <c:delete val="0"/>
        <c:axPos val="r"/>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5400000" spcFirstLastPara="1" vertOverflow="ellipsis" vert="horz" wrap="square" anchor="ctr" anchorCtr="1"/>
              <a:lstStyle/>
              <a:p>
                <a:pPr>
                  <a:defRPr sz="16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r>
                  <a:rPr lang="en-US" sz="1600" dirty="0">
                    <a:solidFill>
                      <a:srgbClr val="FF0000"/>
                    </a:solidFill>
                  </a:rPr>
                  <a:t>Diff(True-False)</a:t>
                </a:r>
              </a:p>
            </c:rich>
          </c:tx>
          <c:layout>
            <c:manualLayout>
              <c:xMode val="edge"/>
              <c:yMode val="edge"/>
              <c:x val="0.96611111111111114"/>
              <c:y val="0.33818079120592642"/>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a:outerShdw blurRad="50800" sx="1000" sy="1000" algn="ctr" rotWithShape="0">
              <a:srgbClr val="FF0000"/>
            </a:outerShdw>
          </a:effectLst>
        </c:spPr>
        <c:txPr>
          <a:bodyPr rot="-180000" spcFirstLastPara="1" vertOverflow="ellipsis" wrap="square" anchor="ctr" anchorCtr="0"/>
          <a:lstStyle/>
          <a:p>
            <a:pPr>
              <a:defRPr sz="1400" b="1"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crossAx val="538522048"/>
        <c:crosses val="max"/>
        <c:crossBetween val="between"/>
      </c:valAx>
      <c:catAx>
        <c:axId val="538522048"/>
        <c:scaling>
          <c:orientation val="minMax"/>
        </c:scaling>
        <c:delete val="1"/>
        <c:axPos val="b"/>
        <c:numFmt formatCode="General" sourceLinked="1"/>
        <c:majorTickMark val="out"/>
        <c:minorTickMark val="none"/>
        <c:tickLblPos val="nextTo"/>
        <c:crossAx val="538549928"/>
        <c:crosses val="autoZero"/>
        <c:auto val="1"/>
        <c:lblAlgn val="ctr"/>
        <c:lblOffset val="100"/>
        <c:noMultiLvlLbl val="0"/>
      </c:cat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egendEntry>
        <c:idx val="8"/>
        <c:delete val="1"/>
      </c:legendEntry>
      <c:layout>
        <c:manualLayout>
          <c:xMode val="edge"/>
          <c:yMode val="edge"/>
          <c:x val="5.5469050743657045E-2"/>
          <c:y val="0.10628892951023691"/>
          <c:w val="0.88764752274757353"/>
          <c:h val="5.2319574997038085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C6D4F-D122-4976-BBF8-5DC5D2A46EE8}" type="datetimeFigureOut">
              <a:rPr lang="en-US" smtClean="0"/>
              <a:t>9/15/2019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B063C-E33C-4AA4-90E3-030AB635A0EB}" type="slidenum">
              <a:rPr lang="en-US" smtClean="0"/>
              <a:t>‹#›</a:t>
            </a:fld>
            <a:endParaRPr lang="en-US"/>
          </a:p>
        </p:txBody>
      </p:sp>
    </p:spTree>
    <p:extLst>
      <p:ext uri="{BB962C8B-B14F-4D97-AF65-F5344CB8AC3E}">
        <p14:creationId xmlns:p14="http://schemas.microsoft.com/office/powerpoint/2010/main" val="64822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621D45-577A-47EC-AB00-5DA1592EB39C}" type="slidenum">
              <a:rPr lang="en-US" smtClean="0"/>
              <a:t>10</a:t>
            </a:fld>
            <a:endParaRPr lang="en-US"/>
          </a:p>
        </p:txBody>
      </p:sp>
    </p:spTree>
    <p:extLst>
      <p:ext uri="{BB962C8B-B14F-4D97-AF65-F5344CB8AC3E}">
        <p14:creationId xmlns:p14="http://schemas.microsoft.com/office/powerpoint/2010/main" val="287858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621D45-577A-47EC-AB00-5DA1592EB39C}" type="slidenum">
              <a:rPr lang="en-US" smtClean="0"/>
              <a:t>11</a:t>
            </a:fld>
            <a:endParaRPr lang="en-US"/>
          </a:p>
        </p:txBody>
      </p:sp>
    </p:spTree>
    <p:extLst>
      <p:ext uri="{BB962C8B-B14F-4D97-AF65-F5344CB8AC3E}">
        <p14:creationId xmlns:p14="http://schemas.microsoft.com/office/powerpoint/2010/main" val="3964515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621D45-577A-47EC-AB00-5DA1592EB39C}" type="slidenum">
              <a:rPr lang="en-US" smtClean="0"/>
              <a:t>14</a:t>
            </a:fld>
            <a:endParaRPr lang="en-US"/>
          </a:p>
        </p:txBody>
      </p:sp>
    </p:spTree>
    <p:extLst>
      <p:ext uri="{BB962C8B-B14F-4D97-AF65-F5344CB8AC3E}">
        <p14:creationId xmlns:p14="http://schemas.microsoft.com/office/powerpoint/2010/main" val="165372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621D45-577A-47EC-AB00-5DA1592EB39C}" type="slidenum">
              <a:rPr lang="en-US" smtClean="0"/>
              <a:t>15</a:t>
            </a:fld>
            <a:endParaRPr lang="en-US"/>
          </a:p>
        </p:txBody>
      </p:sp>
    </p:spTree>
    <p:extLst>
      <p:ext uri="{BB962C8B-B14F-4D97-AF65-F5344CB8AC3E}">
        <p14:creationId xmlns:p14="http://schemas.microsoft.com/office/powerpoint/2010/main" val="14317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621D45-577A-47EC-AB00-5DA1592EB39C}" type="slidenum">
              <a:rPr lang="en-US" smtClean="0"/>
              <a:t>16</a:t>
            </a:fld>
            <a:endParaRPr lang="en-US"/>
          </a:p>
        </p:txBody>
      </p:sp>
    </p:spTree>
    <p:extLst>
      <p:ext uri="{BB962C8B-B14F-4D97-AF65-F5344CB8AC3E}">
        <p14:creationId xmlns:p14="http://schemas.microsoft.com/office/powerpoint/2010/main" val="173900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969217-ACBE-4928-BDDD-95FA4235095C}" type="datetime1">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354204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57B91-D642-4F82-83E4-0BC40C4B8227}" type="datetime1">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423112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25A4D-3078-4604-84D3-5013C51A74AC}" type="datetime1">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97267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C0788-B437-447F-A076-3A499934814E}" type="datetime1">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376151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B263E1-48E4-4463-8EB0-9C5B818630FC}" type="datetime1">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361242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6E28D-1EFD-42C8-B45D-F4E5BAF29E35}" type="datetime1">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168507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AC5BE-2653-4967-AEF0-6545639C42E7}" type="datetime1">
              <a:rPr lang="en-US" smtClean="0"/>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417998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0A3DDC-39E8-4D09-9C1E-C6267F6E244B}" type="datetime1">
              <a:rPr lang="en-US" smtClean="0"/>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186204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10EFD-9140-4180-A1EC-2E51ED724B62}" type="datetime1">
              <a:rPr lang="en-US" smtClean="0"/>
              <a:t>9/15/2019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363819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73FF64-7487-4285-AFBF-6A1B87E2D38F}" type="datetime1">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390188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D8EBE-F03C-4040-8B19-5FCF057696DC}" type="datetime1">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368CD-0EFD-4356-BCD4-9FE5F856A1D8}" type="slidenum">
              <a:rPr lang="en-US" smtClean="0"/>
              <a:t>‹#›</a:t>
            </a:fld>
            <a:endParaRPr lang="en-US"/>
          </a:p>
        </p:txBody>
      </p:sp>
    </p:spTree>
    <p:extLst>
      <p:ext uri="{BB962C8B-B14F-4D97-AF65-F5344CB8AC3E}">
        <p14:creationId xmlns:p14="http://schemas.microsoft.com/office/powerpoint/2010/main" val="411344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B0922-05E8-4BBC-AA4C-E4D7F15A52FD}" type="datetime1">
              <a:rPr lang="en-US" smtClean="0"/>
              <a:t>9/15/2019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368CD-0EFD-4356-BCD4-9FE5F856A1D8}" type="slidenum">
              <a:rPr lang="en-US" smtClean="0"/>
              <a:t>‹#›</a:t>
            </a:fld>
            <a:endParaRPr lang="en-US"/>
          </a:p>
        </p:txBody>
      </p:sp>
    </p:spTree>
    <p:extLst>
      <p:ext uri="{BB962C8B-B14F-4D97-AF65-F5344CB8AC3E}">
        <p14:creationId xmlns:p14="http://schemas.microsoft.com/office/powerpoint/2010/main" val="2868218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3.emf"/><Relationship Id="rId7"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hyperlink" Target="https://crowdanalytix.com/contests/global-energy-forecasting-competition-2014-probabilistic-solar-power-forecast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7.xml"/><Relationship Id="rId11" Type="http://schemas.openxmlformats.org/officeDocument/2006/relationships/image" Target="../media/image180.png"/><Relationship Id="rId5" Type="http://schemas.openxmlformats.org/officeDocument/2006/relationships/image" Target="../media/image20.emf"/><Relationship Id="rId10" Type="http://schemas.openxmlformats.org/officeDocument/2006/relationships/image" Target="../media/image171.png"/><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pic.uncc.edu/" TargetMode="External"/><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9575" y="612698"/>
            <a:ext cx="6784848" cy="4708981"/>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 Post-processing Approach for Solar Power Combined Forecasts of Ramp Events</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Mohamed Abuella</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Supervised by: </a:t>
            </a:r>
          </a:p>
          <a:p>
            <a:pPr algn="ctr"/>
            <a:r>
              <a:rPr lang="en-US" dirty="0">
                <a:latin typeface="Times New Roman" panose="02020603050405020304" pitchFamily="18" charset="0"/>
                <a:cs typeface="Times New Roman" panose="02020603050405020304" pitchFamily="18" charset="0"/>
              </a:rPr>
              <a:t>Prof. Badrul Chowdhury</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 dissertation submitted to the faculty of</a:t>
            </a:r>
          </a:p>
          <a:p>
            <a:pPr algn="ctr"/>
            <a:r>
              <a:rPr lang="en-US" dirty="0">
                <a:latin typeface="Times New Roman" panose="02020603050405020304" pitchFamily="18" charset="0"/>
                <a:cs typeface="Times New Roman" panose="02020603050405020304" pitchFamily="18" charset="0"/>
              </a:rPr>
              <a:t>The University of North Carolina at Charlotte</a:t>
            </a:r>
          </a:p>
          <a:p>
            <a:pPr algn="ctr"/>
            <a:r>
              <a:rPr lang="en-US" dirty="0">
                <a:latin typeface="Times New Roman" panose="02020603050405020304" pitchFamily="18" charset="0"/>
                <a:cs typeface="Times New Roman" panose="02020603050405020304" pitchFamily="18" charset="0"/>
              </a:rPr>
              <a:t>in partial fulfillment of the requirements</a:t>
            </a:r>
          </a:p>
          <a:p>
            <a:pPr algn="ctr"/>
            <a:r>
              <a:rPr lang="en-US" dirty="0">
                <a:latin typeface="Times New Roman" panose="02020603050405020304" pitchFamily="18" charset="0"/>
                <a:cs typeface="Times New Roman" panose="02020603050405020304" pitchFamily="18" charset="0"/>
              </a:rPr>
              <a:t>for the degree of Doctor of Philosophy in</a:t>
            </a:r>
          </a:p>
          <a:p>
            <a:pPr algn="ctr"/>
            <a:r>
              <a:rPr lang="en-US" dirty="0">
                <a:latin typeface="Times New Roman" panose="02020603050405020304" pitchFamily="18" charset="0"/>
                <a:cs typeface="Times New Roman" panose="02020603050405020304" pitchFamily="18" charset="0"/>
              </a:rPr>
              <a:t>Electrical Engineering</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Charlotte</a:t>
            </a:r>
          </a:p>
          <a:p>
            <a:pPr algn="ctr"/>
            <a:r>
              <a:rPr lang="en-US" dirty="0">
                <a:latin typeface="Times New Roman" panose="02020603050405020304" pitchFamily="18" charset="0"/>
                <a:cs typeface="Times New Roman" panose="02020603050405020304" pitchFamily="18" charset="0"/>
              </a:rPr>
              <a:t>October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2018 </a:t>
            </a:r>
          </a:p>
        </p:txBody>
      </p:sp>
      <p:pic>
        <p:nvPicPr>
          <p:cNvPr id="7" name="Picture 4" descr="Image result for unc charlotte epic">
            <a:extLst>
              <a:ext uri="{FF2B5EF4-FFF2-40B4-BE49-F238E27FC236}">
                <a16:creationId xmlns:a16="http://schemas.microsoft.com/office/drawing/2014/main" id="{E8379757-D159-4A20-B030-C4D0D2099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668" y="5657379"/>
            <a:ext cx="3542663" cy="11484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5F7907C-991D-425C-86DC-E5257FCEF0A5}"/>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90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C616A7-7AA0-433B-BA29-5D301F273771}"/>
              </a:ext>
            </a:extLst>
          </p:cNvPr>
          <p:cNvSpPr/>
          <p:nvPr/>
        </p:nvSpPr>
        <p:spPr>
          <a:xfrm>
            <a:off x="4689835" y="6187074"/>
            <a:ext cx="3161250" cy="338554"/>
          </a:xfrm>
          <a:prstGeom prst="rect">
            <a:avLst/>
          </a:prstGeom>
        </p:spPr>
        <p:txBody>
          <a:bodyPr wrap="none">
            <a:spAutoFit/>
          </a:bodyPr>
          <a:lstStyle/>
          <a:p>
            <a:r>
              <a:rPr lang="en-US" sz="1600" dirty="0">
                <a:latin typeface="Cambria" panose="02040503050406030204" pitchFamily="18" charset="0"/>
                <a:ea typeface="MS Mincho" panose="02020609040205080304" pitchFamily="49" charset="-128"/>
                <a:cs typeface="Arial" panose="020B0604020202020204" pitchFamily="34" charset="0"/>
              </a:rPr>
              <a:t>Ramp Events During a Cloudy Day</a:t>
            </a:r>
            <a:endParaRPr lang="en-US" sz="1600" dirty="0"/>
          </a:p>
        </p:txBody>
      </p:sp>
      <p:grpSp>
        <p:nvGrpSpPr>
          <p:cNvPr id="3" name="Group 2">
            <a:extLst>
              <a:ext uri="{FF2B5EF4-FFF2-40B4-BE49-F238E27FC236}">
                <a16:creationId xmlns:a16="http://schemas.microsoft.com/office/drawing/2014/main" id="{825E53BA-97F6-4CD1-8DEF-14AE050ED547}"/>
              </a:ext>
            </a:extLst>
          </p:cNvPr>
          <p:cNvGrpSpPr/>
          <p:nvPr/>
        </p:nvGrpSpPr>
        <p:grpSpPr>
          <a:xfrm>
            <a:off x="4886983" y="1030375"/>
            <a:ext cx="1420416" cy="1076577"/>
            <a:chOff x="6189272" y="754397"/>
            <a:chExt cx="1304202" cy="1136577"/>
          </a:xfrm>
        </p:grpSpPr>
        <p:pic>
          <p:nvPicPr>
            <p:cNvPr id="4" name="Picture 3">
              <a:extLst>
                <a:ext uri="{FF2B5EF4-FFF2-40B4-BE49-F238E27FC236}">
                  <a16:creationId xmlns:a16="http://schemas.microsoft.com/office/drawing/2014/main" id="{5C3ADE21-73B2-48D4-975E-0BD109D18170}"/>
                </a:ext>
              </a:extLst>
            </p:cNvPr>
            <p:cNvPicPr>
              <a:picLocks noChangeAspect="1"/>
            </p:cNvPicPr>
            <p:nvPr/>
          </p:nvPicPr>
          <p:blipFill rotWithShape="1">
            <a:blip r:embed="rId3"/>
            <a:srcRect l="51022" t="12969" r="42379" b="46096"/>
            <a:stretch/>
          </p:blipFill>
          <p:spPr>
            <a:xfrm>
              <a:off x="6189272" y="754397"/>
              <a:ext cx="674074" cy="949655"/>
            </a:xfrm>
            <a:prstGeom prst="rect">
              <a:avLst/>
            </a:prstGeom>
          </p:spPr>
        </p:pic>
        <p:grpSp>
          <p:nvGrpSpPr>
            <p:cNvPr id="5" name="Group 4">
              <a:extLst>
                <a:ext uri="{FF2B5EF4-FFF2-40B4-BE49-F238E27FC236}">
                  <a16:creationId xmlns:a16="http://schemas.microsoft.com/office/drawing/2014/main" id="{5F9C5D45-B61A-4EEC-9145-466B2F97611A}"/>
                </a:ext>
              </a:extLst>
            </p:cNvPr>
            <p:cNvGrpSpPr/>
            <p:nvPr/>
          </p:nvGrpSpPr>
          <p:grpSpPr>
            <a:xfrm>
              <a:off x="6308317" y="864653"/>
              <a:ext cx="1185157" cy="1026321"/>
              <a:chOff x="6308317" y="864653"/>
              <a:chExt cx="1185157" cy="1026321"/>
            </a:xfrm>
          </p:grpSpPr>
          <p:cxnSp>
            <p:nvCxnSpPr>
              <p:cNvPr id="6" name="Straight Connector 5">
                <a:extLst>
                  <a:ext uri="{FF2B5EF4-FFF2-40B4-BE49-F238E27FC236}">
                    <a16:creationId xmlns:a16="http://schemas.microsoft.com/office/drawing/2014/main" id="{6C78F83B-178F-4FD5-B0F0-879F812533A5}"/>
                  </a:ext>
                </a:extLst>
              </p:cNvPr>
              <p:cNvCxnSpPr/>
              <p:nvPr/>
            </p:nvCxnSpPr>
            <p:spPr>
              <a:xfrm>
                <a:off x="6308317" y="864653"/>
                <a:ext cx="863871" cy="0"/>
              </a:xfrm>
              <a:prstGeom prst="line">
                <a:avLst/>
              </a:prstGeom>
              <a:ln w="3175" cap="rnd">
                <a:solidFill>
                  <a:schemeClr val="bg1">
                    <a:lumMod val="50000"/>
                  </a:schemeClr>
                </a:solidFill>
                <a:headEnd w="sm" len="sm"/>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C472D5D-4DDF-4D32-A089-D30277B9E331}"/>
                  </a:ext>
                </a:extLst>
              </p:cNvPr>
              <p:cNvCxnSpPr/>
              <p:nvPr/>
            </p:nvCxnSpPr>
            <p:spPr>
              <a:xfrm>
                <a:off x="6857938" y="1241038"/>
                <a:ext cx="457262" cy="0"/>
              </a:xfrm>
              <a:prstGeom prst="line">
                <a:avLst/>
              </a:prstGeom>
              <a:ln w="3175" cap="rnd">
                <a:solidFill>
                  <a:schemeClr val="bg1">
                    <a:lumMod val="50000"/>
                  </a:schemeClr>
                </a:solidFill>
                <a:headEnd w="sm" len="sm"/>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9E4CF71-1840-498B-974B-741E4573ABE4}"/>
                      </a:ext>
                    </a:extLst>
                  </p:cNvPr>
                  <p:cNvSpPr/>
                  <p:nvPr/>
                </p:nvSpPr>
                <p:spPr>
                  <a:xfrm>
                    <a:off x="6910322" y="871706"/>
                    <a:ext cx="583152" cy="400109"/>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sz="1350" i="1">
                              <a:latin typeface="Cambria Math" panose="02040503050406030204" pitchFamily="18" charset="0"/>
                            </a:rPr>
                            <m:t>Δ</m:t>
                          </m:r>
                          <m:r>
                            <a:rPr lang="en-US" sz="1350" i="1">
                              <a:latin typeface="Cambria Math" panose="02040503050406030204" pitchFamily="18" charset="0"/>
                            </a:rPr>
                            <m:t>𝑃</m:t>
                          </m:r>
                        </m:oMath>
                      </m:oMathPara>
                    </a14:m>
                    <a:endParaRPr lang="en-US" sz="1350" dirty="0"/>
                  </a:p>
                </p:txBody>
              </p:sp>
            </mc:Choice>
            <mc:Fallback xmlns="">
              <p:sp>
                <p:nvSpPr>
                  <p:cNvPr id="8" name="Rectangle 7">
                    <a:extLst>
                      <a:ext uri="{FF2B5EF4-FFF2-40B4-BE49-F238E27FC236}">
                        <a16:creationId xmlns:a16="http://schemas.microsoft.com/office/drawing/2014/main" id="{E9E4CF71-1840-498B-974B-741E4573ABE4}"/>
                      </a:ext>
                    </a:extLst>
                  </p:cNvPr>
                  <p:cNvSpPr>
                    <a:spLocks noRot="1" noChangeAspect="1" noMove="1" noResize="1" noEditPoints="1" noAdjustHandles="1" noChangeArrowheads="1" noChangeShapeType="1" noTextEdit="1"/>
                  </p:cNvSpPr>
                  <p:nvPr/>
                </p:nvSpPr>
                <p:spPr>
                  <a:xfrm>
                    <a:off x="6910322" y="871706"/>
                    <a:ext cx="583152" cy="40010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7A274A8-B347-412B-A623-A66A30C12475}"/>
                      </a:ext>
                    </a:extLst>
                  </p:cNvPr>
                  <p:cNvSpPr/>
                  <p:nvPr/>
                </p:nvSpPr>
                <p:spPr>
                  <a:xfrm>
                    <a:off x="6344021" y="1490865"/>
                    <a:ext cx="531856" cy="400109"/>
                  </a:xfrm>
                  <a:prstGeom prst="rect">
                    <a:avLst/>
                  </a:prstGeom>
                  <a:ln cap="rnd">
                    <a:noFill/>
                    <a:headEnd w="sm" len="sm"/>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sz="1350" i="1">
                              <a:latin typeface="Cambria Math" panose="02040503050406030204" pitchFamily="18" charset="0"/>
                            </a:rPr>
                            <m:t>Δ</m:t>
                          </m:r>
                          <m:r>
                            <a:rPr lang="en-US" sz="1350" i="1">
                              <a:latin typeface="Cambria Math" panose="02040503050406030204" pitchFamily="18" charset="0"/>
                            </a:rPr>
                            <m:t>𝑡</m:t>
                          </m:r>
                        </m:oMath>
                      </m:oMathPara>
                    </a14:m>
                    <a:endParaRPr lang="en-US" sz="1350" dirty="0"/>
                  </a:p>
                </p:txBody>
              </p:sp>
            </mc:Choice>
            <mc:Fallback xmlns="">
              <p:sp>
                <p:nvSpPr>
                  <p:cNvPr id="9" name="Rectangle 8">
                    <a:extLst>
                      <a:ext uri="{FF2B5EF4-FFF2-40B4-BE49-F238E27FC236}">
                        <a16:creationId xmlns:a16="http://schemas.microsoft.com/office/drawing/2014/main" id="{87A274A8-B347-412B-A623-A66A30C12475}"/>
                      </a:ext>
                    </a:extLst>
                  </p:cNvPr>
                  <p:cNvSpPr>
                    <a:spLocks noRot="1" noChangeAspect="1" noMove="1" noResize="1" noEditPoints="1" noAdjustHandles="1" noChangeArrowheads="1" noChangeShapeType="1" noTextEdit="1"/>
                  </p:cNvSpPr>
                  <p:nvPr/>
                </p:nvSpPr>
                <p:spPr>
                  <a:xfrm>
                    <a:off x="6344021" y="1490865"/>
                    <a:ext cx="531856" cy="400109"/>
                  </a:xfrm>
                  <a:prstGeom prst="rect">
                    <a:avLst/>
                  </a:prstGeom>
                  <a:blipFill>
                    <a:blip r:embed="rId5"/>
                    <a:stretch>
                      <a:fillRect/>
                    </a:stretch>
                  </a:blipFill>
                  <a:ln cap="rnd">
                    <a:noFill/>
                    <a:headEnd w="sm" len="sm"/>
                  </a:ln>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0F26FB5A-2DC0-49D2-8EA2-DC8FDD488D57}"/>
                  </a:ext>
                </a:extLst>
              </p:cNvPr>
              <p:cNvCxnSpPr/>
              <p:nvPr/>
            </p:nvCxnSpPr>
            <p:spPr>
              <a:xfrm>
                <a:off x="6308317" y="1689934"/>
                <a:ext cx="131578" cy="0"/>
              </a:xfrm>
              <a:prstGeom prst="line">
                <a:avLst/>
              </a:prstGeom>
              <a:ln w="3175" cap="rnd">
                <a:solidFill>
                  <a:schemeClr val="bg1">
                    <a:lumMod val="50000"/>
                  </a:schemeClr>
                </a:solidFill>
                <a:headEnd w="sm" len="sm"/>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720CF73-2E3C-448B-8B77-2AC100FF5D38}"/>
                  </a:ext>
                </a:extLst>
              </p:cNvPr>
              <p:cNvCxnSpPr/>
              <p:nvPr/>
            </p:nvCxnSpPr>
            <p:spPr>
              <a:xfrm>
                <a:off x="6683035" y="1692941"/>
                <a:ext cx="131578" cy="0"/>
              </a:xfrm>
              <a:prstGeom prst="line">
                <a:avLst/>
              </a:prstGeom>
              <a:ln w="3175" cap="rnd">
                <a:solidFill>
                  <a:schemeClr val="bg1">
                    <a:lumMod val="50000"/>
                  </a:schemeClr>
                </a:solidFill>
                <a:headEnd w="sm" len="sm"/>
              </a:ln>
            </p:spPr>
            <p:style>
              <a:lnRef idx="2">
                <a:schemeClr val="accent1"/>
              </a:lnRef>
              <a:fillRef idx="0">
                <a:schemeClr val="accent1"/>
              </a:fillRef>
              <a:effectRef idx="1">
                <a:schemeClr val="accent1"/>
              </a:effectRef>
              <a:fontRef idx="minor">
                <a:schemeClr val="tx1"/>
              </a:fontRef>
            </p:style>
          </p:cxnSp>
        </p:grpSp>
      </p:grpSp>
      <p:sp>
        <p:nvSpPr>
          <p:cNvPr id="12" name="Rectangle 11">
            <a:extLst>
              <a:ext uri="{FF2B5EF4-FFF2-40B4-BE49-F238E27FC236}">
                <a16:creationId xmlns:a16="http://schemas.microsoft.com/office/drawing/2014/main" id="{8C670239-8F6C-45FB-8611-0BBBE9D23F78}"/>
              </a:ext>
            </a:extLst>
          </p:cNvPr>
          <p:cNvSpPr/>
          <p:nvPr/>
        </p:nvSpPr>
        <p:spPr>
          <a:xfrm>
            <a:off x="97076" y="3730788"/>
            <a:ext cx="3203703"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Some ramps are with low rates, while others with high rates.</a:t>
            </a:r>
            <a:endParaRPr lang="en-US"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9CDBA60-D9A5-481E-A3D4-256A6533C652}"/>
                  </a:ext>
                </a:extLst>
              </p:cNvPr>
              <p:cNvSpPr/>
              <p:nvPr/>
            </p:nvSpPr>
            <p:spPr>
              <a:xfrm>
                <a:off x="97076" y="2299158"/>
                <a:ext cx="9061437" cy="627223"/>
              </a:xfrm>
              <a:prstGeom prst="rect">
                <a:avLst/>
              </a:prstGeom>
              <a:ln>
                <a:noFill/>
              </a:ln>
            </p:spPr>
            <p:txBody>
              <a:bodyPr wrap="square">
                <a:spAutoFit/>
              </a:bodyPr>
              <a:lstStyle/>
              <a:p>
                <a:pPr algn="ctr"/>
                <a:r>
                  <a:rPr lang="en-US" sz="1600" dirty="0">
                    <a:solidFill>
                      <a:srgbClr val="00B050"/>
                    </a:solidFill>
                    <a:latin typeface="Times New Roman" panose="02020603050405020304" pitchFamily="18" charset="0"/>
                    <a:cs typeface="Times New Roman" panose="02020603050405020304" pitchFamily="18" charset="0"/>
                  </a:rPr>
                  <a:t>Ramp rate</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rPr>
                        </m:ctrlPr>
                      </m:fPr>
                      <m:num>
                        <m:r>
                          <m:rPr>
                            <m:sty m:val="p"/>
                          </m:rPr>
                          <a:rPr lang="el-GR" sz="2400" i="1">
                            <a:latin typeface="Cambria Math" panose="02040503050406030204" pitchFamily="18" charset="0"/>
                          </a:rPr>
                          <m:t>Δ</m:t>
                        </m:r>
                        <m:r>
                          <a:rPr lang="en-US" sz="2400" i="1">
                            <a:latin typeface="Cambria Math" panose="02040503050406030204" pitchFamily="18" charset="0"/>
                          </a:rPr>
                          <m:t>𝑃</m:t>
                        </m:r>
                      </m:num>
                      <m:den>
                        <m:r>
                          <m:rPr>
                            <m:sty m:val="p"/>
                          </m:rPr>
                          <a:rPr lang="el-GR" sz="2400" i="1">
                            <a:latin typeface="Cambria Math" panose="02040503050406030204" pitchFamily="18" charset="0"/>
                          </a:rPr>
                          <m:t>Δ</m:t>
                        </m:r>
                        <m:r>
                          <a:rPr lang="en-US" sz="2400" i="1">
                            <a:latin typeface="Cambria Math" panose="02040503050406030204" pitchFamily="18" charset="0"/>
                          </a:rPr>
                          <m:t>𝑡</m:t>
                        </m:r>
                      </m:den>
                    </m:f>
                  </m:oMath>
                </a14:m>
                <a:r>
                  <a:rPr lang="en-US" sz="2400" dirty="0">
                    <a:latin typeface="Courier New" panose="02070309020205020404" pitchFamily="49" charset="0"/>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0.2−0.85</m:t>
                        </m:r>
                      </m:num>
                      <m:den>
                        <m:r>
                          <a:rPr lang="en-US" sz="2400" i="1">
                            <a:latin typeface="Cambria Math" panose="02040503050406030204" pitchFamily="18" charset="0"/>
                          </a:rPr>
                          <m:t>12:00−11:00</m:t>
                        </m:r>
                      </m:den>
                    </m:f>
                    <m:r>
                      <a:rPr lang="en-US" sz="1600" i="1">
                        <a:latin typeface="Cambria Math" panose="02040503050406030204" pitchFamily="18" charset="0"/>
                      </a:rPr>
                      <m:t>=−0.65 </m:t>
                    </m:r>
                    <m:d>
                      <m:dPr>
                        <m:ctrlPr>
                          <a:rPr lang="en-US" sz="1600" i="1">
                            <a:latin typeface="Cambria Math" panose="02040503050406030204" pitchFamily="18" charset="0"/>
                          </a:rPr>
                        </m:ctrlPr>
                      </m:dPr>
                      <m:e>
                        <m:r>
                          <a:rPr lang="en-US" sz="1600" i="1">
                            <a:latin typeface="Cambria Math" panose="02040503050406030204" pitchFamily="18" charset="0"/>
                          </a:rPr>
                          <m:t>−65%</m:t>
                        </m:r>
                      </m:e>
                    </m:d>
                    <m:r>
                      <a:rPr lang="en-US" sz="1600" i="1">
                        <a:latin typeface="Cambria Math" panose="02040503050406030204" pitchFamily="18" charset="0"/>
                      </a:rPr>
                      <m:t> </m:t>
                    </m:r>
                    <m:r>
                      <a:rPr lang="en-US" sz="1600" i="1">
                        <a:latin typeface="Cambria Math" panose="02040503050406030204" pitchFamily="18" charset="0"/>
                      </a:rPr>
                      <m:t>𝑟𝑎𝑚𝑝</m:t>
                    </m:r>
                    <m:r>
                      <a:rPr lang="en-US" sz="1600" i="1">
                        <a:latin typeface="Cambria Math" panose="02040503050406030204" pitchFamily="18" charset="0"/>
                      </a:rPr>
                      <m:t> </m:t>
                    </m:r>
                    <m:r>
                      <a:rPr lang="en-US" sz="1600" i="1">
                        <a:latin typeface="Cambria Math" panose="02040503050406030204" pitchFamily="18" charset="0"/>
                      </a:rPr>
                      <m:t>𝑑𝑜𝑤𝑛</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𝑖𝑡𝑠</m:t>
                    </m:r>
                    <m:r>
                      <a:rPr lang="en-US" sz="1600" i="1">
                        <a:latin typeface="Cambria Math" panose="02040503050406030204" pitchFamily="18" charset="0"/>
                      </a:rPr>
                      <m:t> </m:t>
                    </m:r>
                    <m:r>
                      <a:rPr lang="en-US" sz="1600" i="1">
                        <a:latin typeface="Cambria Math" panose="02040503050406030204" pitchFamily="18" charset="0"/>
                      </a:rPr>
                      <m:t>𝑛𝑜𝑟𝑚𝑎𝑙</m:t>
                    </m:r>
                    <m:r>
                      <a:rPr lang="en-US" sz="1600" i="1">
                        <a:latin typeface="Cambria Math" panose="02040503050406030204" pitchFamily="18" charset="0"/>
                      </a:rPr>
                      <m:t> </m:t>
                    </m:r>
                    <m:r>
                      <a:rPr lang="en-US" sz="1600" i="1">
                        <a:latin typeface="Cambria Math" panose="02040503050406030204" pitchFamily="18" charset="0"/>
                      </a:rPr>
                      <m:t>𝑐𝑎𝑝𝑎𝑐𝑖𝑡𝑦</m:t>
                    </m:r>
                    <m:r>
                      <a:rPr lang="en-US" sz="1600" b="0" i="1" smtClean="0">
                        <a:latin typeface="Cambria Math" panose="02040503050406030204" pitchFamily="18" charset="0"/>
                      </a:rPr>
                      <m:t>,  (</m:t>
                    </m:r>
                    <m:r>
                      <a:rPr lang="en-US" sz="1600" b="0" i="1" smtClean="0">
                        <a:latin typeface="Cambria Math" panose="02040503050406030204" pitchFamily="18" charset="0"/>
                      </a:rPr>
                      <m:t>𝑝𝑢</m:t>
                    </m:r>
                    <m:r>
                      <a:rPr lang="en-US" sz="1600" b="0" i="1" smtClean="0">
                        <a:latin typeface="Cambria Math" panose="02040503050406030204" pitchFamily="18" charset="0"/>
                      </a:rPr>
                      <m:t>/</m:t>
                    </m:r>
                    <m:r>
                      <a:rPr lang="en-US" sz="1600" b="0" i="1" smtClean="0">
                        <a:latin typeface="Cambria Math" panose="02040503050406030204" pitchFamily="18" charset="0"/>
                      </a:rPr>
                      <m:t>h𝑟</m:t>
                    </m:r>
                    <m:r>
                      <a:rPr lang="en-US" sz="1600" b="0" i="1" smtClean="0">
                        <a:latin typeface="Cambria Math" panose="02040503050406030204" pitchFamily="18" charset="0"/>
                      </a:rPr>
                      <m:t>)</m:t>
                    </m:r>
                  </m:oMath>
                </a14:m>
                <a:endParaRPr lang="en-US" sz="1600" dirty="0">
                  <a:latin typeface="Courier New" panose="02070309020205020404" pitchFamily="49" charset="0"/>
                </a:endParaRPr>
              </a:p>
            </p:txBody>
          </p:sp>
        </mc:Choice>
        <mc:Fallback xmlns="">
          <p:sp>
            <p:nvSpPr>
              <p:cNvPr id="13" name="Rectangle 12">
                <a:extLst>
                  <a:ext uri="{FF2B5EF4-FFF2-40B4-BE49-F238E27FC236}">
                    <a16:creationId xmlns:a16="http://schemas.microsoft.com/office/drawing/2014/main" id="{09CDBA60-D9A5-481E-A3D4-256A6533C652}"/>
                  </a:ext>
                </a:extLst>
              </p:cNvPr>
              <p:cNvSpPr>
                <a:spLocks noRot="1" noChangeAspect="1" noMove="1" noResize="1" noEditPoints="1" noAdjustHandles="1" noChangeArrowheads="1" noChangeShapeType="1" noTextEdit="1"/>
              </p:cNvSpPr>
              <p:nvPr/>
            </p:nvSpPr>
            <p:spPr>
              <a:xfrm>
                <a:off x="97076" y="2299158"/>
                <a:ext cx="9061437" cy="627223"/>
              </a:xfrm>
              <a:prstGeom prst="rect">
                <a:avLst/>
              </a:prstGeom>
              <a:blipFill>
                <a:blip r:embed="rId6"/>
                <a:stretch>
                  <a:fillRect b="-1165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06464BB-05CC-4AE7-B029-61E93592D3EB}"/>
                  </a:ext>
                </a:extLst>
              </p:cNvPr>
              <p:cNvSpPr/>
              <p:nvPr/>
            </p:nvSpPr>
            <p:spPr>
              <a:xfrm>
                <a:off x="-55004" y="2954765"/>
                <a:ext cx="9055986" cy="627223"/>
              </a:xfrm>
              <a:prstGeom prst="rect">
                <a:avLst/>
              </a:prstGeom>
              <a:ln>
                <a:noFill/>
              </a:ln>
            </p:spPr>
            <p:txBody>
              <a:bodyPr wrap="square">
                <a:spAutoFit/>
              </a:bodyPr>
              <a:lstStyle/>
              <a:p>
                <a:pPr algn="ctr"/>
                <a:r>
                  <a:rPr lang="en-US" sz="1600" dirty="0">
                    <a:solidFill>
                      <a:srgbClr val="FF0000"/>
                    </a:solidFill>
                    <a:latin typeface="Times New Roman" panose="02020603050405020304" pitchFamily="18" charset="0"/>
                    <a:cs typeface="Times New Roman" panose="02020603050405020304" pitchFamily="18" charset="0"/>
                  </a:rPr>
                  <a:t>Ramp rate</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rPr>
                        </m:ctrlPr>
                      </m:fPr>
                      <m:num>
                        <m:r>
                          <m:rPr>
                            <m:sty m:val="p"/>
                          </m:rPr>
                          <a:rPr lang="el-GR" sz="2400" i="1">
                            <a:latin typeface="Cambria Math" panose="02040503050406030204" pitchFamily="18" charset="0"/>
                          </a:rPr>
                          <m:t>Δ</m:t>
                        </m:r>
                        <m:r>
                          <a:rPr lang="en-US" sz="2400" i="1">
                            <a:latin typeface="Cambria Math" panose="02040503050406030204" pitchFamily="18" charset="0"/>
                          </a:rPr>
                          <m:t>𝑃</m:t>
                        </m:r>
                      </m:num>
                      <m:den>
                        <m:r>
                          <m:rPr>
                            <m:sty m:val="p"/>
                          </m:rPr>
                          <a:rPr lang="el-GR" sz="2400" i="1">
                            <a:latin typeface="Cambria Math" panose="02040503050406030204" pitchFamily="18" charset="0"/>
                          </a:rPr>
                          <m:t>Δ</m:t>
                        </m:r>
                        <m:r>
                          <a:rPr lang="en-US" sz="2400" i="1">
                            <a:latin typeface="Cambria Math" panose="02040503050406030204" pitchFamily="18" charset="0"/>
                          </a:rPr>
                          <m:t>𝑡</m:t>
                        </m:r>
                      </m:den>
                    </m:f>
                  </m:oMath>
                </a14:m>
                <a:r>
                  <a:rPr lang="en-US" sz="2400" dirty="0">
                    <a:latin typeface="Courier New" panose="02070309020205020404" pitchFamily="49" charset="0"/>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0.48−0.1</m:t>
                        </m:r>
                      </m:num>
                      <m:den>
                        <m:r>
                          <a:rPr lang="en-US" sz="2400" i="1">
                            <a:latin typeface="Cambria Math" panose="02040503050406030204" pitchFamily="18" charset="0"/>
                          </a:rPr>
                          <m:t>14:00−13:00</m:t>
                        </m:r>
                      </m:den>
                    </m:f>
                    <m:r>
                      <a:rPr lang="en-US" sz="1600" i="1">
                        <a:latin typeface="Cambria Math" panose="02040503050406030204" pitchFamily="18" charset="0"/>
                      </a:rPr>
                      <m:t>=+0.38 </m:t>
                    </m:r>
                    <m:d>
                      <m:dPr>
                        <m:ctrlPr>
                          <a:rPr lang="en-US" sz="1600" i="1">
                            <a:latin typeface="Cambria Math" panose="02040503050406030204" pitchFamily="18" charset="0"/>
                          </a:rPr>
                        </m:ctrlPr>
                      </m:dPr>
                      <m:e>
                        <m:r>
                          <a:rPr lang="en-US" sz="1600" i="1">
                            <a:latin typeface="Cambria Math" panose="02040503050406030204" pitchFamily="18" charset="0"/>
                          </a:rPr>
                          <m:t>+38%</m:t>
                        </m:r>
                      </m:e>
                    </m:d>
                    <m:r>
                      <a:rPr lang="en-US" sz="1600" i="1">
                        <a:latin typeface="Cambria Math" panose="02040503050406030204" pitchFamily="18" charset="0"/>
                      </a:rPr>
                      <m:t> </m:t>
                    </m:r>
                    <m:r>
                      <a:rPr lang="en-US" sz="1600" i="1">
                        <a:latin typeface="Cambria Math" panose="02040503050406030204" pitchFamily="18" charset="0"/>
                      </a:rPr>
                      <m:t>𝑟𝑎𝑚𝑝</m:t>
                    </m:r>
                    <m:r>
                      <a:rPr lang="en-US" sz="1600" i="1">
                        <a:latin typeface="Cambria Math" panose="02040503050406030204" pitchFamily="18" charset="0"/>
                      </a:rPr>
                      <m:t> </m:t>
                    </m:r>
                    <m:r>
                      <a:rPr lang="en-US" sz="1600" i="1">
                        <a:latin typeface="Cambria Math" panose="02040503050406030204" pitchFamily="18" charset="0"/>
                      </a:rPr>
                      <m:t>𝑢𝑝</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𝑖𝑡𝑠</m:t>
                    </m:r>
                    <m:r>
                      <a:rPr lang="en-US" sz="1600" i="1">
                        <a:latin typeface="Cambria Math" panose="02040503050406030204" pitchFamily="18" charset="0"/>
                      </a:rPr>
                      <m:t> </m:t>
                    </m:r>
                    <m:r>
                      <a:rPr lang="en-US" sz="1600" i="1">
                        <a:latin typeface="Cambria Math" panose="02040503050406030204" pitchFamily="18" charset="0"/>
                      </a:rPr>
                      <m:t>𝑛𝑜𝑟𝑚𝑎𝑙</m:t>
                    </m:r>
                    <m:r>
                      <a:rPr lang="en-US" sz="1600" i="1">
                        <a:latin typeface="Cambria Math" panose="02040503050406030204" pitchFamily="18" charset="0"/>
                      </a:rPr>
                      <m:t> </m:t>
                    </m:r>
                    <m:r>
                      <a:rPr lang="en-US" sz="1600" i="1">
                        <a:latin typeface="Cambria Math" panose="02040503050406030204" pitchFamily="18" charset="0"/>
                      </a:rPr>
                      <m:t>𝑐𝑎𝑝𝑎𝑐𝑖𝑡𝑦</m:t>
                    </m:r>
                    <m:r>
                      <a:rPr lang="en-US" sz="1600" b="0" i="1" smtClean="0">
                        <a:latin typeface="Cambria Math" panose="02040503050406030204" pitchFamily="18" charset="0"/>
                      </a:rPr>
                      <m:t>,  (</m:t>
                    </m:r>
                    <m:r>
                      <a:rPr lang="en-US" sz="1600" b="0" i="1" smtClean="0">
                        <a:latin typeface="Cambria Math" panose="02040503050406030204" pitchFamily="18" charset="0"/>
                      </a:rPr>
                      <m:t>𝑝𝑢</m:t>
                    </m:r>
                    <m:r>
                      <a:rPr lang="en-US" sz="1600" b="0" i="1" smtClean="0">
                        <a:latin typeface="Cambria Math" panose="02040503050406030204" pitchFamily="18" charset="0"/>
                      </a:rPr>
                      <m:t>/</m:t>
                    </m:r>
                    <m:r>
                      <a:rPr lang="en-US" sz="1600" b="0" i="1" smtClean="0">
                        <a:latin typeface="Cambria Math" panose="02040503050406030204" pitchFamily="18" charset="0"/>
                      </a:rPr>
                      <m:t>h𝑟</m:t>
                    </m:r>
                    <m:r>
                      <a:rPr lang="en-US" sz="1600" b="0" i="1" smtClean="0">
                        <a:latin typeface="Cambria Math" panose="02040503050406030204" pitchFamily="18" charset="0"/>
                      </a:rPr>
                      <m:t>) </m:t>
                    </m:r>
                  </m:oMath>
                </a14:m>
                <a:endParaRPr lang="en-US" sz="1600" dirty="0">
                  <a:latin typeface="Courier New" panose="02070309020205020404" pitchFamily="49" charset="0"/>
                </a:endParaRPr>
              </a:p>
            </p:txBody>
          </p:sp>
        </mc:Choice>
        <mc:Fallback xmlns="">
          <p:sp>
            <p:nvSpPr>
              <p:cNvPr id="14" name="Rectangle 13">
                <a:extLst>
                  <a:ext uri="{FF2B5EF4-FFF2-40B4-BE49-F238E27FC236}">
                    <a16:creationId xmlns:a16="http://schemas.microsoft.com/office/drawing/2014/main" id="{506464BB-05CC-4AE7-B029-61E93592D3EB}"/>
                  </a:ext>
                </a:extLst>
              </p:cNvPr>
              <p:cNvSpPr>
                <a:spLocks noRot="1" noChangeAspect="1" noMove="1" noResize="1" noEditPoints="1" noAdjustHandles="1" noChangeArrowheads="1" noChangeShapeType="1" noTextEdit="1"/>
              </p:cNvSpPr>
              <p:nvPr/>
            </p:nvSpPr>
            <p:spPr>
              <a:xfrm>
                <a:off x="-55004" y="2954765"/>
                <a:ext cx="9055986" cy="627223"/>
              </a:xfrm>
              <a:prstGeom prst="rect">
                <a:avLst/>
              </a:prstGeom>
              <a:blipFill>
                <a:blip r:embed="rId7"/>
                <a:stretch>
                  <a:fillRect b="-11650"/>
                </a:stretch>
              </a:blipFill>
              <a:ln>
                <a:noFill/>
              </a:ln>
            </p:spPr>
            <p:txBody>
              <a:bodyPr/>
              <a:lstStyle/>
              <a:p>
                <a:r>
                  <a:rPr lang="en-US">
                    <a:noFill/>
                  </a:rPr>
                  <a:t> </a:t>
                </a:r>
              </a:p>
            </p:txBody>
          </p:sp>
        </mc:Fallback>
      </mc:AlternateContent>
      <p:sp>
        <p:nvSpPr>
          <p:cNvPr id="15" name="Rectangle 14">
            <a:extLst>
              <a:ext uri="{FF2B5EF4-FFF2-40B4-BE49-F238E27FC236}">
                <a16:creationId xmlns:a16="http://schemas.microsoft.com/office/drawing/2014/main" id="{4B2B93DA-7D10-4611-A73F-896002B601B8}"/>
              </a:ext>
            </a:extLst>
          </p:cNvPr>
          <p:cNvSpPr/>
          <p:nvPr/>
        </p:nvSpPr>
        <p:spPr>
          <a:xfrm>
            <a:off x="14514" y="1884706"/>
            <a:ext cx="4354286"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For the illustrated cloudy day below:</a:t>
            </a:r>
            <a:endParaRPr lang="en-US" sz="2000" dirty="0"/>
          </a:p>
        </p:txBody>
      </p:sp>
      <p:pic>
        <p:nvPicPr>
          <p:cNvPr id="16" name="Picture 15">
            <a:extLst>
              <a:ext uri="{FF2B5EF4-FFF2-40B4-BE49-F238E27FC236}">
                <a16:creationId xmlns:a16="http://schemas.microsoft.com/office/drawing/2014/main" id="{425B33A2-7A74-4244-9A1F-FC66BFC3AE72}"/>
              </a:ext>
            </a:extLst>
          </p:cNvPr>
          <p:cNvPicPr>
            <a:picLocks noChangeAspect="1"/>
          </p:cNvPicPr>
          <p:nvPr/>
        </p:nvPicPr>
        <p:blipFill rotWithShape="1">
          <a:blip r:embed="rId8"/>
          <a:srcRect l="5191" r="8143"/>
          <a:stretch/>
        </p:blipFill>
        <p:spPr>
          <a:xfrm>
            <a:off x="3471202" y="3380252"/>
            <a:ext cx="5240999" cy="2806822"/>
          </a:xfrm>
          <a:prstGeom prst="rect">
            <a:avLst/>
          </a:prstGeom>
        </p:spPr>
      </p:pic>
      <p:sp>
        <p:nvSpPr>
          <p:cNvPr id="17" name="Rectangle 16">
            <a:extLst>
              <a:ext uri="{FF2B5EF4-FFF2-40B4-BE49-F238E27FC236}">
                <a16:creationId xmlns:a16="http://schemas.microsoft.com/office/drawing/2014/main" id="{610AC8C9-F3BB-4A18-8EB3-32E9C7ED4702}"/>
              </a:ext>
            </a:extLst>
          </p:cNvPr>
          <p:cNvSpPr/>
          <p:nvPr/>
        </p:nvSpPr>
        <p:spPr>
          <a:xfrm>
            <a:off x="6177454" y="1134165"/>
            <a:ext cx="2916174" cy="1323439"/>
          </a:xfrm>
          <a:prstGeom prst="rect">
            <a:avLst/>
          </a:prstGeom>
        </p:spPr>
        <p:txBody>
          <a:bodyPr wrap="square">
            <a:spAutoFit/>
          </a:bodyPr>
          <a:lstStyle/>
          <a:p>
            <a:pPr algn="just">
              <a:defRPr/>
            </a:pPr>
            <a:r>
              <a:rPr lang="en-US" sz="1600" dirty="0">
                <a:latin typeface="Times New Roman" panose="02020603050405020304" pitchFamily="18" charset="0"/>
                <a:cs typeface="Times New Roman" panose="02020603050405020304" pitchFamily="18" charset="0"/>
              </a:rPr>
              <a:t>where P(t) is the solar power of the target hour, it can also be its forecast F(t); D is the time duration for which the ramp rate is determined.</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D53B1DB-5DEF-44C8-9C19-DC17164BC032}"/>
                  </a:ext>
                </a:extLst>
              </p:cNvPr>
              <p:cNvSpPr/>
              <p:nvPr/>
            </p:nvSpPr>
            <p:spPr>
              <a:xfrm>
                <a:off x="110072" y="1146896"/>
                <a:ext cx="4778293" cy="629852"/>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𝑅𝑎𝑚𝑝</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𝑅𝑎𝑡𝑒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𝑅𝑅</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d>
                            <m:dPr>
                              <m:beg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𝑑𝑃</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e>
                          </m:d>
                        </m:num>
                        <m:den>
                          <m:r>
                            <a:rPr lang="en-US" i="1">
                              <a:solidFill>
                                <a:schemeClr val="tx1"/>
                              </a:solidFill>
                              <a:latin typeface="Cambria Math" panose="02040503050406030204" pitchFamily="18" charset="0"/>
                            </a:rPr>
                            <m:t>𝑑𝑡</m:t>
                          </m:r>
                        </m:den>
                      </m:f>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d>
                            <m:dPr>
                              <m:beg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𝑃</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𝐷</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𝑃</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e>
                          </m:d>
                        </m:num>
                        <m:den>
                          <m:r>
                            <a:rPr lang="en-US" i="1">
                              <a:solidFill>
                                <a:schemeClr val="tx1"/>
                              </a:solidFill>
                              <a:latin typeface="Cambria Math" panose="02040503050406030204" pitchFamily="18" charset="0"/>
                            </a:rPr>
                            <m:t>𝐷</m:t>
                          </m:r>
                        </m:den>
                      </m:f>
                    </m:oMath>
                  </m:oMathPara>
                </a14:m>
                <a:endParaRPr lang="en-US" dirty="0">
                  <a:solidFill>
                    <a:schemeClr val="tx1"/>
                  </a:solidFill>
                </a:endParaRPr>
              </a:p>
            </p:txBody>
          </p:sp>
        </mc:Choice>
        <mc:Fallback xmlns="">
          <p:sp>
            <p:nvSpPr>
              <p:cNvPr id="18" name="Rectangle 17">
                <a:extLst>
                  <a:ext uri="{FF2B5EF4-FFF2-40B4-BE49-F238E27FC236}">
                    <a16:creationId xmlns:a16="http://schemas.microsoft.com/office/drawing/2014/main" id="{AD53B1DB-5DEF-44C8-9C19-DC17164BC032}"/>
                  </a:ext>
                </a:extLst>
              </p:cNvPr>
              <p:cNvSpPr>
                <a:spLocks noRot="1" noChangeAspect="1" noMove="1" noResize="1" noEditPoints="1" noAdjustHandles="1" noChangeArrowheads="1" noChangeShapeType="1" noTextEdit="1"/>
              </p:cNvSpPr>
              <p:nvPr/>
            </p:nvSpPr>
            <p:spPr>
              <a:xfrm>
                <a:off x="110072" y="1146896"/>
                <a:ext cx="4778293" cy="629852"/>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19" name="Rectangle 18">
            <a:extLst>
              <a:ext uri="{FF2B5EF4-FFF2-40B4-BE49-F238E27FC236}">
                <a16:creationId xmlns:a16="http://schemas.microsoft.com/office/drawing/2014/main" id="{A96E8F74-3429-4EF3-BAD9-DD12DF2E7284}"/>
              </a:ext>
            </a:extLst>
          </p:cNvPr>
          <p:cNvSpPr/>
          <p:nvPr/>
        </p:nvSpPr>
        <p:spPr>
          <a:xfrm>
            <a:off x="3028949" y="74518"/>
            <a:ext cx="2932598"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Solar Power Ramp Rates</a:t>
            </a:r>
          </a:p>
        </p:txBody>
      </p:sp>
      <p:sp>
        <p:nvSpPr>
          <p:cNvPr id="20" name="Rectangle 19">
            <a:extLst>
              <a:ext uri="{FF2B5EF4-FFF2-40B4-BE49-F238E27FC236}">
                <a16:creationId xmlns:a16="http://schemas.microsoft.com/office/drawing/2014/main" id="{D72ECE16-C6EF-4F2C-AE27-5ACF78BC3797}"/>
              </a:ext>
            </a:extLst>
          </p:cNvPr>
          <p:cNvSpPr/>
          <p:nvPr/>
        </p:nvSpPr>
        <p:spPr>
          <a:xfrm>
            <a:off x="97076" y="628764"/>
            <a:ext cx="9185519"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Solar power ramp rate (RR) is </a:t>
            </a:r>
            <a:r>
              <a:rPr lang="en-US" i="1" dirty="0">
                <a:latin typeface="Times New Roman" panose="02020603050405020304" pitchFamily="18" charset="0"/>
                <a:cs typeface="Times New Roman" panose="02020603050405020304" pitchFamily="18" charset="0"/>
              </a:rPr>
              <a:t>the change of solar power during a certain time interval</a:t>
            </a:r>
            <a:r>
              <a:rPr lang="en-US" b="1" i="1" dirty="0">
                <a:latin typeface="Times New Roman" panose="02020603050405020304" pitchFamily="18" charset="0"/>
                <a:cs typeface="Times New Roman" panose="02020603050405020304" pitchFamily="18" charset="0"/>
              </a:rPr>
              <a:t>.</a:t>
            </a:r>
            <a:endParaRPr lang="en-US" b="1" i="1" dirty="0"/>
          </a:p>
        </p:txBody>
      </p:sp>
      <p:sp>
        <p:nvSpPr>
          <p:cNvPr id="23" name="Rectangle 22">
            <a:extLst>
              <a:ext uri="{FF2B5EF4-FFF2-40B4-BE49-F238E27FC236}">
                <a16:creationId xmlns:a16="http://schemas.microsoft.com/office/drawing/2014/main" id="{D8F6C82D-C74B-42DA-A4AB-F9FDA6382C3B}"/>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24" name="Slide Number Placeholder 2">
            <a:extLst>
              <a:ext uri="{FF2B5EF4-FFF2-40B4-BE49-F238E27FC236}">
                <a16:creationId xmlns:a16="http://schemas.microsoft.com/office/drawing/2014/main" id="{9FD62316-EFC9-43AE-9EED-5A1F367324D8}"/>
              </a:ext>
            </a:extLst>
          </p:cNvPr>
          <p:cNvSpPr>
            <a:spLocks noGrp="1"/>
          </p:cNvSpPr>
          <p:nvPr>
            <p:ph type="sldNum" sz="quarter" idx="12"/>
          </p:nvPr>
        </p:nvSpPr>
        <p:spPr>
          <a:xfrm>
            <a:off x="6457950" y="6356351"/>
            <a:ext cx="2057400" cy="365125"/>
          </a:xfrm>
        </p:spPr>
        <p:txBody>
          <a:bodyPr/>
          <a:lstStyle/>
          <a:p>
            <a:fld id="{DE7368CD-0EFD-4356-BCD4-9FE5F856A1D8}" type="slidenum">
              <a:rPr lang="en-US" smtClean="0"/>
              <a:t>10</a:t>
            </a:fld>
            <a:endParaRPr lang="en-US" dirty="0"/>
          </a:p>
        </p:txBody>
      </p:sp>
    </p:spTree>
    <p:extLst>
      <p:ext uri="{BB962C8B-B14F-4D97-AF65-F5344CB8AC3E}">
        <p14:creationId xmlns:p14="http://schemas.microsoft.com/office/powerpoint/2010/main" val="19963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45D8316E-9338-4BFF-835E-40FFE9194FB1}"/>
              </a:ext>
            </a:extLst>
          </p:cNvPr>
          <p:cNvSpPr txBox="1">
            <a:spLocks/>
          </p:cNvSpPr>
          <p:nvPr/>
        </p:nvSpPr>
        <p:spPr>
          <a:xfrm>
            <a:off x="20277" y="623222"/>
            <a:ext cx="8952272" cy="38535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defRPr/>
            </a:pPr>
            <a:r>
              <a:rPr lang="en-US" sz="1800" dirty="0">
                <a:latin typeface="Times New Roman" panose="02020603050405020304" pitchFamily="18" charset="0"/>
                <a:ea typeface="Times New Roman" panose="02020603050405020304" pitchFamily="18" charset="0"/>
              </a:rPr>
              <a:t>There are several applications of power systems that rely on solar power ramp event forecasts</a:t>
            </a:r>
            <a:endParaRPr lang="en-US" sz="1800" dirty="0"/>
          </a:p>
        </p:txBody>
      </p:sp>
      <p:sp>
        <p:nvSpPr>
          <p:cNvPr id="3" name="Rectangle 2">
            <a:extLst>
              <a:ext uri="{FF2B5EF4-FFF2-40B4-BE49-F238E27FC236}">
                <a16:creationId xmlns:a16="http://schemas.microsoft.com/office/drawing/2014/main" id="{ECEB3C26-91BD-42E2-B08F-5A97F81F99B9}"/>
              </a:ext>
            </a:extLst>
          </p:cNvPr>
          <p:cNvSpPr/>
          <p:nvPr/>
        </p:nvSpPr>
        <p:spPr>
          <a:xfrm>
            <a:off x="3274080" y="75601"/>
            <a:ext cx="2595839"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Potential Applications</a:t>
            </a:r>
            <a:endParaRPr lang="en-US" sz="2000" b="1" dirty="0"/>
          </a:p>
        </p:txBody>
      </p:sp>
      <p:sp>
        <p:nvSpPr>
          <p:cNvPr id="4" name="Rectangle 3">
            <a:extLst>
              <a:ext uri="{FF2B5EF4-FFF2-40B4-BE49-F238E27FC236}">
                <a16:creationId xmlns:a16="http://schemas.microsoft.com/office/drawing/2014/main" id="{55FB596F-8B39-4F37-9A30-841DE5C0D46B}"/>
              </a:ext>
            </a:extLst>
          </p:cNvPr>
          <p:cNvSpPr/>
          <p:nvPr/>
        </p:nvSpPr>
        <p:spPr>
          <a:xfrm>
            <a:off x="20277" y="1646882"/>
            <a:ext cx="5019572"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Optimizing the voltage regulation equipment.</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Control schemes of energy storage systems. </a:t>
            </a:r>
          </a:p>
        </p:txBody>
      </p:sp>
      <p:grpSp>
        <p:nvGrpSpPr>
          <p:cNvPr id="5" name="Group 4">
            <a:extLst>
              <a:ext uri="{FF2B5EF4-FFF2-40B4-BE49-F238E27FC236}">
                <a16:creationId xmlns:a16="http://schemas.microsoft.com/office/drawing/2014/main" id="{35F2043E-A87F-4594-9A70-85706B2C2EDB}"/>
              </a:ext>
            </a:extLst>
          </p:cNvPr>
          <p:cNvGrpSpPr/>
          <p:nvPr/>
        </p:nvGrpSpPr>
        <p:grpSpPr>
          <a:xfrm>
            <a:off x="5039849" y="3654540"/>
            <a:ext cx="3996179" cy="2194879"/>
            <a:chOff x="41048" y="4719951"/>
            <a:chExt cx="4126855" cy="2001524"/>
          </a:xfrm>
        </p:grpSpPr>
        <p:pic>
          <p:nvPicPr>
            <p:cNvPr id="6" name="Picture 5">
              <a:extLst>
                <a:ext uri="{FF2B5EF4-FFF2-40B4-BE49-F238E27FC236}">
                  <a16:creationId xmlns:a16="http://schemas.microsoft.com/office/drawing/2014/main" id="{BC3BB436-DF1B-43B6-9145-40F1EF22E04D}"/>
                </a:ext>
              </a:extLst>
            </p:cNvPr>
            <p:cNvPicPr>
              <a:picLocks noChangeAspect="1"/>
            </p:cNvPicPr>
            <p:nvPr/>
          </p:nvPicPr>
          <p:blipFill>
            <a:blip r:embed="rId3"/>
            <a:stretch>
              <a:fillRect/>
            </a:stretch>
          </p:blipFill>
          <p:spPr>
            <a:xfrm>
              <a:off x="41048" y="4719951"/>
              <a:ext cx="4126855" cy="2001524"/>
            </a:xfrm>
            <a:prstGeom prst="rect">
              <a:avLst/>
            </a:prstGeom>
            <a:ln>
              <a:noFill/>
            </a:ln>
          </p:spPr>
        </p:pic>
        <p:sp>
          <p:nvSpPr>
            <p:cNvPr id="7" name="Rectangle 6">
              <a:extLst>
                <a:ext uri="{FF2B5EF4-FFF2-40B4-BE49-F238E27FC236}">
                  <a16:creationId xmlns:a16="http://schemas.microsoft.com/office/drawing/2014/main" id="{9036707F-E30E-4249-BD09-B06A92CFFC95}"/>
                </a:ext>
              </a:extLst>
            </p:cNvPr>
            <p:cNvSpPr/>
            <p:nvPr/>
          </p:nvSpPr>
          <p:spPr>
            <a:xfrm>
              <a:off x="2538326" y="5303521"/>
              <a:ext cx="1574713" cy="493776"/>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7EE9FB1B-32E5-4AC5-B814-E58091EBFCC1}"/>
              </a:ext>
            </a:extLst>
          </p:cNvPr>
          <p:cNvSpPr/>
          <p:nvPr/>
        </p:nvSpPr>
        <p:spPr>
          <a:xfrm>
            <a:off x="5393553" y="5795063"/>
            <a:ext cx="3736640" cy="30777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EPEX: European power exchange spot trading</a:t>
            </a:r>
            <a:endParaRPr lang="en-US" sz="1400" dirty="0">
              <a:solidFill>
                <a:srgbClr val="000000"/>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FAF3CF8B-19D2-452E-B725-F3957319CEFE}"/>
              </a:ext>
            </a:extLst>
          </p:cNvPr>
          <p:cNvGrpSpPr>
            <a:grpSpLocks noChangeAspect="1"/>
          </p:cNvGrpSpPr>
          <p:nvPr/>
        </p:nvGrpSpPr>
        <p:grpSpPr bwMode="auto">
          <a:xfrm>
            <a:off x="5393553" y="1081556"/>
            <a:ext cx="3547168" cy="1861032"/>
            <a:chOff x="0" y="649"/>
            <a:chExt cx="5760" cy="3022"/>
          </a:xfrm>
        </p:grpSpPr>
        <p:sp>
          <p:nvSpPr>
            <p:cNvPr id="10" name="AutoShape 7">
              <a:extLst>
                <a:ext uri="{FF2B5EF4-FFF2-40B4-BE49-F238E27FC236}">
                  <a16:creationId xmlns:a16="http://schemas.microsoft.com/office/drawing/2014/main" id="{8FE62CB6-1A4B-4D82-A594-684E954ED2A8}"/>
                </a:ext>
              </a:extLst>
            </p:cNvPr>
            <p:cNvSpPr>
              <a:spLocks noChangeAspect="1" noChangeArrowheads="1" noTextEdit="1"/>
            </p:cNvSpPr>
            <p:nvPr/>
          </p:nvSpPr>
          <p:spPr bwMode="auto">
            <a:xfrm>
              <a:off x="0" y="649"/>
              <a:ext cx="5760" cy="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 name="Picture 9">
              <a:extLst>
                <a:ext uri="{FF2B5EF4-FFF2-40B4-BE49-F238E27FC236}">
                  <a16:creationId xmlns:a16="http://schemas.microsoft.com/office/drawing/2014/main" id="{DCF8F209-2C37-4AFC-BDA4-6815F3078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9"/>
              <a:ext cx="5768" cy="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ectangle 11">
            <a:extLst>
              <a:ext uri="{FF2B5EF4-FFF2-40B4-BE49-F238E27FC236}">
                <a16:creationId xmlns:a16="http://schemas.microsoft.com/office/drawing/2014/main" id="{3FD1C616-3DC7-496B-A0BA-DCF4B21FC6A1}"/>
              </a:ext>
            </a:extLst>
          </p:cNvPr>
          <p:cNvSpPr/>
          <p:nvPr/>
        </p:nvSpPr>
        <p:spPr>
          <a:xfrm>
            <a:off x="5222381" y="2962292"/>
            <a:ext cx="3889512" cy="523220"/>
          </a:xfrm>
          <a:prstGeom prst="rect">
            <a:avLst/>
          </a:prstGeom>
        </p:spPr>
        <p:txBody>
          <a:bodyPr wrap="square">
            <a:spAutoFit/>
          </a:bodyPr>
          <a:lstStyle/>
          <a:p>
            <a:pPr algn="ctr"/>
            <a:r>
              <a:rPr lang="en-US" sz="1400" dirty="0">
                <a:solidFill>
                  <a:srgbClr val="000000"/>
                </a:solidFill>
                <a:latin typeface="Times New Roman" panose="02020603050405020304" pitchFamily="18" charset="0"/>
              </a:rPr>
              <a:t>Optimizing the Transformer's Tap Changer position sequences using the solar forecast</a:t>
            </a:r>
            <a:endParaRPr lang="en-US" sz="1400" dirty="0"/>
          </a:p>
        </p:txBody>
      </p:sp>
      <p:sp>
        <p:nvSpPr>
          <p:cNvPr id="13" name="Rectangle 12">
            <a:extLst>
              <a:ext uri="{FF2B5EF4-FFF2-40B4-BE49-F238E27FC236}">
                <a16:creationId xmlns:a16="http://schemas.microsoft.com/office/drawing/2014/main" id="{C9D08B13-1F80-4B57-9F6D-6871C76F2EB8}"/>
              </a:ext>
            </a:extLst>
          </p:cNvPr>
          <p:cNvSpPr/>
          <p:nvPr/>
        </p:nvSpPr>
        <p:spPr>
          <a:xfrm>
            <a:off x="20277" y="3688060"/>
            <a:ext cx="5202104" cy="1200329"/>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Trading &amp; dispatching the operating reserve.</a:t>
            </a:r>
          </a:p>
          <a:p>
            <a:endParaRPr lang="en-US" dirty="0">
              <a:ea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Managing the ramp capability / system flexibility with </a:t>
            </a:r>
            <a:r>
              <a:rPr lang="en-US" dirty="0">
                <a:latin typeface="Times New Roman" panose="02020603050405020304" pitchFamily="18" charset="0"/>
                <a:cs typeface="Times New Roman" panose="02020603050405020304" pitchFamily="18" charset="0"/>
              </a:rPr>
              <a:t>high-level of renewable energy integration.</a:t>
            </a:r>
          </a:p>
        </p:txBody>
      </p:sp>
      <p:sp>
        <p:nvSpPr>
          <p:cNvPr id="14" name="Rectangle 13">
            <a:extLst>
              <a:ext uri="{FF2B5EF4-FFF2-40B4-BE49-F238E27FC236}">
                <a16:creationId xmlns:a16="http://schemas.microsoft.com/office/drawing/2014/main" id="{A4B6187F-1668-483F-924F-3DFF31B48326}"/>
              </a:ext>
            </a:extLst>
          </p:cNvPr>
          <p:cNvSpPr/>
          <p:nvPr/>
        </p:nvSpPr>
        <p:spPr>
          <a:xfrm>
            <a:off x="-10711" y="1284735"/>
            <a:ext cx="1871025"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Distribution level:</a:t>
            </a:r>
            <a:endParaRPr lang="en-US" dirty="0"/>
          </a:p>
        </p:txBody>
      </p:sp>
      <p:sp>
        <p:nvSpPr>
          <p:cNvPr id="17" name="Rectangle 16">
            <a:extLst>
              <a:ext uri="{FF2B5EF4-FFF2-40B4-BE49-F238E27FC236}">
                <a16:creationId xmlns:a16="http://schemas.microsoft.com/office/drawing/2014/main" id="{1C35D621-0F20-4540-9B91-86E00157824C}"/>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8" name="Slide Number Placeholder 2">
            <a:extLst>
              <a:ext uri="{FF2B5EF4-FFF2-40B4-BE49-F238E27FC236}">
                <a16:creationId xmlns:a16="http://schemas.microsoft.com/office/drawing/2014/main" id="{6BAB44D3-70A9-4A3D-A0BC-0125600DE432}"/>
              </a:ext>
            </a:extLst>
          </p:cNvPr>
          <p:cNvSpPr>
            <a:spLocks noGrp="1"/>
          </p:cNvSpPr>
          <p:nvPr>
            <p:ph type="sldNum" sz="quarter" idx="12"/>
          </p:nvPr>
        </p:nvSpPr>
        <p:spPr>
          <a:xfrm>
            <a:off x="6457950" y="6356351"/>
            <a:ext cx="2057400" cy="365125"/>
          </a:xfrm>
        </p:spPr>
        <p:txBody>
          <a:bodyPr/>
          <a:lstStyle/>
          <a:p>
            <a:fld id="{DE7368CD-0EFD-4356-BCD4-9FE5F856A1D8}" type="slidenum">
              <a:rPr lang="en-US" smtClean="0"/>
              <a:t>11</a:t>
            </a:fld>
            <a:endParaRPr lang="en-US" dirty="0"/>
          </a:p>
        </p:txBody>
      </p:sp>
      <p:sp>
        <p:nvSpPr>
          <p:cNvPr id="15" name="Rectangle 14">
            <a:extLst>
              <a:ext uri="{FF2B5EF4-FFF2-40B4-BE49-F238E27FC236}">
                <a16:creationId xmlns:a16="http://schemas.microsoft.com/office/drawing/2014/main" id="{7F97939A-D87B-4FD2-8548-203387E1466A}"/>
              </a:ext>
            </a:extLst>
          </p:cNvPr>
          <p:cNvSpPr/>
          <p:nvPr/>
        </p:nvSpPr>
        <p:spPr>
          <a:xfrm>
            <a:off x="4511" y="3285208"/>
            <a:ext cx="2638736" cy="369332"/>
          </a:xfrm>
          <a:prstGeom prst="rect">
            <a:avLst/>
          </a:prstGeom>
        </p:spPr>
        <p:txBody>
          <a:bodyPr wrap="none">
            <a:spAutoFit/>
          </a:bodyPr>
          <a:lstStyle/>
          <a:p>
            <a:pPr algn="just"/>
            <a:r>
              <a:rPr lang="en-US" dirty="0">
                <a:latin typeface="Times New Roman" panose="02020603050405020304" pitchFamily="18" charset="0"/>
                <a:ea typeface="Times New Roman" panose="02020603050405020304" pitchFamily="18" charset="0"/>
              </a:rPr>
              <a:t>Transmission / bulk level: </a:t>
            </a:r>
          </a:p>
        </p:txBody>
      </p:sp>
    </p:spTree>
    <p:extLst>
      <p:ext uri="{BB962C8B-B14F-4D97-AF65-F5344CB8AC3E}">
        <p14:creationId xmlns:p14="http://schemas.microsoft.com/office/powerpoint/2010/main" val="195048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8E1C4F29-E4B6-458B-A27F-017BCB38C5EC}"/>
              </a:ext>
            </a:extLst>
          </p:cNvPr>
          <p:cNvPicPr>
            <a:picLocks noChangeAspect="1"/>
          </p:cNvPicPr>
          <p:nvPr/>
        </p:nvPicPr>
        <p:blipFill>
          <a:blip r:embed="rId2"/>
          <a:stretch>
            <a:fillRect/>
          </a:stretch>
        </p:blipFill>
        <p:spPr>
          <a:xfrm>
            <a:off x="7248999" y="4467713"/>
            <a:ext cx="1732600" cy="1547071"/>
          </a:xfrm>
          <a:prstGeom prst="rect">
            <a:avLst/>
          </a:prstGeom>
        </p:spPr>
      </p:pic>
      <p:pic>
        <p:nvPicPr>
          <p:cNvPr id="3" name="Picture 2">
            <a:extLst>
              <a:ext uri="{FF2B5EF4-FFF2-40B4-BE49-F238E27FC236}">
                <a16:creationId xmlns:a16="http://schemas.microsoft.com/office/drawing/2014/main" id="{6C8DAB29-D5A4-49AB-8CD2-478EDBB1FFC3}"/>
              </a:ext>
            </a:extLst>
          </p:cNvPr>
          <p:cNvPicPr>
            <a:picLocks noChangeAspect="1"/>
          </p:cNvPicPr>
          <p:nvPr/>
        </p:nvPicPr>
        <p:blipFill>
          <a:blip r:embed="rId3"/>
          <a:stretch>
            <a:fillRect/>
          </a:stretch>
        </p:blipFill>
        <p:spPr>
          <a:xfrm>
            <a:off x="33250" y="4570827"/>
            <a:ext cx="2871474" cy="1620633"/>
          </a:xfrm>
          <a:prstGeom prst="rect">
            <a:avLst/>
          </a:prstGeom>
        </p:spPr>
      </p:pic>
      <p:sp>
        <p:nvSpPr>
          <p:cNvPr id="5" name="Rectangle 4">
            <a:extLst>
              <a:ext uri="{FF2B5EF4-FFF2-40B4-BE49-F238E27FC236}">
                <a16:creationId xmlns:a16="http://schemas.microsoft.com/office/drawing/2014/main" id="{B894A53B-455C-41A9-9275-997673DC4785}"/>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9B49A22-3D2C-439A-A499-66CD2175EC71}"/>
              </a:ext>
            </a:extLst>
          </p:cNvPr>
          <p:cNvSpPr>
            <a:spLocks noGrp="1"/>
          </p:cNvSpPr>
          <p:nvPr>
            <p:ph type="sldNum" sz="quarter" idx="12"/>
          </p:nvPr>
        </p:nvSpPr>
        <p:spPr>
          <a:xfrm>
            <a:off x="7086599" y="6472031"/>
            <a:ext cx="2057400" cy="365125"/>
          </a:xfrm>
        </p:spPr>
        <p:txBody>
          <a:bodyPr/>
          <a:lstStyle/>
          <a:p>
            <a:fld id="{DE7368CD-0EFD-4356-BCD4-9FE5F856A1D8}" type="slidenum">
              <a:rPr lang="en-US" smtClean="0"/>
              <a:t>12</a:t>
            </a:fld>
            <a:endParaRPr lang="en-US" dirty="0"/>
          </a:p>
        </p:txBody>
      </p:sp>
      <p:sp>
        <p:nvSpPr>
          <p:cNvPr id="8" name="Rectangle 7">
            <a:extLst>
              <a:ext uri="{FF2B5EF4-FFF2-40B4-BE49-F238E27FC236}">
                <a16:creationId xmlns:a16="http://schemas.microsoft.com/office/drawing/2014/main" id="{3D4C50F1-88E0-4A24-A98D-8035C2B03604}"/>
              </a:ext>
            </a:extLst>
          </p:cNvPr>
          <p:cNvSpPr/>
          <p:nvPr/>
        </p:nvSpPr>
        <p:spPr>
          <a:xfrm>
            <a:off x="3374860" y="45469"/>
            <a:ext cx="23042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Data Preprocessing</a:t>
            </a:r>
            <a:endParaRPr lang="en-US" sz="2000" b="1" dirty="0"/>
          </a:p>
        </p:txBody>
      </p:sp>
      <p:sp>
        <p:nvSpPr>
          <p:cNvPr id="21" name="Rectangle 20">
            <a:extLst>
              <a:ext uri="{FF2B5EF4-FFF2-40B4-BE49-F238E27FC236}">
                <a16:creationId xmlns:a16="http://schemas.microsoft.com/office/drawing/2014/main" id="{0C95A653-7F6A-4D7F-943E-CCF2D1FB180C}"/>
              </a:ext>
            </a:extLst>
          </p:cNvPr>
          <p:cNvSpPr/>
          <p:nvPr/>
        </p:nvSpPr>
        <p:spPr>
          <a:xfrm>
            <a:off x="71231" y="260913"/>
            <a:ext cx="1819729"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Data Description:</a:t>
            </a:r>
            <a:endParaRPr lang="en-US" dirty="0"/>
          </a:p>
        </p:txBody>
      </p:sp>
      <p:sp>
        <p:nvSpPr>
          <p:cNvPr id="37" name="Rectangle 36">
            <a:extLst>
              <a:ext uri="{FF2B5EF4-FFF2-40B4-BE49-F238E27FC236}">
                <a16:creationId xmlns:a16="http://schemas.microsoft.com/office/drawing/2014/main" id="{0CCBD299-76FA-48AE-B136-F70C8010C798}"/>
              </a:ext>
            </a:extLst>
          </p:cNvPr>
          <p:cNvSpPr/>
          <p:nvPr/>
        </p:nvSpPr>
        <p:spPr>
          <a:xfrm>
            <a:off x="0" y="5981534"/>
            <a:ext cx="5524460" cy="830997"/>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B. Marion, A. </a:t>
            </a:r>
            <a:r>
              <a:rPr lang="en-US" sz="1200" dirty="0" err="1">
                <a:latin typeface="Times New Roman" panose="02020603050405020304" pitchFamily="18" charset="0"/>
                <a:cs typeface="Times New Roman" panose="02020603050405020304" pitchFamily="18" charset="0"/>
              </a:rPr>
              <a:t>Anderberg</a:t>
            </a:r>
            <a:r>
              <a:rPr lang="en-US" sz="1200" dirty="0">
                <a:latin typeface="Times New Roman" panose="02020603050405020304" pitchFamily="18" charset="0"/>
                <a:cs typeface="Times New Roman" panose="02020603050405020304" pitchFamily="18" charset="0"/>
              </a:rPr>
              <a:t>, C. </a:t>
            </a:r>
            <a:r>
              <a:rPr lang="en-US" sz="1200" dirty="0" err="1">
                <a:latin typeface="Times New Roman" panose="02020603050405020304" pitchFamily="18" charset="0"/>
                <a:cs typeface="Times New Roman" panose="02020603050405020304" pitchFamily="18" charset="0"/>
              </a:rPr>
              <a:t>Deline</a:t>
            </a:r>
            <a:r>
              <a:rPr lang="en-US" sz="1200" dirty="0">
                <a:latin typeface="Times New Roman" panose="02020603050405020304" pitchFamily="18" charset="0"/>
                <a:cs typeface="Times New Roman" panose="02020603050405020304" pitchFamily="18" charset="0"/>
              </a:rPr>
              <a:t>, J. del Cueto, M. Muller, G. Perrin, J. Rodriguez, </a:t>
            </a:r>
            <a:r>
              <a:rPr lang="da-DK" sz="1200" dirty="0">
                <a:latin typeface="Times New Roman" panose="02020603050405020304" pitchFamily="18" charset="0"/>
                <a:cs typeface="Times New Roman" panose="02020603050405020304" pitchFamily="18" charset="0"/>
              </a:rPr>
              <a:t>S. Rummel, T. J. Silverman, F. Vignola, et al., New data set for</a:t>
            </a:r>
            <a:r>
              <a:rPr lang="en-US" sz="1200" dirty="0">
                <a:latin typeface="Times New Roman" panose="02020603050405020304" pitchFamily="18" charset="0"/>
                <a:cs typeface="Times New Roman" panose="02020603050405020304" pitchFamily="18" charset="0"/>
              </a:rPr>
              <a:t>validating </a:t>
            </a:r>
            <a:r>
              <a:rPr lang="en-US" sz="1200" dirty="0" err="1">
                <a:latin typeface="Times New Roman" panose="02020603050405020304" pitchFamily="18" charset="0"/>
                <a:cs typeface="Times New Roman" panose="02020603050405020304" pitchFamily="18" charset="0"/>
              </a:rPr>
              <a:t>pv</a:t>
            </a:r>
            <a:r>
              <a:rPr lang="en-US" sz="1200" dirty="0">
                <a:latin typeface="Times New Roman" panose="02020603050405020304" pitchFamily="18" charset="0"/>
                <a:cs typeface="Times New Roman" panose="02020603050405020304" pitchFamily="18" charset="0"/>
              </a:rPr>
              <a:t> module performance models," in Photovoltaic Specialist Conference (PVSC), 2014 IEEE 40th, pp. 1362{1366, IEEE, 2014.</a:t>
            </a:r>
          </a:p>
        </p:txBody>
      </p:sp>
      <p:sp>
        <p:nvSpPr>
          <p:cNvPr id="38" name="Rectangle 37">
            <a:extLst>
              <a:ext uri="{FF2B5EF4-FFF2-40B4-BE49-F238E27FC236}">
                <a16:creationId xmlns:a16="http://schemas.microsoft.com/office/drawing/2014/main" id="{F43E04A7-0A23-42BB-8F52-45BA5F3B3058}"/>
              </a:ext>
            </a:extLst>
          </p:cNvPr>
          <p:cNvSpPr/>
          <p:nvPr/>
        </p:nvSpPr>
        <p:spPr>
          <a:xfrm>
            <a:off x="5417820" y="6014784"/>
            <a:ext cx="3692930" cy="64633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hlinkClick r:id="rId4"/>
              </a:rPr>
              <a:t>https://crowdanalytix.com/contests/global-energy-forecasting-competition-2014-probabilistic-solar-power-forecasting</a:t>
            </a:r>
            <a:endParaRPr lang="en-US" sz="12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27ADE929-7B26-473F-9012-FB2E9CC5EB4D}"/>
              </a:ext>
            </a:extLst>
          </p:cNvPr>
          <p:cNvGraphicFramePr>
            <a:graphicFrameLocks noGrp="1"/>
          </p:cNvGraphicFramePr>
          <p:nvPr>
            <p:extLst>
              <p:ext uri="{D42A27DB-BD31-4B8C-83A1-F6EECF244321}">
                <p14:modId xmlns:p14="http://schemas.microsoft.com/office/powerpoint/2010/main" val="2529057582"/>
              </p:ext>
            </p:extLst>
          </p:nvPr>
        </p:nvGraphicFramePr>
        <p:xfrm>
          <a:off x="1809770" y="547349"/>
          <a:ext cx="5524460" cy="4200153"/>
        </p:xfrm>
        <a:graphic>
          <a:graphicData uri="http://schemas.openxmlformats.org/drawingml/2006/table">
            <a:tbl>
              <a:tblPr/>
              <a:tblGrid>
                <a:gridCol w="1645920">
                  <a:extLst>
                    <a:ext uri="{9D8B030D-6E8A-4147-A177-3AD203B41FA5}">
                      <a16:colId xmlns:a16="http://schemas.microsoft.com/office/drawing/2014/main" val="463186399"/>
                    </a:ext>
                  </a:extLst>
                </a:gridCol>
                <a:gridCol w="998282">
                  <a:extLst>
                    <a:ext uri="{9D8B030D-6E8A-4147-A177-3AD203B41FA5}">
                      <a16:colId xmlns:a16="http://schemas.microsoft.com/office/drawing/2014/main" val="955339971"/>
                    </a:ext>
                  </a:extLst>
                </a:gridCol>
                <a:gridCol w="920437">
                  <a:extLst>
                    <a:ext uri="{9D8B030D-6E8A-4147-A177-3AD203B41FA5}">
                      <a16:colId xmlns:a16="http://schemas.microsoft.com/office/drawing/2014/main" val="1585409185"/>
                    </a:ext>
                  </a:extLst>
                </a:gridCol>
                <a:gridCol w="1092941">
                  <a:extLst>
                    <a:ext uri="{9D8B030D-6E8A-4147-A177-3AD203B41FA5}">
                      <a16:colId xmlns:a16="http://schemas.microsoft.com/office/drawing/2014/main" val="519702220"/>
                    </a:ext>
                  </a:extLst>
                </a:gridCol>
                <a:gridCol w="866880">
                  <a:extLst>
                    <a:ext uri="{9D8B030D-6E8A-4147-A177-3AD203B41FA5}">
                      <a16:colId xmlns:a16="http://schemas.microsoft.com/office/drawing/2014/main" val="1689819962"/>
                    </a:ext>
                  </a:extLst>
                </a:gridCol>
              </a:tblGrid>
              <a:tr h="219841">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Dataset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7258" marR="672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Golden, CO</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7258" marR="672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Cocoa, FL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7258" marR="672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Eugene, 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7258" marR="672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Canberra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7258" marR="672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91238372"/>
                  </a:ext>
                </a:extLst>
              </a:tr>
              <a:tr h="180600">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Country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USA</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USA</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USA</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Australia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31149590"/>
                  </a:ext>
                </a:extLst>
              </a:tr>
              <a:tr h="200400">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Climate type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Semi-arid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Subtropical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Marine coast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Oceanic</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33702101"/>
                  </a:ext>
                </a:extLst>
              </a:tr>
              <a:tr h="217714">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Latitude (°, -S)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39.74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28.39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44.05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-35.16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16946259"/>
                  </a:ext>
                </a:extLst>
              </a:tr>
              <a:tr h="217714">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Longitude (°, -W)</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-105.18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-80.46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-123.07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149.06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26876954"/>
                  </a:ext>
                </a:extLst>
              </a:tr>
              <a:tr h="206829">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Elevation above sea (m)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1798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145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595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38227818"/>
                  </a:ext>
                </a:extLst>
              </a:tr>
              <a:tr h="228600">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Number of panels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91581422"/>
                  </a:ext>
                </a:extLst>
              </a:tr>
              <a:tr h="247858">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Panel tilt (°) from horizontal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28.5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36</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56792198"/>
                  </a:ext>
                </a:extLst>
              </a:tr>
              <a:tr h="343203">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Panel orientation (°)  clockwise from North</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46490866"/>
                  </a:ext>
                </a:extLst>
              </a:tr>
              <a:tr h="236273">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Total capacity (W)</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1252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1272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1290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1560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66897197"/>
                  </a:ext>
                </a:extLst>
              </a:tr>
              <a:tr h="180600">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Time period of observations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Aug. 2012 to Sep. 2013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Jan. 2011 to  March 2012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Dec. 2012 to Jan. 2014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April 2012 to May 2014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17083287"/>
                  </a:ext>
                </a:extLst>
              </a:tr>
              <a:tr h="180600">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Data resolution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15min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5min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5min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1hr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88416978"/>
                  </a:ext>
                </a:extLst>
              </a:tr>
              <a:tr h="346876">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Missing (% of observations)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6910100"/>
                  </a:ext>
                </a:extLst>
              </a:tr>
              <a:tr h="402649">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Variability</a:t>
                      </a:r>
                      <a:endParaRPr lang="en-US" sz="12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(data resolution) Std.Div.</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(15min) 0.256</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(1hr) 0.119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(5min) 0.251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(1hr) 0.164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(5min) 0.250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(1hr) 0.161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(1hr) 0.259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76896210"/>
                  </a:ext>
                </a:extLst>
              </a:tr>
            </a:tbl>
          </a:graphicData>
        </a:graphic>
      </p:graphicFrame>
    </p:spTree>
    <p:extLst>
      <p:ext uri="{BB962C8B-B14F-4D97-AF65-F5344CB8AC3E}">
        <p14:creationId xmlns:p14="http://schemas.microsoft.com/office/powerpoint/2010/main" val="43955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8A021F-A020-4F84-BBBA-970A7D37D3B6}"/>
              </a:ext>
            </a:extLst>
          </p:cNvPr>
          <p:cNvGrpSpPr/>
          <p:nvPr/>
        </p:nvGrpSpPr>
        <p:grpSpPr>
          <a:xfrm>
            <a:off x="238081" y="1176560"/>
            <a:ext cx="8667837" cy="2877768"/>
            <a:chOff x="1969608" y="3901887"/>
            <a:chExt cx="7713952" cy="2189486"/>
          </a:xfrm>
        </p:grpSpPr>
        <p:grpSp>
          <p:nvGrpSpPr>
            <p:cNvPr id="5" name="Group 4">
              <a:extLst>
                <a:ext uri="{FF2B5EF4-FFF2-40B4-BE49-F238E27FC236}">
                  <a16:creationId xmlns:a16="http://schemas.microsoft.com/office/drawing/2014/main" id="{F00DB0AA-6231-45B3-B997-F3B0CED7E253}"/>
                </a:ext>
              </a:extLst>
            </p:cNvPr>
            <p:cNvGrpSpPr/>
            <p:nvPr/>
          </p:nvGrpSpPr>
          <p:grpSpPr>
            <a:xfrm>
              <a:off x="1969608" y="3901887"/>
              <a:ext cx="7713952" cy="2189486"/>
              <a:chOff x="-67310" y="1"/>
              <a:chExt cx="5634143" cy="1821898"/>
            </a:xfrm>
          </p:grpSpPr>
          <p:cxnSp>
            <p:nvCxnSpPr>
              <p:cNvPr id="8" name="Straight Arrow Connector 7">
                <a:extLst>
                  <a:ext uri="{FF2B5EF4-FFF2-40B4-BE49-F238E27FC236}">
                    <a16:creationId xmlns:a16="http://schemas.microsoft.com/office/drawing/2014/main" id="{A4EE4969-ACA1-4ACC-8160-6A67A1283E54}"/>
                  </a:ext>
                </a:extLst>
              </p:cNvPr>
              <p:cNvCxnSpPr>
                <a:cxnSpLocks/>
                <a:stCxn id="6" idx="3"/>
              </p:cNvCxnSpPr>
              <p:nvPr/>
            </p:nvCxnSpPr>
            <p:spPr>
              <a:xfrm>
                <a:off x="1902773" y="222031"/>
                <a:ext cx="951055" cy="351473"/>
              </a:xfrm>
              <a:prstGeom prst="straightConnector1">
                <a:avLst/>
              </a:prstGeom>
              <a:noFill/>
              <a:ln w="34925" cap="flat" cmpd="sng" algn="ctr">
                <a:solidFill>
                  <a:sysClr val="windowText" lastClr="000000"/>
                </a:solidFill>
                <a:prstDash val="solid"/>
                <a:miter lim="800000"/>
                <a:headEnd type="none" w="med" len="med"/>
                <a:tailEnd type="triangle" w="lg" len="lg"/>
              </a:ln>
              <a:effectLst/>
            </p:spPr>
          </p:cxnSp>
          <p:cxnSp>
            <p:nvCxnSpPr>
              <p:cNvPr id="9" name="Straight Arrow Connector 8">
                <a:extLst>
                  <a:ext uri="{FF2B5EF4-FFF2-40B4-BE49-F238E27FC236}">
                    <a16:creationId xmlns:a16="http://schemas.microsoft.com/office/drawing/2014/main" id="{4871F5C5-5332-4E80-B94B-6768118CCA17}"/>
                  </a:ext>
                </a:extLst>
              </p:cNvPr>
              <p:cNvCxnSpPr>
                <a:cxnSpLocks/>
                <a:stCxn id="7" idx="3"/>
                <a:endCxn id="13" idx="1"/>
              </p:cNvCxnSpPr>
              <p:nvPr/>
            </p:nvCxnSpPr>
            <p:spPr>
              <a:xfrm>
                <a:off x="1902772" y="669235"/>
                <a:ext cx="954729" cy="104304"/>
              </a:xfrm>
              <a:prstGeom prst="straightConnector1">
                <a:avLst/>
              </a:prstGeom>
              <a:noFill/>
              <a:ln w="34925" cap="flat" cmpd="sng" algn="ctr">
                <a:solidFill>
                  <a:sysClr val="windowText" lastClr="000000"/>
                </a:solidFill>
                <a:prstDash val="solid"/>
                <a:miter lim="800000"/>
                <a:headEnd type="none" w="med" len="med"/>
                <a:tailEnd type="triangle" w="lg" len="lg"/>
              </a:ln>
              <a:effectLst/>
            </p:spPr>
          </p:cxnSp>
          <p:grpSp>
            <p:nvGrpSpPr>
              <p:cNvPr id="10" name="Group 9">
                <a:extLst>
                  <a:ext uri="{FF2B5EF4-FFF2-40B4-BE49-F238E27FC236}">
                    <a16:creationId xmlns:a16="http://schemas.microsoft.com/office/drawing/2014/main" id="{1D0A4655-8A6D-4F03-9436-005BF7E2EC8C}"/>
                  </a:ext>
                </a:extLst>
              </p:cNvPr>
              <p:cNvGrpSpPr/>
              <p:nvPr/>
            </p:nvGrpSpPr>
            <p:grpSpPr>
              <a:xfrm>
                <a:off x="-67310" y="1"/>
                <a:ext cx="5634143" cy="1821898"/>
                <a:chOff x="-67310" y="1"/>
                <a:chExt cx="5634143" cy="1821898"/>
              </a:xfrm>
            </p:grpSpPr>
            <p:sp>
              <p:nvSpPr>
                <p:cNvPr id="11" name="Rounded Rectangle 53">
                  <a:extLst>
                    <a:ext uri="{FF2B5EF4-FFF2-40B4-BE49-F238E27FC236}">
                      <a16:creationId xmlns:a16="http://schemas.microsoft.com/office/drawing/2014/main" id="{B7BCD5E6-2344-4379-9A2B-139FB159CE4F}"/>
                    </a:ext>
                  </a:extLst>
                </p:cNvPr>
                <p:cNvSpPr/>
                <p:nvPr/>
              </p:nvSpPr>
              <p:spPr>
                <a:xfrm>
                  <a:off x="1122344" y="959241"/>
                  <a:ext cx="790282" cy="307154"/>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Model N</a:t>
                  </a:r>
                </a:p>
              </p:txBody>
            </p:sp>
            <p:sp>
              <p:nvSpPr>
                <p:cNvPr id="12" name="Rounded Rectangle 54">
                  <a:extLst>
                    <a:ext uri="{FF2B5EF4-FFF2-40B4-BE49-F238E27FC236}">
                      <a16:creationId xmlns:a16="http://schemas.microsoft.com/office/drawing/2014/main" id="{F8AB721D-E4F3-4843-A86C-CBC26349D56B}"/>
                    </a:ext>
                  </a:extLst>
                </p:cNvPr>
                <p:cNvSpPr/>
                <p:nvPr/>
              </p:nvSpPr>
              <p:spPr>
                <a:xfrm>
                  <a:off x="1122344" y="1413128"/>
                  <a:ext cx="790282" cy="408771"/>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Weather Data</a:t>
                  </a:r>
                </a:p>
              </p:txBody>
            </p:sp>
            <p:sp>
              <p:nvSpPr>
                <p:cNvPr id="13" name="Rounded Rectangle 55">
                  <a:extLst>
                    <a:ext uri="{FF2B5EF4-FFF2-40B4-BE49-F238E27FC236}">
                      <a16:creationId xmlns:a16="http://schemas.microsoft.com/office/drawing/2014/main" id="{262AFF2B-D637-41C8-B6A2-0038900F8C2D}"/>
                    </a:ext>
                  </a:extLst>
                </p:cNvPr>
                <p:cNvSpPr/>
                <p:nvPr/>
              </p:nvSpPr>
              <p:spPr>
                <a:xfrm>
                  <a:off x="2857500" y="340047"/>
                  <a:ext cx="1371600" cy="866982"/>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defTabSz="914400">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Ensemble Learning (RF) </a:t>
                  </a:r>
                  <a:r>
                    <a:rPr lang="en-US" kern="0" dirty="0">
                      <a:solidFill>
                        <a:prstClr val="black"/>
                      </a:solidFill>
                      <a:latin typeface="Times New Roman" panose="02020603050405020304" pitchFamily="18" charset="0"/>
                      <a:ea typeface="ＭＳ 明朝"/>
                      <a:cs typeface="Times New Roman" panose="02020603050405020304" pitchFamily="18" charset="0"/>
                    </a:rPr>
                    <a:t>for </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Combining of </a:t>
                  </a:r>
                  <a:r>
                    <a:rPr lang="en-US" kern="0" dirty="0">
                      <a:solidFill>
                        <a:prstClr val="black"/>
                      </a:solidFill>
                      <a:latin typeface="Times New Roman" panose="02020603050405020304" pitchFamily="18" charset="0"/>
                      <a:ea typeface="ＭＳ 明朝"/>
                      <a:cs typeface="Times New Roman" panose="02020603050405020304" pitchFamily="18" charset="0"/>
                    </a:rPr>
                    <a:t>Forecasts</a:t>
                  </a:r>
                  <a:endParaRPr kumimoji="0" lang="en-US"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endParaRPr>
                </a:p>
              </p:txBody>
            </p:sp>
            <p:sp>
              <p:nvSpPr>
                <p:cNvPr id="14" name="Rounded Rectangle 56">
                  <a:extLst>
                    <a:ext uri="{FF2B5EF4-FFF2-40B4-BE49-F238E27FC236}">
                      <a16:creationId xmlns:a16="http://schemas.microsoft.com/office/drawing/2014/main" id="{D51C3DF9-9E95-45AB-AF5B-FC9D03A70A64}"/>
                    </a:ext>
                  </a:extLst>
                </p:cNvPr>
                <p:cNvSpPr/>
                <p:nvPr/>
              </p:nvSpPr>
              <p:spPr>
                <a:xfrm>
                  <a:off x="4509107" y="514390"/>
                  <a:ext cx="1057726" cy="506494"/>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Combined Forecasts</a:t>
                  </a:r>
                </a:p>
              </p:txBody>
            </p:sp>
            <p:sp>
              <p:nvSpPr>
                <p:cNvPr id="15" name="Rounded Rectangle 58">
                  <a:extLst>
                    <a:ext uri="{FF2B5EF4-FFF2-40B4-BE49-F238E27FC236}">
                      <a16:creationId xmlns:a16="http://schemas.microsoft.com/office/drawing/2014/main" id="{AD9CD817-A52B-4811-B305-41C65DFE3047}"/>
                    </a:ext>
                  </a:extLst>
                </p:cNvPr>
                <p:cNvSpPr/>
                <p:nvPr/>
              </p:nvSpPr>
              <p:spPr>
                <a:xfrm>
                  <a:off x="-67310" y="95824"/>
                  <a:ext cx="1132840" cy="1206703"/>
                </a:xfrm>
                <a:prstGeom prst="round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defTabSz="914400">
                    <a:defRPr/>
                  </a:pPr>
                  <a:r>
                    <a:rPr lang="en-US" kern="0" dirty="0">
                      <a:solidFill>
                        <a:prstClr val="black"/>
                      </a:solidFill>
                      <a:latin typeface="Times New Roman" panose="02020603050405020304" pitchFamily="18" charset="0"/>
                      <a:ea typeface="ＭＳ 明朝"/>
                      <a:cs typeface="Times New Roman" panose="02020603050405020304" pitchFamily="18" charset="0"/>
                    </a:rPr>
                    <a:t>Individual Forecasts of </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PV Solar  Power Ramp Events</a:t>
                  </a:r>
                </a:p>
              </p:txBody>
            </p:sp>
            <p:sp>
              <p:nvSpPr>
                <p:cNvPr id="16" name="Left Brace 15">
                  <a:extLst>
                    <a:ext uri="{FF2B5EF4-FFF2-40B4-BE49-F238E27FC236}">
                      <a16:creationId xmlns:a16="http://schemas.microsoft.com/office/drawing/2014/main" id="{1116973C-D150-418F-8267-E35E0DA81BF8}"/>
                    </a:ext>
                  </a:extLst>
                </p:cNvPr>
                <p:cNvSpPr/>
                <p:nvPr/>
              </p:nvSpPr>
              <p:spPr>
                <a:xfrm>
                  <a:off x="930215" y="1"/>
                  <a:ext cx="231530" cy="1302527"/>
                </a:xfrm>
                <a:prstGeom prst="leftBrace">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46BF3520-4A68-4682-820E-5BCAFC6061C1}"/>
                    </a:ext>
                  </a:extLst>
                </p:cNvPr>
                <p:cNvCxnSpPr>
                  <a:cxnSpLocks/>
                  <a:stCxn id="11" idx="3"/>
                </p:cNvCxnSpPr>
                <p:nvPr/>
              </p:nvCxnSpPr>
              <p:spPr>
                <a:xfrm flipV="1">
                  <a:off x="1912626" y="894438"/>
                  <a:ext cx="938059" cy="218380"/>
                </a:xfrm>
                <a:prstGeom prst="straightConnector1">
                  <a:avLst/>
                </a:prstGeom>
                <a:noFill/>
                <a:ln w="34925" cap="flat" cmpd="sng" algn="ctr">
                  <a:solidFill>
                    <a:sysClr val="windowText" lastClr="000000"/>
                  </a:solidFill>
                  <a:prstDash val="solid"/>
                  <a:miter lim="800000"/>
                  <a:headEnd type="none" w="med" len="med"/>
                  <a:tailEnd type="triangle" w="lg" len="lg"/>
                </a:ln>
                <a:effectLst/>
              </p:spPr>
            </p:cxnSp>
            <p:cxnSp>
              <p:nvCxnSpPr>
                <p:cNvPr id="18" name="Straight Arrow Connector 17">
                  <a:extLst>
                    <a:ext uri="{FF2B5EF4-FFF2-40B4-BE49-F238E27FC236}">
                      <a16:creationId xmlns:a16="http://schemas.microsoft.com/office/drawing/2014/main" id="{38B78A3C-6670-49DF-83AC-1B04A32E07C7}"/>
                    </a:ext>
                  </a:extLst>
                </p:cNvPr>
                <p:cNvCxnSpPr>
                  <a:cxnSpLocks/>
                  <a:stCxn id="12" idx="3"/>
                </p:cNvCxnSpPr>
                <p:nvPr/>
              </p:nvCxnSpPr>
              <p:spPr>
                <a:xfrm flipV="1">
                  <a:off x="1912626" y="1054514"/>
                  <a:ext cx="934386" cy="562999"/>
                </a:xfrm>
                <a:prstGeom prst="straightConnector1">
                  <a:avLst/>
                </a:prstGeom>
                <a:noFill/>
                <a:ln w="34925" cap="flat" cmpd="sng" algn="ctr">
                  <a:solidFill>
                    <a:sysClr val="windowText" lastClr="000000"/>
                  </a:solidFill>
                  <a:prstDash val="solid"/>
                  <a:miter lim="800000"/>
                  <a:headEnd type="none" w="med" len="med"/>
                  <a:tailEnd type="triangle" w="lg" len="lg"/>
                </a:ln>
                <a:effectLst/>
              </p:spPr>
            </p:cxnSp>
            <p:cxnSp>
              <p:nvCxnSpPr>
                <p:cNvPr id="19" name="Straight Arrow Connector 18">
                  <a:extLst>
                    <a:ext uri="{FF2B5EF4-FFF2-40B4-BE49-F238E27FC236}">
                      <a16:creationId xmlns:a16="http://schemas.microsoft.com/office/drawing/2014/main" id="{D60FC696-4B01-488C-A277-477A29FDD48B}"/>
                    </a:ext>
                  </a:extLst>
                </p:cNvPr>
                <p:cNvCxnSpPr>
                  <a:cxnSpLocks/>
                  <a:stCxn id="13" idx="3"/>
                  <a:endCxn id="14" idx="1"/>
                </p:cNvCxnSpPr>
                <p:nvPr/>
              </p:nvCxnSpPr>
              <p:spPr>
                <a:xfrm flipV="1">
                  <a:off x="4229100" y="767637"/>
                  <a:ext cx="280007" cy="5901"/>
                </a:xfrm>
                <a:prstGeom prst="straightConnector1">
                  <a:avLst/>
                </a:prstGeom>
                <a:noFill/>
                <a:ln w="57150" cap="flat" cmpd="sng" algn="ctr">
                  <a:solidFill>
                    <a:sysClr val="windowText" lastClr="000000"/>
                  </a:solidFill>
                  <a:prstDash val="solid"/>
                  <a:miter lim="800000"/>
                  <a:headEnd type="none" w="med" len="med"/>
                  <a:tailEnd type="triangle" w="med" len="med"/>
                </a:ln>
                <a:effectLst/>
              </p:spPr>
            </p:cxnSp>
          </p:grpSp>
        </p:grpSp>
        <p:sp>
          <p:nvSpPr>
            <p:cNvPr id="6" name="Rounded Rectangle 53">
              <a:extLst>
                <a:ext uri="{FF2B5EF4-FFF2-40B4-BE49-F238E27FC236}">
                  <a16:creationId xmlns:a16="http://schemas.microsoft.com/office/drawing/2014/main" id="{913BDD3F-A2DB-4211-8CB2-8096905AE805}"/>
                </a:ext>
              </a:extLst>
            </p:cNvPr>
            <p:cNvSpPr/>
            <p:nvPr/>
          </p:nvSpPr>
          <p:spPr>
            <a:xfrm>
              <a:off x="3584924" y="3984151"/>
              <a:ext cx="1082010" cy="369126"/>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Model A</a:t>
              </a:r>
            </a:p>
          </p:txBody>
        </p:sp>
        <p:sp>
          <p:nvSpPr>
            <p:cNvPr id="7" name="Rounded Rectangle 53">
              <a:extLst>
                <a:ext uri="{FF2B5EF4-FFF2-40B4-BE49-F238E27FC236}">
                  <a16:creationId xmlns:a16="http://schemas.microsoft.com/office/drawing/2014/main" id="{E396FB73-DF86-4987-8203-FA16D07D1651}"/>
                </a:ext>
              </a:extLst>
            </p:cNvPr>
            <p:cNvSpPr/>
            <p:nvPr/>
          </p:nvSpPr>
          <p:spPr>
            <a:xfrm>
              <a:off x="3584924" y="4521583"/>
              <a:ext cx="1082010" cy="369126"/>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Model B</a:t>
              </a:r>
            </a:p>
          </p:txBody>
        </p:sp>
      </p:grpSp>
      <p:sp>
        <p:nvSpPr>
          <p:cNvPr id="20" name="TextBox 19">
            <a:extLst>
              <a:ext uri="{FF2B5EF4-FFF2-40B4-BE49-F238E27FC236}">
                <a16:creationId xmlns:a16="http://schemas.microsoft.com/office/drawing/2014/main" id="{E4B20DA1-C4FA-4193-958F-B1AE53A931DF}"/>
              </a:ext>
            </a:extLst>
          </p:cNvPr>
          <p:cNvSpPr txBox="1"/>
          <p:nvPr/>
        </p:nvSpPr>
        <p:spPr>
          <a:xfrm>
            <a:off x="4337924" y="4587739"/>
            <a:ext cx="4739640" cy="369332"/>
          </a:xfrm>
          <a:prstGeom prst="rect">
            <a:avLst/>
          </a:prstGeom>
          <a:noFill/>
          <a:ln>
            <a:noFill/>
          </a:ln>
        </p:spPr>
        <p:txBody>
          <a:bodyPr wrap="square" rtlCol="0">
            <a:spAutoFit/>
          </a:bodyPr>
          <a:lstStyle/>
          <a:p>
            <a:r>
              <a:rPr lang="en-US" i="1" dirty="0" err="1">
                <a:latin typeface="Times New Roman" panose="02020603050405020304" pitchFamily="18" charset="0"/>
                <a:cs typeface="Times New Roman" panose="02020603050405020304" pitchFamily="18" charset="0"/>
              </a:rPr>
              <a:t>F</a:t>
            </a:r>
            <a:r>
              <a:rPr lang="en-US" i="1" baseline="-25000" dirty="0" err="1">
                <a:latin typeface="Times New Roman" panose="02020603050405020304" pitchFamily="18" charset="0"/>
                <a:cs typeface="Times New Roman" panose="02020603050405020304" pitchFamily="18" charset="0"/>
              </a:rPr>
              <a:t>comb</a:t>
            </a:r>
            <a:r>
              <a:rPr lang="en-US" i="1" dirty="0">
                <a:latin typeface="Times New Roman" panose="02020603050405020304" pitchFamily="18" charset="0"/>
                <a:cs typeface="Times New Roman" panose="02020603050405020304" pitchFamily="18" charset="0"/>
              </a:rPr>
              <a:t>=W</a:t>
            </a:r>
            <a:r>
              <a:rPr lang="en-US" i="1" baseline="-25000" dirty="0">
                <a:latin typeface="Times New Roman" panose="02020603050405020304" pitchFamily="18" charset="0"/>
                <a:cs typeface="Times New Roman" panose="02020603050405020304" pitchFamily="18" charset="0"/>
              </a:rPr>
              <a:t>A</a:t>
            </a:r>
            <a:r>
              <a:rPr lang="en-US" i="1" dirty="0">
                <a:latin typeface="Times New Roman" panose="02020603050405020304" pitchFamily="18" charset="0"/>
                <a:cs typeface="Times New Roman" panose="02020603050405020304" pitchFamily="18" charset="0"/>
              </a:rPr>
              <a:t>*M</a:t>
            </a:r>
            <a:r>
              <a:rPr lang="en-US" i="1" baseline="-25000" dirty="0">
                <a:latin typeface="Times New Roman" panose="02020603050405020304" pitchFamily="18" charset="0"/>
                <a:cs typeface="Times New Roman" panose="02020603050405020304" pitchFamily="18" charset="0"/>
              </a:rPr>
              <a:t>A</a:t>
            </a:r>
            <a:r>
              <a:rPr lang="en-US" i="1" dirty="0">
                <a:latin typeface="Times New Roman" panose="02020603050405020304" pitchFamily="18" charset="0"/>
                <a:cs typeface="Times New Roman" panose="02020603050405020304" pitchFamily="18" charset="0"/>
              </a:rPr>
              <a:t>+ W</a:t>
            </a:r>
            <a:r>
              <a:rPr lang="en-US" i="1" baseline="-25000" dirty="0">
                <a:latin typeface="Times New Roman" panose="02020603050405020304" pitchFamily="18" charset="0"/>
                <a:cs typeface="Times New Roman" panose="02020603050405020304" pitchFamily="18" charset="0"/>
              </a:rPr>
              <a:t>B</a:t>
            </a:r>
            <a:r>
              <a:rPr lang="en-US" i="1" dirty="0">
                <a:latin typeface="Times New Roman" panose="02020603050405020304" pitchFamily="18" charset="0"/>
                <a:cs typeface="Times New Roman" panose="02020603050405020304" pitchFamily="18" charset="0"/>
              </a:rPr>
              <a:t>*M</a:t>
            </a:r>
            <a:r>
              <a:rPr lang="en-US" i="1" baseline="-25000" dirty="0">
                <a:latin typeface="Times New Roman" panose="02020603050405020304" pitchFamily="18" charset="0"/>
                <a:cs typeface="Times New Roman" panose="02020603050405020304" pitchFamily="18" charset="0"/>
              </a:rPr>
              <a:t>B</a:t>
            </a:r>
            <a:r>
              <a:rPr lang="en-US" i="1" dirty="0">
                <a:latin typeface="Times New Roman" panose="02020603050405020304" pitchFamily="18" charset="0"/>
                <a:cs typeface="Times New Roman" panose="02020603050405020304" pitchFamily="18" charset="0"/>
              </a:rPr>
              <a:t> + W</a:t>
            </a:r>
            <a:r>
              <a:rPr lang="en-US" i="1" baseline="-25000" dirty="0">
                <a:latin typeface="Times New Roman" panose="02020603050405020304" pitchFamily="18" charset="0"/>
                <a:cs typeface="Times New Roman" panose="02020603050405020304" pitchFamily="18" charset="0"/>
              </a:rPr>
              <a:t>C</a:t>
            </a:r>
            <a:r>
              <a:rPr lang="en-US" i="1" dirty="0">
                <a:latin typeface="Times New Roman" panose="02020603050405020304" pitchFamily="18" charset="0"/>
                <a:cs typeface="Times New Roman" panose="02020603050405020304" pitchFamily="18" charset="0"/>
              </a:rPr>
              <a:t>*M</a:t>
            </a:r>
            <a:r>
              <a:rPr lang="en-US" i="1" baseline="-25000" dirty="0">
                <a:latin typeface="Times New Roman" panose="02020603050405020304" pitchFamily="18" charset="0"/>
                <a:cs typeface="Times New Roman" panose="02020603050405020304" pitchFamily="18" charset="0"/>
              </a:rPr>
              <a:t>C</a:t>
            </a:r>
            <a:r>
              <a:rPr lang="en-US" i="1" dirty="0">
                <a:latin typeface="Times New Roman" panose="02020603050405020304" pitchFamily="18" charset="0"/>
                <a:cs typeface="Times New Roman" panose="02020603050405020304" pitchFamily="18" charset="0"/>
              </a:rPr>
              <a:t> ….+ W</a:t>
            </a:r>
            <a:r>
              <a:rPr lang="en-US" i="1" baseline="-25000" dirty="0">
                <a:latin typeface="Times New Roman" panose="02020603050405020304" pitchFamily="18" charset="0"/>
                <a:cs typeface="Times New Roman" panose="02020603050405020304" pitchFamily="18" charset="0"/>
              </a:rPr>
              <a:t>N</a:t>
            </a:r>
            <a:r>
              <a:rPr lang="en-US" i="1" dirty="0">
                <a:latin typeface="Times New Roman" panose="02020603050405020304" pitchFamily="18" charset="0"/>
                <a:cs typeface="Times New Roman" panose="02020603050405020304" pitchFamily="18" charset="0"/>
              </a:rPr>
              <a:t>*M</a:t>
            </a:r>
            <a:r>
              <a:rPr lang="en-US" i="1" baseline="-25000" dirty="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2FE8257-1B44-43E7-ACCC-49E962AB9972}"/>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87EFF4D-98C0-4879-91E9-6F724F88F643}"/>
              </a:ext>
            </a:extLst>
          </p:cNvPr>
          <p:cNvSpPr>
            <a:spLocks noGrp="1"/>
          </p:cNvSpPr>
          <p:nvPr>
            <p:ph type="sldNum" sz="quarter" idx="12"/>
          </p:nvPr>
        </p:nvSpPr>
        <p:spPr/>
        <p:txBody>
          <a:bodyPr/>
          <a:lstStyle/>
          <a:p>
            <a:fld id="{DE7368CD-0EFD-4356-BCD4-9FE5F856A1D8}" type="slidenum">
              <a:rPr lang="en-US" smtClean="0"/>
              <a:t>13</a:t>
            </a:fld>
            <a:endParaRPr lang="en-US"/>
          </a:p>
        </p:txBody>
      </p:sp>
      <p:sp>
        <p:nvSpPr>
          <p:cNvPr id="24" name="Rectangle 23">
            <a:extLst>
              <a:ext uri="{FF2B5EF4-FFF2-40B4-BE49-F238E27FC236}">
                <a16:creationId xmlns:a16="http://schemas.microsoft.com/office/drawing/2014/main" id="{6D8D8D3B-4228-47F1-A74A-0269798427A2}"/>
              </a:ext>
            </a:extLst>
          </p:cNvPr>
          <p:cNvSpPr/>
          <p:nvPr/>
        </p:nvSpPr>
        <p:spPr>
          <a:xfrm>
            <a:off x="3832053" y="92613"/>
            <a:ext cx="1622560"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Methodology</a:t>
            </a:r>
            <a:endParaRPr lang="en-US" sz="2000" b="1" dirty="0"/>
          </a:p>
        </p:txBody>
      </p:sp>
      <p:sp>
        <p:nvSpPr>
          <p:cNvPr id="23" name="Rounded Rectangle 55">
            <a:extLst>
              <a:ext uri="{FF2B5EF4-FFF2-40B4-BE49-F238E27FC236}">
                <a16:creationId xmlns:a16="http://schemas.microsoft.com/office/drawing/2014/main" id="{D06E87D0-D4A9-4502-81E0-03032BC92575}"/>
              </a:ext>
            </a:extLst>
          </p:cNvPr>
          <p:cNvSpPr/>
          <p:nvPr/>
        </p:nvSpPr>
        <p:spPr>
          <a:xfrm>
            <a:off x="1002052" y="5088783"/>
            <a:ext cx="1272339" cy="73925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en-US" sz="1400" dirty="0">
                <a:latin typeface="Times New Roman" panose="02020603050405020304" pitchFamily="18" charset="0"/>
                <a:ea typeface="ＭＳ 明朝"/>
                <a:cs typeface="Times New Roman" panose="02020603050405020304" pitchFamily="18" charset="0"/>
              </a:rPr>
              <a:t>Method of Combining The Models</a:t>
            </a:r>
          </a:p>
        </p:txBody>
      </p:sp>
      <p:sp>
        <p:nvSpPr>
          <p:cNvPr id="25" name="Rectangle 24">
            <a:extLst>
              <a:ext uri="{FF2B5EF4-FFF2-40B4-BE49-F238E27FC236}">
                <a16:creationId xmlns:a16="http://schemas.microsoft.com/office/drawing/2014/main" id="{71E2C452-F32B-4319-9276-3A0093BA3566}"/>
              </a:ext>
            </a:extLst>
          </p:cNvPr>
          <p:cNvSpPr/>
          <p:nvPr/>
        </p:nvSpPr>
        <p:spPr>
          <a:xfrm>
            <a:off x="3079921" y="5144859"/>
            <a:ext cx="5774046" cy="584775"/>
          </a:xfrm>
          <a:prstGeom prst="rect">
            <a:avLst/>
          </a:prstGeom>
          <a:ln>
            <a:solidFill>
              <a:schemeClr val="tx1">
                <a:lumMod val="95000"/>
                <a:lumOff val="5000"/>
              </a:schemeClr>
            </a:solidFill>
          </a:ln>
        </p:spPr>
        <p:txBody>
          <a:bodyPr wrap="square">
            <a:spAutoFit/>
          </a:bodyPr>
          <a:lstStyle/>
          <a:p>
            <a:r>
              <a:rPr lang="en-US" sz="1600" b="1" dirty="0">
                <a:latin typeface="Times New Roman" panose="02020603050405020304" pitchFamily="18" charset="0"/>
                <a:ea typeface="ＭＳ 明朝"/>
                <a:cs typeface="Times New Roman" panose="02020603050405020304" pitchFamily="18" charset="0"/>
              </a:rPr>
              <a:t>Random forest (RF) </a:t>
            </a:r>
            <a:r>
              <a:rPr lang="en-US" sz="1600" dirty="0">
                <a:latin typeface="Times New Roman" panose="02020603050405020304" pitchFamily="18" charset="0"/>
                <a:ea typeface="ＭＳ 明朝"/>
                <a:cs typeface="Times New Roman" panose="02020603050405020304" pitchFamily="18" charset="0"/>
              </a:rPr>
              <a:t>is chosen to be the </a:t>
            </a:r>
            <a:r>
              <a:rPr lang="en-US" sz="1600" b="1" i="1" dirty="0">
                <a:latin typeface="Times New Roman" panose="02020603050405020304" pitchFamily="18" charset="0"/>
                <a:ea typeface="ＭＳ 明朝"/>
                <a:cs typeface="Times New Roman" panose="02020603050405020304" pitchFamily="18" charset="0"/>
              </a:rPr>
              <a:t>ensemble learning </a:t>
            </a:r>
            <a:r>
              <a:rPr lang="en-US" sz="1600" dirty="0">
                <a:latin typeface="Times New Roman" panose="02020603050405020304" pitchFamily="18" charset="0"/>
                <a:ea typeface="ＭＳ 明朝"/>
                <a:cs typeface="Times New Roman" panose="02020603050405020304" pitchFamily="18" charset="0"/>
              </a:rPr>
              <a:t>method for combining the various models’ outcomes.</a:t>
            </a:r>
          </a:p>
        </p:txBody>
      </p:sp>
      <p:sp>
        <p:nvSpPr>
          <p:cNvPr id="26" name="Arrow: Striped Right 25">
            <a:extLst>
              <a:ext uri="{FF2B5EF4-FFF2-40B4-BE49-F238E27FC236}">
                <a16:creationId xmlns:a16="http://schemas.microsoft.com/office/drawing/2014/main" id="{606724E3-3DCA-4582-8E94-D6AAF8EB0EB4}"/>
              </a:ext>
            </a:extLst>
          </p:cNvPr>
          <p:cNvSpPr/>
          <p:nvPr/>
        </p:nvSpPr>
        <p:spPr>
          <a:xfrm>
            <a:off x="2357247" y="5328389"/>
            <a:ext cx="639818" cy="339740"/>
          </a:xfrm>
          <a:prstGeom prst="striped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tx1"/>
              </a:solidFill>
            </a:endParaRPr>
          </a:p>
        </p:txBody>
      </p:sp>
      <p:sp>
        <p:nvSpPr>
          <p:cNvPr id="27" name="Rectangle 26">
            <a:extLst>
              <a:ext uri="{FF2B5EF4-FFF2-40B4-BE49-F238E27FC236}">
                <a16:creationId xmlns:a16="http://schemas.microsoft.com/office/drawing/2014/main" id="{A439F92E-F240-4D01-B732-454AB3DD6356}"/>
              </a:ext>
            </a:extLst>
          </p:cNvPr>
          <p:cNvSpPr/>
          <p:nvPr/>
        </p:nvSpPr>
        <p:spPr>
          <a:xfrm>
            <a:off x="14364" y="6105210"/>
            <a:ext cx="8667837" cy="523220"/>
          </a:xfrm>
          <a:prstGeom prst="rect">
            <a:avLst/>
          </a:prstGeom>
        </p:spPr>
        <p:txBody>
          <a:bodyPr wrap="square">
            <a:spAutoFit/>
          </a:bodyPr>
          <a:lstStyle/>
          <a:p>
            <a:pPr marL="130016" indent="-178118" algn="just">
              <a:spcAft>
                <a:spcPts val="150"/>
              </a:spcAft>
            </a:pPr>
            <a:r>
              <a:rPr lang="en-US" sz="1400" dirty="0">
                <a:latin typeface="Times New Roman" panose="02020603050405020304" pitchFamily="18" charset="0"/>
                <a:ea typeface="SimSun" panose="02010600030101010101" pitchFamily="2" charset="-122"/>
              </a:rPr>
              <a:t>T. Hastie, R. </a:t>
            </a:r>
            <a:r>
              <a:rPr lang="en-US" sz="1400" dirty="0" err="1">
                <a:latin typeface="Times New Roman" panose="02020603050405020304" pitchFamily="18" charset="0"/>
                <a:ea typeface="SimSun" panose="02010600030101010101" pitchFamily="2" charset="-122"/>
              </a:rPr>
              <a:t>Tibshirani</a:t>
            </a:r>
            <a:r>
              <a:rPr lang="en-US" sz="1400" dirty="0">
                <a:latin typeface="Times New Roman" panose="02020603050405020304" pitchFamily="18" charset="0"/>
                <a:ea typeface="SimSun" panose="02010600030101010101" pitchFamily="2" charset="-122"/>
              </a:rPr>
              <a:t>, J. Friedman, and others, </a:t>
            </a:r>
            <a:r>
              <a:rPr lang="en-US" sz="1400" i="1" dirty="0">
                <a:latin typeface="Times New Roman" panose="02020603050405020304" pitchFamily="18" charset="0"/>
                <a:ea typeface="SimSun" panose="02010600030101010101" pitchFamily="2" charset="-122"/>
              </a:rPr>
              <a:t>The elements of statistical learning</a:t>
            </a:r>
            <a:r>
              <a:rPr lang="en-US" sz="1400" dirty="0">
                <a:latin typeface="Times New Roman" panose="02020603050405020304" pitchFamily="18" charset="0"/>
                <a:ea typeface="SimSun" panose="02010600030101010101" pitchFamily="2" charset="-122"/>
              </a:rPr>
              <a:t>, 2</a:t>
            </a:r>
            <a:r>
              <a:rPr lang="en-US" sz="1400" baseline="30000" dirty="0">
                <a:latin typeface="Times New Roman" panose="02020603050405020304" pitchFamily="18" charset="0"/>
                <a:ea typeface="SimSun" panose="02010600030101010101" pitchFamily="2" charset="-122"/>
              </a:rPr>
              <a:t>nd </a:t>
            </a:r>
            <a:r>
              <a:rPr lang="en-US" sz="1400" dirty="0">
                <a:latin typeface="Times New Roman" panose="02020603050405020304" pitchFamily="18" charset="0"/>
                <a:ea typeface="SimSun" panose="02010600030101010101" pitchFamily="2" charset="-122"/>
              </a:rPr>
              <a:t>Edition. Springer-Verlag New York, 2009.</a:t>
            </a:r>
            <a:endParaRPr lang="en-US" dirty="0">
              <a:latin typeface="Times New Roman" panose="02020603050405020304" pitchFamily="18" charset="0"/>
              <a:ea typeface="SimSun" panose="02010600030101010101" pitchFamily="2" charset="-122"/>
            </a:endParaRPr>
          </a:p>
        </p:txBody>
      </p:sp>
      <p:sp>
        <p:nvSpPr>
          <p:cNvPr id="28" name="Title 1">
            <a:extLst>
              <a:ext uri="{FF2B5EF4-FFF2-40B4-BE49-F238E27FC236}">
                <a16:creationId xmlns:a16="http://schemas.microsoft.com/office/drawing/2014/main" id="{1EDE9F1E-CC8F-4979-B844-AEF634A49E89}"/>
              </a:ext>
            </a:extLst>
          </p:cNvPr>
          <p:cNvSpPr txBox="1">
            <a:spLocks/>
          </p:cNvSpPr>
          <p:nvPr/>
        </p:nvSpPr>
        <p:spPr>
          <a:xfrm>
            <a:off x="633811" y="915187"/>
            <a:ext cx="2694172" cy="229559"/>
          </a:xfrm>
          <a:prstGeom prst="rect">
            <a:avLst/>
          </a:prstGeom>
        </p:spPr>
        <p:txBody>
          <a:bodyPr vert="horz" lIns="68580" tIns="34290" rIns="68580" bIns="3429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sz="1350" b="1" dirty="0"/>
          </a:p>
        </p:txBody>
      </p:sp>
      <p:sp>
        <p:nvSpPr>
          <p:cNvPr id="3" name="Rectangle 2">
            <a:extLst>
              <a:ext uri="{FF2B5EF4-FFF2-40B4-BE49-F238E27FC236}">
                <a16:creationId xmlns:a16="http://schemas.microsoft.com/office/drawing/2014/main" id="{11C2147E-009A-490B-A234-7CFD418D4960}"/>
              </a:ext>
            </a:extLst>
          </p:cNvPr>
          <p:cNvSpPr/>
          <p:nvPr/>
        </p:nvSpPr>
        <p:spPr>
          <a:xfrm>
            <a:off x="30376" y="697775"/>
            <a:ext cx="4752327" cy="369332"/>
          </a:xfrm>
          <a:prstGeom prst="rect">
            <a:avLst/>
          </a:prstGeom>
        </p:spPr>
        <p:txBody>
          <a:bodyPr wrap="none">
            <a:spAutoFit/>
          </a:bodyPr>
          <a:lstStyle/>
          <a:p>
            <a:r>
              <a:rPr lang="en-US" dirty="0">
                <a:latin typeface="Times New Roman" panose="02020603050405020304" pitchFamily="18" charset="0"/>
              </a:rPr>
              <a:t>Ensemble Forecasts: Combining Various Models </a:t>
            </a:r>
            <a:endParaRPr lang="en-US" dirty="0"/>
          </a:p>
        </p:txBody>
      </p:sp>
      <p:sp>
        <p:nvSpPr>
          <p:cNvPr id="29" name="Rectangle 28">
            <a:extLst>
              <a:ext uri="{FF2B5EF4-FFF2-40B4-BE49-F238E27FC236}">
                <a16:creationId xmlns:a16="http://schemas.microsoft.com/office/drawing/2014/main" id="{1B83C8A4-9256-4DBD-9F3F-B75B48037472}"/>
              </a:ext>
            </a:extLst>
          </p:cNvPr>
          <p:cNvSpPr/>
          <p:nvPr/>
        </p:nvSpPr>
        <p:spPr>
          <a:xfrm>
            <a:off x="2406539" y="4143882"/>
            <a:ext cx="4598375" cy="36933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General diagram of combining different models</a:t>
            </a:r>
          </a:p>
        </p:txBody>
      </p:sp>
    </p:spTree>
    <p:extLst>
      <p:ext uri="{BB962C8B-B14F-4D97-AF65-F5344CB8AC3E}">
        <p14:creationId xmlns:p14="http://schemas.microsoft.com/office/powerpoint/2010/main" val="84252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E2F876C-0344-42BD-8094-7DEF9C31299F}"/>
                  </a:ext>
                </a:extLst>
              </p:cNvPr>
              <p:cNvSpPr/>
              <p:nvPr/>
            </p:nvSpPr>
            <p:spPr>
              <a:xfrm>
                <a:off x="5182859" y="2086438"/>
                <a:ext cx="4046008" cy="1372299"/>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Ramp Classes as following:</a:t>
                </a:r>
              </a:p>
              <a:p>
                <a:r>
                  <a:rPr lang="en-US" sz="1600" dirty="0">
                    <a:solidFill>
                      <a:srgbClr val="FF0000"/>
                    </a:solidFill>
                    <a:latin typeface="Times New Roman" panose="02020603050405020304" pitchFamily="18" charset="0"/>
                    <a:cs typeface="Times New Roman" panose="02020603050405020304" pitchFamily="18" charset="0"/>
                  </a:rPr>
                  <a:t>Class1:</a:t>
                </a:r>
                <a:r>
                  <a:rPr lang="en-US" sz="1600" dirty="0">
                    <a:latin typeface="Times New Roman" panose="02020603050405020304" pitchFamily="18" charset="0"/>
                    <a:cs typeface="Times New Roman" panose="02020603050405020304" pitchFamily="18" charset="0"/>
                  </a:rPr>
                  <a:t> Ramp up of </a:t>
                </a:r>
                <a:r>
                  <a:rPr lang="en-US" sz="1600" dirty="0">
                    <a:solidFill>
                      <a:srgbClr val="FF0000"/>
                    </a:solidFill>
                    <a:latin typeface="Times New Roman" panose="02020603050405020304" pitchFamily="18" charset="0"/>
                    <a:cs typeface="Times New Roman" panose="02020603050405020304" pitchFamily="18" charset="0"/>
                  </a:rPr>
                  <a:t>high rate, </a:t>
                </a:r>
                <a14:m>
                  <m:oMath xmlns:m="http://schemas.openxmlformats.org/officeDocument/2006/math">
                    <m:r>
                      <m:rPr>
                        <m:nor/>
                      </m:rPr>
                      <a:rPr lang="en-US" sz="1600" dirty="0">
                        <a:latin typeface="Times New Roman" panose="02020603050405020304" pitchFamily="18" charset="0"/>
                        <a:cs typeface="Times New Roman" panose="02020603050405020304" pitchFamily="18" charset="0"/>
                      </a:rPr>
                      <m:t>|</m:t>
                    </m:r>
                    <m:r>
                      <m:rPr>
                        <m:nor/>
                      </m:rPr>
                      <a:rPr lang="en-US" sz="1600" dirty="0">
                        <a:latin typeface="Times New Roman" panose="02020603050405020304" pitchFamily="18" charset="0"/>
                        <a:cs typeface="Times New Roman" panose="02020603050405020304" pitchFamily="18" charset="0"/>
                      </a:rPr>
                      <m:t>rate</m:t>
                    </m:r>
                    <m:r>
                      <m:rPr>
                        <m:nor/>
                      </m:rPr>
                      <a:rPr lang="en-US" sz="1600" dirty="0" smtClean="0">
                        <a:latin typeface="Times New Roman" panose="02020603050405020304" pitchFamily="18" charset="0"/>
                        <a:cs typeface="Times New Roman" panose="02020603050405020304" pitchFamily="18" charset="0"/>
                      </a:rPr>
                      <m:t>|</m:t>
                    </m:r>
                    <m:r>
                      <a:rPr lang="en-US" sz="1600" i="1" dirty="0" smtClean="0">
                        <a:latin typeface="Cambria Math" panose="02040503050406030204" pitchFamily="18" charset="0"/>
                        <a:ea typeface="Cambria Math" panose="02040503050406030204" pitchFamily="18" charset="0"/>
                      </a:rPr>
                      <m:t>≥</m:t>
                    </m:r>
                  </m:oMath>
                </a14:m>
                <a:r>
                  <a:rPr lang="en-US" sz="1600" dirty="0">
                    <a:latin typeface="Times New Roman" panose="02020603050405020304" pitchFamily="18" charset="0"/>
                    <a:cs typeface="Times New Roman" panose="02020603050405020304" pitchFamily="18" charset="0"/>
                  </a:rPr>
                  <a:t> Tsh </a:t>
                </a:r>
              </a:p>
              <a:p>
                <a:r>
                  <a:rPr lang="en-US" sz="1600" dirty="0">
                    <a:solidFill>
                      <a:srgbClr val="00B050"/>
                    </a:solidFill>
                    <a:latin typeface="Times New Roman" panose="02020603050405020304" pitchFamily="18" charset="0"/>
                    <a:cs typeface="Times New Roman" panose="02020603050405020304" pitchFamily="18" charset="0"/>
                  </a:rPr>
                  <a:t>Class2: </a:t>
                </a:r>
                <a:r>
                  <a:rPr lang="en-US" sz="1600" dirty="0">
                    <a:latin typeface="Times New Roman" panose="02020603050405020304" pitchFamily="18" charset="0"/>
                    <a:cs typeface="Times New Roman" panose="02020603050405020304" pitchFamily="18" charset="0"/>
                  </a:rPr>
                  <a:t>Ramp up of </a:t>
                </a:r>
                <a:r>
                  <a:rPr lang="en-US" sz="1600" dirty="0">
                    <a:solidFill>
                      <a:srgbClr val="00B050"/>
                    </a:solidFill>
                    <a:latin typeface="Times New Roman" panose="02020603050405020304" pitchFamily="18" charset="0"/>
                    <a:cs typeface="Times New Roman" panose="02020603050405020304" pitchFamily="18" charset="0"/>
                  </a:rPr>
                  <a:t>low rate, </a:t>
                </a:r>
                <a:r>
                  <a:rPr lang="en-US" sz="1600" dirty="0">
                    <a:latin typeface="Times New Roman" panose="02020603050405020304" pitchFamily="18" charset="0"/>
                    <a:cs typeface="Times New Roman" panose="02020603050405020304" pitchFamily="18" charset="0"/>
                  </a:rPr>
                  <a:t>|rate|</a:t>
                </a:r>
                <a14:m>
                  <m:oMath xmlns:m="http://schemas.openxmlformats.org/officeDocument/2006/math">
                    <m:r>
                      <a:rPr lang="en-US" sz="1600" dirty="0" smtClean="0">
                        <a:latin typeface="Cambria Math" panose="02040503050406030204" pitchFamily="18" charset="0"/>
                        <a:ea typeface="Cambria Math" panose="02040503050406030204" pitchFamily="18" charset="0"/>
                      </a:rPr>
                      <m:t> </m:t>
                    </m:r>
                    <m:r>
                      <a:rPr lang="en-US" sz="1600" i="1" dirty="0" smtClean="0">
                        <a:latin typeface="Cambria Math" panose="02040503050406030204" pitchFamily="18" charset="0"/>
                        <a:ea typeface="Cambria Math" panose="02040503050406030204" pitchFamily="18" charset="0"/>
                      </a:rPr>
                      <m:t>&lt;</m:t>
                    </m:r>
                  </m:oMath>
                </a14:m>
                <a:r>
                  <a:rPr lang="en-US" sz="1600" dirty="0">
                    <a:latin typeface="Times New Roman" panose="02020603050405020304" pitchFamily="18" charset="0"/>
                    <a:cs typeface="Times New Roman" panose="02020603050405020304" pitchFamily="18" charset="0"/>
                  </a:rPr>
                  <a:t> Tsh</a:t>
                </a:r>
                <a:endParaRPr lang="en-US" sz="1600" dirty="0">
                  <a:solidFill>
                    <a:schemeClr val="accent1"/>
                  </a:solidFill>
                  <a:latin typeface="Times New Roman" panose="02020603050405020304" pitchFamily="18" charset="0"/>
                  <a:cs typeface="Times New Roman" panose="02020603050405020304" pitchFamily="18" charset="0"/>
                </a:endParaRPr>
              </a:p>
              <a:p>
                <a:r>
                  <a:rPr lang="en-US" sz="1600" dirty="0">
                    <a:solidFill>
                      <a:srgbClr val="FF0000"/>
                    </a:solidFill>
                    <a:latin typeface="Times New Roman" panose="02020603050405020304" pitchFamily="18" charset="0"/>
                    <a:cs typeface="Times New Roman" panose="02020603050405020304" pitchFamily="18" charset="0"/>
                  </a:rPr>
                  <a:t>Class3:</a:t>
                </a:r>
                <a:r>
                  <a:rPr lang="en-US" sz="1600" dirty="0">
                    <a:solidFill>
                      <a:srgbClr val="00B05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Ramp down of </a:t>
                </a:r>
                <a:r>
                  <a:rPr lang="en-US" sz="1600" dirty="0">
                    <a:solidFill>
                      <a:srgbClr val="FF0000"/>
                    </a:solidFill>
                    <a:latin typeface="Times New Roman" panose="02020603050405020304" pitchFamily="18" charset="0"/>
                    <a:cs typeface="Times New Roman" panose="02020603050405020304" pitchFamily="18" charset="0"/>
                  </a:rPr>
                  <a:t>high rate,</a:t>
                </a:r>
                <a:r>
                  <a:rPr lang="en-US" sz="1600" dirty="0">
                    <a:solidFill>
                      <a:srgbClr val="00B05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|rate|</a:t>
                </a:r>
                <a14:m>
                  <m:oMath xmlns:m="http://schemas.openxmlformats.org/officeDocument/2006/math">
                    <m:r>
                      <a:rPr lang="en-US" sz="1600" dirty="0">
                        <a:latin typeface="Cambria Math" panose="02040503050406030204" pitchFamily="18" charset="0"/>
                        <a:ea typeface="Cambria Math" panose="02040503050406030204" pitchFamily="18" charset="0"/>
                      </a:rPr>
                      <m:t> </m:t>
                    </m:r>
                    <m:r>
                      <a:rPr lang="en-US" sz="1600" i="1" dirty="0">
                        <a:latin typeface="Cambria Math" panose="02040503050406030204" pitchFamily="18" charset="0"/>
                        <a:ea typeface="Cambria Math" panose="02040503050406030204" pitchFamily="18" charset="0"/>
                      </a:rPr>
                      <m:t>≥</m:t>
                    </m:r>
                  </m:oMath>
                </a14:m>
                <a:r>
                  <a:rPr lang="en-US" sz="1600" dirty="0">
                    <a:latin typeface="Times New Roman" panose="02020603050405020304" pitchFamily="18" charset="0"/>
                    <a:cs typeface="Times New Roman" panose="02020603050405020304" pitchFamily="18" charset="0"/>
                  </a:rPr>
                  <a:t>Tsh</a:t>
                </a:r>
                <a:endParaRPr lang="en-US" sz="1600" dirty="0">
                  <a:solidFill>
                    <a:schemeClr val="tx2">
                      <a:lumMod val="60000"/>
                      <a:lumOff val="40000"/>
                    </a:schemeClr>
                  </a:solidFill>
                  <a:latin typeface="Times New Roman" panose="02020603050405020304" pitchFamily="18" charset="0"/>
                  <a:cs typeface="Times New Roman" panose="02020603050405020304" pitchFamily="18" charset="0"/>
                </a:endParaRPr>
              </a:p>
              <a:p>
                <a:r>
                  <a:rPr lang="en-US" sz="1600" dirty="0">
                    <a:solidFill>
                      <a:srgbClr val="00B050"/>
                    </a:solidFill>
                    <a:latin typeface="Times New Roman" panose="02020603050405020304" pitchFamily="18" charset="0"/>
                    <a:cs typeface="Times New Roman" panose="02020603050405020304" pitchFamily="18" charset="0"/>
                  </a:rPr>
                  <a:t>Class4: </a:t>
                </a:r>
                <a:r>
                  <a:rPr lang="en-US" sz="1600" dirty="0">
                    <a:latin typeface="Times New Roman" panose="02020603050405020304" pitchFamily="18" charset="0"/>
                    <a:cs typeface="Times New Roman" panose="02020603050405020304" pitchFamily="18" charset="0"/>
                  </a:rPr>
                  <a:t>Ramp down of</a:t>
                </a:r>
                <a:r>
                  <a:rPr lang="en-US" sz="1600" dirty="0">
                    <a:solidFill>
                      <a:srgbClr val="00B050"/>
                    </a:solidFill>
                    <a:latin typeface="Times New Roman" panose="02020603050405020304" pitchFamily="18" charset="0"/>
                    <a:cs typeface="Times New Roman" panose="02020603050405020304" pitchFamily="18" charset="0"/>
                  </a:rPr>
                  <a:t> low rate, </a:t>
                </a:r>
                <a:r>
                  <a:rPr lang="en-US" sz="1600" dirty="0">
                    <a:latin typeface="Times New Roman" panose="02020603050405020304" pitchFamily="18" charset="0"/>
                    <a:cs typeface="Times New Roman" panose="02020603050405020304" pitchFamily="18" charset="0"/>
                  </a:rPr>
                  <a:t>|rate|</a:t>
                </a:r>
                <a14:m>
                  <m:oMath xmlns:m="http://schemas.openxmlformats.org/officeDocument/2006/math">
                    <m:r>
                      <a:rPr lang="en-US" sz="1600" dirty="0" smtClean="0">
                        <a:latin typeface="Cambria Math" panose="02040503050406030204" pitchFamily="18" charset="0"/>
                        <a:ea typeface="Cambria Math" panose="02040503050406030204" pitchFamily="18" charset="0"/>
                      </a:rPr>
                      <m:t> </m:t>
                    </m:r>
                    <m:r>
                      <a:rPr lang="en-US" sz="1600" i="1" dirty="0" smtClean="0">
                        <a:latin typeface="Cambria Math" panose="02040503050406030204" pitchFamily="18" charset="0"/>
                        <a:ea typeface="Cambria Math" panose="02040503050406030204" pitchFamily="18" charset="0"/>
                      </a:rPr>
                      <m:t>&lt;</m:t>
                    </m:r>
                  </m:oMath>
                </a14:m>
                <a:r>
                  <a:rPr lang="en-US" sz="1600" dirty="0">
                    <a:solidFill>
                      <a:srgbClr val="00B05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Tsh</a:t>
                </a:r>
              </a:p>
            </p:txBody>
          </p:sp>
        </mc:Choice>
        <mc:Fallback xmlns="">
          <p:sp>
            <p:nvSpPr>
              <p:cNvPr id="2" name="Rectangle 1">
                <a:extLst>
                  <a:ext uri="{FF2B5EF4-FFF2-40B4-BE49-F238E27FC236}">
                    <a16:creationId xmlns:a16="http://schemas.microsoft.com/office/drawing/2014/main" id="{9E2F876C-0344-42BD-8094-7DEF9C31299F}"/>
                  </a:ext>
                </a:extLst>
              </p:cNvPr>
              <p:cNvSpPr>
                <a:spLocks noRot="1" noChangeAspect="1" noMove="1" noResize="1" noEditPoints="1" noAdjustHandles="1" noChangeArrowheads="1" noChangeShapeType="1" noTextEdit="1"/>
              </p:cNvSpPr>
              <p:nvPr/>
            </p:nvSpPr>
            <p:spPr>
              <a:xfrm>
                <a:off x="5182859" y="2086438"/>
                <a:ext cx="4046008" cy="1372299"/>
              </a:xfrm>
              <a:prstGeom prst="rect">
                <a:avLst/>
              </a:prstGeom>
              <a:blipFill>
                <a:blip r:embed="rId3"/>
                <a:stretch>
                  <a:fillRect l="-753" t="-1333" b="-133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A865B9E-54CE-49A0-BFD9-DBCF267FD39F}"/>
              </a:ext>
            </a:extLst>
          </p:cNvPr>
          <p:cNvPicPr>
            <a:picLocks noChangeAspect="1"/>
          </p:cNvPicPr>
          <p:nvPr/>
        </p:nvPicPr>
        <p:blipFill>
          <a:blip r:embed="rId4"/>
          <a:stretch>
            <a:fillRect/>
          </a:stretch>
        </p:blipFill>
        <p:spPr>
          <a:xfrm>
            <a:off x="1039629" y="3677156"/>
            <a:ext cx="7064742" cy="2586271"/>
          </a:xfrm>
          <a:prstGeom prst="rect">
            <a:avLst/>
          </a:prstGeom>
        </p:spPr>
      </p:pic>
      <p:pic>
        <p:nvPicPr>
          <p:cNvPr id="5" name="Picture 4">
            <a:extLst>
              <a:ext uri="{FF2B5EF4-FFF2-40B4-BE49-F238E27FC236}">
                <a16:creationId xmlns:a16="http://schemas.microsoft.com/office/drawing/2014/main" id="{33C4E9AA-00BA-4CF9-B9ED-2ED4B8B48622}"/>
              </a:ext>
            </a:extLst>
          </p:cNvPr>
          <p:cNvPicPr>
            <a:picLocks noChangeAspect="1"/>
          </p:cNvPicPr>
          <p:nvPr/>
        </p:nvPicPr>
        <p:blipFill rotWithShape="1">
          <a:blip r:embed="rId5"/>
          <a:srcRect t="1" b="26687"/>
          <a:stretch/>
        </p:blipFill>
        <p:spPr>
          <a:xfrm>
            <a:off x="-84865" y="1000827"/>
            <a:ext cx="5512576" cy="2364335"/>
          </a:xfrm>
          <a:prstGeom prst="rect">
            <a:avLst/>
          </a:prstGeom>
        </p:spPr>
      </p:pic>
      <p:sp>
        <p:nvSpPr>
          <p:cNvPr id="9" name="Rectangle 8">
            <a:extLst>
              <a:ext uri="{FF2B5EF4-FFF2-40B4-BE49-F238E27FC236}">
                <a16:creationId xmlns:a16="http://schemas.microsoft.com/office/drawing/2014/main" id="{75C6E1FE-C054-40C2-A458-07ED733667B1}"/>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0" name="Slide Number Placeholder 2">
            <a:extLst>
              <a:ext uri="{FF2B5EF4-FFF2-40B4-BE49-F238E27FC236}">
                <a16:creationId xmlns:a16="http://schemas.microsoft.com/office/drawing/2014/main" id="{7E772A3A-C742-44BE-97D1-5B7E17118C41}"/>
              </a:ext>
            </a:extLst>
          </p:cNvPr>
          <p:cNvSpPr>
            <a:spLocks noGrp="1"/>
          </p:cNvSpPr>
          <p:nvPr>
            <p:ph type="sldNum" sz="quarter" idx="12"/>
          </p:nvPr>
        </p:nvSpPr>
        <p:spPr>
          <a:xfrm>
            <a:off x="6457950" y="6356351"/>
            <a:ext cx="2057400" cy="365125"/>
          </a:xfrm>
        </p:spPr>
        <p:txBody>
          <a:bodyPr/>
          <a:lstStyle/>
          <a:p>
            <a:fld id="{DE7368CD-0EFD-4356-BCD4-9FE5F856A1D8}"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D31D318-2AE1-4B0C-AB14-8D45AC2AD177}"/>
              </a:ext>
            </a:extLst>
          </p:cNvPr>
          <p:cNvSpPr/>
          <p:nvPr/>
        </p:nvSpPr>
        <p:spPr>
          <a:xfrm>
            <a:off x="6562113" y="86745"/>
            <a:ext cx="2480288" cy="307777"/>
          </a:xfrm>
          <a:prstGeom prst="rect">
            <a:avLst/>
          </a:prstGeom>
          <a:ln>
            <a:solidFill>
              <a:schemeClr val="bg1">
                <a:lumMod val="50000"/>
              </a:schemeClr>
            </a:solidFill>
          </a:ln>
        </p:spPr>
        <p:txBody>
          <a:bodyPr wrap="square">
            <a:spAutoFit/>
          </a:bodyPr>
          <a:lstStyle/>
          <a:p>
            <a:r>
              <a:rPr lang="en-US" sz="1400" dirty="0">
                <a:latin typeface="Times New Roman" panose="02020603050405020304" pitchFamily="18" charset="0"/>
                <a:cs typeface="Times New Roman" panose="02020603050405020304" pitchFamily="18" charset="0"/>
              </a:rPr>
              <a:t>Combined Forecasts of Ramps</a:t>
            </a:r>
          </a:p>
        </p:txBody>
      </p:sp>
      <p:sp>
        <p:nvSpPr>
          <p:cNvPr id="14" name="Rectangle 13">
            <a:extLst>
              <a:ext uri="{FF2B5EF4-FFF2-40B4-BE49-F238E27FC236}">
                <a16:creationId xmlns:a16="http://schemas.microsoft.com/office/drawing/2014/main" id="{90D5AADC-0251-4158-ABB9-7A1412DE0C29}"/>
              </a:ext>
            </a:extLst>
          </p:cNvPr>
          <p:cNvSpPr/>
          <p:nvPr/>
        </p:nvSpPr>
        <p:spPr>
          <a:xfrm>
            <a:off x="3291040" y="83253"/>
            <a:ext cx="2561920" cy="400110"/>
          </a:xfrm>
          <a:prstGeom prst="rect">
            <a:avLst/>
          </a:prstGeom>
        </p:spPr>
        <p:txBody>
          <a:bodyPr wrap="none">
            <a:spAutoFit/>
          </a:bodyPr>
          <a:lstStyle/>
          <a:p>
            <a:pPr algn="ctr"/>
            <a:r>
              <a:rPr lang="en-US" sz="2000" b="1" dirty="0">
                <a:latin typeface="Times New Roman" panose="02020603050405020304" pitchFamily="18" charset="0"/>
                <a:cs typeface="Times New Roman" panose="02020603050405020304" pitchFamily="18" charset="0"/>
              </a:rPr>
              <a:t>Modeling and Results</a:t>
            </a:r>
            <a:endParaRPr lang="en-US" sz="2000" b="1" dirty="0"/>
          </a:p>
        </p:txBody>
      </p:sp>
      <p:grpSp>
        <p:nvGrpSpPr>
          <p:cNvPr id="15" name="Group 14">
            <a:extLst>
              <a:ext uri="{FF2B5EF4-FFF2-40B4-BE49-F238E27FC236}">
                <a16:creationId xmlns:a16="http://schemas.microsoft.com/office/drawing/2014/main" id="{4BA7769A-9D0F-4AE4-B986-BB957446754F}"/>
              </a:ext>
            </a:extLst>
          </p:cNvPr>
          <p:cNvGrpSpPr/>
          <p:nvPr/>
        </p:nvGrpSpPr>
        <p:grpSpPr>
          <a:xfrm>
            <a:off x="5030129" y="992460"/>
            <a:ext cx="3897475" cy="1052876"/>
            <a:chOff x="5154970" y="647159"/>
            <a:chExt cx="3897475" cy="980936"/>
          </a:xfrm>
        </p:grpSpPr>
        <p:sp>
          <p:nvSpPr>
            <p:cNvPr id="16" name="Rectangle 15">
              <a:extLst>
                <a:ext uri="{FF2B5EF4-FFF2-40B4-BE49-F238E27FC236}">
                  <a16:creationId xmlns:a16="http://schemas.microsoft.com/office/drawing/2014/main" id="{7A36264F-8344-4865-B090-C6E6DA447453}"/>
                </a:ext>
              </a:extLst>
            </p:cNvPr>
            <p:cNvSpPr/>
            <p:nvPr/>
          </p:nvSpPr>
          <p:spPr>
            <a:xfrm>
              <a:off x="5368812" y="647159"/>
              <a:ext cx="3683633" cy="923330"/>
            </a:xfrm>
            <a:prstGeom prst="rect">
              <a:avLst/>
            </a:prstGeom>
            <a:ln>
              <a:solidFill>
                <a:srgbClr val="92D050"/>
              </a:solidFill>
            </a:ln>
          </p:spPr>
          <p:txBody>
            <a:bodyPr wrap="square">
              <a:spAutoFit/>
            </a:bodyPr>
            <a:lstStyle/>
            <a:p>
              <a:r>
                <a:rPr lang="en-US" b="1" dirty="0">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Increase the true events,      	   Decrease the false events.</a:t>
              </a:r>
            </a:p>
            <a:p>
              <a:endParaRPr lang="en-US" dirty="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E5550C0D-8173-4B13-8E22-382E64E2264C}"/>
                </a:ext>
              </a:extLst>
            </p:cNvPr>
            <p:cNvGrpSpPr/>
            <p:nvPr/>
          </p:nvGrpSpPr>
          <p:grpSpPr>
            <a:xfrm>
              <a:off x="5154970" y="1256567"/>
              <a:ext cx="3720965" cy="371528"/>
              <a:chOff x="5847113" y="115573"/>
              <a:chExt cx="3130714" cy="371528"/>
            </a:xfrm>
          </p:grpSpPr>
          <p:grpSp>
            <p:nvGrpSpPr>
              <p:cNvPr id="18" name="Group 17">
                <a:extLst>
                  <a:ext uri="{FF2B5EF4-FFF2-40B4-BE49-F238E27FC236}">
                    <a16:creationId xmlns:a16="http://schemas.microsoft.com/office/drawing/2014/main" id="{D26C4EBE-F006-48B7-A214-1CBA48E903F6}"/>
                  </a:ext>
                </a:extLst>
              </p:cNvPr>
              <p:cNvGrpSpPr/>
              <p:nvPr/>
            </p:nvGrpSpPr>
            <p:grpSpPr>
              <a:xfrm>
                <a:off x="5847113" y="117769"/>
                <a:ext cx="1507336" cy="369332"/>
                <a:chOff x="5847113" y="117769"/>
                <a:chExt cx="1507336" cy="369332"/>
              </a:xfrm>
            </p:grpSpPr>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64A1952-2D3B-43BB-9104-A8491EE64EC8}"/>
                        </a:ext>
                      </a:extLst>
                    </p:cNvPr>
                    <p:cNvSpPr/>
                    <p:nvPr/>
                  </p:nvSpPr>
                  <p:spPr>
                    <a:xfrm>
                      <a:off x="5847113" y="117769"/>
                      <a:ext cx="15073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MS Mincho" panose="02020609040205080304" pitchFamily="49" charset="-128"/>
                                <a:cs typeface="Vrinda" panose="020B0502040204020203" pitchFamily="34" charset="0"/>
                              </a:rPr>
                              <m:t>𝑇𝑟𝑢𝑒</m:t>
                            </m:r>
                            <m:r>
                              <a:rPr lang="en-US" i="1" smtClean="0">
                                <a:latin typeface="Cambria Math" panose="02040503050406030204" pitchFamily="18" charset="0"/>
                                <a:ea typeface="MS Mincho" panose="02020609040205080304" pitchFamily="49" charset="-128"/>
                                <a:cs typeface="Vrinda" panose="020B0502040204020203" pitchFamily="34" charset="0"/>
                              </a:rPr>
                              <m:t> </m:t>
                            </m:r>
                            <m:r>
                              <a:rPr lang="en-US" b="0" i="1" smtClean="0">
                                <a:latin typeface="Cambria Math" panose="02040503050406030204" pitchFamily="18" charset="0"/>
                                <a:ea typeface="MS Mincho" panose="02020609040205080304" pitchFamily="49" charset="-128"/>
                                <a:cs typeface="Vrinda" panose="020B0502040204020203" pitchFamily="34" charset="0"/>
                              </a:rPr>
                              <m:t>𝐸𝑣𝑒𝑛𝑡𝑠</m:t>
                            </m:r>
                          </m:oMath>
                        </m:oMathPara>
                      </a14:m>
                      <a:endParaRPr lang="en-US" dirty="0"/>
                    </a:p>
                  </p:txBody>
                </p:sp>
              </mc:Choice>
              <mc:Fallback xmlns="">
                <p:sp>
                  <p:nvSpPr>
                    <p:cNvPr id="30" name="Rectangle 29">
                      <a:extLst>
                        <a:ext uri="{FF2B5EF4-FFF2-40B4-BE49-F238E27FC236}">
                          <a16:creationId xmlns:a16="http://schemas.microsoft.com/office/drawing/2014/main" id="{F75901E3-0CB0-4891-BFE4-C1657DEF6EBA}"/>
                        </a:ext>
                      </a:extLst>
                    </p:cNvPr>
                    <p:cNvSpPr>
                      <a:spLocks noRot="1" noChangeAspect="1" noMove="1" noResize="1" noEditPoints="1" noAdjustHandles="1" noChangeArrowheads="1" noChangeShapeType="1" noTextEdit="1"/>
                    </p:cNvSpPr>
                    <p:nvPr/>
                  </p:nvSpPr>
                  <p:spPr>
                    <a:xfrm>
                      <a:off x="5847113" y="117769"/>
                      <a:ext cx="1507336" cy="369332"/>
                    </a:xfrm>
                    <a:prstGeom prst="rect">
                      <a:avLst/>
                    </a:prstGeom>
                    <a:blipFill>
                      <a:blip r:embed="rId10"/>
                      <a:stretch>
                        <a:fillRect/>
                      </a:stretch>
                    </a:blipFill>
                  </p:spPr>
                  <p:txBody>
                    <a:bodyPr/>
                    <a:lstStyle/>
                    <a:p>
                      <a:r>
                        <a:rPr lang="en-US">
                          <a:noFill/>
                        </a:rPr>
                        <a:t> </a:t>
                      </a:r>
                    </a:p>
                  </p:txBody>
                </p:sp>
              </mc:Fallback>
            </mc:AlternateContent>
            <p:sp>
              <p:nvSpPr>
                <p:cNvPr id="23" name="Arrow: Up 22">
                  <a:extLst>
                    <a:ext uri="{FF2B5EF4-FFF2-40B4-BE49-F238E27FC236}">
                      <a16:creationId xmlns:a16="http://schemas.microsoft.com/office/drawing/2014/main" id="{20DEB0DE-5048-433C-980E-4442E5DDFBF1}"/>
                    </a:ext>
                  </a:extLst>
                </p:cNvPr>
                <p:cNvSpPr/>
                <p:nvPr/>
              </p:nvSpPr>
              <p:spPr>
                <a:xfrm>
                  <a:off x="7135703" y="136704"/>
                  <a:ext cx="133003" cy="2435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E891DAA0-0D8B-4F02-82E4-3431D4430640}"/>
                  </a:ext>
                </a:extLst>
              </p:cNvPr>
              <p:cNvGrpSpPr/>
              <p:nvPr/>
            </p:nvGrpSpPr>
            <p:grpSpPr>
              <a:xfrm>
                <a:off x="7325955" y="115573"/>
                <a:ext cx="1651872" cy="369332"/>
                <a:chOff x="7325955" y="115573"/>
                <a:chExt cx="1651872" cy="369332"/>
              </a:xfrm>
            </p:grpSpPr>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0063D2F-6304-4DF4-AA64-C961588A3125}"/>
                        </a:ext>
                      </a:extLst>
                    </p:cNvPr>
                    <p:cNvSpPr/>
                    <p:nvPr/>
                  </p:nvSpPr>
                  <p:spPr>
                    <a:xfrm>
                      <a:off x="7325955" y="115573"/>
                      <a:ext cx="1651872" cy="369332"/>
                    </a:xfrm>
                    <a:prstGeom prst="rect">
                      <a:avLst/>
                    </a:prstGeom>
                  </p:spPr>
                  <p:txBody>
                    <a:bodyPr wrap="square">
                      <a:spAutoFit/>
                    </a:bodyPr>
                    <a:lstStyle/>
                    <a:p>
                      <a:r>
                        <a:rPr lang="en-US" b="0" i="1" dirty="0">
                          <a:latin typeface="Times New Roman" panose="02020603050405020304" pitchFamily="18" charset="0"/>
                          <a:ea typeface="MS Mincho" panose="02020609040205080304" pitchFamily="49" charset="-128"/>
                          <a:cs typeface="Times New Roman" panose="02020603050405020304" pitchFamily="18" charset="0"/>
                        </a:rPr>
                        <a:t>&amp;   F</a:t>
                      </a:r>
                      <a14:m>
                        <m:oMath xmlns:m="http://schemas.openxmlformats.org/officeDocument/2006/math">
                          <m:r>
                            <a:rPr lang="en-US" b="0" i="1" smtClean="0">
                              <a:latin typeface="Cambria Math" panose="02040503050406030204" pitchFamily="18" charset="0"/>
                              <a:ea typeface="MS Mincho" panose="02020609040205080304" pitchFamily="49" charset="-128"/>
                              <a:cs typeface="Vrinda" panose="020B0502040204020203" pitchFamily="34" charset="0"/>
                            </a:rPr>
                            <m:t>𝑎𝑙𝑠𝑒</m:t>
                          </m:r>
                          <m:r>
                            <a:rPr lang="en-US" i="1" smtClean="0">
                              <a:latin typeface="Cambria Math" panose="02040503050406030204" pitchFamily="18" charset="0"/>
                              <a:ea typeface="MS Mincho" panose="02020609040205080304" pitchFamily="49" charset="-128"/>
                              <a:cs typeface="Vrinda" panose="020B0502040204020203" pitchFamily="34" charset="0"/>
                            </a:rPr>
                            <m:t> </m:t>
                          </m:r>
                          <m:r>
                            <a:rPr lang="en-US" b="0" i="1" smtClean="0">
                              <a:latin typeface="Cambria Math" panose="02040503050406030204" pitchFamily="18" charset="0"/>
                              <a:ea typeface="MS Mincho" panose="02020609040205080304" pitchFamily="49" charset="-128"/>
                              <a:cs typeface="Vrinda" panose="020B0502040204020203" pitchFamily="34" charset="0"/>
                            </a:rPr>
                            <m:t>𝐸𝑣𝑒𝑛𝑡𝑠</m:t>
                          </m:r>
                        </m:oMath>
                      </a14:m>
                      <a:endParaRPr lang="en-US" i="1" dirty="0">
                        <a:latin typeface="Times New Roman" panose="02020603050405020304" pitchFamily="18" charset="0"/>
                        <a:cs typeface="Times New Roman" panose="02020603050405020304" pitchFamily="18" charset="0"/>
                      </a:endParaRPr>
                    </a:p>
                  </p:txBody>
                </p:sp>
              </mc:Choice>
              <mc:Fallback xmlns="">
                <p:sp>
                  <p:nvSpPr>
                    <p:cNvPr id="28" name="Rectangle 27">
                      <a:extLst>
                        <a:ext uri="{FF2B5EF4-FFF2-40B4-BE49-F238E27FC236}">
                          <a16:creationId xmlns:a16="http://schemas.microsoft.com/office/drawing/2014/main" id="{54A9B3B3-5F51-486F-B204-A99EEEA3D3B0}"/>
                        </a:ext>
                      </a:extLst>
                    </p:cNvPr>
                    <p:cNvSpPr>
                      <a:spLocks noRot="1" noChangeAspect="1" noMove="1" noResize="1" noEditPoints="1" noAdjustHandles="1" noChangeArrowheads="1" noChangeShapeType="1" noTextEdit="1"/>
                    </p:cNvSpPr>
                    <p:nvPr/>
                  </p:nvSpPr>
                  <p:spPr>
                    <a:xfrm>
                      <a:off x="7325955" y="115573"/>
                      <a:ext cx="1651872" cy="369332"/>
                    </a:xfrm>
                    <a:prstGeom prst="rect">
                      <a:avLst/>
                    </a:prstGeom>
                    <a:blipFill>
                      <a:blip r:embed="rId11"/>
                      <a:stretch>
                        <a:fillRect l="-2795" t="-8197" b="-24590"/>
                      </a:stretch>
                    </a:blipFill>
                  </p:spPr>
                  <p:txBody>
                    <a:bodyPr/>
                    <a:lstStyle/>
                    <a:p>
                      <a:r>
                        <a:rPr lang="en-US">
                          <a:noFill/>
                        </a:rPr>
                        <a:t> </a:t>
                      </a:r>
                    </a:p>
                  </p:txBody>
                </p:sp>
              </mc:Fallback>
            </mc:AlternateContent>
            <p:sp>
              <p:nvSpPr>
                <p:cNvPr id="21" name="Arrow: Up 20">
                  <a:extLst>
                    <a:ext uri="{FF2B5EF4-FFF2-40B4-BE49-F238E27FC236}">
                      <a16:creationId xmlns:a16="http://schemas.microsoft.com/office/drawing/2014/main" id="{988D96E9-E293-4764-962B-FB382DA334E0}"/>
                    </a:ext>
                  </a:extLst>
                </p:cNvPr>
                <p:cNvSpPr/>
                <p:nvPr/>
              </p:nvSpPr>
              <p:spPr>
                <a:xfrm rot="10800000">
                  <a:off x="8831874" y="158826"/>
                  <a:ext cx="133003" cy="2435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4" name="Text Placeholder 19">
            <a:extLst>
              <a:ext uri="{FF2B5EF4-FFF2-40B4-BE49-F238E27FC236}">
                <a16:creationId xmlns:a16="http://schemas.microsoft.com/office/drawing/2014/main" id="{F338BC14-5757-465E-B421-373FBFB3AEF9}"/>
              </a:ext>
            </a:extLst>
          </p:cNvPr>
          <p:cNvSpPr txBox="1">
            <a:spLocks/>
          </p:cNvSpPr>
          <p:nvPr/>
        </p:nvSpPr>
        <p:spPr>
          <a:xfrm>
            <a:off x="50784" y="588657"/>
            <a:ext cx="7679610" cy="36270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defRPr/>
            </a:pPr>
            <a:r>
              <a:rPr lang="en-US" sz="1800" dirty="0">
                <a:latin typeface="Times New Roman" panose="02020603050405020304" pitchFamily="18" charset="0"/>
                <a:cs typeface="Times New Roman" panose="02020603050405020304" pitchFamily="18" charset="0"/>
              </a:rPr>
              <a:t>Implementing several classification models to forecasts solar power ramp events</a:t>
            </a:r>
          </a:p>
        </p:txBody>
      </p:sp>
      <p:sp>
        <p:nvSpPr>
          <p:cNvPr id="25" name="TextBox 24">
            <a:extLst>
              <a:ext uri="{FF2B5EF4-FFF2-40B4-BE49-F238E27FC236}">
                <a16:creationId xmlns:a16="http://schemas.microsoft.com/office/drawing/2014/main" id="{6A98E953-36A9-4A44-A601-9F7AC74F7A8F}"/>
              </a:ext>
            </a:extLst>
          </p:cNvPr>
          <p:cNvSpPr txBox="1"/>
          <p:nvPr/>
        </p:nvSpPr>
        <p:spPr>
          <a:xfrm>
            <a:off x="628650" y="6281908"/>
            <a:ext cx="782145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Distribution of the classes of solar power ramp events at threshold (</a:t>
            </a:r>
            <a:r>
              <a:rPr lang="en-US" sz="1600" dirty="0" err="1">
                <a:latin typeface="Times New Roman" panose="02020603050405020304" pitchFamily="18" charset="0"/>
                <a:cs typeface="Times New Roman" panose="02020603050405020304" pitchFamily="18" charset="0"/>
              </a:rPr>
              <a:t>Tsh</a:t>
            </a:r>
            <a:r>
              <a:rPr lang="en-US" sz="1600" dirty="0">
                <a:latin typeface="Times New Roman" panose="02020603050405020304" pitchFamily="18" charset="0"/>
                <a:cs typeface="Times New Roman" panose="02020603050405020304" pitchFamily="18" charset="0"/>
              </a:rPr>
              <a:t>) =0.4pu/hr.</a:t>
            </a:r>
          </a:p>
        </p:txBody>
      </p:sp>
      <p:sp>
        <p:nvSpPr>
          <p:cNvPr id="26" name="TextBox 25">
            <a:extLst>
              <a:ext uri="{FF2B5EF4-FFF2-40B4-BE49-F238E27FC236}">
                <a16:creationId xmlns:a16="http://schemas.microsoft.com/office/drawing/2014/main" id="{CB1D1710-FA67-4412-882A-64B3CB722383}"/>
              </a:ext>
            </a:extLst>
          </p:cNvPr>
          <p:cNvSpPr txBox="1"/>
          <p:nvPr/>
        </p:nvSpPr>
        <p:spPr>
          <a:xfrm>
            <a:off x="437329" y="3270746"/>
            <a:ext cx="446818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Classes of solar power ramp events in the case study</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14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6D2E83D-E0D4-405D-B471-5EB0DEB1397C}"/>
              </a:ext>
            </a:extLst>
          </p:cNvPr>
          <p:cNvGraphicFramePr>
            <a:graphicFrameLocks noGrp="1"/>
          </p:cNvGraphicFramePr>
          <p:nvPr/>
        </p:nvGraphicFramePr>
        <p:xfrm>
          <a:off x="5874617" y="722180"/>
          <a:ext cx="3048000" cy="396240"/>
        </p:xfrm>
        <a:graphic>
          <a:graphicData uri="http://schemas.openxmlformats.org/drawingml/2006/table">
            <a:tbl>
              <a:tblPr/>
              <a:tblGrid>
                <a:gridCol w="609600">
                  <a:extLst>
                    <a:ext uri="{9D8B030D-6E8A-4147-A177-3AD203B41FA5}">
                      <a16:colId xmlns:a16="http://schemas.microsoft.com/office/drawing/2014/main" val="220582601"/>
                    </a:ext>
                  </a:extLst>
                </a:gridCol>
                <a:gridCol w="609600">
                  <a:extLst>
                    <a:ext uri="{9D8B030D-6E8A-4147-A177-3AD203B41FA5}">
                      <a16:colId xmlns:a16="http://schemas.microsoft.com/office/drawing/2014/main" val="1880990506"/>
                    </a:ext>
                  </a:extLst>
                </a:gridCol>
                <a:gridCol w="609600">
                  <a:extLst>
                    <a:ext uri="{9D8B030D-6E8A-4147-A177-3AD203B41FA5}">
                      <a16:colId xmlns:a16="http://schemas.microsoft.com/office/drawing/2014/main" val="2436539669"/>
                    </a:ext>
                  </a:extLst>
                </a:gridCol>
                <a:gridCol w="609600">
                  <a:extLst>
                    <a:ext uri="{9D8B030D-6E8A-4147-A177-3AD203B41FA5}">
                      <a16:colId xmlns:a16="http://schemas.microsoft.com/office/drawing/2014/main" val="2242242743"/>
                    </a:ext>
                  </a:extLst>
                </a:gridCol>
                <a:gridCol w="609600">
                  <a:extLst>
                    <a:ext uri="{9D8B030D-6E8A-4147-A177-3AD203B41FA5}">
                      <a16:colId xmlns:a16="http://schemas.microsoft.com/office/drawing/2014/main" val="3736143729"/>
                    </a:ext>
                  </a:extLst>
                </a:gridCol>
              </a:tblGrid>
              <a:tr h="198120">
                <a:tc>
                  <a:txBody>
                    <a:bodyPr/>
                    <a:lstStyle/>
                    <a:p>
                      <a:pPr algn="ctr" rtl="0" fontAlgn="b"/>
                      <a:r>
                        <a:rPr lang="en-US" sz="1200" b="0" i="0" u="none" strike="noStrike" dirty="0">
                          <a:solidFill>
                            <a:srgbClr val="000000"/>
                          </a:solidFill>
                          <a:effectLst/>
                          <a:latin typeface="Times New Roman" panose="02020603050405020304" pitchFamily="18" charset="0"/>
                        </a:rPr>
                        <a:t>Class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Times New Roman" panose="02020603050405020304" pitchFamily="18" charset="0"/>
                        </a:rPr>
                        <a:t>Class1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200" b="0" i="0" u="none" strike="noStrike" dirty="0">
                          <a:solidFill>
                            <a:srgbClr val="000000"/>
                          </a:solidFill>
                          <a:effectLst/>
                          <a:latin typeface="Times New Roman" panose="02020603050405020304" pitchFamily="18" charset="0"/>
                        </a:rPr>
                        <a:t>Class2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rtl="0" fontAlgn="b"/>
                      <a:r>
                        <a:rPr lang="en-US" sz="1200" b="0" i="0" u="none" strike="noStrike" dirty="0">
                          <a:solidFill>
                            <a:srgbClr val="000000"/>
                          </a:solidFill>
                          <a:effectLst/>
                          <a:latin typeface="Times New Roman" panose="02020603050405020304" pitchFamily="18" charset="0"/>
                        </a:rPr>
                        <a:t>Class3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rtl="0" fontAlgn="b"/>
                      <a:r>
                        <a:rPr lang="en-US" sz="1200" b="0" i="0" u="none" strike="noStrike" dirty="0">
                          <a:solidFill>
                            <a:srgbClr val="000000"/>
                          </a:solidFill>
                          <a:effectLst/>
                          <a:latin typeface="Times New Roman" panose="02020603050405020304" pitchFamily="18" charset="0"/>
                        </a:rPr>
                        <a:t>Total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149858"/>
                  </a:ext>
                </a:extLst>
              </a:tr>
              <a:tr h="198120">
                <a:tc>
                  <a:txBody>
                    <a:bodyPr/>
                    <a:lstStyle/>
                    <a:p>
                      <a:pPr algn="ctr" rtl="0" fontAlgn="b"/>
                      <a:r>
                        <a:rPr lang="en-US" sz="1200" b="0" i="0" u="none" strike="noStrike" dirty="0">
                          <a:solidFill>
                            <a:srgbClr val="000000"/>
                          </a:solidFill>
                          <a:effectLst/>
                          <a:latin typeface="Times New Roman" panose="02020603050405020304" pitchFamily="18" charset="0"/>
                        </a:rPr>
                        <a:t>Samples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Times New Roman" panose="02020603050405020304" pitchFamily="18" charset="0"/>
                        </a:rPr>
                        <a:t>131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200" b="0" i="0" u="none" strike="noStrike" dirty="0">
                          <a:solidFill>
                            <a:srgbClr val="000000"/>
                          </a:solidFill>
                          <a:effectLst/>
                          <a:latin typeface="Times New Roman" panose="02020603050405020304" pitchFamily="18" charset="0"/>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rtl="0" fontAlgn="b"/>
                      <a:r>
                        <a:rPr lang="en-US" sz="1200" b="0" i="0" u="none" strike="noStrike" dirty="0">
                          <a:solidFill>
                            <a:srgbClr val="000000"/>
                          </a:solidFill>
                          <a:effectLst/>
                          <a:latin typeface="Times New Roman" panose="02020603050405020304" pitchFamily="18" charset="0"/>
                        </a:rPr>
                        <a:t>3666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rtl="0" fontAlgn="b"/>
                      <a:r>
                        <a:rPr lang="en-US" sz="1200" b="0" i="0" u="none" strike="noStrike" dirty="0">
                          <a:solidFill>
                            <a:srgbClr val="000000"/>
                          </a:solidFill>
                          <a:effectLst/>
                          <a:latin typeface="Times New Roman" panose="02020603050405020304" pitchFamily="18" charset="0"/>
                        </a:rPr>
                        <a:t>3828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1353121"/>
                  </a:ext>
                </a:extLst>
              </a:tr>
            </a:tbl>
          </a:graphicData>
        </a:graphic>
      </p:graphicFrame>
      <p:sp>
        <p:nvSpPr>
          <p:cNvPr id="7" name="Rectangle 6">
            <a:extLst>
              <a:ext uri="{FF2B5EF4-FFF2-40B4-BE49-F238E27FC236}">
                <a16:creationId xmlns:a16="http://schemas.microsoft.com/office/drawing/2014/main" id="{3E615AE7-5CD4-4268-97E3-4E5BF2DC5471}"/>
              </a:ext>
            </a:extLst>
          </p:cNvPr>
          <p:cNvSpPr/>
          <p:nvPr/>
        </p:nvSpPr>
        <p:spPr>
          <a:xfrm>
            <a:off x="123402" y="854766"/>
            <a:ext cx="5803575"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For clarity, low-rate classes (2&amp;4) become as a one class, class3: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endParaRPr lang="en-US" sz="16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BCBF74D-0238-43AD-816C-5EF6B90E9EDA}"/>
              </a:ext>
            </a:extLst>
          </p:cNvPr>
          <p:cNvSpPr/>
          <p:nvPr/>
        </p:nvSpPr>
        <p:spPr>
          <a:xfrm rot="10800000" flipV="1">
            <a:off x="106016" y="541514"/>
            <a:ext cx="3737430" cy="369332"/>
          </a:xfrm>
          <a:prstGeom prst="rect">
            <a:avLst/>
          </a:prstGeom>
          <a:noFill/>
          <a:ln>
            <a:noFill/>
          </a:ln>
        </p:spPr>
        <p:txBody>
          <a:bodyPr wrap="square">
            <a:spAutoFit/>
          </a:bodyPr>
          <a:lstStyle/>
          <a:p>
            <a:r>
              <a:rPr lang="en-US" dirty="0">
                <a:latin typeface="Times New Roman" panose="02020603050405020304" pitchFamily="18" charset="0"/>
                <a:ea typeface="MS Mincho" panose="02020609040205080304" pitchFamily="49" charset="-128"/>
              </a:rPr>
              <a:t>Data projection onto PC1 and PC2:</a:t>
            </a:r>
            <a:r>
              <a:rPr lang="en-US" sz="1600" dirty="0">
                <a:latin typeface="Times New Roman" panose="02020603050405020304" pitchFamily="18" charset="0"/>
                <a:ea typeface="MS Mincho" panose="02020609040205080304" pitchFamily="49" charset="-128"/>
              </a:rPr>
              <a:t> </a:t>
            </a:r>
          </a:p>
        </p:txBody>
      </p:sp>
      <p:pic>
        <p:nvPicPr>
          <p:cNvPr id="17" name="Picture 16">
            <a:extLst>
              <a:ext uri="{FF2B5EF4-FFF2-40B4-BE49-F238E27FC236}">
                <a16:creationId xmlns:a16="http://schemas.microsoft.com/office/drawing/2014/main" id="{E484500D-0D7A-4DB9-B84B-4F44D25847F6}"/>
              </a:ext>
            </a:extLst>
          </p:cNvPr>
          <p:cNvPicPr>
            <a:picLocks noChangeAspect="1"/>
          </p:cNvPicPr>
          <p:nvPr/>
        </p:nvPicPr>
        <p:blipFill rotWithShape="1">
          <a:blip r:embed="rId3"/>
          <a:srcRect l="7200" r="7800"/>
          <a:stretch/>
        </p:blipFill>
        <p:spPr>
          <a:xfrm>
            <a:off x="196234" y="1487029"/>
            <a:ext cx="3956289" cy="2160325"/>
          </a:xfrm>
          <a:prstGeom prst="rect">
            <a:avLst/>
          </a:prstGeom>
        </p:spPr>
      </p:pic>
      <p:pic>
        <p:nvPicPr>
          <p:cNvPr id="18" name="Picture 17">
            <a:extLst>
              <a:ext uri="{FF2B5EF4-FFF2-40B4-BE49-F238E27FC236}">
                <a16:creationId xmlns:a16="http://schemas.microsoft.com/office/drawing/2014/main" id="{60C7C9D3-CD23-4D9F-8CDC-72481DA7CB12}"/>
              </a:ext>
            </a:extLst>
          </p:cNvPr>
          <p:cNvPicPr>
            <a:picLocks noChangeAspect="1"/>
          </p:cNvPicPr>
          <p:nvPr/>
        </p:nvPicPr>
        <p:blipFill rotWithShape="1">
          <a:blip r:embed="rId4"/>
          <a:srcRect l="6600" r="8400"/>
          <a:stretch/>
        </p:blipFill>
        <p:spPr>
          <a:xfrm>
            <a:off x="4744890" y="1485734"/>
            <a:ext cx="4000773" cy="2184617"/>
          </a:xfrm>
          <a:prstGeom prst="rect">
            <a:avLst/>
          </a:prstGeom>
        </p:spPr>
      </p:pic>
      <p:pic>
        <p:nvPicPr>
          <p:cNvPr id="19" name="Picture 18">
            <a:extLst>
              <a:ext uri="{FF2B5EF4-FFF2-40B4-BE49-F238E27FC236}">
                <a16:creationId xmlns:a16="http://schemas.microsoft.com/office/drawing/2014/main" id="{B5F14EF2-7111-45A1-B16F-4BCAE97B9C84}"/>
              </a:ext>
            </a:extLst>
          </p:cNvPr>
          <p:cNvPicPr>
            <a:picLocks noChangeAspect="1"/>
          </p:cNvPicPr>
          <p:nvPr/>
        </p:nvPicPr>
        <p:blipFill rotWithShape="1">
          <a:blip r:embed="rId5"/>
          <a:srcRect l="6999" r="8400"/>
          <a:stretch/>
        </p:blipFill>
        <p:spPr>
          <a:xfrm>
            <a:off x="168897" y="4018249"/>
            <a:ext cx="3901317" cy="2140381"/>
          </a:xfrm>
          <a:prstGeom prst="rect">
            <a:avLst/>
          </a:prstGeom>
        </p:spPr>
      </p:pic>
      <p:pic>
        <p:nvPicPr>
          <p:cNvPr id="20" name="Picture 19">
            <a:extLst>
              <a:ext uri="{FF2B5EF4-FFF2-40B4-BE49-F238E27FC236}">
                <a16:creationId xmlns:a16="http://schemas.microsoft.com/office/drawing/2014/main" id="{A23A6D7D-EDFF-4FC8-95A4-B11BC8E4E06C}"/>
              </a:ext>
            </a:extLst>
          </p:cNvPr>
          <p:cNvPicPr>
            <a:picLocks noChangeAspect="1"/>
          </p:cNvPicPr>
          <p:nvPr/>
        </p:nvPicPr>
        <p:blipFill rotWithShape="1">
          <a:blip r:embed="rId6"/>
          <a:srcRect l="7800" r="8400"/>
          <a:stretch/>
        </p:blipFill>
        <p:spPr>
          <a:xfrm>
            <a:off x="4780563" y="4017842"/>
            <a:ext cx="3886359" cy="2147247"/>
          </a:xfrm>
          <a:prstGeom prst="rect">
            <a:avLst/>
          </a:prstGeom>
        </p:spPr>
      </p:pic>
      <p:sp>
        <p:nvSpPr>
          <p:cNvPr id="27" name="Rectangle 26">
            <a:extLst>
              <a:ext uri="{FF2B5EF4-FFF2-40B4-BE49-F238E27FC236}">
                <a16:creationId xmlns:a16="http://schemas.microsoft.com/office/drawing/2014/main" id="{1450F948-2ACB-4C29-91AC-752FE7AB3D96}"/>
              </a:ext>
            </a:extLst>
          </p:cNvPr>
          <p:cNvSpPr/>
          <p:nvPr/>
        </p:nvSpPr>
        <p:spPr>
          <a:xfrm>
            <a:off x="5776328" y="462482"/>
            <a:ext cx="1414170"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Threshold=0.4pu/</a:t>
            </a:r>
            <a:r>
              <a:rPr lang="en-US" sz="1200" dirty="0" err="1">
                <a:latin typeface="Times New Roman" panose="02020603050405020304" pitchFamily="18" charset="0"/>
                <a:cs typeface="Times New Roman" panose="02020603050405020304" pitchFamily="18" charset="0"/>
              </a:rPr>
              <a:t>hr</a:t>
            </a:r>
            <a:endParaRPr lang="en-US" sz="1200" dirty="0"/>
          </a:p>
        </p:txBody>
      </p:sp>
      <p:sp>
        <p:nvSpPr>
          <p:cNvPr id="25" name="Rectangle 24">
            <a:extLst>
              <a:ext uri="{FF2B5EF4-FFF2-40B4-BE49-F238E27FC236}">
                <a16:creationId xmlns:a16="http://schemas.microsoft.com/office/drawing/2014/main" id="{937F1D68-6B12-46CE-81E4-87FEC87A305D}"/>
              </a:ext>
            </a:extLst>
          </p:cNvPr>
          <p:cNvSpPr/>
          <p:nvPr/>
        </p:nvSpPr>
        <p:spPr>
          <a:xfrm>
            <a:off x="0" y="3701938"/>
            <a:ext cx="4614418"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All 50 Features (</a:t>
            </a:r>
            <a:r>
              <a:rPr lang="en-US" i="1" dirty="0">
                <a:latin typeface="Times New Roman" panose="02020603050405020304" pitchFamily="18" charset="0"/>
                <a:cs typeface="Times New Roman" panose="02020603050405020304" pitchFamily="18" charset="0"/>
              </a:rPr>
              <a:t>add ramp rates of forecasts</a:t>
            </a:r>
            <a:r>
              <a:rPr lang="en-US" dirty="0">
                <a:latin typeface="Times New Roman" panose="02020603050405020304" pitchFamily="18" charset="0"/>
                <a:cs typeface="Times New Roman" panose="02020603050405020304" pitchFamily="18" charset="0"/>
              </a:rPr>
              <a:t>)</a:t>
            </a:r>
          </a:p>
        </p:txBody>
      </p:sp>
      <p:sp>
        <p:nvSpPr>
          <p:cNvPr id="26" name="Rectangle 25">
            <a:extLst>
              <a:ext uri="{FF2B5EF4-FFF2-40B4-BE49-F238E27FC236}">
                <a16:creationId xmlns:a16="http://schemas.microsoft.com/office/drawing/2014/main" id="{A063CB2F-C816-49B4-9E59-8F98CEBA4940}"/>
              </a:ext>
            </a:extLst>
          </p:cNvPr>
          <p:cNvSpPr/>
          <p:nvPr/>
        </p:nvSpPr>
        <p:spPr>
          <a:xfrm>
            <a:off x="4515272" y="3701938"/>
            <a:ext cx="4645662"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All 66 Features (</a:t>
            </a:r>
            <a:r>
              <a:rPr lang="en-US" i="1" dirty="0">
                <a:latin typeface="Times New Roman" panose="02020603050405020304" pitchFamily="18" charset="0"/>
                <a:cs typeface="Times New Roman" panose="02020603050405020304" pitchFamily="18" charset="0"/>
              </a:rPr>
              <a:t>add class labels of forecasts</a:t>
            </a:r>
            <a:r>
              <a:rPr lang="en-US" dirty="0">
                <a:latin typeface="Times New Roman" panose="02020603050405020304" pitchFamily="18" charset="0"/>
                <a:cs typeface="Times New Roman" panose="02020603050405020304" pitchFamily="18" charset="0"/>
              </a:rPr>
              <a:t>) </a:t>
            </a:r>
          </a:p>
        </p:txBody>
      </p:sp>
      <p:sp>
        <p:nvSpPr>
          <p:cNvPr id="29" name="Rectangle 28">
            <a:extLst>
              <a:ext uri="{FF2B5EF4-FFF2-40B4-BE49-F238E27FC236}">
                <a16:creationId xmlns:a16="http://schemas.microsoft.com/office/drawing/2014/main" id="{1AB2968E-0621-4E0F-B077-88A050690578}"/>
              </a:ext>
            </a:extLst>
          </p:cNvPr>
          <p:cNvSpPr/>
          <p:nvPr/>
        </p:nvSpPr>
        <p:spPr>
          <a:xfrm>
            <a:off x="0" y="1152195"/>
            <a:ext cx="3057761"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All 14 weather variables</a:t>
            </a:r>
          </a:p>
        </p:txBody>
      </p:sp>
      <p:sp>
        <p:nvSpPr>
          <p:cNvPr id="30" name="Rectangle 29">
            <a:extLst>
              <a:ext uri="{FF2B5EF4-FFF2-40B4-BE49-F238E27FC236}">
                <a16:creationId xmlns:a16="http://schemas.microsoft.com/office/drawing/2014/main" id="{CBC4C530-6D76-487A-9742-4E46BD766E2F}"/>
              </a:ext>
            </a:extLst>
          </p:cNvPr>
          <p:cNvSpPr/>
          <p:nvPr/>
        </p:nvSpPr>
        <p:spPr>
          <a:xfrm>
            <a:off x="4498338" y="1157867"/>
            <a:ext cx="4525878"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All 30 Features (</a:t>
            </a:r>
            <a:r>
              <a:rPr lang="en-US" i="1" dirty="0">
                <a:latin typeface="Times New Roman" panose="02020603050405020304" pitchFamily="18" charset="0"/>
                <a:cs typeface="Times New Roman" panose="02020603050405020304" pitchFamily="18" charset="0"/>
              </a:rPr>
              <a:t>add solar power forecasts</a:t>
            </a:r>
            <a:r>
              <a:rPr lang="en-US" dirty="0">
                <a:latin typeface="Times New Roman" panose="02020603050405020304" pitchFamily="18" charset="0"/>
                <a:cs typeface="Times New Roman" panose="02020603050405020304" pitchFamily="18" charset="0"/>
              </a:rPr>
              <a:t>)</a:t>
            </a:r>
          </a:p>
        </p:txBody>
      </p:sp>
      <p:sp>
        <p:nvSpPr>
          <p:cNvPr id="21" name="Slide Number Placeholder 2">
            <a:extLst>
              <a:ext uri="{FF2B5EF4-FFF2-40B4-BE49-F238E27FC236}">
                <a16:creationId xmlns:a16="http://schemas.microsoft.com/office/drawing/2014/main" id="{2B1A843A-46A5-46E5-AA68-1643D07C3214}"/>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algn="r">
              <a:defRPr sz="1200">
                <a:solidFill>
                  <a:schemeClr val="tx1">
                    <a:tint val="75000"/>
                  </a:schemeClr>
                </a:solidFil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7368CD-0EFD-4356-BCD4-9FE5F856A1D8}" type="slidenum">
              <a:rPr lang="en-US"/>
              <a:pPr/>
              <a:t>15</a:t>
            </a:fld>
            <a:endParaRPr lang="en-US" dirty="0"/>
          </a:p>
        </p:txBody>
      </p:sp>
      <p:sp>
        <p:nvSpPr>
          <p:cNvPr id="22" name="Rectangle 21">
            <a:extLst>
              <a:ext uri="{FF2B5EF4-FFF2-40B4-BE49-F238E27FC236}">
                <a16:creationId xmlns:a16="http://schemas.microsoft.com/office/drawing/2014/main" id="{FD11D9BD-78DB-4DB7-8398-F3B08A771D07}"/>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95E3677F-DE62-4B38-92D1-95EDCFEAED76}"/>
              </a:ext>
            </a:extLst>
          </p:cNvPr>
          <p:cNvSpPr/>
          <p:nvPr/>
        </p:nvSpPr>
        <p:spPr>
          <a:xfrm>
            <a:off x="6562113" y="86745"/>
            <a:ext cx="2480288" cy="307777"/>
          </a:xfrm>
          <a:prstGeom prst="rect">
            <a:avLst/>
          </a:prstGeom>
          <a:ln>
            <a:solidFill>
              <a:schemeClr val="bg1">
                <a:lumMod val="50000"/>
              </a:schemeClr>
            </a:solidFill>
          </a:ln>
        </p:spPr>
        <p:txBody>
          <a:bodyPr wrap="square">
            <a:spAutoFit/>
          </a:bodyPr>
          <a:lstStyle/>
          <a:p>
            <a:r>
              <a:rPr lang="en-US" sz="1400" dirty="0">
                <a:latin typeface="Times New Roman" panose="02020603050405020304" pitchFamily="18" charset="0"/>
                <a:cs typeface="Times New Roman" panose="02020603050405020304" pitchFamily="18" charset="0"/>
              </a:rPr>
              <a:t>Combined Forecasts of Ramps</a:t>
            </a:r>
          </a:p>
        </p:txBody>
      </p:sp>
      <p:sp>
        <p:nvSpPr>
          <p:cNvPr id="31" name="Rectangle 30">
            <a:extLst>
              <a:ext uri="{FF2B5EF4-FFF2-40B4-BE49-F238E27FC236}">
                <a16:creationId xmlns:a16="http://schemas.microsoft.com/office/drawing/2014/main" id="{AE3648F8-9148-4DAC-B78A-B46F8BE00F9D}"/>
              </a:ext>
            </a:extLst>
          </p:cNvPr>
          <p:cNvSpPr/>
          <p:nvPr/>
        </p:nvSpPr>
        <p:spPr>
          <a:xfrm>
            <a:off x="3291040" y="83253"/>
            <a:ext cx="2561920" cy="400110"/>
          </a:xfrm>
          <a:prstGeom prst="rect">
            <a:avLst/>
          </a:prstGeom>
        </p:spPr>
        <p:txBody>
          <a:bodyPr wrap="none">
            <a:spAutoFit/>
          </a:bodyPr>
          <a:lstStyle/>
          <a:p>
            <a:pPr algn="ctr"/>
            <a:r>
              <a:rPr lang="en-US" sz="2000" b="1" dirty="0">
                <a:latin typeface="Times New Roman" panose="02020603050405020304" pitchFamily="18" charset="0"/>
                <a:cs typeface="Times New Roman" panose="02020603050405020304" pitchFamily="18" charset="0"/>
              </a:rPr>
              <a:t>Modeling and Results</a:t>
            </a:r>
            <a:endParaRPr lang="en-US" sz="2000" b="1" dirty="0"/>
          </a:p>
        </p:txBody>
      </p:sp>
    </p:spTree>
    <p:extLst>
      <p:ext uri="{BB962C8B-B14F-4D97-AF65-F5344CB8AC3E}">
        <p14:creationId xmlns:p14="http://schemas.microsoft.com/office/powerpoint/2010/main" val="3719408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5DEDD8-4487-44AD-8F0C-8A98ED91D3C5}"/>
              </a:ext>
            </a:extLst>
          </p:cNvPr>
          <p:cNvSpPr txBox="1"/>
          <p:nvPr/>
        </p:nvSpPr>
        <p:spPr>
          <a:xfrm>
            <a:off x="127084" y="5470520"/>
            <a:ext cx="913682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Solar power ramp event forecasts of the high-rate ramp events, </a:t>
            </a:r>
            <a:r>
              <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a:t>
            </a:r>
            <a:r>
              <a:rPr lang="en-US"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Rate</a:t>
            </a:r>
            <a:r>
              <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 0</a:t>
            </a:r>
            <a:r>
              <a:rPr lang="en-US"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a:t>
            </a:r>
            <a:r>
              <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4 </a:t>
            </a:r>
            <a:r>
              <a:rPr lang="en-US" i="1" dirty="0" err="1">
                <a:solidFill>
                  <a:srgbClr val="000000"/>
                </a:solidFill>
                <a:latin typeface="Times New Roman" panose="02020603050405020304" pitchFamily="18" charset="0"/>
                <a:ea typeface="Cambria" panose="02040503050406030204" pitchFamily="18" charset="0"/>
                <a:cs typeface="Times New Roman" panose="02020603050405020304" pitchFamily="18" charset="0"/>
              </a:rPr>
              <a:t>pu</a:t>
            </a:r>
            <a:r>
              <a:rPr lang="en-US"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a:t>
            </a:r>
            <a:r>
              <a:rPr lang="en-US" i="1" dirty="0" err="1">
                <a:solidFill>
                  <a:srgbClr val="000000"/>
                </a:solidFill>
                <a:latin typeface="Times New Roman" panose="02020603050405020304" pitchFamily="18" charset="0"/>
                <a:ea typeface="Cambria" panose="02040503050406030204" pitchFamily="18" charset="0"/>
                <a:cs typeface="Times New Roman" panose="02020603050405020304" pitchFamily="18" charset="0"/>
              </a:rPr>
              <a:t>hr</a:t>
            </a:r>
            <a:r>
              <a:rPr lang="en-US"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
            </a:r>
            <a:r>
              <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162 events)</a:t>
            </a:r>
          </a:p>
          <a:p>
            <a:r>
              <a:rPr lang="en-US" dirty="0">
                <a:latin typeface="Times New Roman" panose="02020603050405020304" pitchFamily="18" charset="0"/>
                <a:cs typeface="Times New Roman" panose="02020603050405020304" pitchFamily="18" charset="0"/>
              </a:rPr>
              <a:t>by the classification techniques</a:t>
            </a:r>
            <a:r>
              <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4C658D97-8A28-4F1D-939B-AC21D6574BC7}"/>
              </a:ext>
            </a:extLst>
          </p:cNvPr>
          <p:cNvGraphicFramePr>
            <a:graphicFrameLocks noGrp="1"/>
          </p:cNvGraphicFramePr>
          <p:nvPr>
            <p:extLst>
              <p:ext uri="{D42A27DB-BD31-4B8C-83A1-F6EECF244321}">
                <p14:modId xmlns:p14="http://schemas.microsoft.com/office/powerpoint/2010/main" val="1549507314"/>
              </p:ext>
            </p:extLst>
          </p:nvPr>
        </p:nvGraphicFramePr>
        <p:xfrm>
          <a:off x="119908" y="4175804"/>
          <a:ext cx="8387990" cy="1294716"/>
        </p:xfrm>
        <a:graphic>
          <a:graphicData uri="http://schemas.openxmlformats.org/drawingml/2006/table">
            <a:tbl>
              <a:tblPr/>
              <a:tblGrid>
                <a:gridCol w="1199965">
                  <a:extLst>
                    <a:ext uri="{9D8B030D-6E8A-4147-A177-3AD203B41FA5}">
                      <a16:colId xmlns:a16="http://schemas.microsoft.com/office/drawing/2014/main" val="1731870061"/>
                    </a:ext>
                  </a:extLst>
                </a:gridCol>
                <a:gridCol w="720863">
                  <a:extLst>
                    <a:ext uri="{9D8B030D-6E8A-4147-A177-3AD203B41FA5}">
                      <a16:colId xmlns:a16="http://schemas.microsoft.com/office/drawing/2014/main" val="3739563082"/>
                    </a:ext>
                  </a:extLst>
                </a:gridCol>
                <a:gridCol w="806974">
                  <a:extLst>
                    <a:ext uri="{9D8B030D-6E8A-4147-A177-3AD203B41FA5}">
                      <a16:colId xmlns:a16="http://schemas.microsoft.com/office/drawing/2014/main" val="932758758"/>
                    </a:ext>
                  </a:extLst>
                </a:gridCol>
                <a:gridCol w="818342">
                  <a:extLst>
                    <a:ext uri="{9D8B030D-6E8A-4147-A177-3AD203B41FA5}">
                      <a16:colId xmlns:a16="http://schemas.microsoft.com/office/drawing/2014/main" val="3485603392"/>
                    </a:ext>
                  </a:extLst>
                </a:gridCol>
                <a:gridCol w="841073">
                  <a:extLst>
                    <a:ext uri="{9D8B030D-6E8A-4147-A177-3AD203B41FA5}">
                      <a16:colId xmlns:a16="http://schemas.microsoft.com/office/drawing/2014/main" val="4282542304"/>
                    </a:ext>
                  </a:extLst>
                </a:gridCol>
                <a:gridCol w="803302">
                  <a:extLst>
                    <a:ext uri="{9D8B030D-6E8A-4147-A177-3AD203B41FA5}">
                      <a16:colId xmlns:a16="http://schemas.microsoft.com/office/drawing/2014/main" val="4101674985"/>
                    </a:ext>
                  </a:extLst>
                </a:gridCol>
                <a:gridCol w="745598">
                  <a:extLst>
                    <a:ext uri="{9D8B030D-6E8A-4147-A177-3AD203B41FA5}">
                      <a16:colId xmlns:a16="http://schemas.microsoft.com/office/drawing/2014/main" val="2915215139"/>
                    </a:ext>
                  </a:extLst>
                </a:gridCol>
                <a:gridCol w="822451">
                  <a:extLst>
                    <a:ext uri="{9D8B030D-6E8A-4147-A177-3AD203B41FA5}">
                      <a16:colId xmlns:a16="http://schemas.microsoft.com/office/drawing/2014/main" val="473758071"/>
                    </a:ext>
                  </a:extLst>
                </a:gridCol>
                <a:gridCol w="793457">
                  <a:extLst>
                    <a:ext uri="{9D8B030D-6E8A-4147-A177-3AD203B41FA5}">
                      <a16:colId xmlns:a16="http://schemas.microsoft.com/office/drawing/2014/main" val="1725582237"/>
                    </a:ext>
                  </a:extLst>
                </a:gridCol>
                <a:gridCol w="835965">
                  <a:extLst>
                    <a:ext uri="{9D8B030D-6E8A-4147-A177-3AD203B41FA5}">
                      <a16:colId xmlns:a16="http://schemas.microsoft.com/office/drawing/2014/main" val="1229830001"/>
                    </a:ext>
                  </a:extLst>
                </a:gridCol>
              </a:tblGrid>
              <a:tr h="285190">
                <a:tc>
                  <a:txBody>
                    <a:bodyPr/>
                    <a:lstStyle/>
                    <a:p>
                      <a:pPr algn="ctr" rtl="0"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Method</a:t>
                      </a:r>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100" b="0" i="0" u="none" strike="noStrike" dirty="0">
                          <a:solidFill>
                            <a:srgbClr val="000000"/>
                          </a:solidFill>
                          <a:effectLst/>
                          <a:latin typeface="Times New Roman" panose="02020603050405020304" pitchFamily="18" charset="0"/>
                          <a:cs typeface="Times New Roman" panose="02020603050405020304" pitchFamily="18" charset="0"/>
                        </a:rPr>
                        <a:t>Naïve Bayes </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100" b="0" i="0" u="none" strike="noStrike" dirty="0">
                          <a:solidFill>
                            <a:srgbClr val="000000"/>
                          </a:solidFill>
                          <a:effectLst/>
                          <a:latin typeface="Times New Roman" panose="02020603050405020304" pitchFamily="18" charset="0"/>
                          <a:cs typeface="Times New Roman" panose="02020603050405020304" pitchFamily="18" charset="0"/>
                        </a:rPr>
                        <a:t>LDA</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Times New Roman" panose="02020603050405020304" pitchFamily="18" charset="0"/>
                          <a:cs typeface="Times New Roman" panose="02020603050405020304" pitchFamily="18" charset="0"/>
                        </a:rPr>
                        <a:t>Decision Trees</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kNN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100" b="0" i="0" u="none" strike="noStrike" dirty="0">
                          <a:solidFill>
                            <a:srgbClr val="000000"/>
                          </a:solidFill>
                          <a:effectLst/>
                          <a:latin typeface="Times New Roman" panose="02020603050405020304" pitchFamily="18" charset="0"/>
                          <a:cs typeface="Times New Roman" panose="02020603050405020304" pitchFamily="18" charset="0"/>
                        </a:rPr>
                        <a:t>Logistic Regression</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100" b="0" i="0" u="none" strike="noStrike" dirty="0">
                          <a:solidFill>
                            <a:srgbClr val="000000"/>
                          </a:solidFill>
                          <a:effectLst/>
                          <a:latin typeface="Times New Roman" panose="02020603050405020304" pitchFamily="18" charset="0"/>
                          <a:cs typeface="Times New Roman" panose="02020603050405020304" pitchFamily="18" charset="0"/>
                        </a:rPr>
                        <a:t>Random Forest</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Times New Roman" panose="02020603050405020304" pitchFamily="18" charset="0"/>
                          <a:cs typeface="Times New Roman" panose="02020603050405020304" pitchFamily="18" charset="0"/>
                        </a:rPr>
                        <a:t>SVM</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Times New Roman" panose="02020603050405020304" pitchFamily="18" charset="0"/>
                          <a:cs typeface="Times New Roman" panose="02020603050405020304" pitchFamily="18" charset="0"/>
                        </a:rPr>
                        <a:t>ANN</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Times New Roman" panose="02020603050405020304" pitchFamily="18" charset="0"/>
                          <a:cs typeface="Times New Roman" panose="02020603050405020304" pitchFamily="18" charset="0"/>
                        </a:rPr>
                        <a:t>Combined Classifiers</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72546494"/>
                  </a:ext>
                </a:extLst>
              </a:tr>
              <a:tr h="183339">
                <a:tc>
                  <a:txBody>
                    <a:bodyPr/>
                    <a:lstStyle/>
                    <a:p>
                      <a:pPr algn="ctr" rtl="0" fontAlgn="ctr"/>
                      <a:r>
                        <a:rPr lang="en-US" sz="900" b="1" i="0" u="none" strike="noStrike" dirty="0">
                          <a:solidFill>
                            <a:srgbClr val="000000"/>
                          </a:solidFill>
                          <a:effectLst/>
                          <a:latin typeface="Times New Roman" panose="02020603050405020304" pitchFamily="18" charset="0"/>
                          <a:cs typeface="Times New Roman" panose="02020603050405020304" pitchFamily="18" charset="0"/>
                        </a:rPr>
                        <a:t>Precision (%)</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77768500"/>
                  </a:ext>
                </a:extLst>
              </a:tr>
              <a:tr h="182880">
                <a:tc>
                  <a:txBody>
                    <a:bodyPr/>
                    <a:lstStyle/>
                    <a:p>
                      <a:pPr algn="ctr" rtl="0" fontAlgn="ctr"/>
                      <a:r>
                        <a:rPr lang="en-US" sz="900" b="1" i="0" u="none" strike="noStrike" dirty="0">
                          <a:solidFill>
                            <a:srgbClr val="000000"/>
                          </a:solidFill>
                          <a:effectLst/>
                          <a:latin typeface="Times New Roman" panose="02020603050405020304" pitchFamily="18" charset="0"/>
                          <a:cs typeface="Times New Roman" panose="02020603050405020304" pitchFamily="18" charset="0"/>
                        </a:rPr>
                        <a:t>Recall (%)</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14003878"/>
                  </a:ext>
                </a:extLst>
              </a:tr>
              <a:tr h="191616">
                <a:tc>
                  <a:txBody>
                    <a:bodyPr/>
                    <a:lstStyle/>
                    <a:p>
                      <a:pPr algn="ctr" rtl="0" fontAlgn="ctr"/>
                      <a:r>
                        <a:rPr lang="en-US" sz="900" b="1" i="0" u="none" strike="noStrike" dirty="0">
                          <a:solidFill>
                            <a:srgbClr val="000000"/>
                          </a:solidFill>
                          <a:effectLst/>
                          <a:latin typeface="Times New Roman" panose="02020603050405020304" pitchFamily="18" charset="0"/>
                          <a:cs typeface="Times New Roman" panose="02020603050405020304" pitchFamily="18" charset="0"/>
                        </a:rPr>
                        <a:t>Balanced Precision (%)</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25833378"/>
                  </a:ext>
                </a:extLst>
              </a:tr>
              <a:tr h="172637">
                <a:tc>
                  <a:txBody>
                    <a:bodyPr/>
                    <a:lstStyle/>
                    <a:p>
                      <a:pPr algn="ctr" rtl="0" fontAlgn="ctr"/>
                      <a:r>
                        <a:rPr lang="en-US" sz="900" b="1" i="0" u="none" strike="noStrike" dirty="0">
                          <a:solidFill>
                            <a:srgbClr val="000000"/>
                          </a:solidFill>
                          <a:effectLst/>
                          <a:latin typeface="Times New Roman" panose="02020603050405020304" pitchFamily="18" charset="0"/>
                          <a:cs typeface="Times New Roman" panose="02020603050405020304" pitchFamily="18" charset="0"/>
                        </a:rPr>
                        <a:t>F1-Score (%)</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73923517"/>
                  </a:ext>
                </a:extLst>
              </a:tr>
              <a:tr h="182880">
                <a:tc>
                  <a:txBody>
                    <a:bodyPr/>
                    <a:lstStyle/>
                    <a:p>
                      <a:pPr algn="ctr" rtl="0" fontAlgn="ctr"/>
                      <a:r>
                        <a:rPr lang="en-US" sz="900" b="1" i="0" u="none" strike="noStrike" dirty="0">
                          <a:solidFill>
                            <a:schemeClr val="tx1"/>
                          </a:solidFill>
                          <a:effectLst/>
                          <a:latin typeface="Times New Roman" panose="02020603050405020304" pitchFamily="18" charset="0"/>
                          <a:cs typeface="Times New Roman" panose="02020603050405020304" pitchFamily="18" charset="0"/>
                        </a:rPr>
                        <a:t> Diff. Index</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chemeClr val="tx1"/>
                          </a:solidFill>
                          <a:effectLst/>
                          <a:latin typeface="Times New Roman" panose="02020603050405020304" pitchFamily="18" charset="0"/>
                          <a:cs typeface="Times New Roman" panose="02020603050405020304" pitchFamily="18" charset="0"/>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chemeClr val="tx1"/>
                          </a:solidFill>
                          <a:effectLst/>
                          <a:latin typeface="Times New Roman" panose="02020603050405020304" pitchFamily="18" charset="0"/>
                          <a:cs typeface="Times New Roman" panose="02020603050405020304" pitchFamily="18" charset="0"/>
                        </a:rPr>
                        <a:t>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78678102"/>
                  </a:ext>
                </a:extLst>
              </a:tr>
            </a:tbl>
          </a:graphicData>
        </a:graphic>
      </p:graphicFrame>
      <p:graphicFrame>
        <p:nvGraphicFramePr>
          <p:cNvPr id="8" name="Chart 7">
            <a:extLst>
              <a:ext uri="{FF2B5EF4-FFF2-40B4-BE49-F238E27FC236}">
                <a16:creationId xmlns:a16="http://schemas.microsoft.com/office/drawing/2014/main" id="{A4FC49AA-51D8-40F0-A20A-9DA14CAEB220}"/>
              </a:ext>
            </a:extLst>
          </p:cNvPr>
          <p:cNvGraphicFramePr>
            <a:graphicFrameLocks/>
          </p:cNvGraphicFramePr>
          <p:nvPr/>
        </p:nvGraphicFramePr>
        <p:xfrm>
          <a:off x="127084" y="724241"/>
          <a:ext cx="8889834" cy="4310540"/>
        </p:xfrm>
        <a:graphic>
          <a:graphicData uri="http://schemas.openxmlformats.org/drawingml/2006/chart">
            <c:chart xmlns:c="http://schemas.openxmlformats.org/drawingml/2006/chart" xmlns:r="http://schemas.openxmlformats.org/officeDocument/2006/relationships" r:id="rId3"/>
          </a:graphicData>
        </a:graphic>
      </p:graphicFrame>
      <p:sp>
        <p:nvSpPr>
          <p:cNvPr id="12" name="Slide Number Placeholder 2">
            <a:extLst>
              <a:ext uri="{FF2B5EF4-FFF2-40B4-BE49-F238E27FC236}">
                <a16:creationId xmlns:a16="http://schemas.microsoft.com/office/drawing/2014/main" id="{673A0BD7-9887-48A1-A38F-8F121C7B9559}"/>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algn="r">
              <a:defRPr sz="1200">
                <a:solidFill>
                  <a:schemeClr val="tx1">
                    <a:tint val="75000"/>
                  </a:schemeClr>
                </a:solidFil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7368CD-0EFD-4356-BCD4-9FE5F856A1D8}" type="slidenum">
              <a:rPr lang="en-US"/>
              <a:pPr/>
              <a:t>16</a:t>
            </a:fld>
            <a:endParaRPr lang="en-US" dirty="0"/>
          </a:p>
        </p:txBody>
      </p:sp>
      <p:sp>
        <p:nvSpPr>
          <p:cNvPr id="13" name="Rectangle 12">
            <a:extLst>
              <a:ext uri="{FF2B5EF4-FFF2-40B4-BE49-F238E27FC236}">
                <a16:creationId xmlns:a16="http://schemas.microsoft.com/office/drawing/2014/main" id="{9A94AB78-F46C-4CFB-BF3C-65B9EE6DB7EB}"/>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6D4FC93-AFD0-4EB5-82F5-D28A8E421B86}"/>
              </a:ext>
            </a:extLst>
          </p:cNvPr>
          <p:cNvSpPr/>
          <p:nvPr/>
        </p:nvSpPr>
        <p:spPr>
          <a:xfrm>
            <a:off x="6562113" y="86745"/>
            <a:ext cx="2480288" cy="307777"/>
          </a:xfrm>
          <a:prstGeom prst="rect">
            <a:avLst/>
          </a:prstGeom>
          <a:ln>
            <a:solidFill>
              <a:schemeClr val="bg1">
                <a:lumMod val="50000"/>
              </a:schemeClr>
            </a:solidFill>
          </a:ln>
        </p:spPr>
        <p:txBody>
          <a:bodyPr wrap="square">
            <a:spAutoFit/>
          </a:bodyPr>
          <a:lstStyle/>
          <a:p>
            <a:r>
              <a:rPr lang="en-US" sz="1400" dirty="0">
                <a:latin typeface="Times New Roman" panose="02020603050405020304" pitchFamily="18" charset="0"/>
                <a:cs typeface="Times New Roman" panose="02020603050405020304" pitchFamily="18" charset="0"/>
              </a:rPr>
              <a:t>Combined Forecasts of Ramps</a:t>
            </a:r>
          </a:p>
        </p:txBody>
      </p:sp>
      <p:sp>
        <p:nvSpPr>
          <p:cNvPr id="16" name="Rectangle 15">
            <a:extLst>
              <a:ext uri="{FF2B5EF4-FFF2-40B4-BE49-F238E27FC236}">
                <a16:creationId xmlns:a16="http://schemas.microsoft.com/office/drawing/2014/main" id="{5EDD1588-E923-4C92-83A5-521C88A9EAFC}"/>
              </a:ext>
            </a:extLst>
          </p:cNvPr>
          <p:cNvSpPr/>
          <p:nvPr/>
        </p:nvSpPr>
        <p:spPr>
          <a:xfrm>
            <a:off x="3291040" y="83253"/>
            <a:ext cx="2561920" cy="400110"/>
          </a:xfrm>
          <a:prstGeom prst="rect">
            <a:avLst/>
          </a:prstGeom>
        </p:spPr>
        <p:txBody>
          <a:bodyPr wrap="none">
            <a:spAutoFit/>
          </a:bodyPr>
          <a:lstStyle/>
          <a:p>
            <a:pPr algn="ctr"/>
            <a:r>
              <a:rPr lang="en-US" sz="2000" b="1" dirty="0">
                <a:latin typeface="Times New Roman" panose="02020603050405020304" pitchFamily="18" charset="0"/>
                <a:cs typeface="Times New Roman" panose="02020603050405020304" pitchFamily="18" charset="0"/>
              </a:rPr>
              <a:t>Modeling and Results</a:t>
            </a:r>
            <a:endParaRPr lang="en-US" sz="2000" b="1" dirty="0"/>
          </a:p>
        </p:txBody>
      </p:sp>
    </p:spTree>
    <p:extLst>
      <p:ext uri="{BB962C8B-B14F-4D97-AF65-F5344CB8AC3E}">
        <p14:creationId xmlns:p14="http://schemas.microsoft.com/office/powerpoint/2010/main" val="51186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Chart 44">
            <a:extLst>
              <a:ext uri="{FF2B5EF4-FFF2-40B4-BE49-F238E27FC236}">
                <a16:creationId xmlns:a16="http://schemas.microsoft.com/office/drawing/2014/main" id="{AF73859D-2D82-4516-ABC2-EED89014F6C9}"/>
              </a:ext>
            </a:extLst>
          </p:cNvPr>
          <p:cNvGraphicFramePr>
            <a:graphicFrameLocks/>
          </p:cNvGraphicFramePr>
          <p:nvPr>
            <p:extLst>
              <p:ext uri="{D42A27DB-BD31-4B8C-83A1-F6EECF244321}">
                <p14:modId xmlns:p14="http://schemas.microsoft.com/office/powerpoint/2010/main" val="2973702371"/>
              </p:ext>
            </p:extLst>
          </p:nvPr>
        </p:nvGraphicFramePr>
        <p:xfrm>
          <a:off x="182880" y="1142484"/>
          <a:ext cx="8961119" cy="32221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7" name="Table 46">
            <a:extLst>
              <a:ext uri="{FF2B5EF4-FFF2-40B4-BE49-F238E27FC236}">
                <a16:creationId xmlns:a16="http://schemas.microsoft.com/office/drawing/2014/main" id="{AE0B6406-038A-4BF4-B208-02EF57E5BF15}"/>
              </a:ext>
            </a:extLst>
          </p:cNvPr>
          <p:cNvGraphicFramePr>
            <a:graphicFrameLocks noGrp="1"/>
          </p:cNvGraphicFramePr>
          <p:nvPr>
            <p:extLst>
              <p:ext uri="{D42A27DB-BD31-4B8C-83A1-F6EECF244321}">
                <p14:modId xmlns:p14="http://schemas.microsoft.com/office/powerpoint/2010/main" val="1364334075"/>
              </p:ext>
            </p:extLst>
          </p:nvPr>
        </p:nvGraphicFramePr>
        <p:xfrm>
          <a:off x="35858" y="4294985"/>
          <a:ext cx="8547463" cy="1798320"/>
        </p:xfrm>
        <a:graphic>
          <a:graphicData uri="http://schemas.openxmlformats.org/drawingml/2006/table">
            <a:tbl>
              <a:tblPr/>
              <a:tblGrid>
                <a:gridCol w="1345502">
                  <a:extLst>
                    <a:ext uri="{9D8B030D-6E8A-4147-A177-3AD203B41FA5}">
                      <a16:colId xmlns:a16="http://schemas.microsoft.com/office/drawing/2014/main" val="3110789669"/>
                    </a:ext>
                  </a:extLst>
                </a:gridCol>
                <a:gridCol w="796807">
                  <a:extLst>
                    <a:ext uri="{9D8B030D-6E8A-4147-A177-3AD203B41FA5}">
                      <a16:colId xmlns:a16="http://schemas.microsoft.com/office/drawing/2014/main" val="266658773"/>
                    </a:ext>
                  </a:extLst>
                </a:gridCol>
                <a:gridCol w="836022">
                  <a:extLst>
                    <a:ext uri="{9D8B030D-6E8A-4147-A177-3AD203B41FA5}">
                      <a16:colId xmlns:a16="http://schemas.microsoft.com/office/drawing/2014/main" val="2762777295"/>
                    </a:ext>
                  </a:extLst>
                </a:gridCol>
                <a:gridCol w="792480">
                  <a:extLst>
                    <a:ext uri="{9D8B030D-6E8A-4147-A177-3AD203B41FA5}">
                      <a16:colId xmlns:a16="http://schemas.microsoft.com/office/drawing/2014/main" val="1613203428"/>
                    </a:ext>
                  </a:extLst>
                </a:gridCol>
                <a:gridCol w="801189">
                  <a:extLst>
                    <a:ext uri="{9D8B030D-6E8A-4147-A177-3AD203B41FA5}">
                      <a16:colId xmlns:a16="http://schemas.microsoft.com/office/drawing/2014/main" val="3278931780"/>
                    </a:ext>
                  </a:extLst>
                </a:gridCol>
                <a:gridCol w="827314">
                  <a:extLst>
                    <a:ext uri="{9D8B030D-6E8A-4147-A177-3AD203B41FA5}">
                      <a16:colId xmlns:a16="http://schemas.microsoft.com/office/drawing/2014/main" val="3768781048"/>
                    </a:ext>
                  </a:extLst>
                </a:gridCol>
                <a:gridCol w="757646">
                  <a:extLst>
                    <a:ext uri="{9D8B030D-6E8A-4147-A177-3AD203B41FA5}">
                      <a16:colId xmlns:a16="http://schemas.microsoft.com/office/drawing/2014/main" val="1115900639"/>
                    </a:ext>
                  </a:extLst>
                </a:gridCol>
                <a:gridCol w="766354">
                  <a:extLst>
                    <a:ext uri="{9D8B030D-6E8A-4147-A177-3AD203B41FA5}">
                      <a16:colId xmlns:a16="http://schemas.microsoft.com/office/drawing/2014/main" val="2315709498"/>
                    </a:ext>
                  </a:extLst>
                </a:gridCol>
                <a:gridCol w="801189">
                  <a:extLst>
                    <a:ext uri="{9D8B030D-6E8A-4147-A177-3AD203B41FA5}">
                      <a16:colId xmlns:a16="http://schemas.microsoft.com/office/drawing/2014/main" val="4018225235"/>
                    </a:ext>
                  </a:extLst>
                </a:gridCol>
                <a:gridCol w="822960">
                  <a:extLst>
                    <a:ext uri="{9D8B030D-6E8A-4147-A177-3AD203B41FA5}">
                      <a16:colId xmlns:a16="http://schemas.microsoft.com/office/drawing/2014/main" val="2135441863"/>
                    </a:ext>
                  </a:extLst>
                </a:gridCol>
              </a:tblGrid>
              <a:tr h="536155">
                <a:tc>
                  <a:txBody>
                    <a:bodyPr/>
                    <a:lstStyle/>
                    <a:p>
                      <a:pPr algn="ctr" rtl="0" fontAlgn="ctr"/>
                      <a:r>
                        <a:rPr lang="en-US" sz="100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0" i="0" u="none" strike="noStrike" dirty="0">
                          <a:solidFill>
                            <a:schemeClr val="tx1"/>
                          </a:solidFill>
                          <a:effectLst/>
                          <a:latin typeface="Times New Roman" panose="02020603050405020304" pitchFamily="18" charset="0"/>
                          <a:cs typeface="Times New Roman" panose="02020603050405020304" pitchFamily="18" charset="0"/>
                        </a:rPr>
                        <a:t>Persistence,</a:t>
                      </a:r>
                      <a:br>
                        <a:rPr lang="en-US" sz="1000" b="0" i="0" u="none" strike="noStrike" dirty="0">
                          <a:solidFill>
                            <a:schemeClr val="tx1"/>
                          </a:solidFill>
                          <a:effectLst/>
                          <a:latin typeface="Times New Roman" panose="02020603050405020304" pitchFamily="18" charset="0"/>
                          <a:cs typeface="Times New Roman" panose="02020603050405020304" pitchFamily="18" charset="0"/>
                        </a:rPr>
                      </a:br>
                      <a:r>
                        <a:rPr lang="en-US" sz="1000" b="0" i="0" u="none" strike="noStrike" dirty="0">
                          <a:solidFill>
                            <a:schemeClr val="tx1"/>
                          </a:solidFill>
                          <a:effectLst/>
                          <a:latin typeface="Times New Roman" panose="02020603050405020304" pitchFamily="18" charset="0"/>
                          <a:cs typeface="Times New Roman" panose="02020603050405020304" pitchFamily="18" charset="0"/>
                        </a:rPr>
                        <a:t> PV1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0" i="0" u="none" strike="noStrike" dirty="0">
                          <a:solidFill>
                            <a:schemeClr val="tx1"/>
                          </a:solidFill>
                          <a:effectLst/>
                          <a:latin typeface="Times New Roman" panose="02020603050405020304" pitchFamily="18" charset="0"/>
                          <a:cs typeface="Times New Roman" panose="02020603050405020304" pitchFamily="18" charset="0"/>
                        </a:rPr>
                        <a:t>NARX</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000" b="0" i="0" u="none" strike="noStrike" dirty="0">
                          <a:solidFill>
                            <a:schemeClr val="tx1"/>
                          </a:solidFill>
                          <a:effectLst/>
                          <a:latin typeface="Times New Roman" panose="02020603050405020304" pitchFamily="18" charset="0"/>
                          <a:cs typeface="Times New Roman" panose="02020603050405020304" pitchFamily="18" charset="0"/>
                        </a:rPr>
                        <a:t>Simple Average (NARX, MLR, ANN, SVR)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000" b="0" i="0" u="none" strike="noStrike" dirty="0">
                          <a:solidFill>
                            <a:schemeClr val="tx1"/>
                          </a:solidFill>
                          <a:effectLst/>
                          <a:latin typeface="Times New Roman" panose="02020603050405020304" pitchFamily="18" charset="0"/>
                          <a:cs typeface="Times New Roman" panose="02020603050405020304" pitchFamily="18" charset="0"/>
                        </a:rPr>
                        <a:t>Combined (Pers.1, MLR, ANN, SVR)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000" b="0" i="0" u="none" strike="noStrike" dirty="0">
                          <a:solidFill>
                            <a:schemeClr val="tx1"/>
                          </a:solidFill>
                          <a:effectLst/>
                          <a:latin typeface="Times New Roman" panose="02020603050405020304" pitchFamily="18" charset="0"/>
                          <a:cs typeface="Times New Roman" panose="02020603050405020304" pitchFamily="18" charset="0"/>
                        </a:rPr>
                        <a:t>Adjust Approach (Pers.1, MLR, ANN, SVR)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000" b="0" i="0" u="none" strike="noStrike" dirty="0">
                          <a:solidFill>
                            <a:schemeClr val="tx1"/>
                          </a:solidFill>
                          <a:effectLst/>
                          <a:latin typeface="Times New Roman" panose="02020603050405020304" pitchFamily="18" charset="0"/>
                          <a:cs typeface="Times New Roman" panose="02020603050405020304" pitchFamily="18" charset="0"/>
                        </a:rPr>
                        <a:t>Combined (Pers.1&amp;3 +NARX, Clouds, MLR, ANN, SVR)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000" b="0" i="0" u="none" strike="noStrike" dirty="0">
                          <a:solidFill>
                            <a:schemeClr val="tx1"/>
                          </a:solidFill>
                          <a:effectLst/>
                          <a:latin typeface="Times New Roman" panose="02020603050405020304" pitchFamily="18" charset="0"/>
                          <a:cs typeface="Times New Roman" panose="02020603050405020304" pitchFamily="18" charset="0"/>
                        </a:rPr>
                        <a:t>Adjust Approach (Pers.1&amp;3 +NARX, Clouds, MLR, ANN, SVR)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sz="1000" b="0" i="0" u="none" strike="noStrike" dirty="0">
                          <a:solidFill>
                            <a:schemeClr val="tx1"/>
                          </a:solidFill>
                          <a:effectLst/>
                          <a:latin typeface="Times New Roman" panose="02020603050405020304" pitchFamily="18" charset="0"/>
                          <a:cs typeface="Times New Roman" panose="02020603050405020304" pitchFamily="18" charset="0"/>
                        </a:rPr>
                        <a:t>Probabilistic Forecasts </a:t>
                      </a:r>
                      <a:br>
                        <a:rPr lang="en-US" sz="1000" b="0" i="0" u="none" strike="noStrike" dirty="0">
                          <a:solidFill>
                            <a:schemeClr val="tx1"/>
                          </a:solidFill>
                          <a:effectLst/>
                          <a:latin typeface="Times New Roman" panose="02020603050405020304" pitchFamily="18" charset="0"/>
                          <a:cs typeface="Times New Roman" panose="02020603050405020304" pitchFamily="18" charset="0"/>
                        </a:rPr>
                      </a:br>
                      <a:r>
                        <a:rPr lang="en-US" sz="1000" b="0" i="0" u="none" strike="noStrike" dirty="0">
                          <a:solidFill>
                            <a:schemeClr val="tx1"/>
                          </a:solidFill>
                          <a:effectLst/>
                          <a:latin typeface="Times New Roman" panose="02020603050405020304" pitchFamily="18" charset="0"/>
                          <a:cs typeface="Times New Roman" panose="02020603050405020304" pitchFamily="18" charset="0"/>
                        </a:rPr>
                        <a:t>(Q1 to Q99)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sz="1000" b="0" i="0" u="none" strike="noStrike" dirty="0">
                          <a:solidFill>
                            <a:schemeClr val="tx1"/>
                          </a:solidFill>
                          <a:effectLst/>
                          <a:latin typeface="Times New Roman" panose="02020603050405020304" pitchFamily="18" charset="0"/>
                          <a:cs typeface="Times New Roman" panose="02020603050405020304" pitchFamily="18" charset="0"/>
                        </a:rPr>
                        <a:t>Probabilistic Forecasts</a:t>
                      </a:r>
                      <a:br>
                        <a:rPr lang="en-US" sz="1000" b="0" i="0" u="none" strike="noStrike" dirty="0">
                          <a:solidFill>
                            <a:schemeClr val="tx1"/>
                          </a:solidFill>
                          <a:effectLst/>
                          <a:latin typeface="Times New Roman" panose="02020603050405020304" pitchFamily="18" charset="0"/>
                          <a:cs typeface="Times New Roman" panose="02020603050405020304" pitchFamily="18" charset="0"/>
                        </a:rPr>
                      </a:br>
                      <a:r>
                        <a:rPr lang="en-US" sz="1000" b="0" i="0" u="none" strike="noStrike" dirty="0">
                          <a:solidFill>
                            <a:schemeClr val="tx1"/>
                          </a:solidFill>
                          <a:effectLst/>
                          <a:latin typeface="Times New Roman" panose="02020603050405020304" pitchFamily="18" charset="0"/>
                          <a:cs typeface="Times New Roman" panose="02020603050405020304" pitchFamily="18" charset="0"/>
                        </a:rPr>
                        <a:t> (Q25 to Q75)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20392470"/>
                  </a:ext>
                </a:extLst>
              </a:tr>
              <a:tr h="122095">
                <a:tc>
                  <a:txBody>
                    <a:bodyPr/>
                    <a:lstStyle/>
                    <a:p>
                      <a:pPr algn="ctr" rtl="0" fontAlgn="ctr"/>
                      <a:r>
                        <a:rPr lang="en-US" sz="1000" b="1" i="0" u="none" strike="noStrike" dirty="0">
                          <a:solidFill>
                            <a:schemeClr val="tx1"/>
                          </a:solidFill>
                          <a:effectLst/>
                          <a:latin typeface="Times New Roman" panose="02020603050405020304" pitchFamily="18" charset="0"/>
                          <a:cs typeface="Times New Roman" panose="02020603050405020304" pitchFamily="18" charset="0"/>
                        </a:rPr>
                        <a:t>Precision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45%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74%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87%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88%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17978240"/>
                  </a:ext>
                </a:extLst>
              </a:tr>
              <a:tr h="122095">
                <a:tc>
                  <a:txBody>
                    <a:bodyPr/>
                    <a:lstStyle/>
                    <a:p>
                      <a:pPr algn="ctr" rtl="0" fontAlgn="ctr"/>
                      <a:r>
                        <a:rPr lang="en-US" sz="1000" b="1" i="0" u="none" strike="noStrike" dirty="0">
                          <a:solidFill>
                            <a:schemeClr val="tx1"/>
                          </a:solidFill>
                          <a:effectLst/>
                          <a:latin typeface="Times New Roman" panose="02020603050405020304" pitchFamily="18" charset="0"/>
                          <a:cs typeface="Times New Roman" panose="02020603050405020304" pitchFamily="18" charset="0"/>
                        </a:rPr>
                        <a:t>Recall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32%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28%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39%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49%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51%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53%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761795424"/>
                  </a:ext>
                </a:extLst>
              </a:tr>
              <a:tr h="122095">
                <a:tc>
                  <a:txBody>
                    <a:bodyPr/>
                    <a:lstStyle/>
                    <a:p>
                      <a:pPr algn="ctr" rtl="0" fontAlgn="ctr"/>
                      <a:r>
                        <a:rPr lang="en-US" sz="1000" b="1" i="0" u="none" strike="noStrike">
                          <a:solidFill>
                            <a:schemeClr val="tx1"/>
                          </a:solidFill>
                          <a:effectLst/>
                          <a:latin typeface="Times New Roman" panose="02020603050405020304" pitchFamily="18" charset="0"/>
                          <a:cs typeface="Times New Roman" panose="02020603050405020304" pitchFamily="18" charset="0"/>
                        </a:rPr>
                        <a:t>Balanced Precision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61%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80%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79%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83%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86%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90%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88%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60997866"/>
                  </a:ext>
                </a:extLst>
              </a:tr>
              <a:tr h="122095">
                <a:tc>
                  <a:txBody>
                    <a:bodyPr/>
                    <a:lstStyle/>
                    <a:p>
                      <a:pPr algn="ctr" rtl="0" fontAlgn="ctr"/>
                      <a:r>
                        <a:rPr lang="en-US" sz="1000" b="1" i="0" u="none" strike="noStrike">
                          <a:solidFill>
                            <a:schemeClr val="tx1"/>
                          </a:solidFill>
                          <a:effectLst/>
                          <a:latin typeface="Times New Roman" panose="02020603050405020304" pitchFamily="18" charset="0"/>
                          <a:cs typeface="Times New Roman" panose="02020603050405020304" pitchFamily="18" charset="0"/>
                        </a:rPr>
                        <a:t>F1-Score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43%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41%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51%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66%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73%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06030198"/>
                  </a:ext>
                </a:extLst>
              </a:tr>
              <a:tr h="122095">
                <a:tc>
                  <a:txBody>
                    <a:bodyPr/>
                    <a:lstStyle/>
                    <a:p>
                      <a:pPr algn="ctr" rtl="0" fontAlgn="ctr"/>
                      <a:r>
                        <a:rPr lang="en-US" sz="1000" b="1" i="0" u="none" strike="noStrike" dirty="0">
                          <a:solidFill>
                            <a:schemeClr val="tx1"/>
                          </a:solidFill>
                          <a:effectLst/>
                          <a:latin typeface="Times New Roman" panose="02020603050405020304" pitchFamily="18" charset="0"/>
                          <a:cs typeface="Times New Roman" panose="02020603050405020304" pitchFamily="18" charset="0"/>
                        </a:rPr>
                        <a:t> Diff(True-False)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a:solidFill>
                            <a:schemeClr val="tx1"/>
                          </a:solidFill>
                          <a:effectLst/>
                          <a:latin typeface="Times New Roman" panose="02020603050405020304" pitchFamily="18" charset="0"/>
                          <a:cs typeface="Times New Roman" panose="02020603050405020304" pitchFamily="18" charset="0"/>
                        </a:rPr>
                        <a:t>26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30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42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61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74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sz="1100" b="0" i="0" u="none" strike="noStrike" dirty="0">
                          <a:solidFill>
                            <a:schemeClr val="tx1"/>
                          </a:solidFill>
                          <a:effectLst/>
                          <a:latin typeface="Times New Roman" panose="02020603050405020304" pitchFamily="18" charset="0"/>
                          <a:cs typeface="Times New Roman" panose="02020603050405020304" pitchFamily="18" charset="0"/>
                        </a:rPr>
                        <a:t>83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37280172"/>
                  </a:ext>
                </a:extLst>
              </a:tr>
            </a:tbl>
          </a:graphicData>
        </a:graphic>
      </p:graphicFrame>
      <p:sp>
        <p:nvSpPr>
          <p:cNvPr id="3" name="Slide Number Placeholder 2">
            <a:extLst>
              <a:ext uri="{FF2B5EF4-FFF2-40B4-BE49-F238E27FC236}">
                <a16:creationId xmlns:a16="http://schemas.microsoft.com/office/drawing/2014/main" id="{03B6BC9A-BF22-4952-958C-33D14D07F3DA}"/>
              </a:ext>
            </a:extLst>
          </p:cNvPr>
          <p:cNvSpPr>
            <a:spLocks noGrp="1"/>
          </p:cNvSpPr>
          <p:nvPr>
            <p:ph type="sldNum" sz="quarter" idx="12"/>
          </p:nvPr>
        </p:nvSpPr>
        <p:spPr>
          <a:xfrm>
            <a:off x="7996518" y="6356351"/>
            <a:ext cx="1045882" cy="400391"/>
          </a:xfrm>
        </p:spPr>
        <p:txBody>
          <a:bodyPr/>
          <a:lstStyle/>
          <a:p>
            <a:fld id="{DE7368CD-0EFD-4356-BCD4-9FE5F856A1D8}" type="slidenum">
              <a:rPr lang="en-US" smtClean="0"/>
              <a:t>17</a:t>
            </a:fld>
            <a:endParaRPr lang="en-US" dirty="0"/>
          </a:p>
        </p:txBody>
      </p:sp>
      <p:sp>
        <p:nvSpPr>
          <p:cNvPr id="50" name="Rectangle 49">
            <a:extLst>
              <a:ext uri="{FF2B5EF4-FFF2-40B4-BE49-F238E27FC236}">
                <a16:creationId xmlns:a16="http://schemas.microsoft.com/office/drawing/2014/main" id="{444C15D7-6BBE-4F4B-AB8A-392BA7FA8CB9}"/>
              </a:ext>
            </a:extLst>
          </p:cNvPr>
          <p:cNvSpPr/>
          <p:nvPr/>
        </p:nvSpPr>
        <p:spPr>
          <a:xfrm>
            <a:off x="6562113" y="86745"/>
            <a:ext cx="2480288" cy="307777"/>
          </a:xfrm>
          <a:prstGeom prst="rect">
            <a:avLst/>
          </a:prstGeom>
          <a:ln>
            <a:solidFill>
              <a:schemeClr val="bg1">
                <a:lumMod val="50000"/>
              </a:schemeClr>
            </a:solidFill>
          </a:ln>
        </p:spPr>
        <p:txBody>
          <a:bodyPr wrap="square">
            <a:spAutoFit/>
          </a:bodyPr>
          <a:lstStyle/>
          <a:p>
            <a:r>
              <a:rPr lang="en-US" sz="1400" dirty="0">
                <a:latin typeface="Times New Roman" panose="02020603050405020304" pitchFamily="18" charset="0"/>
                <a:cs typeface="Times New Roman" panose="02020603050405020304" pitchFamily="18" charset="0"/>
              </a:rPr>
              <a:t>Combined Forecasts of Ramps</a:t>
            </a:r>
          </a:p>
        </p:txBody>
      </p:sp>
      <p:sp>
        <p:nvSpPr>
          <p:cNvPr id="8" name="Rectangle 7">
            <a:extLst>
              <a:ext uri="{FF2B5EF4-FFF2-40B4-BE49-F238E27FC236}">
                <a16:creationId xmlns:a16="http://schemas.microsoft.com/office/drawing/2014/main" id="{E3CAD7C6-007D-4609-8EC8-D846327B5001}"/>
              </a:ext>
            </a:extLst>
          </p:cNvPr>
          <p:cNvSpPr/>
          <p:nvPr/>
        </p:nvSpPr>
        <p:spPr>
          <a:xfrm>
            <a:off x="59765" y="6039096"/>
            <a:ext cx="8979049"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Solar power ramp event forecasts of the high-rate ramp events, </a:t>
            </a:r>
            <a:r>
              <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a:t>
            </a:r>
            <a:r>
              <a:rPr lang="en-US"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Rate</a:t>
            </a:r>
            <a:r>
              <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 0</a:t>
            </a:r>
            <a:r>
              <a:rPr lang="en-US"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a:t>
            </a:r>
            <a:r>
              <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4 </a:t>
            </a:r>
            <a:r>
              <a:rPr lang="en-US" i="1" dirty="0" err="1">
                <a:solidFill>
                  <a:srgbClr val="000000"/>
                </a:solidFill>
                <a:latin typeface="Times New Roman" panose="02020603050405020304" pitchFamily="18" charset="0"/>
                <a:ea typeface="Cambria" panose="02040503050406030204" pitchFamily="18" charset="0"/>
                <a:cs typeface="Times New Roman" panose="02020603050405020304" pitchFamily="18" charset="0"/>
              </a:rPr>
              <a:t>pu</a:t>
            </a:r>
            <a:r>
              <a:rPr lang="en-US"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a:t>
            </a:r>
            <a:r>
              <a:rPr lang="en-US" i="1" dirty="0" err="1">
                <a:solidFill>
                  <a:srgbClr val="000000"/>
                </a:solidFill>
                <a:latin typeface="Times New Roman" panose="02020603050405020304" pitchFamily="18" charset="0"/>
                <a:ea typeface="Cambria" panose="02040503050406030204" pitchFamily="18" charset="0"/>
                <a:cs typeface="Times New Roman" panose="02020603050405020304" pitchFamily="18" charset="0"/>
              </a:rPr>
              <a:t>hr</a:t>
            </a:r>
            <a:r>
              <a:rPr lang="en-US"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
            </a:r>
            <a:r>
              <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162 events) </a:t>
            </a:r>
            <a:r>
              <a:rPr lang="en-US" dirty="0">
                <a:latin typeface="Times New Roman" panose="02020603050405020304" pitchFamily="18" charset="0"/>
                <a:cs typeface="Times New Roman" panose="02020603050405020304" pitchFamily="18" charset="0"/>
              </a:rPr>
              <a:t>by the </a:t>
            </a:r>
            <a:r>
              <a:rPr lang="en-US" b="1" i="1" dirty="0">
                <a:latin typeface="Times New Roman" panose="02020603050405020304" pitchFamily="18" charset="0"/>
                <a:cs typeface="Times New Roman" panose="02020603050405020304" pitchFamily="18" charset="0"/>
              </a:rPr>
              <a:t>adjusting approach</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BCD9559-1596-41FD-83AE-0460BB838225}"/>
              </a:ext>
            </a:extLst>
          </p:cNvPr>
          <p:cNvSpPr/>
          <p:nvPr/>
        </p:nvSpPr>
        <p:spPr>
          <a:xfrm>
            <a:off x="3291040" y="83253"/>
            <a:ext cx="2561920" cy="400110"/>
          </a:xfrm>
          <a:prstGeom prst="rect">
            <a:avLst/>
          </a:prstGeom>
        </p:spPr>
        <p:txBody>
          <a:bodyPr wrap="none">
            <a:spAutoFit/>
          </a:bodyPr>
          <a:lstStyle/>
          <a:p>
            <a:pPr algn="ctr"/>
            <a:r>
              <a:rPr lang="en-US" sz="2000" b="1" dirty="0">
                <a:latin typeface="Times New Roman" panose="02020603050405020304" pitchFamily="18" charset="0"/>
                <a:cs typeface="Times New Roman" panose="02020603050405020304" pitchFamily="18" charset="0"/>
              </a:rPr>
              <a:t>Modeling and Results</a:t>
            </a:r>
            <a:endParaRPr lang="en-US" sz="2000" b="1" dirty="0"/>
          </a:p>
        </p:txBody>
      </p:sp>
      <p:sp>
        <p:nvSpPr>
          <p:cNvPr id="9" name="Text Placeholder 19">
            <a:extLst>
              <a:ext uri="{FF2B5EF4-FFF2-40B4-BE49-F238E27FC236}">
                <a16:creationId xmlns:a16="http://schemas.microsoft.com/office/drawing/2014/main" id="{9C6DF303-4A73-4F05-9B23-08C790DCD190}"/>
              </a:ext>
            </a:extLst>
          </p:cNvPr>
          <p:cNvSpPr txBox="1">
            <a:spLocks/>
          </p:cNvSpPr>
          <p:nvPr/>
        </p:nvSpPr>
        <p:spPr>
          <a:xfrm>
            <a:off x="66500" y="513495"/>
            <a:ext cx="7265324" cy="30777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sz="1800" dirty="0">
                <a:latin typeface="Times New Roman" panose="02020603050405020304" pitchFamily="18" charset="0"/>
                <a:cs typeface="Times New Roman" panose="02020603050405020304" pitchFamily="18" charset="0"/>
              </a:rPr>
              <a:t>Implementing the</a:t>
            </a:r>
            <a:r>
              <a:rPr lang="en-US" sz="1800" b="1" i="1" dirty="0">
                <a:latin typeface="Times New Roman" panose="02020603050405020304" pitchFamily="18" charset="0"/>
                <a:cs typeface="Times New Roman" panose="02020603050405020304" pitchFamily="18" charset="0"/>
              </a:rPr>
              <a:t> adjusting approach </a:t>
            </a:r>
            <a:r>
              <a:rPr lang="en-US" sz="1800" dirty="0">
                <a:latin typeface="Times New Roman" panose="02020603050405020304" pitchFamily="18" charset="0"/>
                <a:cs typeface="Times New Roman" panose="02020603050405020304" pitchFamily="18" charset="0"/>
              </a:rPr>
              <a:t>to forecasts solar power ramp events</a:t>
            </a:r>
          </a:p>
        </p:txBody>
      </p:sp>
      <p:sp>
        <p:nvSpPr>
          <p:cNvPr id="11" name="Rectangle 10">
            <a:extLst>
              <a:ext uri="{FF2B5EF4-FFF2-40B4-BE49-F238E27FC236}">
                <a16:creationId xmlns:a16="http://schemas.microsoft.com/office/drawing/2014/main" id="{3C3B22D7-1762-479B-87D9-D5B8231961E0}"/>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084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FC4E3E6-F980-4BAE-AAE5-3AB60E1F6919}"/>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8" name="Slide Number Placeholder 17">
            <a:extLst>
              <a:ext uri="{FF2B5EF4-FFF2-40B4-BE49-F238E27FC236}">
                <a16:creationId xmlns:a16="http://schemas.microsoft.com/office/drawing/2014/main" id="{0888D900-121B-473C-8A51-13B7E7C2FD78}"/>
              </a:ext>
            </a:extLst>
          </p:cNvPr>
          <p:cNvSpPr>
            <a:spLocks noGrp="1"/>
          </p:cNvSpPr>
          <p:nvPr>
            <p:ph type="sldNum" sz="quarter" idx="12"/>
          </p:nvPr>
        </p:nvSpPr>
        <p:spPr/>
        <p:txBody>
          <a:bodyPr/>
          <a:lstStyle/>
          <a:p>
            <a:fld id="{DE7368CD-0EFD-4356-BCD4-9FE5F856A1D8}" type="slidenum">
              <a:rPr lang="en-US" smtClean="0"/>
              <a:t>18</a:t>
            </a:fld>
            <a:endParaRPr lang="en-US" dirty="0"/>
          </a:p>
        </p:txBody>
      </p:sp>
      <p:graphicFrame>
        <p:nvGraphicFramePr>
          <p:cNvPr id="3" name="Table 2">
            <a:extLst>
              <a:ext uri="{FF2B5EF4-FFF2-40B4-BE49-F238E27FC236}">
                <a16:creationId xmlns:a16="http://schemas.microsoft.com/office/drawing/2014/main" id="{AAA86D17-F03E-4A1F-8169-D3BEA92F116C}"/>
              </a:ext>
            </a:extLst>
          </p:cNvPr>
          <p:cNvGraphicFramePr>
            <a:graphicFrameLocks noGrp="1"/>
          </p:cNvGraphicFramePr>
          <p:nvPr>
            <p:extLst>
              <p:ext uri="{D42A27DB-BD31-4B8C-83A1-F6EECF244321}">
                <p14:modId xmlns:p14="http://schemas.microsoft.com/office/powerpoint/2010/main" val="4242958810"/>
              </p:ext>
            </p:extLst>
          </p:nvPr>
        </p:nvGraphicFramePr>
        <p:xfrm>
          <a:off x="1616743" y="999323"/>
          <a:ext cx="5623559" cy="977457"/>
        </p:xfrm>
        <a:graphic>
          <a:graphicData uri="http://schemas.openxmlformats.org/drawingml/2006/table">
            <a:tbl>
              <a:tblPr firstRow="1" firstCol="1" bandRow="1"/>
              <a:tblGrid>
                <a:gridCol w="967784">
                  <a:extLst>
                    <a:ext uri="{9D8B030D-6E8A-4147-A177-3AD203B41FA5}">
                      <a16:colId xmlns:a16="http://schemas.microsoft.com/office/drawing/2014/main" val="3218112959"/>
                    </a:ext>
                  </a:extLst>
                </a:gridCol>
                <a:gridCol w="1011478">
                  <a:extLst>
                    <a:ext uri="{9D8B030D-6E8A-4147-A177-3AD203B41FA5}">
                      <a16:colId xmlns:a16="http://schemas.microsoft.com/office/drawing/2014/main" val="1398699742"/>
                    </a:ext>
                  </a:extLst>
                </a:gridCol>
                <a:gridCol w="1253192">
                  <a:extLst>
                    <a:ext uri="{9D8B030D-6E8A-4147-A177-3AD203B41FA5}">
                      <a16:colId xmlns:a16="http://schemas.microsoft.com/office/drawing/2014/main" val="3908439965"/>
                    </a:ext>
                  </a:extLst>
                </a:gridCol>
                <a:gridCol w="1122109">
                  <a:extLst>
                    <a:ext uri="{9D8B030D-6E8A-4147-A177-3AD203B41FA5}">
                      <a16:colId xmlns:a16="http://schemas.microsoft.com/office/drawing/2014/main" val="419250589"/>
                    </a:ext>
                  </a:extLst>
                </a:gridCol>
                <a:gridCol w="1268996">
                  <a:extLst>
                    <a:ext uri="{9D8B030D-6E8A-4147-A177-3AD203B41FA5}">
                      <a16:colId xmlns:a16="http://schemas.microsoft.com/office/drawing/2014/main" val="374243439"/>
                    </a:ext>
                  </a:extLst>
                </a:gridCol>
              </a:tblGrid>
              <a:tr h="202565">
                <a:tc>
                  <a:txBody>
                    <a:bodyPr/>
                    <a:lstStyle/>
                    <a:p>
                      <a:pPr marL="0" marR="0" indent="0" algn="l">
                        <a:lnSpc>
                          <a:spcPct val="107000"/>
                        </a:lnSpc>
                        <a:spcBef>
                          <a:spcPts val="0"/>
                        </a:spcBef>
                        <a:spcAft>
                          <a:spcPts val="0"/>
                        </a:spcAft>
                      </a:pPr>
                      <a:r>
                        <a:rPr lang="en-US"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Location</a:t>
                      </a:r>
                      <a:endParaRPr lang="en-US" sz="2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7000"/>
                        </a:lnSpc>
                        <a:spcBef>
                          <a:spcPts val="0"/>
                        </a:spcBef>
                        <a:spcAft>
                          <a:spcPts val="0"/>
                        </a:spcAft>
                      </a:pPr>
                      <a:r>
                        <a:rPr lang="en-US" sz="18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Australia</a:t>
                      </a:r>
                      <a:endParaRPr lang="en-US" sz="2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07000"/>
                        </a:lnSpc>
                        <a:spcBef>
                          <a:spcPts val="0"/>
                        </a:spcBef>
                        <a:spcAft>
                          <a:spcPts val="0"/>
                        </a:spcAft>
                      </a:pPr>
                      <a:r>
                        <a:rPr lang="en-US" sz="18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Golden, CO</a:t>
                      </a:r>
                      <a:endParaRPr lang="en-US" sz="2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07000"/>
                        </a:lnSpc>
                        <a:spcBef>
                          <a:spcPts val="0"/>
                        </a:spcBef>
                        <a:spcAft>
                          <a:spcPts val="0"/>
                        </a:spcAft>
                      </a:pPr>
                      <a:r>
                        <a:rPr lang="en-US" sz="18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Cocoa, FL</a:t>
                      </a:r>
                      <a:endParaRPr lang="en-US" sz="2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07000"/>
                        </a:lnSpc>
                        <a:spcBef>
                          <a:spcPts val="0"/>
                        </a:spcBef>
                        <a:spcAft>
                          <a:spcPts val="0"/>
                        </a:spcAft>
                      </a:pPr>
                      <a:r>
                        <a:rPr lang="en-US"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Eugene, OR</a:t>
                      </a:r>
                      <a:endParaRPr lang="en-US" sz="2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3536029"/>
                  </a:ext>
                </a:extLst>
              </a:tr>
              <a:tr h="202565">
                <a:tc>
                  <a:txBody>
                    <a:bodyPr/>
                    <a:lstStyle/>
                    <a:p>
                      <a:pPr marL="50165" marR="0" indent="0" algn="ctr">
                        <a:lnSpc>
                          <a:spcPct val="107000"/>
                        </a:lnSpc>
                        <a:spcBef>
                          <a:spcPts val="0"/>
                        </a:spcBef>
                        <a:spcAft>
                          <a:spcPts val="0"/>
                        </a:spcAft>
                      </a:pPr>
                      <a:r>
                        <a:rPr lang="en-US"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RMSE</a:t>
                      </a: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latinLnBrk="0" hangingPunct="1">
                        <a:lnSpc>
                          <a:spcPct val="107000"/>
                        </a:lnSpc>
                        <a:spcBef>
                          <a:spcPts val="0"/>
                        </a:spcBef>
                        <a:spcAft>
                          <a:spcPts val="0"/>
                        </a:spcAft>
                      </a:pPr>
                      <a:r>
                        <a:rPr lang="en-US" sz="1800"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0.0523</a:t>
                      </a: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latinLnBrk="0" hangingPunct="1">
                        <a:lnSpc>
                          <a:spcPct val="107000"/>
                        </a:lnSpc>
                        <a:spcBef>
                          <a:spcPts val="0"/>
                        </a:spcBef>
                        <a:spcAft>
                          <a:spcPts val="0"/>
                        </a:spcAft>
                      </a:pPr>
                      <a:r>
                        <a:rPr lang="en-US" sz="1800" kern="1200" dirty="0">
                          <a:solidFill>
                            <a:srgbClr val="000000"/>
                          </a:solidFill>
                          <a:effectLst/>
                          <a:latin typeface="Times New Roman" panose="02020603050405020304" pitchFamily="18" charset="0"/>
                          <a:ea typeface="+mn-ea"/>
                          <a:cs typeface="Times New Roman" panose="02020603050405020304" pitchFamily="18" charset="0"/>
                        </a:rPr>
                        <a:t>0.0453</a:t>
                      </a:r>
                      <a:endParaRPr lang="en-US" sz="1800"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latinLnBrk="0" hangingPunct="1">
                        <a:lnSpc>
                          <a:spcPct val="107000"/>
                        </a:lnSpc>
                        <a:spcBef>
                          <a:spcPts val="0"/>
                        </a:spcBef>
                        <a:spcAft>
                          <a:spcPts val="0"/>
                        </a:spcAft>
                      </a:pPr>
                      <a:r>
                        <a:rPr lang="en-US" sz="1800" kern="1200" dirty="0">
                          <a:solidFill>
                            <a:srgbClr val="000000"/>
                          </a:solidFill>
                          <a:effectLst/>
                          <a:latin typeface="Times New Roman" panose="02020603050405020304" pitchFamily="18" charset="0"/>
                          <a:ea typeface="+mn-ea"/>
                          <a:cs typeface="Times New Roman" panose="02020603050405020304" pitchFamily="18" charset="0"/>
                        </a:rPr>
                        <a:t>0.0420</a:t>
                      </a:r>
                      <a:endParaRPr lang="en-US" sz="1800"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latinLnBrk="0" hangingPunct="1">
                        <a:lnSpc>
                          <a:spcPct val="107000"/>
                        </a:lnSpc>
                        <a:spcBef>
                          <a:spcPts val="0"/>
                        </a:spcBef>
                        <a:spcAft>
                          <a:spcPts val="0"/>
                        </a:spcAft>
                      </a:pPr>
                      <a:r>
                        <a:rPr lang="en-US" sz="1800" kern="1200" dirty="0">
                          <a:solidFill>
                            <a:srgbClr val="000000"/>
                          </a:solidFill>
                          <a:effectLst/>
                          <a:latin typeface="Times New Roman" panose="02020603050405020304" pitchFamily="18" charset="0"/>
                          <a:ea typeface="+mn-ea"/>
                          <a:cs typeface="Times New Roman" panose="02020603050405020304" pitchFamily="18" charset="0"/>
                        </a:rPr>
                        <a:t>0.0411</a:t>
                      </a:r>
                      <a:endParaRPr lang="en-US" sz="1800"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517180"/>
                  </a:ext>
                </a:extLst>
              </a:tr>
              <a:tr h="202565">
                <a:tc>
                  <a:txBody>
                    <a:bodyPr/>
                    <a:lstStyle/>
                    <a:p>
                      <a:pPr marL="50165" marR="0" indent="0" algn="ctr">
                        <a:lnSpc>
                          <a:spcPct val="107000"/>
                        </a:lnSpc>
                        <a:spcBef>
                          <a:spcPts val="0"/>
                        </a:spcBef>
                        <a:spcAft>
                          <a:spcPts val="0"/>
                        </a:spcAft>
                      </a:pPr>
                      <a:r>
                        <a:rPr lang="en-US"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Pinball</a:t>
                      </a: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latinLnBrk="0" hangingPunct="1">
                        <a:lnSpc>
                          <a:spcPct val="107000"/>
                        </a:lnSpc>
                        <a:spcBef>
                          <a:spcPts val="0"/>
                        </a:spcBef>
                        <a:spcAft>
                          <a:spcPts val="0"/>
                        </a:spcAft>
                      </a:pPr>
                      <a:r>
                        <a:rPr lang="en-US" sz="1800"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0.0084</a:t>
                      </a: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latinLnBrk="0" hangingPunct="1">
                        <a:lnSpc>
                          <a:spcPct val="107000"/>
                        </a:lnSpc>
                        <a:spcBef>
                          <a:spcPts val="0"/>
                        </a:spcBef>
                        <a:spcAft>
                          <a:spcPts val="0"/>
                        </a:spcAft>
                      </a:pPr>
                      <a:r>
                        <a:rPr lang="en-US" sz="1800"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0.0124</a:t>
                      </a: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latinLnBrk="0" hangingPunct="1">
                        <a:lnSpc>
                          <a:spcPct val="107000"/>
                        </a:lnSpc>
                        <a:spcBef>
                          <a:spcPts val="0"/>
                        </a:spcBef>
                        <a:spcAft>
                          <a:spcPts val="0"/>
                        </a:spcAft>
                      </a:pPr>
                      <a:r>
                        <a:rPr lang="en-US" sz="1800"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0.0109</a:t>
                      </a: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latinLnBrk="0" hangingPunct="1">
                        <a:lnSpc>
                          <a:spcPct val="107000"/>
                        </a:lnSpc>
                        <a:spcBef>
                          <a:spcPts val="0"/>
                        </a:spcBef>
                        <a:spcAft>
                          <a:spcPts val="0"/>
                        </a:spcAft>
                      </a:pPr>
                      <a:r>
                        <a:rPr lang="en-US" sz="1800"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0.0106</a:t>
                      </a:r>
                    </a:p>
                  </a:txBody>
                  <a:tcPr marL="66040" marR="66040" marT="520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4044608"/>
                  </a:ext>
                </a:extLst>
              </a:tr>
            </a:tbl>
          </a:graphicData>
        </a:graphic>
      </p:graphicFrame>
      <p:sp>
        <p:nvSpPr>
          <p:cNvPr id="4" name="Rectangle 3">
            <a:extLst>
              <a:ext uri="{FF2B5EF4-FFF2-40B4-BE49-F238E27FC236}">
                <a16:creationId xmlns:a16="http://schemas.microsoft.com/office/drawing/2014/main" id="{396FA237-2D4B-4E71-90EF-8780C9335AF8}"/>
              </a:ext>
            </a:extLst>
          </p:cNvPr>
          <p:cNvSpPr/>
          <p:nvPr/>
        </p:nvSpPr>
        <p:spPr>
          <a:xfrm>
            <a:off x="0" y="583386"/>
            <a:ext cx="9320980" cy="369332"/>
          </a:xfrm>
          <a:prstGeom prst="rect">
            <a:avLst/>
          </a:prstGeom>
        </p:spPr>
        <p:txBody>
          <a:bodyPr wrap="square">
            <a:spAutoFit/>
          </a:bodyPr>
          <a:lstStyle/>
          <a:p>
            <a:r>
              <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Comparison the hourly forecasts of solar power by the adjusting approach with different datasets</a:t>
            </a: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14D57C9-D55B-4E33-A872-E950FC17C2F1}"/>
              </a:ext>
            </a:extLst>
          </p:cNvPr>
          <p:cNvSpPr/>
          <p:nvPr/>
        </p:nvSpPr>
        <p:spPr>
          <a:xfrm>
            <a:off x="6457950" y="98514"/>
            <a:ext cx="2515150" cy="307777"/>
          </a:xfrm>
          <a:prstGeom prst="rect">
            <a:avLst/>
          </a:prstGeom>
          <a:ln>
            <a:solidFill>
              <a:schemeClr val="bg1">
                <a:lumMod val="50000"/>
              </a:schemeClr>
            </a:solidFill>
          </a:ln>
        </p:spPr>
        <p:txBody>
          <a:bodyPr wrap="square">
            <a:spAutoFit/>
          </a:bodyPr>
          <a:lstStyle/>
          <a:p>
            <a:r>
              <a:rPr lang="en-US" sz="1400" dirty="0">
                <a:latin typeface="Times New Roman" panose="02020603050405020304" pitchFamily="18" charset="0"/>
                <a:cs typeface="Times New Roman" panose="02020603050405020304" pitchFamily="18" charset="0"/>
              </a:rPr>
              <a:t>Comparison of Hourly Forecasts</a:t>
            </a:r>
          </a:p>
        </p:txBody>
      </p:sp>
      <p:graphicFrame>
        <p:nvGraphicFramePr>
          <p:cNvPr id="9" name="Table 8">
            <a:extLst>
              <a:ext uri="{FF2B5EF4-FFF2-40B4-BE49-F238E27FC236}">
                <a16:creationId xmlns:a16="http://schemas.microsoft.com/office/drawing/2014/main" id="{FE4EF6A9-5C19-4380-B95E-D1CD54436003}"/>
              </a:ext>
            </a:extLst>
          </p:cNvPr>
          <p:cNvGraphicFramePr>
            <a:graphicFrameLocks noGrp="1"/>
          </p:cNvGraphicFramePr>
          <p:nvPr>
            <p:extLst>
              <p:ext uri="{D42A27DB-BD31-4B8C-83A1-F6EECF244321}">
                <p14:modId xmlns:p14="http://schemas.microsoft.com/office/powerpoint/2010/main" val="182278801"/>
              </p:ext>
            </p:extLst>
          </p:nvPr>
        </p:nvGraphicFramePr>
        <p:xfrm>
          <a:off x="1618046" y="2507036"/>
          <a:ext cx="5623558" cy="4252450"/>
        </p:xfrm>
        <a:graphic>
          <a:graphicData uri="http://schemas.openxmlformats.org/drawingml/2006/table">
            <a:tbl>
              <a:tblPr/>
              <a:tblGrid>
                <a:gridCol w="1675445">
                  <a:extLst>
                    <a:ext uri="{9D8B030D-6E8A-4147-A177-3AD203B41FA5}">
                      <a16:colId xmlns:a16="http://schemas.microsoft.com/office/drawing/2014/main" val="463186399"/>
                    </a:ext>
                  </a:extLst>
                </a:gridCol>
                <a:gridCol w="1016189">
                  <a:extLst>
                    <a:ext uri="{9D8B030D-6E8A-4147-A177-3AD203B41FA5}">
                      <a16:colId xmlns:a16="http://schemas.microsoft.com/office/drawing/2014/main" val="955339971"/>
                    </a:ext>
                  </a:extLst>
                </a:gridCol>
                <a:gridCol w="936948">
                  <a:extLst>
                    <a:ext uri="{9D8B030D-6E8A-4147-A177-3AD203B41FA5}">
                      <a16:colId xmlns:a16="http://schemas.microsoft.com/office/drawing/2014/main" val="1585409185"/>
                    </a:ext>
                  </a:extLst>
                </a:gridCol>
                <a:gridCol w="1112546">
                  <a:extLst>
                    <a:ext uri="{9D8B030D-6E8A-4147-A177-3AD203B41FA5}">
                      <a16:colId xmlns:a16="http://schemas.microsoft.com/office/drawing/2014/main" val="519702220"/>
                    </a:ext>
                  </a:extLst>
                </a:gridCol>
                <a:gridCol w="882430">
                  <a:extLst>
                    <a:ext uri="{9D8B030D-6E8A-4147-A177-3AD203B41FA5}">
                      <a16:colId xmlns:a16="http://schemas.microsoft.com/office/drawing/2014/main" val="1689819962"/>
                    </a:ext>
                  </a:extLst>
                </a:gridCol>
              </a:tblGrid>
              <a:tr h="225303">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Dataset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7258" marR="672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Golden, CO</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7258" marR="672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Cocoa, FL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7258" marR="672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Eugene, 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7258" marR="672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Canberra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7258" marR="672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238372"/>
                  </a:ext>
                </a:extLst>
              </a:tr>
              <a:tr h="185087">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Country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USA</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USA</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USA</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Australia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1149590"/>
                  </a:ext>
                </a:extLst>
              </a:tr>
              <a:tr h="205379">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Climate type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Semi-arid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Subtropical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Marine coast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Oceanic</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3702101"/>
                  </a:ext>
                </a:extLst>
              </a:tr>
              <a:tr h="223123">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Latitude (°, -S)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39.74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28.39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44.05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-35.16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6946259"/>
                  </a:ext>
                </a:extLst>
              </a:tr>
              <a:tr h="223123">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Longitude (°, -W)</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-105.18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-80.46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-123.07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149.06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6876954"/>
                  </a:ext>
                </a:extLst>
              </a:tr>
              <a:tr h="211968">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Elevation above sea (m)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1798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145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595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227818"/>
                  </a:ext>
                </a:extLst>
              </a:tr>
              <a:tr h="234280">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Number of panels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1581422"/>
                  </a:ext>
                </a:extLst>
              </a:tr>
              <a:tr h="358644">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Panel tilt (°) from horizontal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28.5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792198"/>
                  </a:ext>
                </a:extLst>
              </a:tr>
              <a:tr h="358644">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Panel orientation (°)  clockwise from North</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180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6490866"/>
                  </a:ext>
                </a:extLst>
              </a:tr>
              <a:tr h="242143">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Total capacity (W)</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1252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1272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1290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1560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897197"/>
                  </a:ext>
                </a:extLst>
              </a:tr>
              <a:tr h="358644">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Time period of observations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Aug. 2012 to Sep. 2013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Jan. 2011 to  March 2012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Dec. 2012 to Jan. 2014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April 2012 to May 2014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7083287"/>
                  </a:ext>
                </a:extLst>
              </a:tr>
              <a:tr h="185087">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Data resolution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15min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5min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5min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1hr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416978"/>
                  </a:ext>
                </a:extLst>
              </a:tr>
              <a:tr h="358644">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Missing (% of observations)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10100"/>
                  </a:ext>
                </a:extLst>
              </a:tr>
              <a:tr h="591882">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Variability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(data resolution) </a:t>
                      </a:r>
                      <a:r>
                        <a:rPr lang="en-US" sz="12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Std.Div</a:t>
                      </a: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(15min) 0.256</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(1hr) 0.119</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(5min) 0.251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(1hr) 0.164</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(5min) 0.250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(1hr) 0.161</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(1hr) 0.259</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6896210"/>
                  </a:ext>
                </a:extLst>
              </a:tr>
            </a:tbl>
          </a:graphicData>
        </a:graphic>
      </p:graphicFrame>
      <p:sp>
        <p:nvSpPr>
          <p:cNvPr id="2" name="Rectangle 1">
            <a:extLst>
              <a:ext uri="{FF2B5EF4-FFF2-40B4-BE49-F238E27FC236}">
                <a16:creationId xmlns:a16="http://schemas.microsoft.com/office/drawing/2014/main" id="{5B119884-5D67-4416-A3BC-A54271EB5B42}"/>
              </a:ext>
            </a:extLst>
          </p:cNvPr>
          <p:cNvSpPr/>
          <p:nvPr/>
        </p:nvSpPr>
        <p:spPr>
          <a:xfrm>
            <a:off x="0" y="2146990"/>
            <a:ext cx="513698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Specifications of solar PV systems and data statistics</a:t>
            </a:r>
          </a:p>
        </p:txBody>
      </p:sp>
      <p:sp>
        <p:nvSpPr>
          <p:cNvPr id="11" name="Rectangle 10">
            <a:extLst>
              <a:ext uri="{FF2B5EF4-FFF2-40B4-BE49-F238E27FC236}">
                <a16:creationId xmlns:a16="http://schemas.microsoft.com/office/drawing/2014/main" id="{09D634AC-EE6E-4596-8195-A16FD830DDEE}"/>
              </a:ext>
            </a:extLst>
          </p:cNvPr>
          <p:cNvSpPr/>
          <p:nvPr/>
        </p:nvSpPr>
        <p:spPr>
          <a:xfrm>
            <a:off x="3291040" y="83253"/>
            <a:ext cx="2561920" cy="400110"/>
          </a:xfrm>
          <a:prstGeom prst="rect">
            <a:avLst/>
          </a:prstGeom>
        </p:spPr>
        <p:txBody>
          <a:bodyPr wrap="none">
            <a:spAutoFit/>
          </a:bodyPr>
          <a:lstStyle/>
          <a:p>
            <a:pPr algn="ctr"/>
            <a:r>
              <a:rPr lang="en-US" sz="2000" b="1" dirty="0">
                <a:latin typeface="Times New Roman" panose="02020603050405020304" pitchFamily="18" charset="0"/>
                <a:cs typeface="Times New Roman" panose="02020603050405020304" pitchFamily="18" charset="0"/>
              </a:rPr>
              <a:t>Modeling and Results</a:t>
            </a:r>
            <a:endParaRPr lang="en-US" sz="2000" b="1" dirty="0"/>
          </a:p>
        </p:txBody>
      </p:sp>
    </p:spTree>
    <p:extLst>
      <p:ext uri="{BB962C8B-B14F-4D97-AF65-F5344CB8AC3E}">
        <p14:creationId xmlns:p14="http://schemas.microsoft.com/office/powerpoint/2010/main" val="1936272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5F7907C-991D-425C-86DC-E5257FCEF0A5}"/>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FD344D9-BA42-406C-9264-EC1BB6911F0B}"/>
              </a:ext>
            </a:extLst>
          </p:cNvPr>
          <p:cNvSpPr/>
          <p:nvPr/>
        </p:nvSpPr>
        <p:spPr>
          <a:xfrm>
            <a:off x="3867320" y="68874"/>
            <a:ext cx="1508746"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Conclusions</a:t>
            </a:r>
            <a:endParaRPr lang="en-US" sz="2000" dirty="0"/>
          </a:p>
        </p:txBody>
      </p:sp>
      <p:sp>
        <p:nvSpPr>
          <p:cNvPr id="5" name="Slide Number Placeholder 2">
            <a:extLst>
              <a:ext uri="{FF2B5EF4-FFF2-40B4-BE49-F238E27FC236}">
                <a16:creationId xmlns:a16="http://schemas.microsoft.com/office/drawing/2014/main" id="{3292A44A-AFA8-43B4-B6B8-78737F0A09A8}"/>
              </a:ext>
            </a:extLst>
          </p:cNvPr>
          <p:cNvSpPr>
            <a:spLocks noGrp="1"/>
          </p:cNvSpPr>
          <p:nvPr>
            <p:ph type="sldNum" sz="quarter" idx="12"/>
          </p:nvPr>
        </p:nvSpPr>
        <p:spPr>
          <a:xfrm>
            <a:off x="6457950" y="6356351"/>
            <a:ext cx="2057400" cy="365125"/>
          </a:xfrm>
        </p:spPr>
        <p:txBody>
          <a:bodyPr/>
          <a:lstStyle/>
          <a:p>
            <a:fld id="{DE7368CD-0EFD-4356-BCD4-9FE5F856A1D8}" type="slidenum">
              <a:rPr lang="en-US" smtClean="0"/>
              <a:t>19</a:t>
            </a:fld>
            <a:endParaRPr lang="en-US"/>
          </a:p>
        </p:txBody>
      </p:sp>
      <p:sp>
        <p:nvSpPr>
          <p:cNvPr id="7" name="Rectangle 6">
            <a:extLst>
              <a:ext uri="{FF2B5EF4-FFF2-40B4-BE49-F238E27FC236}">
                <a16:creationId xmlns:a16="http://schemas.microsoft.com/office/drawing/2014/main" id="{BC8EA661-9154-4CE1-B289-96E9B3789850}"/>
              </a:ext>
            </a:extLst>
          </p:cNvPr>
          <p:cNvSpPr/>
          <p:nvPr/>
        </p:nvSpPr>
        <p:spPr>
          <a:xfrm>
            <a:off x="37054" y="636624"/>
            <a:ext cx="9106945" cy="4501169"/>
          </a:xfrm>
          <a:prstGeom prst="rect">
            <a:avLst/>
          </a:prstGeom>
        </p:spPr>
        <p:txBody>
          <a:bodyPr wrap="square">
            <a:spAutoFit/>
          </a:bodyPr>
          <a:lstStyle/>
          <a:p>
            <a:pPr marL="285750" marR="15875" lvl="0" indent="-285750" algn="just" fontAlgn="base">
              <a:lnSpc>
                <a:spcPct val="200000"/>
              </a:lnSpc>
              <a:spcAft>
                <a:spcPts val="25"/>
              </a:spcAft>
              <a:buClr>
                <a:srgbClr val="000000"/>
              </a:buClr>
              <a:buSzPts val="1200"/>
              <a:buFont typeface="Wingdings" panose="05000000000000000000" pitchFamily="2" charset="2"/>
              <a:buChar char="ü"/>
            </a:pPr>
            <a:r>
              <a:rPr lang="en-US" dirty="0">
                <a:solidFill>
                  <a:srgbClr val="000000"/>
                </a:solidFill>
                <a:uFill>
                  <a:solidFill>
                    <a:srgbClr val="000000"/>
                  </a:solidFill>
                </a:uFill>
                <a:latin typeface="Times New Roman" panose="02020603050405020304" pitchFamily="18" charset="0"/>
                <a:cs typeface="Times New Roman" panose="02020603050405020304" pitchFamily="18" charset="0"/>
              </a:rPr>
              <a:t>The adjusting approach improves the combined forecasts.</a:t>
            </a:r>
          </a:p>
          <a:p>
            <a:pPr marL="285750" marR="15875" lvl="0" indent="-285750" algn="just" fontAlgn="base">
              <a:lnSpc>
                <a:spcPct val="200000"/>
              </a:lnSpc>
              <a:spcAft>
                <a:spcPts val="25"/>
              </a:spcAft>
              <a:buClr>
                <a:srgbClr val="000000"/>
              </a:buClr>
              <a:buSzPts val="1200"/>
              <a:buFont typeface="Wingdings" panose="05000000000000000000" pitchFamily="2" charset="2"/>
              <a:buChar char="ü"/>
            </a:pPr>
            <a:r>
              <a:rPr lang="en-US" dirty="0">
                <a:solidFill>
                  <a:srgbClr val="000000"/>
                </a:solidFill>
                <a:uFill>
                  <a:solidFill>
                    <a:srgbClr val="000000"/>
                  </a:solidFill>
                </a:uFill>
                <a:latin typeface="Times New Roman" panose="02020603050405020304" pitchFamily="18" charset="0"/>
                <a:cs typeface="Times New Roman" panose="02020603050405020304" pitchFamily="18" charset="0"/>
              </a:rPr>
              <a:t>The approach is simple vs. the classification techniques.</a:t>
            </a:r>
          </a:p>
          <a:p>
            <a:pPr marL="285750" marR="15875" lvl="0" indent="-285750" algn="just" fontAlgn="base">
              <a:lnSpc>
                <a:spcPct val="200000"/>
              </a:lnSpc>
              <a:spcAft>
                <a:spcPts val="25"/>
              </a:spcAft>
              <a:buClr>
                <a:srgbClr val="000000"/>
              </a:buClr>
              <a:buSzPts val="1200"/>
              <a:buFont typeface="Wingdings" panose="05000000000000000000" pitchFamily="2" charset="2"/>
              <a:buChar char="ü"/>
            </a:pPr>
            <a:r>
              <a:rPr lang="en-US" dirty="0">
                <a:solidFill>
                  <a:srgbClr val="000000"/>
                </a:solidFill>
                <a:uFill>
                  <a:solidFill>
                    <a:srgbClr val="000000"/>
                  </a:solidFill>
                </a:uFill>
                <a:latin typeface="Times New Roman" panose="02020603050405020304" pitchFamily="18" charset="0"/>
                <a:cs typeface="Times New Roman" panose="02020603050405020304" pitchFamily="18" charset="0"/>
              </a:rPr>
              <a:t>Ramp classes more separable with features: forecasts, ramp-rates, clouds, neighboring PVs.</a:t>
            </a:r>
          </a:p>
          <a:p>
            <a:pPr marL="285750" marR="15875" indent="-285750" algn="just" fontAlgn="base">
              <a:lnSpc>
                <a:spcPct val="200000"/>
              </a:lnSpc>
              <a:spcAft>
                <a:spcPts val="25"/>
              </a:spcAft>
              <a:buClr>
                <a:srgbClr val="000000"/>
              </a:buClr>
              <a:buSzPts val="1200"/>
              <a:buFont typeface="Wingdings" panose="05000000000000000000" pitchFamily="2" charset="2"/>
              <a:buChar char="ü"/>
            </a:pPr>
            <a:r>
              <a:rPr lang="en-US" dirty="0">
                <a:solidFill>
                  <a:srgbClr val="000000"/>
                </a:solidFill>
                <a:uFill>
                  <a:solidFill>
                    <a:srgbClr val="000000"/>
                  </a:solidFill>
                </a:uFill>
                <a:latin typeface="Times New Roman" panose="02020603050405020304" pitchFamily="18" charset="0"/>
                <a:cs typeface="Times New Roman" panose="02020603050405020304" pitchFamily="18" charset="0"/>
              </a:rPr>
              <a:t>Most effective weather variables: </a:t>
            </a:r>
          </a:p>
          <a:p>
            <a:pPr marL="285750" marR="15875" indent="-1588" algn="just" fontAlgn="base">
              <a:lnSpc>
                <a:spcPct val="200000"/>
              </a:lnSpc>
              <a:spcAft>
                <a:spcPts val="25"/>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Times New Roman" panose="02020603050405020304" pitchFamily="18" charset="0"/>
                <a:cs typeface="Times New Roman" panose="02020603050405020304" pitchFamily="18" charset="0"/>
              </a:rPr>
              <a:t>      Cloud information: cloud type, height and cloud formation.</a:t>
            </a:r>
          </a:p>
          <a:p>
            <a:pPr marL="285750" marR="15875" indent="-1588" algn="just" fontAlgn="base">
              <a:lnSpc>
                <a:spcPct val="200000"/>
              </a:lnSpc>
              <a:spcAft>
                <a:spcPts val="25"/>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Times New Roman" panose="02020603050405020304" pitchFamily="18" charset="0"/>
                <a:cs typeface="Times New Roman" panose="02020603050405020304" pitchFamily="18" charset="0"/>
              </a:rPr>
              <a:t>      Clear-sky solar irradiance / Top solar irradiance </a:t>
            </a:r>
            <a:r>
              <a:rPr lang="en-US" dirty="0">
                <a:latin typeface="Times New Roman" panose="02020603050405020304" pitchFamily="18" charset="0"/>
                <a:cs typeface="Times New Roman" panose="02020603050405020304" pitchFamily="18" charset="0"/>
              </a:rPr>
              <a:t>at Earth's atmospheric layer.</a:t>
            </a:r>
            <a:endParaRPr lang="en-US" dirty="0">
              <a:solidFill>
                <a:srgbClr val="000000"/>
              </a:solidFill>
              <a:uFill>
                <a:solidFill>
                  <a:srgbClr val="000000"/>
                </a:solidFill>
              </a:uFill>
              <a:latin typeface="Times New Roman" panose="02020603050405020304" pitchFamily="18" charset="0"/>
              <a:cs typeface="Times New Roman" panose="02020603050405020304" pitchFamily="18" charset="0"/>
            </a:endParaRPr>
          </a:p>
          <a:p>
            <a:pPr marL="285750" marR="15875" lvl="0" indent="-285750" algn="just" fontAlgn="base">
              <a:lnSpc>
                <a:spcPct val="200000"/>
              </a:lnSpc>
              <a:spcAft>
                <a:spcPts val="25"/>
              </a:spcAft>
              <a:buClr>
                <a:srgbClr val="000000"/>
              </a:buClr>
              <a:buSzPts val="1200"/>
              <a:buFont typeface="Wingdings" panose="05000000000000000000" pitchFamily="2" charset="2"/>
              <a:buChar char="ü"/>
            </a:pPr>
            <a:r>
              <a:rPr lang="en-US" dirty="0">
                <a:solidFill>
                  <a:srgbClr val="000000"/>
                </a:solidFill>
                <a:uFill>
                  <a:solidFill>
                    <a:srgbClr val="000000"/>
                  </a:solidFill>
                </a:uFill>
                <a:latin typeface="Times New Roman" panose="02020603050405020304" pitchFamily="18" charset="0"/>
                <a:cs typeface="Times New Roman" panose="02020603050405020304" pitchFamily="18" charset="0"/>
              </a:rPr>
              <a:t>Diff. Index of high-rate ramps is efficient for the imbalanced classification.</a:t>
            </a:r>
          </a:p>
          <a:p>
            <a:pPr marL="285750" marR="15875" lvl="0" indent="-285750" algn="just" fontAlgn="base">
              <a:lnSpc>
                <a:spcPct val="200000"/>
              </a:lnSpc>
              <a:spcAft>
                <a:spcPts val="25"/>
              </a:spcAft>
              <a:buClr>
                <a:srgbClr val="000000"/>
              </a:buClr>
              <a:buSzPts val="1200"/>
              <a:buFont typeface="Wingdings" panose="05000000000000000000" pitchFamily="2" charset="2"/>
              <a:buChar char="ü"/>
            </a:pPr>
            <a:r>
              <a:rPr lang="en-US" dirty="0">
                <a:solidFill>
                  <a:srgbClr val="000000"/>
                </a:solidFill>
                <a:uFill>
                  <a:solidFill>
                    <a:srgbClr val="000000"/>
                  </a:solidFill>
                </a:uFill>
                <a:latin typeface="Times New Roman" panose="02020603050405020304" pitchFamily="18" charset="0"/>
                <a:cs typeface="Times New Roman" panose="02020603050405020304" pitchFamily="18" charset="0"/>
              </a:rPr>
              <a:t>Probabilistic forecasts as a tool of situational awareness</a:t>
            </a:r>
            <a:r>
              <a:rPr lang="en-US" dirty="0">
                <a:solidFill>
                  <a:srgbClr val="000000"/>
                </a:solidFill>
                <a:uFill>
                  <a:solidFill>
                    <a:srgbClr val="000000"/>
                  </a:solidFill>
                </a:uFill>
                <a:latin typeface="Cambria" panose="02040503050406030204" pitchFamily="18" charset="0"/>
              </a:rPr>
              <a:t>.</a:t>
            </a:r>
          </a:p>
        </p:txBody>
      </p:sp>
    </p:spTree>
    <p:extLst>
      <p:ext uri="{BB962C8B-B14F-4D97-AF65-F5344CB8AC3E}">
        <p14:creationId xmlns:p14="http://schemas.microsoft.com/office/powerpoint/2010/main" val="11701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DC7EF2-C06A-48A0-ADAB-722328C8BA32}"/>
              </a:ext>
            </a:extLst>
          </p:cNvPr>
          <p:cNvSpPr/>
          <p:nvPr/>
        </p:nvSpPr>
        <p:spPr>
          <a:xfrm>
            <a:off x="182880" y="597274"/>
            <a:ext cx="8778240" cy="4128310"/>
          </a:xfrm>
          <a:prstGeom prst="rect">
            <a:avLst/>
          </a:prstGeom>
        </p:spPr>
        <p:txBody>
          <a:bodyPr wrap="square">
            <a:spAutoFit/>
          </a:bodyPr>
          <a:lstStyle/>
          <a:p>
            <a:pPr marL="342900" marR="0" lvl="0" indent="-342900">
              <a:lnSpc>
                <a:spcPct val="25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post-processing approach combines and improves solar power forecasts.</a:t>
            </a:r>
            <a:endParaRPr lang="en-US" dirty="0">
              <a:solidFill>
                <a:srgbClr val="000000"/>
              </a:solidFill>
              <a:latin typeface="Times New Roman" panose="02020603050405020304" pitchFamily="18" charset="0"/>
              <a:ea typeface="Calibri" panose="020F0502020204030204" pitchFamily="34" charset="0"/>
            </a:endParaRPr>
          </a:p>
          <a:p>
            <a:pPr marL="342900" marR="0" lvl="0" indent="-342900">
              <a:lnSpc>
                <a:spcPct val="25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approach also adjusts the combined forecasts in terms of ramp events.</a:t>
            </a:r>
            <a:endParaRPr lang="en-US" dirty="0">
              <a:solidFill>
                <a:srgbClr val="000000"/>
              </a:solidFill>
              <a:latin typeface="Times New Roman" panose="02020603050405020304" pitchFamily="18" charset="0"/>
              <a:ea typeface="Calibri" panose="020F0502020204030204" pitchFamily="34" charset="0"/>
            </a:endParaRPr>
          </a:p>
          <a:p>
            <a:pPr marL="342900" marR="0" lvl="0" indent="-342900">
              <a:lnSpc>
                <a:spcPct val="25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A classification of all possible thresholds and classes of ramp event forecasts.</a:t>
            </a:r>
          </a:p>
          <a:p>
            <a:pPr marL="342900" indent="-342900">
              <a:lnSpc>
                <a:spcPct val="25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A customized cost function for imbalanced classification of ramp events.</a:t>
            </a:r>
            <a:endParaRPr lang="en-US" dirty="0">
              <a:latin typeface="Times New Roman" panose="02020603050405020304" pitchFamily="18" charset="0"/>
              <a:ea typeface="Calibri" panose="020F0502020204030204" pitchFamily="34" charset="0"/>
            </a:endParaRPr>
          </a:p>
          <a:p>
            <a:pPr marL="342900" marR="0" lvl="0" indent="-342900">
              <a:lnSpc>
                <a:spcPct val="25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Suitable metrics for the feature selection process and performance evaluation.</a:t>
            </a:r>
          </a:p>
          <a:p>
            <a:pPr marL="342900" marR="0" lvl="0" indent="-342900">
              <a:lnSpc>
                <a:spcPct val="25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An uncertainty analysis for probabilistic forecasts of solar power ramp events.</a:t>
            </a:r>
          </a:p>
        </p:txBody>
      </p:sp>
      <p:sp>
        <p:nvSpPr>
          <p:cNvPr id="6" name="Rectangle 5">
            <a:extLst>
              <a:ext uri="{FF2B5EF4-FFF2-40B4-BE49-F238E27FC236}">
                <a16:creationId xmlns:a16="http://schemas.microsoft.com/office/drawing/2014/main" id="{899B661B-CC69-476A-9FE8-7305FFF245C3}"/>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CA6C88B-BFD7-4C40-B5C3-00E2AC8A98C3}"/>
              </a:ext>
            </a:extLst>
          </p:cNvPr>
          <p:cNvSpPr>
            <a:spLocks noGrp="1"/>
          </p:cNvSpPr>
          <p:nvPr>
            <p:ph type="sldNum" sz="quarter" idx="12"/>
          </p:nvPr>
        </p:nvSpPr>
        <p:spPr/>
        <p:txBody>
          <a:bodyPr/>
          <a:lstStyle/>
          <a:p>
            <a:fld id="{DE7368CD-0EFD-4356-BCD4-9FE5F856A1D8}" type="slidenum">
              <a:rPr lang="en-US" smtClean="0"/>
              <a:t>2</a:t>
            </a:fld>
            <a:endParaRPr lang="en-US" dirty="0"/>
          </a:p>
        </p:txBody>
      </p:sp>
      <p:sp>
        <p:nvSpPr>
          <p:cNvPr id="7" name="Rectangle 6">
            <a:extLst>
              <a:ext uri="{FF2B5EF4-FFF2-40B4-BE49-F238E27FC236}">
                <a16:creationId xmlns:a16="http://schemas.microsoft.com/office/drawing/2014/main" id="{F790D7FC-620A-44C8-BE9C-EC34DAE57BAA}"/>
              </a:ext>
            </a:extLst>
          </p:cNvPr>
          <p:cNvSpPr/>
          <p:nvPr/>
        </p:nvSpPr>
        <p:spPr>
          <a:xfrm>
            <a:off x="3879342" y="83695"/>
            <a:ext cx="1385316" cy="399405"/>
          </a:xfrm>
          <a:prstGeom prst="rect">
            <a:avLst/>
          </a:prstGeom>
        </p:spPr>
        <p:txBody>
          <a:bodyPr wrap="none">
            <a:spAutoFit/>
          </a:bodyPr>
          <a:lstStyle/>
          <a:p>
            <a:pPr algn="just">
              <a:lnSpc>
                <a:spcPct val="107000"/>
              </a:lnSpc>
              <a:spcAft>
                <a:spcPts val="600"/>
              </a:spcAft>
            </a:pPr>
            <a:r>
              <a:rPr lang="en-US" sz="2000" dirty="0">
                <a:latin typeface="Times New Roman" panose="02020603050405020304" pitchFamily="18" charset="0"/>
                <a:ea typeface="Times New Roman" panose="02020603050405020304" pitchFamily="18" charset="0"/>
                <a:cs typeface="Arial" panose="020B0604020202020204" pitchFamily="34" charset="0"/>
              </a:rPr>
              <a:t> </a:t>
            </a:r>
            <a:r>
              <a:rPr lang="en-US" sz="2000" b="1" dirty="0">
                <a:solidFill>
                  <a:srgbClr val="000000"/>
                </a:solidFill>
                <a:latin typeface="Times New Roman" panose="02020603050405020304" pitchFamily="18" charset="0"/>
                <a:ea typeface="Calibri" panose="020F0502020204030204" pitchFamily="34" charset="0"/>
              </a:rPr>
              <a:t>Highlights</a:t>
            </a:r>
            <a:endParaRPr lang="en-US" sz="2000" dirty="0">
              <a:solidFill>
                <a:srgbClr val="00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27708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Image result for unc charlotte epic">
            <a:extLst>
              <a:ext uri="{FF2B5EF4-FFF2-40B4-BE49-F238E27FC236}">
                <a16:creationId xmlns:a16="http://schemas.microsoft.com/office/drawing/2014/main" id="{FCB2F8F8-81E7-4CD4-A00F-AA6BA932A09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917419" y="5777799"/>
            <a:ext cx="2141048" cy="7245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CAD94E-668A-4D19-9306-E42F808DCD02}"/>
              </a:ext>
            </a:extLst>
          </p:cNvPr>
          <p:cNvSpPr/>
          <p:nvPr/>
        </p:nvSpPr>
        <p:spPr>
          <a:xfrm>
            <a:off x="1786812" y="0"/>
            <a:ext cx="5570376" cy="1569660"/>
          </a:xfrm>
          <a:prstGeom prst="rect">
            <a:avLst/>
          </a:prstGeom>
        </p:spPr>
        <p:txBody>
          <a:bodyPr wrap="square">
            <a:spAutoFit/>
          </a:bodyPr>
          <a:lstStyle/>
          <a:p>
            <a:pPr algn="ctr"/>
            <a:r>
              <a:rPr lang="en-US" sz="3200" b="1" dirty="0">
                <a:latin typeface="Times New Roman"/>
                <a:cs typeface="Times New Roman"/>
              </a:rPr>
              <a:t>Thanks for Your Listening </a:t>
            </a:r>
          </a:p>
          <a:p>
            <a:pPr algn="ctr"/>
            <a:endParaRPr lang="en-US" sz="3200" b="1" dirty="0">
              <a:latin typeface="Times New Roman"/>
              <a:cs typeface="Times New Roman"/>
            </a:endParaRPr>
          </a:p>
          <a:p>
            <a:pPr algn="ctr"/>
            <a:r>
              <a:rPr lang="en-US" sz="3200" b="1" dirty="0">
                <a:latin typeface="Times New Roman"/>
                <a:cs typeface="Times New Roman"/>
              </a:rPr>
              <a:t>Any Question? </a:t>
            </a:r>
          </a:p>
        </p:txBody>
      </p:sp>
      <p:sp>
        <p:nvSpPr>
          <p:cNvPr id="5" name="Rectangle 4">
            <a:extLst>
              <a:ext uri="{FF2B5EF4-FFF2-40B4-BE49-F238E27FC236}">
                <a16:creationId xmlns:a16="http://schemas.microsoft.com/office/drawing/2014/main" id="{DEDD0F1C-F05C-44FF-B827-E04687F70F54}"/>
              </a:ext>
            </a:extLst>
          </p:cNvPr>
          <p:cNvSpPr/>
          <p:nvPr/>
        </p:nvSpPr>
        <p:spPr>
          <a:xfrm>
            <a:off x="124207" y="5553235"/>
            <a:ext cx="8848725" cy="338554"/>
          </a:xfrm>
          <a:prstGeom prst="rect">
            <a:avLst/>
          </a:prstGeom>
        </p:spPr>
        <p:txBody>
          <a:bodyPr wrap="square">
            <a:spAutoFit/>
          </a:bodyPr>
          <a:lstStyle/>
          <a:p>
            <a:pPr algn="ctr"/>
            <a:r>
              <a:rPr lang="en-US" sz="1600" dirty="0">
                <a:latin typeface="Times New Roman" panose="02020603050405020304" pitchFamily="18" charset="0"/>
                <a:cs typeface="Times New Roman" panose="02020603050405020304" pitchFamily="18" charset="0"/>
                <a:hlinkClick r:id="rId3"/>
              </a:rPr>
              <a:t>https://epic.uncc</a:t>
            </a:r>
            <a:r>
              <a:rPr lang="en-US" sz="1600">
                <a:latin typeface="Times New Roman" panose="02020603050405020304" pitchFamily="18" charset="0"/>
                <a:cs typeface="Times New Roman" panose="02020603050405020304" pitchFamily="18" charset="0"/>
                <a:hlinkClick r:id="rId3"/>
              </a:rPr>
              <a:t>.edu</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18A381-E134-4647-A166-7BDF5D359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42" y="3273769"/>
            <a:ext cx="8848725" cy="2328612"/>
          </a:xfrm>
          <a:prstGeom prst="rect">
            <a:avLst/>
          </a:prstGeom>
        </p:spPr>
      </p:pic>
      <p:sp>
        <p:nvSpPr>
          <p:cNvPr id="7" name="Rectangle 6">
            <a:extLst>
              <a:ext uri="{FF2B5EF4-FFF2-40B4-BE49-F238E27FC236}">
                <a16:creationId xmlns:a16="http://schemas.microsoft.com/office/drawing/2014/main" id="{CD038CE2-231C-476A-9AD0-9A836F035209}"/>
              </a:ext>
            </a:extLst>
          </p:cNvPr>
          <p:cNvSpPr/>
          <p:nvPr/>
        </p:nvSpPr>
        <p:spPr>
          <a:xfrm>
            <a:off x="2257689" y="5858745"/>
            <a:ext cx="5029200" cy="646331"/>
          </a:xfrm>
          <a:prstGeom prst="rect">
            <a:avLst/>
          </a:prstGeom>
        </p:spPr>
        <p:txBody>
          <a:bodyPr wrap="square">
            <a:spAutoFit/>
          </a:bodyPr>
          <a:lstStyle/>
          <a:p>
            <a:pPr algn="ctr"/>
            <a:r>
              <a:rPr lang="en-US" altLang="en-US" dirty="0">
                <a:latin typeface="Times New Roman" panose="02020603050405020304" pitchFamily="18" charset="0"/>
                <a:cs typeface="Times New Roman" panose="02020603050405020304" pitchFamily="18" charset="0"/>
              </a:rPr>
              <a:t>Energy Production and Infrastructure Center </a:t>
            </a:r>
          </a:p>
          <a:p>
            <a:pPr algn="ctr"/>
            <a:r>
              <a:rPr lang="en-US" altLang="en-US" dirty="0">
                <a:latin typeface="Times New Roman" panose="02020603050405020304" pitchFamily="18" charset="0"/>
                <a:cs typeface="Times New Roman" panose="02020603050405020304" pitchFamily="18" charset="0"/>
              </a:rPr>
              <a:t>University of North Carolina at Charlotte</a:t>
            </a:r>
          </a:p>
        </p:txBody>
      </p:sp>
      <p:sp>
        <p:nvSpPr>
          <p:cNvPr id="8" name="Rectangle 7">
            <a:extLst>
              <a:ext uri="{FF2B5EF4-FFF2-40B4-BE49-F238E27FC236}">
                <a16:creationId xmlns:a16="http://schemas.microsoft.com/office/drawing/2014/main" id="{37477631-DE1B-4025-8952-7101EA2D2B64}"/>
              </a:ext>
            </a:extLst>
          </p:cNvPr>
          <p:cNvSpPr/>
          <p:nvPr/>
        </p:nvSpPr>
        <p:spPr>
          <a:xfrm>
            <a:off x="3393616" y="2601292"/>
            <a:ext cx="2461443" cy="677108"/>
          </a:xfrm>
          <a:prstGeom prst="rect">
            <a:avLst/>
          </a:prstGeom>
        </p:spPr>
        <p:txBody>
          <a:bodyPr wrap="none">
            <a:spAutoFit/>
          </a:bodyPr>
          <a:lstStyle/>
          <a:p>
            <a:pPr algn="ctr"/>
            <a:r>
              <a:rPr lang="en-US" sz="2000" dirty="0">
                <a:latin typeface="Times New Roman"/>
                <a:cs typeface="Times New Roman"/>
              </a:rPr>
              <a:t>Mohamed Ali Abuella</a:t>
            </a:r>
          </a:p>
          <a:p>
            <a:pPr algn="ctr"/>
            <a:r>
              <a:rPr lang="en-US" dirty="0">
                <a:solidFill>
                  <a:srgbClr val="0070C0"/>
                </a:solidFill>
                <a:latin typeface="Times New Roman"/>
                <a:cs typeface="Times New Roman"/>
              </a:rPr>
              <a:t>mabuella@uncc.edu</a:t>
            </a:r>
          </a:p>
        </p:txBody>
      </p:sp>
      <p:sp>
        <p:nvSpPr>
          <p:cNvPr id="10" name="Rectangle 9">
            <a:extLst>
              <a:ext uri="{FF2B5EF4-FFF2-40B4-BE49-F238E27FC236}">
                <a16:creationId xmlns:a16="http://schemas.microsoft.com/office/drawing/2014/main" id="{E03D656E-9863-480C-BA72-02DFB3ABD1F7}"/>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2" name="Rectangle 1"/>
          <p:cNvSpPr/>
          <p:nvPr/>
        </p:nvSpPr>
        <p:spPr>
          <a:xfrm>
            <a:off x="52338" y="1792296"/>
            <a:ext cx="9143999" cy="830997"/>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 Post-processing Approach for Solar Power Combined Forecasts of Ramp Events</a:t>
            </a:r>
          </a:p>
        </p:txBody>
      </p:sp>
    </p:spTree>
    <p:extLst>
      <p:ext uri="{BB962C8B-B14F-4D97-AF65-F5344CB8AC3E}">
        <p14:creationId xmlns:p14="http://schemas.microsoft.com/office/powerpoint/2010/main" val="398585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025A26-71AA-48F8-90EF-2DE4AE693B04}"/>
              </a:ext>
            </a:extLst>
          </p:cNvPr>
          <p:cNvPicPr>
            <a:picLocks noChangeAspect="1"/>
          </p:cNvPicPr>
          <p:nvPr/>
        </p:nvPicPr>
        <p:blipFill rotWithShape="1">
          <a:blip r:embed="rId2" cstate="print"/>
          <a:srcRect l="16424" t="15673" r="14475" b="15894"/>
          <a:stretch/>
        </p:blipFill>
        <p:spPr>
          <a:xfrm>
            <a:off x="7094496" y="3957347"/>
            <a:ext cx="1679643" cy="1941258"/>
          </a:xfrm>
          <a:prstGeom prst="rect">
            <a:avLst/>
          </a:prstGeom>
        </p:spPr>
      </p:pic>
      <p:sp>
        <p:nvSpPr>
          <p:cNvPr id="5" name="Rectangle 4">
            <a:extLst>
              <a:ext uri="{FF2B5EF4-FFF2-40B4-BE49-F238E27FC236}">
                <a16:creationId xmlns:a16="http://schemas.microsoft.com/office/drawing/2014/main" id="{EC26B2EE-4F58-41CE-975E-7FCDC66D20C8}"/>
              </a:ext>
            </a:extLst>
          </p:cNvPr>
          <p:cNvSpPr/>
          <p:nvPr/>
        </p:nvSpPr>
        <p:spPr>
          <a:xfrm>
            <a:off x="353538" y="6316924"/>
            <a:ext cx="8133238" cy="369332"/>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Illustration of the motivation of PV solar power forecasts</a:t>
            </a:r>
          </a:p>
        </p:txBody>
      </p:sp>
      <p:sp>
        <p:nvSpPr>
          <p:cNvPr id="6" name="Rectangle 3">
            <a:extLst>
              <a:ext uri="{FF2B5EF4-FFF2-40B4-BE49-F238E27FC236}">
                <a16:creationId xmlns:a16="http://schemas.microsoft.com/office/drawing/2014/main" id="{D0208D3E-1985-45C4-A1F0-79967F0262B8}"/>
              </a:ext>
            </a:extLst>
          </p:cNvPr>
          <p:cNvSpPr txBox="1"/>
          <p:nvPr/>
        </p:nvSpPr>
        <p:spPr>
          <a:xfrm>
            <a:off x="353538" y="1223935"/>
            <a:ext cx="245745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dirty="0">
                <a:latin typeface="Times New Roman" charset="0"/>
                <a:ea typeface="Times New Roman" charset="0"/>
                <a:cs typeface="Times New Roman" charset="0"/>
              </a:rPr>
              <a:t>PV Solar Power Generations</a:t>
            </a:r>
          </a:p>
          <a:p>
            <a:pPr algn="ctr"/>
            <a:r>
              <a:rPr lang="en-US" sz="1600" b="1" dirty="0">
                <a:latin typeface="Times New Roman" charset="0"/>
                <a:ea typeface="Times New Roman" charset="0"/>
                <a:cs typeface="Times New Roman" charset="0"/>
              </a:rPr>
              <a:t>are Too Variable</a:t>
            </a:r>
          </a:p>
        </p:txBody>
      </p:sp>
      <p:pic>
        <p:nvPicPr>
          <p:cNvPr id="7" name="Picture 6">
            <a:extLst>
              <a:ext uri="{FF2B5EF4-FFF2-40B4-BE49-F238E27FC236}">
                <a16:creationId xmlns:a16="http://schemas.microsoft.com/office/drawing/2014/main" id="{19596F19-DF1D-42AA-934C-2457E58E3B22}"/>
              </a:ext>
            </a:extLst>
          </p:cNvPr>
          <p:cNvPicPr>
            <a:picLocks noChangeAspect="1"/>
          </p:cNvPicPr>
          <p:nvPr/>
        </p:nvPicPr>
        <p:blipFill>
          <a:blip r:embed="rId3" cstate="print"/>
          <a:stretch>
            <a:fillRect/>
          </a:stretch>
        </p:blipFill>
        <p:spPr>
          <a:xfrm>
            <a:off x="295140" y="2124473"/>
            <a:ext cx="2486526" cy="1524000"/>
          </a:xfrm>
          <a:prstGeom prst="rect">
            <a:avLst/>
          </a:prstGeom>
        </p:spPr>
      </p:pic>
      <p:sp>
        <p:nvSpPr>
          <p:cNvPr id="8" name="Rectangle 3">
            <a:extLst>
              <a:ext uri="{FF2B5EF4-FFF2-40B4-BE49-F238E27FC236}">
                <a16:creationId xmlns:a16="http://schemas.microsoft.com/office/drawing/2014/main" id="{C86D6B82-1AB9-4F19-A25B-1533B5D9F00C}"/>
              </a:ext>
            </a:extLst>
          </p:cNvPr>
          <p:cNvSpPr txBox="1"/>
          <p:nvPr/>
        </p:nvSpPr>
        <p:spPr>
          <a:xfrm>
            <a:off x="6534716" y="1197943"/>
            <a:ext cx="2457450" cy="8617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i="0" dirty="0">
                <a:latin typeface="Times New Roman" charset="0"/>
                <a:ea typeface="Times New Roman" charset="0"/>
                <a:cs typeface="Times New Roman" charset="0"/>
              </a:rPr>
              <a:t>Reducing </a:t>
            </a:r>
          </a:p>
          <a:p>
            <a:pPr algn="ctr"/>
            <a:r>
              <a:rPr lang="en-US" sz="1600" b="1" i="0" dirty="0">
                <a:latin typeface="Times New Roman" charset="0"/>
                <a:ea typeface="Times New Roman" charset="0"/>
                <a:cs typeface="Times New Roman" charset="0"/>
              </a:rPr>
              <a:t>Cost</a:t>
            </a:r>
          </a:p>
          <a:p>
            <a:pPr algn="ctr"/>
            <a:r>
              <a:rPr lang="en-US" sz="1600" b="1" dirty="0">
                <a:latin typeface="Times New Roman" charset="0"/>
                <a:ea typeface="Times New Roman" charset="0"/>
                <a:cs typeface="Times New Roman" charset="0"/>
              </a:rPr>
              <a:t>and Pollution </a:t>
            </a:r>
            <a:endParaRPr lang="en-US" sz="1600" b="1" i="0" dirty="0">
              <a:latin typeface="Times New Roman" charset="0"/>
              <a:ea typeface="Times New Roman" charset="0"/>
              <a:cs typeface="Times New Roman" charset="0"/>
            </a:endParaRPr>
          </a:p>
        </p:txBody>
      </p:sp>
      <p:pic>
        <p:nvPicPr>
          <p:cNvPr id="9" name="Picture 8">
            <a:extLst>
              <a:ext uri="{FF2B5EF4-FFF2-40B4-BE49-F238E27FC236}">
                <a16:creationId xmlns:a16="http://schemas.microsoft.com/office/drawing/2014/main" id="{AA9721A2-204A-4558-95FE-ECD14C1F482F}"/>
              </a:ext>
            </a:extLst>
          </p:cNvPr>
          <p:cNvPicPr>
            <a:picLocks noChangeAspect="1"/>
          </p:cNvPicPr>
          <p:nvPr/>
        </p:nvPicPr>
        <p:blipFill>
          <a:blip r:embed="rId4" cstate="print"/>
          <a:stretch>
            <a:fillRect/>
          </a:stretch>
        </p:blipFill>
        <p:spPr>
          <a:xfrm>
            <a:off x="6658063" y="2211237"/>
            <a:ext cx="2310293" cy="1572219"/>
          </a:xfrm>
          <a:prstGeom prst="rect">
            <a:avLst/>
          </a:prstGeom>
        </p:spPr>
      </p:pic>
      <p:pic>
        <p:nvPicPr>
          <p:cNvPr id="11" name="Picture 10">
            <a:extLst>
              <a:ext uri="{FF2B5EF4-FFF2-40B4-BE49-F238E27FC236}">
                <a16:creationId xmlns:a16="http://schemas.microsoft.com/office/drawing/2014/main" id="{6A995EB8-0531-451E-B26C-6C8206E56052}"/>
              </a:ext>
            </a:extLst>
          </p:cNvPr>
          <p:cNvPicPr>
            <a:picLocks noChangeAspect="1"/>
          </p:cNvPicPr>
          <p:nvPr/>
        </p:nvPicPr>
        <p:blipFill rotWithShape="1">
          <a:blip r:embed="rId5"/>
          <a:srcRect l="5948" r="9483"/>
          <a:stretch/>
        </p:blipFill>
        <p:spPr>
          <a:xfrm>
            <a:off x="103450" y="4332403"/>
            <a:ext cx="3050955" cy="1691254"/>
          </a:xfrm>
          <a:prstGeom prst="rect">
            <a:avLst/>
          </a:prstGeom>
        </p:spPr>
      </p:pic>
      <p:sp>
        <p:nvSpPr>
          <p:cNvPr id="12" name="Rectangle 3">
            <a:extLst>
              <a:ext uri="{FF2B5EF4-FFF2-40B4-BE49-F238E27FC236}">
                <a16:creationId xmlns:a16="http://schemas.microsoft.com/office/drawing/2014/main" id="{38C0A075-D689-47B8-92EC-82F7D8B02A10}"/>
              </a:ext>
            </a:extLst>
          </p:cNvPr>
          <p:cNvSpPr txBox="1"/>
          <p:nvPr/>
        </p:nvSpPr>
        <p:spPr>
          <a:xfrm>
            <a:off x="3227083" y="742018"/>
            <a:ext cx="2918434" cy="33855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i="0" dirty="0" err="1">
                <a:latin typeface="Times New Roman" charset="0"/>
                <a:ea typeface="Times New Roman" charset="0"/>
                <a:cs typeface="Times New Roman" charset="0"/>
              </a:rPr>
              <a:t>P</a:t>
            </a:r>
            <a:r>
              <a:rPr lang="en-US" sz="1600" b="1" baseline="-25000" dirty="0" err="1">
                <a:latin typeface="Times New Roman" charset="0"/>
                <a:ea typeface="Times New Roman" charset="0"/>
                <a:cs typeface="Times New Roman" charset="0"/>
              </a:rPr>
              <a:t>Supply</a:t>
            </a:r>
            <a:r>
              <a:rPr lang="en-US" sz="1600" b="1" i="0" baseline="-25000" dirty="0">
                <a:latin typeface="Times New Roman" charset="0"/>
                <a:ea typeface="Times New Roman" charset="0"/>
                <a:cs typeface="Times New Roman" charset="0"/>
              </a:rPr>
              <a:t>  </a:t>
            </a:r>
            <a:r>
              <a:rPr lang="en-US" sz="1600" b="1" i="0" dirty="0">
                <a:latin typeface="Times New Roman" charset="0"/>
                <a:ea typeface="Times New Roman" charset="0"/>
                <a:cs typeface="Times New Roman" charset="0"/>
              </a:rPr>
              <a:t>=  </a:t>
            </a:r>
            <a:r>
              <a:rPr lang="en-US" sz="1600" b="1" i="0" dirty="0" err="1">
                <a:latin typeface="Times New Roman" charset="0"/>
                <a:ea typeface="Times New Roman" charset="0"/>
                <a:cs typeface="Times New Roman" charset="0"/>
              </a:rPr>
              <a:t>P</a:t>
            </a:r>
            <a:r>
              <a:rPr lang="en-US" sz="1600" b="1" i="0" baseline="-25000" dirty="0" err="1">
                <a:latin typeface="Times New Roman" charset="0"/>
                <a:ea typeface="Times New Roman" charset="0"/>
                <a:cs typeface="Times New Roman" charset="0"/>
              </a:rPr>
              <a:t>Demand</a:t>
            </a:r>
            <a:r>
              <a:rPr lang="en-US" sz="1600" b="1" i="0" dirty="0">
                <a:latin typeface="Times New Roman" charset="0"/>
                <a:ea typeface="Times New Roman" charset="0"/>
                <a:cs typeface="Times New Roman" charset="0"/>
              </a:rPr>
              <a:t> +</a:t>
            </a:r>
            <a:r>
              <a:rPr lang="en-US" sz="1600" b="1" i="0" dirty="0" err="1">
                <a:latin typeface="Times New Roman" charset="0"/>
                <a:ea typeface="Times New Roman" charset="0"/>
                <a:cs typeface="Times New Roman" charset="0"/>
              </a:rPr>
              <a:t>P</a:t>
            </a:r>
            <a:r>
              <a:rPr lang="en-US" sz="1600" b="1" i="0" baseline="-25000" dirty="0" err="1">
                <a:latin typeface="Times New Roman" charset="0"/>
                <a:ea typeface="Times New Roman" charset="0"/>
                <a:cs typeface="Times New Roman" charset="0"/>
              </a:rPr>
              <a:t>Loss</a:t>
            </a:r>
            <a:endParaRPr lang="en-US" sz="1600" b="1" i="0" baseline="-25000" dirty="0">
              <a:latin typeface="Times New Roman" charset="0"/>
              <a:ea typeface="Times New Roman" charset="0"/>
              <a:cs typeface="Times New Roman" charset="0"/>
            </a:endParaRPr>
          </a:p>
        </p:txBody>
      </p:sp>
      <p:pic>
        <p:nvPicPr>
          <p:cNvPr id="13" name="Picture 12">
            <a:extLst>
              <a:ext uri="{FF2B5EF4-FFF2-40B4-BE49-F238E27FC236}">
                <a16:creationId xmlns:a16="http://schemas.microsoft.com/office/drawing/2014/main" id="{2A7BFC0F-2994-43AC-A0A0-109318E2BDFA}"/>
              </a:ext>
            </a:extLst>
          </p:cNvPr>
          <p:cNvPicPr>
            <a:picLocks noChangeAspect="1"/>
          </p:cNvPicPr>
          <p:nvPr/>
        </p:nvPicPr>
        <p:blipFill>
          <a:blip r:embed="rId6" cstate="print"/>
          <a:stretch>
            <a:fillRect/>
          </a:stretch>
        </p:blipFill>
        <p:spPr>
          <a:xfrm>
            <a:off x="3515055" y="4034902"/>
            <a:ext cx="2514600" cy="1981200"/>
          </a:xfrm>
          <a:prstGeom prst="rect">
            <a:avLst/>
          </a:prstGeom>
        </p:spPr>
      </p:pic>
      <p:sp>
        <p:nvSpPr>
          <p:cNvPr id="14" name="Rectangle 3">
            <a:extLst>
              <a:ext uri="{FF2B5EF4-FFF2-40B4-BE49-F238E27FC236}">
                <a16:creationId xmlns:a16="http://schemas.microsoft.com/office/drawing/2014/main" id="{1690ACAD-961E-4C89-BA76-689D513F6C49}"/>
              </a:ext>
            </a:extLst>
          </p:cNvPr>
          <p:cNvSpPr txBox="1"/>
          <p:nvPr/>
        </p:nvSpPr>
        <p:spPr>
          <a:xfrm>
            <a:off x="3227413" y="1214268"/>
            <a:ext cx="2918434"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i="0" dirty="0">
                <a:latin typeface="Times New Roman" charset="0"/>
                <a:ea typeface="Times New Roman" charset="0"/>
                <a:cs typeface="Times New Roman" charset="0"/>
              </a:rPr>
              <a:t>Coordination with Operating Reserves and Energy Storage</a:t>
            </a:r>
            <a:endParaRPr lang="en-US" sz="1600" b="1" baseline="-25000" dirty="0">
              <a:latin typeface="Times New Roman" charset="0"/>
              <a:ea typeface="Times New Roman" charset="0"/>
              <a:cs typeface="Times New Roman" charset="0"/>
            </a:endParaRPr>
          </a:p>
          <a:p>
            <a:pPr algn="ctr"/>
            <a:r>
              <a:rPr lang="en-US" sz="1600" b="1" dirty="0">
                <a:latin typeface="Times New Roman" charset="0"/>
                <a:ea typeface="Times New Roman" charset="0"/>
                <a:cs typeface="Times New Roman" charset="0"/>
              </a:rPr>
              <a:t>Systems</a:t>
            </a:r>
            <a:endParaRPr lang="en-US" sz="1600" b="1" i="0" dirty="0">
              <a:latin typeface="Times New Roman" charset="0"/>
              <a:ea typeface="Times New Roman" charset="0"/>
              <a:cs typeface="Times New Roman" charset="0"/>
            </a:endParaRPr>
          </a:p>
        </p:txBody>
      </p:sp>
      <p:grpSp>
        <p:nvGrpSpPr>
          <p:cNvPr id="17" name="Group 16">
            <a:extLst>
              <a:ext uri="{FF2B5EF4-FFF2-40B4-BE49-F238E27FC236}">
                <a16:creationId xmlns:a16="http://schemas.microsoft.com/office/drawing/2014/main" id="{CCCD9A1E-D689-4FBA-8B7B-B54D0FD794E3}"/>
              </a:ext>
            </a:extLst>
          </p:cNvPr>
          <p:cNvGrpSpPr/>
          <p:nvPr/>
        </p:nvGrpSpPr>
        <p:grpSpPr>
          <a:xfrm>
            <a:off x="3428852" y="2242127"/>
            <a:ext cx="2649085" cy="1583616"/>
            <a:chOff x="3428852" y="2242127"/>
            <a:chExt cx="2649085" cy="1583616"/>
          </a:xfrm>
        </p:grpSpPr>
        <p:pic>
          <p:nvPicPr>
            <p:cNvPr id="10" name="Picture 9">
              <a:extLst>
                <a:ext uri="{FF2B5EF4-FFF2-40B4-BE49-F238E27FC236}">
                  <a16:creationId xmlns:a16="http://schemas.microsoft.com/office/drawing/2014/main" id="{D66A107E-5FDC-415F-B512-C8D825BD9842}"/>
                </a:ext>
              </a:extLst>
            </p:cNvPr>
            <p:cNvPicPr>
              <a:picLocks noChangeAspect="1"/>
            </p:cNvPicPr>
            <p:nvPr/>
          </p:nvPicPr>
          <p:blipFill rotWithShape="1">
            <a:blip r:embed="rId7" cstate="print"/>
            <a:srcRect r="51338" b="13732"/>
            <a:stretch/>
          </p:blipFill>
          <p:spPr>
            <a:xfrm>
              <a:off x="4854286" y="2242127"/>
              <a:ext cx="1223651" cy="1583616"/>
            </a:xfrm>
            <a:prstGeom prst="rect">
              <a:avLst/>
            </a:prstGeom>
          </p:spPr>
        </p:pic>
        <p:pic>
          <p:nvPicPr>
            <p:cNvPr id="16" name="Picture 15">
              <a:extLst>
                <a:ext uri="{FF2B5EF4-FFF2-40B4-BE49-F238E27FC236}">
                  <a16:creationId xmlns:a16="http://schemas.microsoft.com/office/drawing/2014/main" id="{42CB89A2-EA63-43C0-975C-5A2CACE4C450}"/>
                </a:ext>
              </a:extLst>
            </p:cNvPr>
            <p:cNvPicPr>
              <a:picLocks noChangeAspect="1"/>
            </p:cNvPicPr>
            <p:nvPr/>
          </p:nvPicPr>
          <p:blipFill rotWithShape="1">
            <a:blip r:embed="rId8">
              <a:extLst>
                <a:ext uri="{28A0092B-C50C-407E-A947-70E740481C1C}">
                  <a14:useLocalDpi xmlns:a14="http://schemas.microsoft.com/office/drawing/2010/main" val="0"/>
                </a:ext>
              </a:extLst>
            </a:blip>
            <a:srcRect b="9871"/>
            <a:stretch/>
          </p:blipFill>
          <p:spPr>
            <a:xfrm>
              <a:off x="3428852" y="2289565"/>
              <a:ext cx="1409763" cy="1534784"/>
            </a:xfrm>
            <a:prstGeom prst="rect">
              <a:avLst/>
            </a:prstGeom>
          </p:spPr>
        </p:pic>
      </p:grpSp>
      <p:sp>
        <p:nvSpPr>
          <p:cNvPr id="3" name="Slide Number Placeholder 2">
            <a:extLst>
              <a:ext uri="{FF2B5EF4-FFF2-40B4-BE49-F238E27FC236}">
                <a16:creationId xmlns:a16="http://schemas.microsoft.com/office/drawing/2014/main" id="{E89603DA-C97D-42F6-983A-52D387C88533}"/>
              </a:ext>
            </a:extLst>
          </p:cNvPr>
          <p:cNvSpPr>
            <a:spLocks noGrp="1"/>
          </p:cNvSpPr>
          <p:nvPr>
            <p:ph type="sldNum" sz="quarter" idx="12"/>
          </p:nvPr>
        </p:nvSpPr>
        <p:spPr/>
        <p:txBody>
          <a:bodyPr/>
          <a:lstStyle/>
          <a:p>
            <a:fld id="{DE7368CD-0EFD-4356-BCD4-9FE5F856A1D8}" type="slidenum">
              <a:rPr lang="en-US" smtClean="0"/>
              <a:t>3</a:t>
            </a:fld>
            <a:endParaRPr lang="en-US"/>
          </a:p>
        </p:txBody>
      </p:sp>
      <p:sp>
        <p:nvSpPr>
          <p:cNvPr id="20" name="Rectangle 19">
            <a:extLst>
              <a:ext uri="{FF2B5EF4-FFF2-40B4-BE49-F238E27FC236}">
                <a16:creationId xmlns:a16="http://schemas.microsoft.com/office/drawing/2014/main" id="{55DD1302-4540-4132-AE91-29199F378F91}"/>
              </a:ext>
            </a:extLst>
          </p:cNvPr>
          <p:cNvSpPr/>
          <p:nvPr/>
        </p:nvSpPr>
        <p:spPr>
          <a:xfrm>
            <a:off x="1" y="-23446"/>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6F1FB2C-1C60-4222-9BF0-C3186473D263}"/>
              </a:ext>
            </a:extLst>
          </p:cNvPr>
          <p:cNvSpPr/>
          <p:nvPr/>
        </p:nvSpPr>
        <p:spPr>
          <a:xfrm>
            <a:off x="7863456" y="253762"/>
            <a:ext cx="1104900" cy="533400"/>
          </a:xfrm>
          <a:prstGeom prst="rect">
            <a:avLst/>
          </a:prstGeom>
          <a:scene3d>
            <a:camera prst="orthographicFront"/>
            <a:lightRig rig="chilly" dir="t"/>
          </a:scene3d>
        </p:spPr>
        <p:style>
          <a:lnRef idx="2">
            <a:schemeClr val="accent5"/>
          </a:lnRef>
          <a:fillRef idx="1">
            <a:schemeClr val="lt1"/>
          </a:fillRef>
          <a:effectRef idx="0">
            <a:schemeClr val="accent5"/>
          </a:effectRef>
          <a:fontRef idx="minor">
            <a:schemeClr val="dk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b="1" dirty="0">
                <a:solidFill>
                  <a:srgbClr val="FF0000"/>
                </a:solidFill>
                <a:latin typeface="Times New Roman" charset="0"/>
                <a:ea typeface="Times New Roman" charset="0"/>
                <a:cs typeface="Times New Roman" charset="0"/>
              </a:rPr>
              <a:t>Why F</a:t>
            </a:r>
            <a:r>
              <a:rPr lang="en-US" b="1" i="0" kern="1200" dirty="0">
                <a:solidFill>
                  <a:srgbClr val="FF0000"/>
                </a:solidFill>
                <a:latin typeface="Times New Roman" charset="0"/>
                <a:ea typeface="Times New Roman" charset="0"/>
                <a:cs typeface="Times New Roman" charset="0"/>
              </a:rPr>
              <a:t>orecast?</a:t>
            </a:r>
          </a:p>
        </p:txBody>
      </p:sp>
      <p:sp>
        <p:nvSpPr>
          <p:cNvPr id="19" name="Rectangle 18">
            <a:extLst>
              <a:ext uri="{FF2B5EF4-FFF2-40B4-BE49-F238E27FC236}">
                <a16:creationId xmlns:a16="http://schemas.microsoft.com/office/drawing/2014/main" id="{D3F4AD3D-01AC-43AF-9028-F407D962FB48}"/>
              </a:ext>
            </a:extLst>
          </p:cNvPr>
          <p:cNvSpPr/>
          <p:nvPr/>
        </p:nvSpPr>
        <p:spPr>
          <a:xfrm>
            <a:off x="3875335" y="45237"/>
            <a:ext cx="1393330" cy="400110"/>
          </a:xfrm>
          <a:prstGeom prst="rect">
            <a:avLst/>
          </a:prstGeom>
        </p:spPr>
        <p:txBody>
          <a:bodyPr wrap="none">
            <a:spAutoFit/>
          </a:bodyPr>
          <a:lstStyle/>
          <a:p>
            <a:r>
              <a:rPr lang="en-US" sz="2000"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Motivation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28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9603DA-C97D-42F6-983A-52D387C88533}"/>
              </a:ext>
            </a:extLst>
          </p:cNvPr>
          <p:cNvSpPr>
            <a:spLocks noGrp="1"/>
          </p:cNvSpPr>
          <p:nvPr>
            <p:ph type="sldNum" sz="quarter" idx="12"/>
          </p:nvPr>
        </p:nvSpPr>
        <p:spPr/>
        <p:txBody>
          <a:bodyPr/>
          <a:lstStyle/>
          <a:p>
            <a:fld id="{DE7368CD-0EFD-4356-BCD4-9FE5F856A1D8}" type="slidenum">
              <a:rPr lang="en-US" smtClean="0"/>
              <a:t>4</a:t>
            </a:fld>
            <a:endParaRPr lang="en-US"/>
          </a:p>
        </p:txBody>
      </p:sp>
      <p:sp>
        <p:nvSpPr>
          <p:cNvPr id="19" name="Rectangle 18">
            <a:extLst>
              <a:ext uri="{FF2B5EF4-FFF2-40B4-BE49-F238E27FC236}">
                <a16:creationId xmlns:a16="http://schemas.microsoft.com/office/drawing/2014/main" id="{D72367F2-EED1-47F1-9D16-21EDAC46637F}"/>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41AC09F-A229-40A3-B4D6-56343A9ED2B9}"/>
              </a:ext>
            </a:extLst>
          </p:cNvPr>
          <p:cNvSpPr/>
          <p:nvPr/>
        </p:nvSpPr>
        <p:spPr>
          <a:xfrm>
            <a:off x="99161" y="5285370"/>
            <a:ext cx="8987690" cy="492443"/>
          </a:xfrm>
          <a:prstGeom prst="rect">
            <a:avLst/>
          </a:prstGeom>
        </p:spPr>
        <p:txBody>
          <a:bodyPr wrap="square">
            <a:spAutoFit/>
          </a:bodyPr>
          <a:lstStyle/>
          <a:p>
            <a:r>
              <a:rPr lang="en-US" sz="1400" baseline="300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M. Sengupta, A. Habte, C. </a:t>
            </a:r>
            <a:r>
              <a:rPr lang="en-US" sz="1300" dirty="0" err="1">
                <a:latin typeface="Times New Roman" panose="02020603050405020304" pitchFamily="18" charset="0"/>
                <a:cs typeface="Times New Roman" panose="02020603050405020304" pitchFamily="18" charset="0"/>
              </a:rPr>
              <a:t>Gueymard</a:t>
            </a:r>
            <a:r>
              <a:rPr lang="en-US" sz="1300" dirty="0">
                <a:latin typeface="Times New Roman" panose="02020603050405020304" pitchFamily="18" charset="0"/>
                <a:cs typeface="Times New Roman" panose="02020603050405020304" pitchFamily="18" charset="0"/>
              </a:rPr>
              <a:t>, S. Wilbert, and D. </a:t>
            </a:r>
            <a:r>
              <a:rPr lang="en-US" sz="1300" dirty="0" err="1">
                <a:latin typeface="Times New Roman" panose="02020603050405020304" pitchFamily="18" charset="0"/>
                <a:cs typeface="Times New Roman" panose="02020603050405020304" pitchFamily="18" charset="0"/>
              </a:rPr>
              <a:t>Renne</a:t>
            </a:r>
            <a:r>
              <a:rPr lang="en-US" sz="1300" dirty="0">
                <a:latin typeface="Times New Roman" panose="02020603050405020304" pitchFamily="18" charset="0"/>
                <a:cs typeface="Times New Roman" panose="02020603050405020304" pitchFamily="18" charset="0"/>
              </a:rPr>
              <a:t>, Best practices handbook for the collection and use of solar resource data for solar energy applications," Tech. rep., National Renewable Energy Lab.(NREL), Golden, CO (United States), 2017</a:t>
            </a:r>
          </a:p>
        </p:txBody>
      </p:sp>
      <p:pic>
        <p:nvPicPr>
          <p:cNvPr id="8" name="Picture 5">
            <a:extLst>
              <a:ext uri="{FF2B5EF4-FFF2-40B4-BE49-F238E27FC236}">
                <a16:creationId xmlns:a16="http://schemas.microsoft.com/office/drawing/2014/main" id="{663C8A58-6ADB-46D2-BF7E-DA237A1F5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1" y="757157"/>
            <a:ext cx="7076492" cy="458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2CB7DFED-4378-4BB4-BBF3-FECEDA2527D3}"/>
              </a:ext>
            </a:extLst>
          </p:cNvPr>
          <p:cNvSpPr/>
          <p:nvPr/>
        </p:nvSpPr>
        <p:spPr>
          <a:xfrm>
            <a:off x="3580863" y="54214"/>
            <a:ext cx="2180597" cy="400110"/>
          </a:xfrm>
          <a:prstGeom prst="rect">
            <a:avLst/>
          </a:prstGeom>
        </p:spPr>
        <p:txBody>
          <a:bodyPr wrap="none">
            <a:spAutoFit/>
          </a:bodyPr>
          <a:lstStyle/>
          <a:p>
            <a:r>
              <a:rPr lang="en-US" sz="2000"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Literature Review</a:t>
            </a:r>
            <a:endParaRPr lang="en-US" sz="20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187226D-E5D0-419F-9C11-6B37502406B1}"/>
              </a:ext>
            </a:extLst>
          </p:cNvPr>
          <p:cNvSpPr/>
          <p:nvPr/>
        </p:nvSpPr>
        <p:spPr>
          <a:xfrm>
            <a:off x="57149" y="5846887"/>
            <a:ext cx="9144000" cy="86177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Yang, D., </a:t>
            </a:r>
            <a:r>
              <a:rPr lang="en-US" sz="1600" dirty="0" err="1">
                <a:latin typeface="Times New Roman" panose="02020603050405020304" pitchFamily="18" charset="0"/>
                <a:cs typeface="Times New Roman" panose="02020603050405020304" pitchFamily="18" charset="0"/>
              </a:rPr>
              <a:t>Kleissl</a:t>
            </a:r>
            <a:r>
              <a:rPr lang="en-US" sz="1600" dirty="0">
                <a:latin typeface="Times New Roman" panose="02020603050405020304" pitchFamily="18" charset="0"/>
                <a:cs typeface="Times New Roman" panose="02020603050405020304" pitchFamily="18" charset="0"/>
              </a:rPr>
              <a:t>, J., </a:t>
            </a:r>
            <a:r>
              <a:rPr lang="en-US" sz="1600" dirty="0" err="1">
                <a:latin typeface="Times New Roman" panose="02020603050405020304" pitchFamily="18" charset="0"/>
                <a:cs typeface="Times New Roman" panose="02020603050405020304" pitchFamily="18" charset="0"/>
              </a:rPr>
              <a:t>Gueymard</a:t>
            </a:r>
            <a:r>
              <a:rPr lang="en-US" sz="1600" dirty="0">
                <a:latin typeface="Times New Roman" panose="02020603050405020304" pitchFamily="18" charset="0"/>
                <a:cs typeface="Times New Roman" panose="02020603050405020304" pitchFamily="18" charset="0"/>
              </a:rPr>
              <a:t>, C. A., Pedro, H. T., &amp; Coimbra, C. F. (2018). History and trends in solar irradiance and PV power forecasting: A preliminary assessment and review using text mining. </a:t>
            </a:r>
            <a:r>
              <a:rPr lang="en-US" sz="1600" i="1" dirty="0">
                <a:latin typeface="Times New Roman" panose="02020603050405020304" pitchFamily="18" charset="0"/>
                <a:cs typeface="Times New Roman" panose="02020603050405020304" pitchFamily="18" charset="0"/>
              </a:rPr>
              <a:t>Solar Energy</a:t>
            </a: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This review paper published in </a:t>
            </a:r>
            <a:r>
              <a:rPr lang="en-US" b="1" dirty="0">
                <a:latin typeface="Times New Roman" panose="02020603050405020304" pitchFamily="18" charset="0"/>
                <a:cs typeface="Times New Roman" panose="02020603050405020304" pitchFamily="18" charset="0"/>
              </a:rPr>
              <a:t>2018,</a:t>
            </a:r>
            <a:r>
              <a:rPr lang="en-US" dirty="0">
                <a:latin typeface="Times New Roman" panose="02020603050405020304" pitchFamily="18" charset="0"/>
                <a:cs typeface="Times New Roman" panose="02020603050405020304" pitchFamily="18" charset="0"/>
              </a:rPr>
              <a:t> and reviewing </a:t>
            </a:r>
            <a:r>
              <a:rPr lang="en-US" b="1" dirty="0">
                <a:latin typeface="Times New Roman" panose="02020603050405020304" pitchFamily="18" charset="0"/>
                <a:cs typeface="Times New Roman" panose="02020603050405020304" pitchFamily="18" charset="0"/>
              </a:rPr>
              <a:t>1000</a:t>
            </a:r>
            <a:r>
              <a:rPr lang="en-US" dirty="0">
                <a:latin typeface="Times New Roman" panose="02020603050405020304" pitchFamily="18" charset="0"/>
                <a:cs typeface="Times New Roman" panose="02020603050405020304" pitchFamily="18" charset="0"/>
              </a:rPr>
              <a:t> solar forecast studies).</a:t>
            </a:r>
            <a:endParaRPr lang="en-US" sz="16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7287E76-7819-41EB-9264-C8E5819F20BC}"/>
              </a:ext>
            </a:extLst>
          </p:cNvPr>
          <p:cNvSpPr/>
          <p:nvPr/>
        </p:nvSpPr>
        <p:spPr>
          <a:xfrm>
            <a:off x="57149" y="446750"/>
            <a:ext cx="8826330" cy="369332"/>
          </a:xfrm>
          <a:prstGeom prst="rect">
            <a:avLst/>
          </a:prstGeom>
        </p:spPr>
        <p:txBody>
          <a:bodyPr wrap="square">
            <a:spAutoFit/>
          </a:bodyPr>
          <a:lstStyle/>
          <a:p>
            <a:r>
              <a:rPr lang="en-US" dirty="0">
                <a:solidFill>
                  <a:srgbClr val="000000"/>
                </a:solidFill>
                <a:latin typeface="Cambria" panose="02040503050406030204" pitchFamily="18" charset="0"/>
                <a:ea typeface="Cambria" panose="02040503050406030204" pitchFamily="18" charset="0"/>
                <a:cs typeface="Cambria" panose="02040503050406030204" pitchFamily="18" charset="0"/>
              </a:rPr>
              <a:t>Taxonomy </a:t>
            </a:r>
            <a:r>
              <a:rPr lang="en-US" dirty="0">
                <a:latin typeface="Times New Roman" panose="02020603050405020304" pitchFamily="18" charset="0"/>
                <a:cs typeface="Times New Roman" panose="02020603050405020304" pitchFamily="18" charset="0"/>
              </a:rPr>
              <a:t>of solar forecasting methods based on temporal and spatial resolution</a:t>
            </a:r>
            <a:r>
              <a:rPr lang="en-US" baseline="300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FE54B83C-0D60-4A91-A434-29666BD13A42}"/>
              </a:ext>
            </a:extLst>
          </p:cNvPr>
          <p:cNvSpPr/>
          <p:nvPr/>
        </p:nvSpPr>
        <p:spPr>
          <a:xfrm>
            <a:off x="6758866" y="1615806"/>
            <a:ext cx="2246206" cy="2308324"/>
          </a:xfrm>
          <a:prstGeom prst="rect">
            <a:avLst/>
          </a:prstGeom>
        </p:spPr>
        <p:txBody>
          <a:bodyPr wrap="square">
            <a:spAutoFit/>
          </a:bodyPr>
          <a:lstStyle/>
          <a:p>
            <a:pPr marL="520700" indent="-520700"/>
            <a:r>
              <a:rPr lang="en-US" sz="1200" dirty="0">
                <a:latin typeface="Times New Roman" panose="02020603050405020304" pitchFamily="18" charset="0"/>
                <a:cs typeface="Times New Roman" panose="02020603050405020304" pitchFamily="18" charset="0"/>
              </a:rPr>
              <a:t>CM-sat: cloud motion by satellite images; </a:t>
            </a:r>
          </a:p>
          <a:p>
            <a:pPr marL="520700" indent="-520700"/>
            <a:endParaRPr lang="en-US" sz="1200" dirty="0">
              <a:latin typeface="Times New Roman" panose="02020603050405020304" pitchFamily="18" charset="0"/>
              <a:cs typeface="Times New Roman" panose="02020603050405020304" pitchFamily="18" charset="0"/>
            </a:endParaRPr>
          </a:p>
          <a:p>
            <a:pPr marL="520700" indent="-520700"/>
            <a:r>
              <a:rPr lang="en-US" sz="1200" dirty="0">
                <a:latin typeface="Times New Roman" panose="02020603050405020304" pitchFamily="18" charset="0"/>
                <a:cs typeface="Times New Roman" panose="02020603050405020304" pitchFamily="18" charset="0"/>
              </a:rPr>
              <a:t>CM-SI: cloud motion by sky-imagers</a:t>
            </a:r>
          </a:p>
          <a:p>
            <a:pPr marL="520700" indent="-520700"/>
            <a:endParaRPr lang="en-US" sz="1200" dirty="0">
              <a:latin typeface="Times New Roman" panose="02020603050405020304" pitchFamily="18" charset="0"/>
              <a:cs typeface="Times New Roman" panose="02020603050405020304" pitchFamily="18" charset="0"/>
            </a:endParaRPr>
          </a:p>
          <a:p>
            <a:pPr marL="520700" indent="-520700"/>
            <a:r>
              <a:rPr lang="en-US" sz="1200" dirty="0">
                <a:latin typeface="Times New Roman" panose="02020603050405020304" pitchFamily="18" charset="0"/>
                <a:cs typeface="Times New Roman" panose="02020603050405020304" pitchFamily="18" charset="0"/>
              </a:rPr>
              <a:t> NWP: Numerical weather prediction  Systems</a:t>
            </a:r>
          </a:p>
          <a:p>
            <a:pPr marL="520700" indent="-520700"/>
            <a:endParaRPr lang="en-US" sz="1200" dirty="0">
              <a:latin typeface="Times New Roman" panose="02020603050405020304" pitchFamily="18" charset="0"/>
              <a:cs typeface="Times New Roman" panose="02020603050405020304" pitchFamily="18" charset="0"/>
            </a:endParaRPr>
          </a:p>
          <a:p>
            <a:pPr marL="520700" indent="-520700"/>
            <a:r>
              <a:rPr lang="en-US" altLang="en-US" sz="1200" dirty="0">
                <a:latin typeface="Times New Roman" panose="02020603050405020304" pitchFamily="18" charset="0"/>
                <a:cs typeface="Times New Roman" panose="02020603050405020304" pitchFamily="18" charset="0"/>
              </a:rPr>
              <a:t>Statistical models: blending and post-processing all of the methodologies.</a:t>
            </a:r>
          </a:p>
        </p:txBody>
      </p:sp>
    </p:spTree>
    <p:extLst>
      <p:ext uri="{BB962C8B-B14F-4D97-AF65-F5344CB8AC3E}">
        <p14:creationId xmlns:p14="http://schemas.microsoft.com/office/powerpoint/2010/main" val="74324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ACEBAE-4961-431F-A53C-BFD432DF85C8}"/>
              </a:ext>
            </a:extLst>
          </p:cNvPr>
          <p:cNvSpPr/>
          <p:nvPr/>
        </p:nvSpPr>
        <p:spPr>
          <a:xfrm>
            <a:off x="2473541" y="56803"/>
            <a:ext cx="4272516" cy="400110"/>
          </a:xfrm>
          <a:prstGeom prst="rect">
            <a:avLst/>
          </a:prstGeom>
        </p:spPr>
        <p:txBody>
          <a:bodyPr wrap="none">
            <a:spAutoFit/>
          </a:bodyPr>
          <a:lstStyle/>
          <a:p>
            <a:r>
              <a:rPr lang="en-US" sz="2000" b="1" dirty="0">
                <a:solidFill>
                  <a:srgbClr val="2A2129"/>
                </a:solidFill>
                <a:latin typeface="Times New Roman" panose="02020603050405020304" pitchFamily="18" charset="0"/>
              </a:rPr>
              <a:t>Problem Statement and Contribution</a:t>
            </a:r>
            <a:endParaRPr lang="en-US" sz="20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1883D72-29F4-4236-AC09-57071A78E790}"/>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857BC67-8D96-455D-B2C9-1289B6EF82DE}"/>
              </a:ext>
            </a:extLst>
          </p:cNvPr>
          <p:cNvSpPr>
            <a:spLocks noGrp="1"/>
          </p:cNvSpPr>
          <p:nvPr>
            <p:ph type="sldNum" sz="quarter" idx="12"/>
          </p:nvPr>
        </p:nvSpPr>
        <p:spPr>
          <a:xfrm>
            <a:off x="6898453" y="6433288"/>
            <a:ext cx="2057400" cy="365125"/>
          </a:xfrm>
        </p:spPr>
        <p:txBody>
          <a:bodyPr/>
          <a:lstStyle/>
          <a:p>
            <a:fld id="{DE7368CD-0EFD-4356-BCD4-9FE5F856A1D8}" type="slidenum">
              <a:rPr lang="en-US" smtClean="0"/>
              <a:t>5</a:t>
            </a:fld>
            <a:endParaRPr lang="en-US" dirty="0"/>
          </a:p>
        </p:txBody>
      </p:sp>
      <p:sp>
        <p:nvSpPr>
          <p:cNvPr id="10" name="Rectangle 9">
            <a:extLst>
              <a:ext uri="{FF2B5EF4-FFF2-40B4-BE49-F238E27FC236}">
                <a16:creationId xmlns:a16="http://schemas.microsoft.com/office/drawing/2014/main" id="{95316DA5-0989-45E3-B446-5847D456F6A5}"/>
              </a:ext>
            </a:extLst>
          </p:cNvPr>
          <p:cNvSpPr/>
          <p:nvPr/>
        </p:nvSpPr>
        <p:spPr>
          <a:xfrm>
            <a:off x="37799" y="5661608"/>
            <a:ext cx="9068401" cy="1077218"/>
          </a:xfrm>
          <a:prstGeom prst="rect">
            <a:avLst/>
          </a:prstGeom>
          <a:ln>
            <a:noFill/>
          </a:ln>
        </p:spPr>
        <p:txBody>
          <a:bodyPr wrap="square">
            <a:spAutoFit/>
          </a:bodyPr>
          <a:lstStyle/>
          <a:p>
            <a:pPr>
              <a:lnSpc>
                <a:spcPct val="200000"/>
              </a:lnSpc>
            </a:pPr>
            <a:r>
              <a:rPr lang="en-US" sz="1600" dirty="0" err="1">
                <a:latin typeface="Times New Roman" panose="02020603050405020304" pitchFamily="18" charset="0"/>
                <a:cs typeface="Times New Roman" panose="02020603050405020304" pitchFamily="18" charset="0"/>
              </a:rPr>
              <a:t>Kleissl</a:t>
            </a:r>
            <a:r>
              <a:rPr lang="en-US" sz="1600" dirty="0">
                <a:latin typeface="Times New Roman" panose="02020603050405020304" pitchFamily="18" charset="0"/>
                <a:cs typeface="Times New Roman" panose="02020603050405020304" pitchFamily="18" charset="0"/>
              </a:rPr>
              <a:t>, J. (2013). Solar energy forecasting and resource assessment. Academic Press.</a:t>
            </a:r>
          </a:p>
          <a:p>
            <a:r>
              <a:rPr lang="en-US" sz="1600" dirty="0">
                <a:latin typeface="Times New Roman" panose="02020603050405020304" pitchFamily="18" charset="0"/>
                <a:cs typeface="Times New Roman" panose="02020603050405020304" pitchFamily="18" charset="0"/>
              </a:rPr>
              <a:t>Inman, R. H., Pedro, H. T., &amp; Coimbra, C. F. (2013). Solar forecasting methods for renewable energy integration. Progress in energy and combustion science, 39(6), 535-576.</a:t>
            </a:r>
          </a:p>
        </p:txBody>
      </p:sp>
      <p:sp>
        <p:nvSpPr>
          <p:cNvPr id="14" name="Rectangle 13">
            <a:extLst>
              <a:ext uri="{FF2B5EF4-FFF2-40B4-BE49-F238E27FC236}">
                <a16:creationId xmlns:a16="http://schemas.microsoft.com/office/drawing/2014/main" id="{9FCE0BDA-8497-47ED-A282-35D90E0C72D1}"/>
              </a:ext>
            </a:extLst>
          </p:cNvPr>
          <p:cNvSpPr/>
          <p:nvPr/>
        </p:nvSpPr>
        <p:spPr>
          <a:xfrm>
            <a:off x="46635" y="1404587"/>
            <a:ext cx="5047991" cy="1754326"/>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Combining of different forecasts can reduce the systemic bias of the individual models, boost the overall accuracy, and make the performance more robust, but it also smooths out the sharp changes of the forecasts, which leads to reduced accuracy of the combined forecasts for ramp events. </a:t>
            </a:r>
            <a:endParaRPr lang="en-US" b="1" i="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8A2B53F0-40F5-488C-AABC-B944D6B67AB2}"/>
              </a:ext>
            </a:extLst>
          </p:cNvPr>
          <p:cNvSpPr/>
          <p:nvPr/>
        </p:nvSpPr>
        <p:spPr>
          <a:xfrm>
            <a:off x="-6460" y="823564"/>
            <a:ext cx="2428870" cy="369332"/>
          </a:xfrm>
          <a:prstGeom prst="rect">
            <a:avLst/>
          </a:prstGeom>
        </p:spPr>
        <p:txBody>
          <a:bodyPr wrap="none">
            <a:spAutoFit/>
          </a:bodyPr>
          <a:lstStyle/>
          <a:p>
            <a:pPr algn="just"/>
            <a:r>
              <a:rPr lang="en-US" b="1" i="1" dirty="0">
                <a:latin typeface="Times New Roman" panose="02020603050405020304" pitchFamily="18" charset="0"/>
              </a:rPr>
              <a:t>The Problem Statement</a:t>
            </a:r>
          </a:p>
        </p:txBody>
      </p:sp>
      <p:sp>
        <p:nvSpPr>
          <p:cNvPr id="11" name="Rectangle 10">
            <a:extLst>
              <a:ext uri="{FF2B5EF4-FFF2-40B4-BE49-F238E27FC236}">
                <a16:creationId xmlns:a16="http://schemas.microsoft.com/office/drawing/2014/main" id="{24B93116-A028-4116-A294-9D4F32BEEB5E}"/>
              </a:ext>
            </a:extLst>
          </p:cNvPr>
          <p:cNvSpPr/>
          <p:nvPr/>
        </p:nvSpPr>
        <p:spPr>
          <a:xfrm>
            <a:off x="68477" y="3540241"/>
            <a:ext cx="4911725" cy="1200329"/>
          </a:xfrm>
          <a:prstGeom prst="rect">
            <a:avLst/>
          </a:prstGeom>
        </p:spPr>
        <p:txBody>
          <a:bodyPr wrap="square">
            <a:spAutoFit/>
          </a:bodyPr>
          <a:lstStyle/>
          <a:p>
            <a:pPr algn="just"/>
            <a:r>
              <a:rPr lang="en-US" dirty="0">
                <a:latin typeface="Times New Roman" panose="02020603050405020304" pitchFamily="18" charset="0"/>
              </a:rPr>
              <a:t>The post-processing methods (MOS) are affecting the ramp event forecasts by smoothing the sharp changes in the raw forecasts. (</a:t>
            </a:r>
            <a:r>
              <a:rPr lang="en-US" i="1" dirty="0" err="1">
                <a:latin typeface="Times New Roman" panose="02020603050405020304" pitchFamily="18" charset="0"/>
              </a:rPr>
              <a:t>Kleissl</a:t>
            </a:r>
            <a:r>
              <a:rPr lang="en-US" i="1" dirty="0">
                <a:latin typeface="Times New Roman" panose="02020603050405020304" pitchFamily="18" charset="0"/>
              </a:rPr>
              <a:t> 2013; Inman et al. 2013</a:t>
            </a:r>
            <a:r>
              <a:rPr lang="en-US" dirty="0">
                <a:latin typeface="Times New Roman" panose="02020603050405020304" pitchFamily="18" charset="0"/>
              </a:rPr>
              <a:t>)</a:t>
            </a:r>
          </a:p>
        </p:txBody>
      </p:sp>
      <p:pic>
        <p:nvPicPr>
          <p:cNvPr id="3" name="Picture 2">
            <a:extLst>
              <a:ext uri="{FF2B5EF4-FFF2-40B4-BE49-F238E27FC236}">
                <a16:creationId xmlns:a16="http://schemas.microsoft.com/office/drawing/2014/main" id="{A71E06F7-3FF4-47B6-95C4-EA4072C40170}"/>
              </a:ext>
            </a:extLst>
          </p:cNvPr>
          <p:cNvPicPr>
            <a:picLocks noChangeAspect="1"/>
          </p:cNvPicPr>
          <p:nvPr/>
        </p:nvPicPr>
        <p:blipFill>
          <a:blip r:embed="rId2"/>
          <a:stretch>
            <a:fillRect/>
          </a:stretch>
        </p:blipFill>
        <p:spPr>
          <a:xfrm>
            <a:off x="4764008" y="643143"/>
            <a:ext cx="4290952" cy="3732989"/>
          </a:xfrm>
          <a:prstGeom prst="rect">
            <a:avLst/>
          </a:prstGeom>
        </p:spPr>
      </p:pic>
      <p:pic>
        <p:nvPicPr>
          <p:cNvPr id="13" name="Picture 2" descr="http://daotaocadcam.info/wp-content/uploads/2013/12/analysis_polyfit.gif">
            <a:extLst>
              <a:ext uri="{FF2B5EF4-FFF2-40B4-BE49-F238E27FC236}">
                <a16:creationId xmlns:a16="http://schemas.microsoft.com/office/drawing/2014/main" id="{8FCAFF82-1279-469E-A79A-DFCBA2E9BF19}"/>
              </a:ext>
            </a:extLst>
          </p:cNvPr>
          <p:cNvPicPr>
            <a:picLocks noChangeAspect="1" noChangeArrowheads="1"/>
          </p:cNvPicPr>
          <p:nvPr/>
        </p:nvPicPr>
        <p:blipFill>
          <a:blip r:embed="rId3" cstate="print"/>
          <a:srcRect/>
          <a:stretch>
            <a:fillRect/>
          </a:stretch>
        </p:blipFill>
        <p:spPr bwMode="auto">
          <a:xfrm>
            <a:off x="6029682" y="4445553"/>
            <a:ext cx="1737543" cy="1318902"/>
          </a:xfrm>
          <a:prstGeom prst="rect">
            <a:avLst/>
          </a:prstGeom>
          <a:noFill/>
        </p:spPr>
      </p:pic>
    </p:spTree>
    <p:extLst>
      <p:ext uri="{BB962C8B-B14F-4D97-AF65-F5344CB8AC3E}">
        <p14:creationId xmlns:p14="http://schemas.microsoft.com/office/powerpoint/2010/main" val="25118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7C474B-597F-464B-A8AD-D867A4F0EE3E}"/>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11A0834-09D5-4E4D-970B-3E3BE8CDD822}"/>
              </a:ext>
            </a:extLst>
          </p:cNvPr>
          <p:cNvSpPr>
            <a:spLocks noGrp="1"/>
          </p:cNvSpPr>
          <p:nvPr>
            <p:ph type="sldNum" sz="quarter" idx="12"/>
          </p:nvPr>
        </p:nvSpPr>
        <p:spPr>
          <a:xfrm>
            <a:off x="6988776" y="6433288"/>
            <a:ext cx="2057400" cy="365125"/>
          </a:xfrm>
        </p:spPr>
        <p:txBody>
          <a:bodyPr/>
          <a:lstStyle/>
          <a:p>
            <a:fld id="{DE7368CD-0EFD-4356-BCD4-9FE5F856A1D8}" type="slidenum">
              <a:rPr lang="en-US" smtClean="0"/>
              <a:t>6</a:t>
            </a:fld>
            <a:endParaRPr lang="en-US" dirty="0"/>
          </a:p>
        </p:txBody>
      </p:sp>
      <p:sp>
        <p:nvSpPr>
          <p:cNvPr id="9" name="Rectangle 8">
            <a:extLst>
              <a:ext uri="{FF2B5EF4-FFF2-40B4-BE49-F238E27FC236}">
                <a16:creationId xmlns:a16="http://schemas.microsoft.com/office/drawing/2014/main" id="{8D4E1ADB-523B-4A6C-981E-39D58E70EBC1}"/>
              </a:ext>
            </a:extLst>
          </p:cNvPr>
          <p:cNvSpPr/>
          <p:nvPr/>
        </p:nvSpPr>
        <p:spPr>
          <a:xfrm>
            <a:off x="2473541" y="56803"/>
            <a:ext cx="4272516" cy="400110"/>
          </a:xfrm>
          <a:prstGeom prst="rect">
            <a:avLst/>
          </a:prstGeom>
        </p:spPr>
        <p:txBody>
          <a:bodyPr wrap="none">
            <a:spAutoFit/>
          </a:bodyPr>
          <a:lstStyle/>
          <a:p>
            <a:r>
              <a:rPr lang="en-US" sz="2000" b="1" dirty="0">
                <a:solidFill>
                  <a:srgbClr val="2A2129"/>
                </a:solidFill>
                <a:latin typeface="Times New Roman" panose="02020603050405020304" pitchFamily="18" charset="0"/>
              </a:rPr>
              <a:t>Problem Statement and Contribution</a:t>
            </a:r>
            <a:endParaRPr lang="en-US" sz="20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DC4DE1E-15DF-462C-9FE0-5183B541300B}"/>
              </a:ext>
            </a:extLst>
          </p:cNvPr>
          <p:cNvSpPr/>
          <p:nvPr/>
        </p:nvSpPr>
        <p:spPr>
          <a:xfrm>
            <a:off x="33866" y="1396979"/>
            <a:ext cx="9050410" cy="1754326"/>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Due to the issue that was highlighted </a:t>
            </a:r>
            <a:r>
              <a:rPr lang="en-US" dirty="0">
                <a:latin typeface="Times New Roman" panose="02020603050405020304" pitchFamily="18" charset="0"/>
              </a:rPr>
              <a:t>(</a:t>
            </a:r>
            <a:r>
              <a:rPr lang="en-US" i="1" dirty="0" err="1">
                <a:latin typeface="Times New Roman" panose="02020603050405020304" pitchFamily="18" charset="0"/>
              </a:rPr>
              <a:t>Kleissl</a:t>
            </a:r>
            <a:r>
              <a:rPr lang="en-US" i="1" dirty="0">
                <a:latin typeface="Times New Roman" panose="02020603050405020304" pitchFamily="18" charset="0"/>
              </a:rPr>
              <a:t> 2013; Inman et al. 2013</a:t>
            </a:r>
            <a:r>
              <a:rPr lang="en-US" dirty="0">
                <a:latin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is therefore, there is room for improvement by applying the proposed approach for adjusting the combined forecasts of solar power in terms of ramp events. </a:t>
            </a:r>
          </a:p>
          <a:p>
            <a:pPr algn="just"/>
            <a:endParaRPr lang="en-US" dirty="0">
              <a:latin typeface="Times New Roman" panose="02020603050405020304" pitchFamily="18" charset="0"/>
              <a:cs typeface="Times New Roman" panose="02020603050405020304" pitchFamily="18" charset="0"/>
            </a:endParaRPr>
          </a:p>
          <a:p>
            <a:pPr algn="just"/>
            <a:r>
              <a:rPr lang="en-US" b="1" i="1" dirty="0">
                <a:latin typeface="Times New Roman" panose="02020603050405020304" pitchFamily="18" charset="0"/>
                <a:cs typeface="Times New Roman" panose="02020603050405020304" pitchFamily="18" charset="0"/>
              </a:rPr>
              <a:t>To the best of our knowledge, this is the first attempt to tackle this issue of the combined forecasts for solar power ramp events.</a:t>
            </a:r>
          </a:p>
        </p:txBody>
      </p:sp>
      <p:sp>
        <p:nvSpPr>
          <p:cNvPr id="11" name="Rectangle 10">
            <a:extLst>
              <a:ext uri="{FF2B5EF4-FFF2-40B4-BE49-F238E27FC236}">
                <a16:creationId xmlns:a16="http://schemas.microsoft.com/office/drawing/2014/main" id="{02CF9EF3-5A49-4283-942E-0B42FB393A8F}"/>
              </a:ext>
            </a:extLst>
          </p:cNvPr>
          <p:cNvSpPr/>
          <p:nvPr/>
        </p:nvSpPr>
        <p:spPr>
          <a:xfrm>
            <a:off x="0" y="823752"/>
            <a:ext cx="1845377" cy="369332"/>
          </a:xfrm>
          <a:prstGeom prst="rect">
            <a:avLst/>
          </a:prstGeom>
        </p:spPr>
        <p:txBody>
          <a:bodyPr wrap="none">
            <a:spAutoFit/>
          </a:bodyPr>
          <a:lstStyle/>
          <a:p>
            <a:pPr algn="just"/>
            <a:r>
              <a:rPr lang="en-US" b="1" i="1" dirty="0">
                <a:latin typeface="Times New Roman" panose="02020603050405020304" pitchFamily="18" charset="0"/>
              </a:rPr>
              <a:t>The Contribution</a:t>
            </a:r>
          </a:p>
        </p:txBody>
      </p:sp>
      <p:sp>
        <p:nvSpPr>
          <p:cNvPr id="10" name="Rectangle 9">
            <a:extLst>
              <a:ext uri="{FF2B5EF4-FFF2-40B4-BE49-F238E27FC236}">
                <a16:creationId xmlns:a16="http://schemas.microsoft.com/office/drawing/2014/main" id="{D2346576-F5D7-4D76-BC88-177727A89848}"/>
              </a:ext>
            </a:extLst>
          </p:cNvPr>
          <p:cNvSpPr/>
          <p:nvPr/>
        </p:nvSpPr>
        <p:spPr>
          <a:xfrm>
            <a:off x="169951" y="3041762"/>
            <a:ext cx="8778240" cy="3331938"/>
          </a:xfrm>
          <a:prstGeom prst="rect">
            <a:avLst/>
          </a:prstGeom>
        </p:spPr>
        <p:txBody>
          <a:bodyPr wrap="square">
            <a:spAutoFit/>
          </a:bodyPr>
          <a:lstStyle/>
          <a:p>
            <a:pPr marL="342900" marR="0" lvl="0" indent="-342900">
              <a:lnSpc>
                <a:spcPct val="20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post-processing approach combines and improves solar power forecasts.</a:t>
            </a:r>
            <a:endParaRPr lang="en-US" dirty="0">
              <a:solidFill>
                <a:srgbClr val="000000"/>
              </a:solidFill>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approach also adjusts the combined forecasts in terms of ramp events.</a:t>
            </a:r>
            <a:endParaRPr lang="en-US" dirty="0">
              <a:solidFill>
                <a:srgbClr val="000000"/>
              </a:solidFill>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A classification of all possible thresholds and classes of ramp event forecasts.</a:t>
            </a:r>
          </a:p>
          <a:p>
            <a:pPr marL="342900" indent="-342900">
              <a:lnSpc>
                <a:spcPct val="20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A customized cost function for imbalanced classification of ramp events.</a:t>
            </a:r>
            <a:endParaRPr lang="en-US" dirty="0">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Suitable metrics for the feature selection process and performance evaluation.</a:t>
            </a:r>
          </a:p>
          <a:p>
            <a:pPr marL="342900" marR="0" lvl="0" indent="-342900">
              <a:lnSpc>
                <a:spcPct val="20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An uncertainty analysis for probabilistic forecasts of solar power ramp events.</a:t>
            </a:r>
          </a:p>
        </p:txBody>
      </p:sp>
    </p:spTree>
    <p:extLst>
      <p:ext uri="{BB962C8B-B14F-4D97-AF65-F5344CB8AC3E}">
        <p14:creationId xmlns:p14="http://schemas.microsoft.com/office/powerpoint/2010/main" val="372693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30E2BE-9DDB-4597-97BA-4F0A8618CD05}"/>
              </a:ext>
            </a:extLst>
          </p:cNvPr>
          <p:cNvPicPr>
            <a:picLocks noChangeAspect="1"/>
          </p:cNvPicPr>
          <p:nvPr/>
        </p:nvPicPr>
        <p:blipFill>
          <a:blip r:embed="rId2"/>
          <a:stretch>
            <a:fillRect/>
          </a:stretch>
        </p:blipFill>
        <p:spPr>
          <a:xfrm>
            <a:off x="670560" y="770763"/>
            <a:ext cx="7452360" cy="4506816"/>
          </a:xfrm>
          <a:prstGeom prst="rect">
            <a:avLst/>
          </a:prstGeom>
        </p:spPr>
      </p:pic>
      <p:sp>
        <p:nvSpPr>
          <p:cNvPr id="3" name="Rectangle 2">
            <a:extLst>
              <a:ext uri="{FF2B5EF4-FFF2-40B4-BE49-F238E27FC236}">
                <a16:creationId xmlns:a16="http://schemas.microsoft.com/office/drawing/2014/main" id="{7BA48BA4-2B62-4F17-B981-70A1A1663E26}"/>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501D600-62A1-48E1-8B90-61F6CF58FBD1}"/>
              </a:ext>
            </a:extLst>
          </p:cNvPr>
          <p:cNvSpPr>
            <a:spLocks noGrp="1"/>
          </p:cNvSpPr>
          <p:nvPr>
            <p:ph type="sldNum" sz="quarter" idx="12"/>
          </p:nvPr>
        </p:nvSpPr>
        <p:spPr/>
        <p:txBody>
          <a:bodyPr/>
          <a:lstStyle/>
          <a:p>
            <a:fld id="{DE7368CD-0EFD-4356-BCD4-9FE5F856A1D8}" type="slidenum">
              <a:rPr lang="en-US" smtClean="0"/>
              <a:t>7</a:t>
            </a:fld>
            <a:endParaRPr lang="en-US"/>
          </a:p>
        </p:txBody>
      </p:sp>
      <p:sp>
        <p:nvSpPr>
          <p:cNvPr id="5" name="TextBox 4">
            <a:extLst>
              <a:ext uri="{FF2B5EF4-FFF2-40B4-BE49-F238E27FC236}">
                <a16:creationId xmlns:a16="http://schemas.microsoft.com/office/drawing/2014/main" id="{1A893D65-3B9D-4A0D-B7ED-51217CAA8DE8}"/>
              </a:ext>
            </a:extLst>
          </p:cNvPr>
          <p:cNvSpPr txBox="1"/>
          <p:nvPr/>
        </p:nvSpPr>
        <p:spPr>
          <a:xfrm>
            <a:off x="2864419" y="5478411"/>
            <a:ext cx="341516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Flowchart of Solar Power Forecasts</a:t>
            </a:r>
          </a:p>
        </p:txBody>
      </p:sp>
      <p:sp>
        <p:nvSpPr>
          <p:cNvPr id="7" name="Rectangle 6">
            <a:extLst>
              <a:ext uri="{FF2B5EF4-FFF2-40B4-BE49-F238E27FC236}">
                <a16:creationId xmlns:a16="http://schemas.microsoft.com/office/drawing/2014/main" id="{CD92BA53-1C6F-4681-AEEE-8DF2A9122D5B}"/>
              </a:ext>
            </a:extLst>
          </p:cNvPr>
          <p:cNvSpPr/>
          <p:nvPr/>
        </p:nvSpPr>
        <p:spPr>
          <a:xfrm>
            <a:off x="1635996" y="70182"/>
            <a:ext cx="634135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Graphical Abstract of the Proposed Adjusting Approach</a:t>
            </a:r>
            <a:endParaRPr lang="en-US" sz="2000" dirty="0"/>
          </a:p>
        </p:txBody>
      </p:sp>
    </p:spTree>
    <p:extLst>
      <p:ext uri="{BB962C8B-B14F-4D97-AF65-F5344CB8AC3E}">
        <p14:creationId xmlns:p14="http://schemas.microsoft.com/office/powerpoint/2010/main" val="262050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A48BA4-2B62-4F17-B981-70A1A1663E26}"/>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501D600-62A1-48E1-8B90-61F6CF58FBD1}"/>
              </a:ext>
            </a:extLst>
          </p:cNvPr>
          <p:cNvSpPr>
            <a:spLocks noGrp="1"/>
          </p:cNvSpPr>
          <p:nvPr>
            <p:ph type="sldNum" sz="quarter" idx="12"/>
          </p:nvPr>
        </p:nvSpPr>
        <p:spPr/>
        <p:txBody>
          <a:bodyPr/>
          <a:lstStyle/>
          <a:p>
            <a:fld id="{DE7368CD-0EFD-4356-BCD4-9FE5F856A1D8}" type="slidenum">
              <a:rPr lang="en-US" smtClean="0"/>
              <a:t>8</a:t>
            </a:fld>
            <a:endParaRPr lang="en-US"/>
          </a:p>
        </p:txBody>
      </p:sp>
      <p:sp>
        <p:nvSpPr>
          <p:cNvPr id="5" name="TextBox 4">
            <a:extLst>
              <a:ext uri="{FF2B5EF4-FFF2-40B4-BE49-F238E27FC236}">
                <a16:creationId xmlns:a16="http://schemas.microsoft.com/office/drawing/2014/main" id="{28A11041-1C35-49EF-91BF-89A1A415987B}"/>
              </a:ext>
            </a:extLst>
          </p:cNvPr>
          <p:cNvSpPr txBox="1"/>
          <p:nvPr/>
        </p:nvSpPr>
        <p:spPr>
          <a:xfrm>
            <a:off x="2121120" y="5160149"/>
            <a:ext cx="4136697"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Block diagram of the adjusting approach</a:t>
            </a:r>
          </a:p>
        </p:txBody>
      </p:sp>
      <p:grpSp>
        <p:nvGrpSpPr>
          <p:cNvPr id="7" name="Group 6">
            <a:extLst>
              <a:ext uri="{FF2B5EF4-FFF2-40B4-BE49-F238E27FC236}">
                <a16:creationId xmlns:a16="http://schemas.microsoft.com/office/drawing/2014/main" id="{BDF136F8-A226-46BF-A056-90C2995546C3}"/>
              </a:ext>
            </a:extLst>
          </p:cNvPr>
          <p:cNvGrpSpPr/>
          <p:nvPr/>
        </p:nvGrpSpPr>
        <p:grpSpPr>
          <a:xfrm>
            <a:off x="487680" y="1386840"/>
            <a:ext cx="8336280" cy="3215640"/>
            <a:chOff x="0" y="0"/>
            <a:chExt cx="5597631" cy="1747093"/>
          </a:xfrm>
        </p:grpSpPr>
        <p:sp>
          <p:nvSpPr>
            <p:cNvPr id="8" name="Shape 7983">
              <a:extLst>
                <a:ext uri="{FF2B5EF4-FFF2-40B4-BE49-F238E27FC236}">
                  <a16:creationId xmlns:a16="http://schemas.microsoft.com/office/drawing/2014/main" id="{9389AE7E-2BCA-4A66-BA60-26D1CE2D871D}"/>
                </a:ext>
              </a:extLst>
            </p:cNvPr>
            <p:cNvSpPr/>
            <p:nvPr/>
          </p:nvSpPr>
          <p:spPr>
            <a:xfrm>
              <a:off x="4107144" y="373045"/>
              <a:ext cx="566476" cy="724353"/>
            </a:xfrm>
            <a:custGeom>
              <a:avLst/>
              <a:gdLst/>
              <a:ahLst/>
              <a:cxnLst/>
              <a:rect l="0" t="0" r="0" b="0"/>
              <a:pathLst>
                <a:path w="566476" h="724353">
                  <a:moveTo>
                    <a:pt x="0" y="724353"/>
                  </a:moveTo>
                  <a:lnTo>
                    <a:pt x="566476" y="724353"/>
                  </a:lnTo>
                  <a:lnTo>
                    <a:pt x="566476" y="0"/>
                  </a:lnTo>
                  <a:lnTo>
                    <a:pt x="0" y="0"/>
                  </a:lnTo>
                  <a:close/>
                </a:path>
              </a:pathLst>
            </a:custGeom>
            <a:ln w="6914" cap="sq">
              <a:miter lim="127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9" name="Rectangle 8">
              <a:extLst>
                <a:ext uri="{FF2B5EF4-FFF2-40B4-BE49-F238E27FC236}">
                  <a16:creationId xmlns:a16="http://schemas.microsoft.com/office/drawing/2014/main" id="{B23A77D6-3F64-430D-A51C-D208B948EFF7}"/>
                </a:ext>
              </a:extLst>
            </p:cNvPr>
            <p:cNvSpPr/>
            <p:nvPr/>
          </p:nvSpPr>
          <p:spPr>
            <a:xfrm>
              <a:off x="4238501" y="403780"/>
              <a:ext cx="443346" cy="13911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Random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 name="Rectangle 9">
              <a:extLst>
                <a:ext uri="{FF2B5EF4-FFF2-40B4-BE49-F238E27FC236}">
                  <a16:creationId xmlns:a16="http://schemas.microsoft.com/office/drawing/2014/main" id="{AF6A1919-2F31-4A8A-92B2-1845FE4747F9}"/>
                </a:ext>
              </a:extLst>
            </p:cNvPr>
            <p:cNvSpPr/>
            <p:nvPr/>
          </p:nvSpPr>
          <p:spPr>
            <a:xfrm>
              <a:off x="4279522" y="515062"/>
              <a:ext cx="339722"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Forest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 name="Rectangle 10">
              <a:extLst>
                <a:ext uri="{FF2B5EF4-FFF2-40B4-BE49-F238E27FC236}">
                  <a16:creationId xmlns:a16="http://schemas.microsoft.com/office/drawing/2014/main" id="{A485690D-194F-41F3-AC15-543072227855}"/>
                </a:ext>
              </a:extLst>
            </p:cNvPr>
            <p:cNvSpPr/>
            <p:nvPr/>
          </p:nvSpPr>
          <p:spPr>
            <a:xfrm>
              <a:off x="4296022" y="625863"/>
              <a:ext cx="297727"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fit by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 name="Rectangle 11">
              <a:extLst>
                <a:ext uri="{FF2B5EF4-FFF2-40B4-BE49-F238E27FC236}">
                  <a16:creationId xmlns:a16="http://schemas.microsoft.com/office/drawing/2014/main" id="{8C1A33E8-AE01-47BB-87E0-268664434376}"/>
                </a:ext>
              </a:extLst>
            </p:cNvPr>
            <p:cNvSpPr/>
            <p:nvPr/>
          </p:nvSpPr>
          <p:spPr>
            <a:xfrm>
              <a:off x="4283393" y="736941"/>
              <a:ext cx="253078"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MSE</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3" name="Rectangle 12">
              <a:extLst>
                <a:ext uri="{FF2B5EF4-FFF2-40B4-BE49-F238E27FC236}">
                  <a16:creationId xmlns:a16="http://schemas.microsoft.com/office/drawing/2014/main" id="{46119333-2854-439A-BF80-B04D968123C3}"/>
                </a:ext>
              </a:extLst>
            </p:cNvPr>
            <p:cNvSpPr/>
            <p:nvPr/>
          </p:nvSpPr>
          <p:spPr>
            <a:xfrm>
              <a:off x="4473100" y="779690"/>
              <a:ext cx="64442" cy="8991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4" name="Rectangle 13">
              <a:extLst>
                <a:ext uri="{FF2B5EF4-FFF2-40B4-BE49-F238E27FC236}">
                  <a16:creationId xmlns:a16="http://schemas.microsoft.com/office/drawing/2014/main" id="{85AEC09F-B597-46A8-B1FC-D18B4FCF2C7E}"/>
                </a:ext>
              </a:extLst>
            </p:cNvPr>
            <p:cNvSpPr/>
            <p:nvPr/>
          </p:nvSpPr>
          <p:spPr>
            <a:xfrm>
              <a:off x="4358981" y="847834"/>
              <a:ext cx="126968"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&amp;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5" name="Rectangle 14">
              <a:extLst>
                <a:ext uri="{FF2B5EF4-FFF2-40B4-BE49-F238E27FC236}">
                  <a16:creationId xmlns:a16="http://schemas.microsoft.com/office/drawing/2014/main" id="{40438AB5-6C78-4C7C-BEBD-1D4BD238817C}"/>
                </a:ext>
              </a:extLst>
            </p:cNvPr>
            <p:cNvSpPr/>
            <p:nvPr/>
          </p:nvSpPr>
          <p:spPr>
            <a:xfrm>
              <a:off x="4259887" y="958911"/>
              <a:ext cx="253831"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MSE</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6" name="Rectangle 15">
              <a:extLst>
                <a:ext uri="{FF2B5EF4-FFF2-40B4-BE49-F238E27FC236}">
                  <a16:creationId xmlns:a16="http://schemas.microsoft.com/office/drawing/2014/main" id="{F25C5BEB-EFF8-4751-89F3-5D355259969A}"/>
                </a:ext>
              </a:extLst>
            </p:cNvPr>
            <p:cNvSpPr/>
            <p:nvPr/>
          </p:nvSpPr>
          <p:spPr>
            <a:xfrm>
              <a:off x="4449779" y="1001615"/>
              <a:ext cx="105665" cy="8991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RR</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7" name="Rectangle 16">
              <a:extLst>
                <a:ext uri="{FF2B5EF4-FFF2-40B4-BE49-F238E27FC236}">
                  <a16:creationId xmlns:a16="http://schemas.microsoft.com/office/drawing/2014/main" id="{A5460899-FB0F-4999-80A1-5B9264505901}"/>
                </a:ext>
              </a:extLst>
            </p:cNvPr>
            <p:cNvSpPr/>
            <p:nvPr/>
          </p:nvSpPr>
          <p:spPr>
            <a:xfrm>
              <a:off x="4529699" y="958911"/>
              <a:ext cx="3134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8" name="Shape 7993">
              <a:extLst>
                <a:ext uri="{FF2B5EF4-FFF2-40B4-BE49-F238E27FC236}">
                  <a16:creationId xmlns:a16="http://schemas.microsoft.com/office/drawing/2014/main" id="{B53427BA-EBA7-4C83-9C99-264BD340BE81}"/>
                </a:ext>
              </a:extLst>
            </p:cNvPr>
            <p:cNvSpPr/>
            <p:nvPr/>
          </p:nvSpPr>
          <p:spPr>
            <a:xfrm>
              <a:off x="1463871" y="49924"/>
              <a:ext cx="1255866" cy="402092"/>
            </a:xfrm>
            <a:custGeom>
              <a:avLst/>
              <a:gdLst/>
              <a:ahLst/>
              <a:cxnLst/>
              <a:rect l="0" t="0" r="0" b="0"/>
              <a:pathLst>
                <a:path w="1255866" h="402092">
                  <a:moveTo>
                    <a:pt x="201046" y="402092"/>
                  </a:moveTo>
                  <a:lnTo>
                    <a:pt x="1054821" y="402092"/>
                  </a:lnTo>
                  <a:cubicBezTo>
                    <a:pt x="1165806" y="402092"/>
                    <a:pt x="1255866" y="312031"/>
                    <a:pt x="1255866" y="201046"/>
                  </a:cubicBezTo>
                  <a:cubicBezTo>
                    <a:pt x="1255866" y="89968"/>
                    <a:pt x="1165806" y="0"/>
                    <a:pt x="1054821" y="0"/>
                  </a:cubicBezTo>
                  <a:lnTo>
                    <a:pt x="201046" y="0"/>
                  </a:lnTo>
                  <a:cubicBezTo>
                    <a:pt x="89968" y="0"/>
                    <a:pt x="0" y="89968"/>
                    <a:pt x="0" y="201046"/>
                  </a:cubicBezTo>
                  <a:cubicBezTo>
                    <a:pt x="0" y="312031"/>
                    <a:pt x="89968" y="402092"/>
                    <a:pt x="201046" y="402092"/>
                  </a:cubicBezTo>
                  <a:close/>
                </a:path>
              </a:pathLst>
            </a:custGeom>
            <a:ln w="6914" cap="sq">
              <a:miter lim="127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19" name="Rectangle 18">
              <a:extLst>
                <a:ext uri="{FF2B5EF4-FFF2-40B4-BE49-F238E27FC236}">
                  <a16:creationId xmlns:a16="http://schemas.microsoft.com/office/drawing/2014/main" id="{7837EF6C-EACD-47B4-B940-C2770F648C13}"/>
                </a:ext>
              </a:extLst>
            </p:cNvPr>
            <p:cNvSpPr/>
            <p:nvPr/>
          </p:nvSpPr>
          <p:spPr>
            <a:xfrm>
              <a:off x="1708333" y="84764"/>
              <a:ext cx="202454"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Day</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0" name="Rectangle 19">
              <a:extLst>
                <a:ext uri="{FF2B5EF4-FFF2-40B4-BE49-F238E27FC236}">
                  <a16:creationId xmlns:a16="http://schemas.microsoft.com/office/drawing/2014/main" id="{E1AA7607-0EB9-4AC6-A475-CD77B56B5225}"/>
                </a:ext>
              </a:extLst>
            </p:cNvPr>
            <p:cNvSpPr/>
            <p:nvPr/>
          </p:nvSpPr>
          <p:spPr>
            <a:xfrm>
              <a:off x="1862090" y="84764"/>
              <a:ext cx="41746"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1" name="Rectangle 20">
              <a:extLst>
                <a:ext uri="{FF2B5EF4-FFF2-40B4-BE49-F238E27FC236}">
                  <a16:creationId xmlns:a16="http://schemas.microsoft.com/office/drawing/2014/main" id="{5884DB2D-7851-409B-BDEF-03BA1A5D8CAA}"/>
                </a:ext>
              </a:extLst>
            </p:cNvPr>
            <p:cNvSpPr/>
            <p:nvPr/>
          </p:nvSpPr>
          <p:spPr>
            <a:xfrm>
              <a:off x="1892694" y="84764"/>
              <a:ext cx="814955"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ahead Forecasts </a:t>
              </a:r>
              <a:endParaRPr lang="en-US" sz="2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2" name="Rectangle 21">
              <a:extLst>
                <a:ext uri="{FF2B5EF4-FFF2-40B4-BE49-F238E27FC236}">
                  <a16:creationId xmlns:a16="http://schemas.microsoft.com/office/drawing/2014/main" id="{E62FFFAB-14D2-482C-872C-277D8F0A3360}"/>
                </a:ext>
              </a:extLst>
            </p:cNvPr>
            <p:cNvSpPr/>
            <p:nvPr/>
          </p:nvSpPr>
          <p:spPr>
            <a:xfrm>
              <a:off x="1590343" y="195657"/>
              <a:ext cx="1334335"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including the past forecasts</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3" name="Rectangle 22">
              <a:extLst>
                <a:ext uri="{FF2B5EF4-FFF2-40B4-BE49-F238E27FC236}">
                  <a16:creationId xmlns:a16="http://schemas.microsoft.com/office/drawing/2014/main" id="{2B7C61E3-B573-4F41-BC54-1E94C8B1E80A}"/>
                </a:ext>
              </a:extLst>
            </p:cNvPr>
            <p:cNvSpPr/>
            <p:nvPr/>
          </p:nvSpPr>
          <p:spPr>
            <a:xfrm>
              <a:off x="1546741" y="306735"/>
              <a:ext cx="497191"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Outcomes</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4" name="Rectangle 23">
              <a:extLst>
                <a:ext uri="{FF2B5EF4-FFF2-40B4-BE49-F238E27FC236}">
                  <a16:creationId xmlns:a16="http://schemas.microsoft.com/office/drawing/2014/main" id="{86BF5C84-91F4-45E2-96F5-B19E8D652481}"/>
                </a:ext>
              </a:extLst>
            </p:cNvPr>
            <p:cNvSpPr/>
            <p:nvPr/>
          </p:nvSpPr>
          <p:spPr>
            <a:xfrm>
              <a:off x="1948459" y="306735"/>
              <a:ext cx="31340"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5" name="Rectangle 24">
              <a:extLst>
                <a:ext uri="{FF2B5EF4-FFF2-40B4-BE49-F238E27FC236}">
                  <a16:creationId xmlns:a16="http://schemas.microsoft.com/office/drawing/2014/main" id="{7A5815D6-E2DD-4A68-9831-8A5A7B480665}"/>
                </a:ext>
              </a:extLst>
            </p:cNvPr>
            <p:cNvSpPr/>
            <p:nvPr/>
          </p:nvSpPr>
          <p:spPr>
            <a:xfrm>
              <a:off x="1920809" y="306735"/>
              <a:ext cx="34828"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6" name="Rectangle 25">
              <a:extLst>
                <a:ext uri="{FF2B5EF4-FFF2-40B4-BE49-F238E27FC236}">
                  <a16:creationId xmlns:a16="http://schemas.microsoft.com/office/drawing/2014/main" id="{D457F91D-90C8-401A-B1C4-15927E6C2070}"/>
                </a:ext>
              </a:extLst>
            </p:cNvPr>
            <p:cNvSpPr/>
            <p:nvPr/>
          </p:nvSpPr>
          <p:spPr>
            <a:xfrm>
              <a:off x="1969480" y="306735"/>
              <a:ext cx="268141"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MLR</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7" name="Rectangle 26">
              <a:extLst>
                <a:ext uri="{FF2B5EF4-FFF2-40B4-BE49-F238E27FC236}">
                  <a16:creationId xmlns:a16="http://schemas.microsoft.com/office/drawing/2014/main" id="{03A170AB-134D-4C67-BBCA-09CB2F264B1C}"/>
                </a:ext>
              </a:extLst>
            </p:cNvPr>
            <p:cNvSpPr/>
            <p:nvPr/>
          </p:nvSpPr>
          <p:spPr>
            <a:xfrm>
              <a:off x="2169420" y="306735"/>
              <a:ext cx="60766"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8" name="Rectangle 27">
              <a:extLst>
                <a:ext uri="{FF2B5EF4-FFF2-40B4-BE49-F238E27FC236}">
                  <a16:creationId xmlns:a16="http://schemas.microsoft.com/office/drawing/2014/main" id="{555E97B0-F85D-414F-8609-2D515D76F077}"/>
                </a:ext>
              </a:extLst>
            </p:cNvPr>
            <p:cNvSpPr/>
            <p:nvPr/>
          </p:nvSpPr>
          <p:spPr>
            <a:xfrm>
              <a:off x="2215510" y="306735"/>
              <a:ext cx="267698"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ANN</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9" name="Rectangle 28">
              <a:extLst>
                <a:ext uri="{FF2B5EF4-FFF2-40B4-BE49-F238E27FC236}">
                  <a16:creationId xmlns:a16="http://schemas.microsoft.com/office/drawing/2014/main" id="{41366BC9-A049-41DD-82EF-B0D93D99E575}"/>
                </a:ext>
              </a:extLst>
            </p:cNvPr>
            <p:cNvSpPr/>
            <p:nvPr/>
          </p:nvSpPr>
          <p:spPr>
            <a:xfrm>
              <a:off x="2415541" y="306735"/>
              <a:ext cx="60766"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0" name="Rectangle 29">
              <a:extLst>
                <a:ext uri="{FF2B5EF4-FFF2-40B4-BE49-F238E27FC236}">
                  <a16:creationId xmlns:a16="http://schemas.microsoft.com/office/drawing/2014/main" id="{1C551C79-06AA-4FBF-B1F0-536326CCB5B1}"/>
                </a:ext>
              </a:extLst>
            </p:cNvPr>
            <p:cNvSpPr/>
            <p:nvPr/>
          </p:nvSpPr>
          <p:spPr>
            <a:xfrm>
              <a:off x="2461632" y="306735"/>
              <a:ext cx="23805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SVR</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1" name="Shape 8005">
              <a:extLst>
                <a:ext uri="{FF2B5EF4-FFF2-40B4-BE49-F238E27FC236}">
                  <a16:creationId xmlns:a16="http://schemas.microsoft.com/office/drawing/2014/main" id="{AE21BE96-305E-481C-8790-F770209A65DB}"/>
                </a:ext>
              </a:extLst>
            </p:cNvPr>
            <p:cNvSpPr/>
            <p:nvPr/>
          </p:nvSpPr>
          <p:spPr>
            <a:xfrm>
              <a:off x="1441840" y="978928"/>
              <a:ext cx="1300942" cy="556429"/>
            </a:xfrm>
            <a:custGeom>
              <a:avLst/>
              <a:gdLst/>
              <a:ahLst/>
              <a:cxnLst/>
              <a:rect l="0" t="0" r="0" b="0"/>
              <a:pathLst>
                <a:path w="1300942" h="556429">
                  <a:moveTo>
                    <a:pt x="278201" y="556429"/>
                  </a:moveTo>
                  <a:lnTo>
                    <a:pt x="1022742" y="556429"/>
                  </a:lnTo>
                  <a:cubicBezTo>
                    <a:pt x="1176314" y="556429"/>
                    <a:pt x="1300942" y="431865"/>
                    <a:pt x="1300942" y="278209"/>
                  </a:cubicBezTo>
                  <a:cubicBezTo>
                    <a:pt x="1300942" y="124554"/>
                    <a:pt x="1176314" y="0"/>
                    <a:pt x="1022742" y="0"/>
                  </a:cubicBezTo>
                  <a:lnTo>
                    <a:pt x="278201" y="0"/>
                  </a:lnTo>
                  <a:cubicBezTo>
                    <a:pt x="124536" y="0"/>
                    <a:pt x="0" y="124554"/>
                    <a:pt x="0" y="278209"/>
                  </a:cubicBezTo>
                  <a:cubicBezTo>
                    <a:pt x="0" y="431865"/>
                    <a:pt x="124536" y="556429"/>
                    <a:pt x="278201" y="556429"/>
                  </a:cubicBezTo>
                  <a:close/>
                </a:path>
              </a:pathLst>
            </a:custGeom>
            <a:ln w="6914" cap="sq">
              <a:miter lim="127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32" name="Rectangle 31">
              <a:extLst>
                <a:ext uri="{FF2B5EF4-FFF2-40B4-BE49-F238E27FC236}">
                  <a16:creationId xmlns:a16="http://schemas.microsoft.com/office/drawing/2014/main" id="{688C9978-4A35-42D3-A436-332305778D51}"/>
                </a:ext>
              </a:extLst>
            </p:cNvPr>
            <p:cNvSpPr/>
            <p:nvPr/>
          </p:nvSpPr>
          <p:spPr>
            <a:xfrm>
              <a:off x="1690819" y="1038211"/>
              <a:ext cx="255352"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Hour</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3" name="Rectangle 32">
              <a:extLst>
                <a:ext uri="{FF2B5EF4-FFF2-40B4-BE49-F238E27FC236}">
                  <a16:creationId xmlns:a16="http://schemas.microsoft.com/office/drawing/2014/main" id="{9824DFED-2370-496C-856B-8F9444C63261}"/>
                </a:ext>
              </a:extLst>
            </p:cNvPr>
            <p:cNvSpPr/>
            <p:nvPr/>
          </p:nvSpPr>
          <p:spPr>
            <a:xfrm>
              <a:off x="1880526" y="1038211"/>
              <a:ext cx="41848"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4" name="Rectangle 33">
              <a:extLst>
                <a:ext uri="{FF2B5EF4-FFF2-40B4-BE49-F238E27FC236}">
                  <a16:creationId xmlns:a16="http://schemas.microsoft.com/office/drawing/2014/main" id="{506DFB1F-83A5-4DF2-AAD0-52E0C4217F3C}"/>
                </a:ext>
              </a:extLst>
            </p:cNvPr>
            <p:cNvSpPr/>
            <p:nvPr/>
          </p:nvSpPr>
          <p:spPr>
            <a:xfrm>
              <a:off x="1911130" y="1038211"/>
              <a:ext cx="780776"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ahead Forecasts</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5" name="Rectangle 34">
              <a:extLst>
                <a:ext uri="{FF2B5EF4-FFF2-40B4-BE49-F238E27FC236}">
                  <a16:creationId xmlns:a16="http://schemas.microsoft.com/office/drawing/2014/main" id="{D4FD678F-FA40-4D41-B1EC-9AB3AFCE545E}"/>
                </a:ext>
              </a:extLst>
            </p:cNvPr>
            <p:cNvSpPr/>
            <p:nvPr/>
          </p:nvSpPr>
          <p:spPr>
            <a:xfrm>
              <a:off x="1579281" y="1149494"/>
              <a:ext cx="3134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6" name="Rectangle 35">
              <a:extLst>
                <a:ext uri="{FF2B5EF4-FFF2-40B4-BE49-F238E27FC236}">
                  <a16:creationId xmlns:a16="http://schemas.microsoft.com/office/drawing/2014/main" id="{541F1251-E9C2-4247-870F-A56DA7EC985C}"/>
                </a:ext>
              </a:extLst>
            </p:cNvPr>
            <p:cNvSpPr/>
            <p:nvPr/>
          </p:nvSpPr>
          <p:spPr>
            <a:xfrm>
              <a:off x="1602326" y="1149494"/>
              <a:ext cx="1377314"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including the past forecasts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7" name="Rectangle 36">
              <a:extLst>
                <a:ext uri="{FF2B5EF4-FFF2-40B4-BE49-F238E27FC236}">
                  <a16:creationId xmlns:a16="http://schemas.microsoft.com/office/drawing/2014/main" id="{63574E25-BD1B-4E3E-BD7E-29276C5A0E07}"/>
                </a:ext>
              </a:extLst>
            </p:cNvPr>
            <p:cNvSpPr/>
            <p:nvPr/>
          </p:nvSpPr>
          <p:spPr>
            <a:xfrm>
              <a:off x="1597256" y="1260341"/>
              <a:ext cx="497192"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Outcomes</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8" name="Rectangle 37">
              <a:extLst>
                <a:ext uri="{FF2B5EF4-FFF2-40B4-BE49-F238E27FC236}">
                  <a16:creationId xmlns:a16="http://schemas.microsoft.com/office/drawing/2014/main" id="{76C7F0BC-E324-4085-936C-71217575AC7E}"/>
                </a:ext>
              </a:extLst>
            </p:cNvPr>
            <p:cNvSpPr/>
            <p:nvPr/>
          </p:nvSpPr>
          <p:spPr>
            <a:xfrm>
              <a:off x="1971508" y="1260342"/>
              <a:ext cx="34828"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9" name="Rectangle 38">
              <a:extLst>
                <a:ext uri="{FF2B5EF4-FFF2-40B4-BE49-F238E27FC236}">
                  <a16:creationId xmlns:a16="http://schemas.microsoft.com/office/drawing/2014/main" id="{C2C287CC-0CD2-4EB3-A95F-9318E6460B73}"/>
                </a:ext>
              </a:extLst>
            </p:cNvPr>
            <p:cNvSpPr/>
            <p:nvPr/>
          </p:nvSpPr>
          <p:spPr>
            <a:xfrm>
              <a:off x="1999158" y="1260342"/>
              <a:ext cx="3134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0" name="Rectangle 39">
              <a:extLst>
                <a:ext uri="{FF2B5EF4-FFF2-40B4-BE49-F238E27FC236}">
                  <a16:creationId xmlns:a16="http://schemas.microsoft.com/office/drawing/2014/main" id="{817FBD63-1ECF-4201-B093-3708658C102B}"/>
                </a:ext>
              </a:extLst>
            </p:cNvPr>
            <p:cNvSpPr/>
            <p:nvPr/>
          </p:nvSpPr>
          <p:spPr>
            <a:xfrm>
              <a:off x="2020179" y="1260341"/>
              <a:ext cx="788003"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Persistence and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1" name="Rectangle 40">
              <a:extLst>
                <a:ext uri="{FF2B5EF4-FFF2-40B4-BE49-F238E27FC236}">
                  <a16:creationId xmlns:a16="http://schemas.microsoft.com/office/drawing/2014/main" id="{09BB0E13-7B7F-4ADA-B702-96062F2DA450}"/>
                </a:ext>
              </a:extLst>
            </p:cNvPr>
            <p:cNvSpPr/>
            <p:nvPr/>
          </p:nvSpPr>
          <p:spPr>
            <a:xfrm>
              <a:off x="1716445" y="1371419"/>
              <a:ext cx="1037968"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Combined Forecasts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2" name="Shape 8015">
              <a:extLst>
                <a:ext uri="{FF2B5EF4-FFF2-40B4-BE49-F238E27FC236}">
                  <a16:creationId xmlns:a16="http://schemas.microsoft.com/office/drawing/2014/main" id="{7E79BDB0-42F3-4E63-83CE-AD0AC3BBB40C}"/>
                </a:ext>
              </a:extLst>
            </p:cNvPr>
            <p:cNvSpPr/>
            <p:nvPr/>
          </p:nvSpPr>
          <p:spPr>
            <a:xfrm>
              <a:off x="3002823" y="248850"/>
              <a:ext cx="775145" cy="414812"/>
            </a:xfrm>
            <a:custGeom>
              <a:avLst/>
              <a:gdLst/>
              <a:ahLst/>
              <a:cxnLst/>
              <a:rect l="0" t="0" r="0" b="0"/>
              <a:pathLst>
                <a:path w="775145" h="414812">
                  <a:moveTo>
                    <a:pt x="193763" y="414812"/>
                  </a:moveTo>
                  <a:lnTo>
                    <a:pt x="581382" y="414812"/>
                  </a:lnTo>
                  <a:cubicBezTo>
                    <a:pt x="688403" y="414812"/>
                    <a:pt x="775145" y="321986"/>
                    <a:pt x="775145" y="207406"/>
                  </a:cubicBezTo>
                  <a:cubicBezTo>
                    <a:pt x="775145" y="92918"/>
                    <a:pt x="688403" y="0"/>
                    <a:pt x="581382" y="0"/>
                  </a:cubicBezTo>
                  <a:lnTo>
                    <a:pt x="193763" y="0"/>
                  </a:lnTo>
                  <a:cubicBezTo>
                    <a:pt x="86742" y="0"/>
                    <a:pt x="0" y="92918"/>
                    <a:pt x="0" y="207406"/>
                  </a:cubicBezTo>
                  <a:cubicBezTo>
                    <a:pt x="0" y="321986"/>
                    <a:pt x="86742" y="414812"/>
                    <a:pt x="193763" y="414812"/>
                  </a:cubicBezTo>
                  <a:close/>
                </a:path>
              </a:pathLst>
            </a:custGeom>
            <a:ln w="6914" cap="sq">
              <a:miter lim="127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43" name="Rectangle 42">
              <a:extLst>
                <a:ext uri="{FF2B5EF4-FFF2-40B4-BE49-F238E27FC236}">
                  <a16:creationId xmlns:a16="http://schemas.microsoft.com/office/drawing/2014/main" id="{7C92518B-DB0A-45FF-A150-E6556A52301A}"/>
                </a:ext>
              </a:extLst>
            </p:cNvPr>
            <p:cNvSpPr/>
            <p:nvPr/>
          </p:nvSpPr>
          <p:spPr>
            <a:xfrm>
              <a:off x="3119616" y="290398"/>
              <a:ext cx="854521"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Ramp Rates of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4" name="Rectangle 43">
              <a:extLst>
                <a:ext uri="{FF2B5EF4-FFF2-40B4-BE49-F238E27FC236}">
                  <a16:creationId xmlns:a16="http://schemas.microsoft.com/office/drawing/2014/main" id="{E50E6218-5514-4ACC-9FAE-F784967EEB60}"/>
                </a:ext>
              </a:extLst>
            </p:cNvPr>
            <p:cNvSpPr/>
            <p:nvPr/>
          </p:nvSpPr>
          <p:spPr>
            <a:xfrm>
              <a:off x="3194097" y="401681"/>
              <a:ext cx="202454"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Day</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5" name="Rectangle 44">
              <a:extLst>
                <a:ext uri="{FF2B5EF4-FFF2-40B4-BE49-F238E27FC236}">
                  <a16:creationId xmlns:a16="http://schemas.microsoft.com/office/drawing/2014/main" id="{C915A629-128E-490D-BEBE-A7802447B7F0}"/>
                </a:ext>
              </a:extLst>
            </p:cNvPr>
            <p:cNvSpPr/>
            <p:nvPr/>
          </p:nvSpPr>
          <p:spPr>
            <a:xfrm>
              <a:off x="3347762" y="401681"/>
              <a:ext cx="41746"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6" name="Rectangle 45">
              <a:extLst>
                <a:ext uri="{FF2B5EF4-FFF2-40B4-BE49-F238E27FC236}">
                  <a16:creationId xmlns:a16="http://schemas.microsoft.com/office/drawing/2014/main" id="{2308CB69-FA03-4564-B4A9-FCA8E04B94BC}"/>
                </a:ext>
              </a:extLst>
            </p:cNvPr>
            <p:cNvSpPr/>
            <p:nvPr/>
          </p:nvSpPr>
          <p:spPr>
            <a:xfrm>
              <a:off x="3378458" y="401681"/>
              <a:ext cx="317909"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ahead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7" name="Rectangle 46">
              <a:extLst>
                <a:ext uri="{FF2B5EF4-FFF2-40B4-BE49-F238E27FC236}">
                  <a16:creationId xmlns:a16="http://schemas.microsoft.com/office/drawing/2014/main" id="{25D72506-4712-44DC-B715-96897965E582}"/>
                </a:ext>
              </a:extLst>
            </p:cNvPr>
            <p:cNvSpPr/>
            <p:nvPr/>
          </p:nvSpPr>
          <p:spPr>
            <a:xfrm>
              <a:off x="3219631" y="512276"/>
              <a:ext cx="460582"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Forecasts</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8" name="Shape 8021">
              <a:extLst>
                <a:ext uri="{FF2B5EF4-FFF2-40B4-BE49-F238E27FC236}">
                  <a16:creationId xmlns:a16="http://schemas.microsoft.com/office/drawing/2014/main" id="{1B07EF29-1633-4D02-A074-498244FE0190}"/>
                </a:ext>
              </a:extLst>
            </p:cNvPr>
            <p:cNvSpPr/>
            <p:nvPr/>
          </p:nvSpPr>
          <p:spPr>
            <a:xfrm>
              <a:off x="2742782" y="1086917"/>
              <a:ext cx="203258" cy="170220"/>
            </a:xfrm>
            <a:custGeom>
              <a:avLst/>
              <a:gdLst/>
              <a:ahLst/>
              <a:cxnLst/>
              <a:rect l="0" t="0" r="0" b="0"/>
              <a:pathLst>
                <a:path w="203258" h="170220">
                  <a:moveTo>
                    <a:pt x="0" y="170220"/>
                  </a:moveTo>
                  <a:lnTo>
                    <a:pt x="67937" y="170220"/>
                  </a:lnTo>
                  <a:lnTo>
                    <a:pt x="67937" y="0"/>
                  </a:lnTo>
                  <a:lnTo>
                    <a:pt x="203258"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49" name="Shape 8022">
              <a:extLst>
                <a:ext uri="{FF2B5EF4-FFF2-40B4-BE49-F238E27FC236}">
                  <a16:creationId xmlns:a16="http://schemas.microsoft.com/office/drawing/2014/main" id="{50F357F3-3488-4F57-9292-834306A3A451}"/>
                </a:ext>
              </a:extLst>
            </p:cNvPr>
            <p:cNvSpPr/>
            <p:nvPr/>
          </p:nvSpPr>
          <p:spPr>
            <a:xfrm>
              <a:off x="2937928" y="1054470"/>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50" name="Shape 8023">
              <a:extLst>
                <a:ext uri="{FF2B5EF4-FFF2-40B4-BE49-F238E27FC236}">
                  <a16:creationId xmlns:a16="http://schemas.microsoft.com/office/drawing/2014/main" id="{C9B7FA5D-3F8A-487D-8F84-992C2082E9E5}"/>
                </a:ext>
              </a:extLst>
            </p:cNvPr>
            <p:cNvSpPr/>
            <p:nvPr/>
          </p:nvSpPr>
          <p:spPr>
            <a:xfrm>
              <a:off x="2719737" y="250970"/>
              <a:ext cx="226303" cy="205286"/>
            </a:xfrm>
            <a:custGeom>
              <a:avLst/>
              <a:gdLst/>
              <a:ahLst/>
              <a:cxnLst/>
              <a:rect l="0" t="0" r="0" b="0"/>
              <a:pathLst>
                <a:path w="226303" h="205286">
                  <a:moveTo>
                    <a:pt x="0" y="0"/>
                  </a:moveTo>
                  <a:lnTo>
                    <a:pt x="97527" y="0"/>
                  </a:lnTo>
                  <a:lnTo>
                    <a:pt x="97527" y="205286"/>
                  </a:lnTo>
                  <a:lnTo>
                    <a:pt x="226303" y="205286"/>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51" name="Shape 8024">
              <a:extLst>
                <a:ext uri="{FF2B5EF4-FFF2-40B4-BE49-F238E27FC236}">
                  <a16:creationId xmlns:a16="http://schemas.microsoft.com/office/drawing/2014/main" id="{1D430535-321E-42DD-8B25-FEC307B80369}"/>
                </a:ext>
              </a:extLst>
            </p:cNvPr>
            <p:cNvSpPr/>
            <p:nvPr/>
          </p:nvSpPr>
          <p:spPr>
            <a:xfrm>
              <a:off x="2937928" y="423808"/>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52" name="Shape 8025">
              <a:extLst>
                <a:ext uri="{FF2B5EF4-FFF2-40B4-BE49-F238E27FC236}">
                  <a16:creationId xmlns:a16="http://schemas.microsoft.com/office/drawing/2014/main" id="{F73DE372-4D3F-4CE9-B366-D0E361B632C8}"/>
                </a:ext>
              </a:extLst>
            </p:cNvPr>
            <p:cNvSpPr/>
            <p:nvPr/>
          </p:nvSpPr>
          <p:spPr>
            <a:xfrm>
              <a:off x="2817264" y="62646"/>
              <a:ext cx="1573151" cy="253588"/>
            </a:xfrm>
            <a:custGeom>
              <a:avLst/>
              <a:gdLst/>
              <a:ahLst/>
              <a:cxnLst/>
              <a:rect l="0" t="0" r="0" b="0"/>
              <a:pathLst>
                <a:path w="1573151" h="253588">
                  <a:moveTo>
                    <a:pt x="0" y="186204"/>
                  </a:moveTo>
                  <a:lnTo>
                    <a:pt x="0" y="0"/>
                  </a:lnTo>
                  <a:lnTo>
                    <a:pt x="1573151" y="0"/>
                  </a:lnTo>
                  <a:lnTo>
                    <a:pt x="1573151" y="253588"/>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53" name="Shape 8026">
              <a:extLst>
                <a:ext uri="{FF2B5EF4-FFF2-40B4-BE49-F238E27FC236}">
                  <a16:creationId xmlns:a16="http://schemas.microsoft.com/office/drawing/2014/main" id="{13D2D671-F439-4F8D-A263-86F917958273}"/>
                </a:ext>
              </a:extLst>
            </p:cNvPr>
            <p:cNvSpPr/>
            <p:nvPr/>
          </p:nvSpPr>
          <p:spPr>
            <a:xfrm>
              <a:off x="2792928" y="224514"/>
              <a:ext cx="48671" cy="48671"/>
            </a:xfrm>
            <a:custGeom>
              <a:avLst/>
              <a:gdLst/>
              <a:ahLst/>
              <a:cxnLst/>
              <a:rect l="0" t="0" r="0" b="0"/>
              <a:pathLst>
                <a:path w="48671" h="48671">
                  <a:moveTo>
                    <a:pt x="24336" y="0"/>
                  </a:moveTo>
                  <a:cubicBezTo>
                    <a:pt x="37794" y="0"/>
                    <a:pt x="48671" y="10969"/>
                    <a:pt x="48671" y="24336"/>
                  </a:cubicBezTo>
                  <a:cubicBezTo>
                    <a:pt x="48671" y="37794"/>
                    <a:pt x="37794" y="48671"/>
                    <a:pt x="24336" y="48671"/>
                  </a:cubicBezTo>
                  <a:cubicBezTo>
                    <a:pt x="10877" y="48671"/>
                    <a:pt x="0" y="37794"/>
                    <a:pt x="0" y="24336"/>
                  </a:cubicBezTo>
                  <a:cubicBezTo>
                    <a:pt x="0" y="10969"/>
                    <a:pt x="10877" y="0"/>
                    <a:pt x="24336"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54" name="Shape 8027">
              <a:extLst>
                <a:ext uri="{FF2B5EF4-FFF2-40B4-BE49-F238E27FC236}">
                  <a16:creationId xmlns:a16="http://schemas.microsoft.com/office/drawing/2014/main" id="{EDDE7F50-198A-403A-8785-BCAA4FD4AC16}"/>
                </a:ext>
              </a:extLst>
            </p:cNvPr>
            <p:cNvSpPr/>
            <p:nvPr/>
          </p:nvSpPr>
          <p:spPr>
            <a:xfrm>
              <a:off x="4357967" y="308122"/>
              <a:ext cx="64895" cy="64895"/>
            </a:xfrm>
            <a:custGeom>
              <a:avLst/>
              <a:gdLst/>
              <a:ahLst/>
              <a:cxnLst/>
              <a:rect l="0" t="0" r="0" b="0"/>
              <a:pathLst>
                <a:path w="64895" h="64895">
                  <a:moveTo>
                    <a:pt x="0" y="0"/>
                  </a:moveTo>
                  <a:lnTo>
                    <a:pt x="64895" y="0"/>
                  </a:lnTo>
                  <a:lnTo>
                    <a:pt x="32448"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55" name="Shape 8028">
              <a:extLst>
                <a:ext uri="{FF2B5EF4-FFF2-40B4-BE49-F238E27FC236}">
                  <a16:creationId xmlns:a16="http://schemas.microsoft.com/office/drawing/2014/main" id="{F7BEA09C-1376-45FB-8277-9DBF8CD2D583}"/>
                </a:ext>
              </a:extLst>
            </p:cNvPr>
            <p:cNvSpPr/>
            <p:nvPr/>
          </p:nvSpPr>
          <p:spPr>
            <a:xfrm>
              <a:off x="3777968" y="907009"/>
              <a:ext cx="272393" cy="171501"/>
            </a:xfrm>
            <a:custGeom>
              <a:avLst/>
              <a:gdLst/>
              <a:ahLst/>
              <a:cxnLst/>
              <a:rect l="0" t="0" r="0" b="0"/>
              <a:pathLst>
                <a:path w="272393" h="171501">
                  <a:moveTo>
                    <a:pt x="0" y="171501"/>
                  </a:moveTo>
                  <a:lnTo>
                    <a:pt x="124444" y="171501"/>
                  </a:lnTo>
                  <a:lnTo>
                    <a:pt x="124444" y="0"/>
                  </a:lnTo>
                  <a:lnTo>
                    <a:pt x="272393"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56" name="Shape 8029">
              <a:extLst>
                <a:ext uri="{FF2B5EF4-FFF2-40B4-BE49-F238E27FC236}">
                  <a16:creationId xmlns:a16="http://schemas.microsoft.com/office/drawing/2014/main" id="{1A2DC620-0E41-4B1D-9CAE-F3EF8D46C401}"/>
                </a:ext>
              </a:extLst>
            </p:cNvPr>
            <p:cNvSpPr/>
            <p:nvPr/>
          </p:nvSpPr>
          <p:spPr>
            <a:xfrm>
              <a:off x="4042249" y="874561"/>
              <a:ext cx="64895" cy="64894"/>
            </a:xfrm>
            <a:custGeom>
              <a:avLst/>
              <a:gdLst/>
              <a:ahLst/>
              <a:cxnLst/>
              <a:rect l="0" t="0" r="0" b="0"/>
              <a:pathLst>
                <a:path w="64895" h="64894">
                  <a:moveTo>
                    <a:pt x="0" y="0"/>
                  </a:moveTo>
                  <a:lnTo>
                    <a:pt x="64895" y="32448"/>
                  </a:lnTo>
                  <a:lnTo>
                    <a:pt x="0" y="6489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57" name="Shape 8030">
              <a:extLst>
                <a:ext uri="{FF2B5EF4-FFF2-40B4-BE49-F238E27FC236}">
                  <a16:creationId xmlns:a16="http://schemas.microsoft.com/office/drawing/2014/main" id="{FA3AE5CF-F84B-4C0A-9760-273AAC06CC33}"/>
                </a:ext>
              </a:extLst>
            </p:cNvPr>
            <p:cNvSpPr/>
            <p:nvPr/>
          </p:nvSpPr>
          <p:spPr>
            <a:xfrm>
              <a:off x="4792874" y="521612"/>
              <a:ext cx="633003" cy="427238"/>
            </a:xfrm>
            <a:custGeom>
              <a:avLst/>
              <a:gdLst/>
              <a:ahLst/>
              <a:cxnLst/>
              <a:rect l="0" t="0" r="0" b="0"/>
              <a:pathLst>
                <a:path w="633003" h="427238">
                  <a:moveTo>
                    <a:pt x="158274" y="427238"/>
                  </a:moveTo>
                  <a:lnTo>
                    <a:pt x="474730" y="427238"/>
                  </a:lnTo>
                  <a:cubicBezTo>
                    <a:pt x="562116" y="427238"/>
                    <a:pt x="633003" y="331591"/>
                    <a:pt x="633003" y="213582"/>
                  </a:cubicBezTo>
                  <a:cubicBezTo>
                    <a:pt x="633003" y="95591"/>
                    <a:pt x="562116" y="0"/>
                    <a:pt x="474730" y="0"/>
                  </a:cubicBezTo>
                  <a:lnTo>
                    <a:pt x="158274" y="0"/>
                  </a:lnTo>
                  <a:cubicBezTo>
                    <a:pt x="70887" y="0"/>
                    <a:pt x="0" y="95591"/>
                    <a:pt x="0" y="213582"/>
                  </a:cubicBezTo>
                  <a:cubicBezTo>
                    <a:pt x="0" y="331591"/>
                    <a:pt x="70887" y="427238"/>
                    <a:pt x="158274" y="427238"/>
                  </a:cubicBez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58" name="Rectangle 57">
              <a:extLst>
                <a:ext uri="{FF2B5EF4-FFF2-40B4-BE49-F238E27FC236}">
                  <a16:creationId xmlns:a16="http://schemas.microsoft.com/office/drawing/2014/main" id="{EBA9F005-A098-4F21-821F-ED5FD642F9BA}"/>
                </a:ext>
              </a:extLst>
            </p:cNvPr>
            <p:cNvSpPr/>
            <p:nvPr/>
          </p:nvSpPr>
          <p:spPr>
            <a:xfrm>
              <a:off x="4826336" y="625863"/>
              <a:ext cx="725074"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Adjusted Hour</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59" name="Rectangle 58">
              <a:extLst>
                <a:ext uri="{FF2B5EF4-FFF2-40B4-BE49-F238E27FC236}">
                  <a16:creationId xmlns:a16="http://schemas.microsoft.com/office/drawing/2014/main" id="{1432242E-378D-4189-8B91-70E515362DBF}"/>
                </a:ext>
              </a:extLst>
            </p:cNvPr>
            <p:cNvSpPr/>
            <p:nvPr/>
          </p:nvSpPr>
          <p:spPr>
            <a:xfrm>
              <a:off x="5372044" y="625863"/>
              <a:ext cx="41745"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0" name="Rectangle 59">
              <a:extLst>
                <a:ext uri="{FF2B5EF4-FFF2-40B4-BE49-F238E27FC236}">
                  <a16:creationId xmlns:a16="http://schemas.microsoft.com/office/drawing/2014/main" id="{DFEB61C2-0A1D-4457-BBC1-9868C45EC647}"/>
                </a:ext>
              </a:extLst>
            </p:cNvPr>
            <p:cNvSpPr/>
            <p:nvPr/>
          </p:nvSpPr>
          <p:spPr>
            <a:xfrm>
              <a:off x="4821266" y="736941"/>
              <a:ext cx="77636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ahead Forecasts</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1" name="Shape 8034">
              <a:extLst>
                <a:ext uri="{FF2B5EF4-FFF2-40B4-BE49-F238E27FC236}">
                  <a16:creationId xmlns:a16="http://schemas.microsoft.com/office/drawing/2014/main" id="{591A41CA-9105-47EB-8065-F33796D7974E}"/>
                </a:ext>
              </a:extLst>
            </p:cNvPr>
            <p:cNvSpPr/>
            <p:nvPr/>
          </p:nvSpPr>
          <p:spPr>
            <a:xfrm>
              <a:off x="4673685" y="735194"/>
              <a:ext cx="62406" cy="0"/>
            </a:xfrm>
            <a:custGeom>
              <a:avLst/>
              <a:gdLst/>
              <a:ahLst/>
              <a:cxnLst/>
              <a:rect l="0" t="0" r="0" b="0"/>
              <a:pathLst>
                <a:path w="62406">
                  <a:moveTo>
                    <a:pt x="0" y="0"/>
                  </a:moveTo>
                  <a:lnTo>
                    <a:pt x="62406"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62" name="Shape 8035">
              <a:extLst>
                <a:ext uri="{FF2B5EF4-FFF2-40B4-BE49-F238E27FC236}">
                  <a16:creationId xmlns:a16="http://schemas.microsoft.com/office/drawing/2014/main" id="{37CD5FA4-60F9-4B7F-9A83-0E3DAD38A9A4}"/>
                </a:ext>
              </a:extLst>
            </p:cNvPr>
            <p:cNvSpPr/>
            <p:nvPr/>
          </p:nvSpPr>
          <p:spPr>
            <a:xfrm>
              <a:off x="4727979" y="702746"/>
              <a:ext cx="64895" cy="64894"/>
            </a:xfrm>
            <a:custGeom>
              <a:avLst/>
              <a:gdLst/>
              <a:ahLst/>
              <a:cxnLst/>
              <a:rect l="0" t="0" r="0" b="0"/>
              <a:pathLst>
                <a:path w="64895" h="64894">
                  <a:moveTo>
                    <a:pt x="0" y="0"/>
                  </a:moveTo>
                  <a:lnTo>
                    <a:pt x="64895" y="32448"/>
                  </a:lnTo>
                  <a:lnTo>
                    <a:pt x="0" y="6489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63" name="Shape 8036">
              <a:extLst>
                <a:ext uri="{FF2B5EF4-FFF2-40B4-BE49-F238E27FC236}">
                  <a16:creationId xmlns:a16="http://schemas.microsoft.com/office/drawing/2014/main" id="{03134946-19D5-44C5-A210-D8E99A42FF44}"/>
                </a:ext>
              </a:extLst>
            </p:cNvPr>
            <p:cNvSpPr/>
            <p:nvPr/>
          </p:nvSpPr>
          <p:spPr>
            <a:xfrm>
              <a:off x="3002823" y="871722"/>
              <a:ext cx="775145" cy="413567"/>
            </a:xfrm>
            <a:custGeom>
              <a:avLst/>
              <a:gdLst/>
              <a:ahLst/>
              <a:cxnLst/>
              <a:rect l="0" t="0" r="0" b="0"/>
              <a:pathLst>
                <a:path w="775145" h="413567">
                  <a:moveTo>
                    <a:pt x="193763" y="413567"/>
                  </a:moveTo>
                  <a:lnTo>
                    <a:pt x="581382" y="413567"/>
                  </a:lnTo>
                  <a:cubicBezTo>
                    <a:pt x="688403" y="413567"/>
                    <a:pt x="775145" y="320991"/>
                    <a:pt x="775145" y="206788"/>
                  </a:cubicBezTo>
                  <a:cubicBezTo>
                    <a:pt x="775145" y="92586"/>
                    <a:pt x="688403" y="0"/>
                    <a:pt x="581382" y="0"/>
                  </a:cubicBezTo>
                  <a:lnTo>
                    <a:pt x="193763" y="0"/>
                  </a:lnTo>
                  <a:cubicBezTo>
                    <a:pt x="86742" y="0"/>
                    <a:pt x="0" y="92586"/>
                    <a:pt x="0" y="206788"/>
                  </a:cubicBezTo>
                  <a:cubicBezTo>
                    <a:pt x="0" y="320991"/>
                    <a:pt x="86742" y="413567"/>
                    <a:pt x="193763" y="413567"/>
                  </a:cubicBez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64" name="Rectangle 63">
              <a:extLst>
                <a:ext uri="{FF2B5EF4-FFF2-40B4-BE49-F238E27FC236}">
                  <a16:creationId xmlns:a16="http://schemas.microsoft.com/office/drawing/2014/main" id="{37C3934E-9915-427B-B84F-9BF5BF7750E7}"/>
                </a:ext>
              </a:extLst>
            </p:cNvPr>
            <p:cNvSpPr/>
            <p:nvPr/>
          </p:nvSpPr>
          <p:spPr>
            <a:xfrm>
              <a:off x="3119616" y="914895"/>
              <a:ext cx="854192"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Ramp Rates of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5" name="Rectangle 64">
              <a:extLst>
                <a:ext uri="{FF2B5EF4-FFF2-40B4-BE49-F238E27FC236}">
                  <a16:creationId xmlns:a16="http://schemas.microsoft.com/office/drawing/2014/main" id="{EB9DEF91-A150-452E-B10F-B397C6487D86}"/>
                </a:ext>
              </a:extLst>
            </p:cNvPr>
            <p:cNvSpPr/>
            <p:nvPr/>
          </p:nvSpPr>
          <p:spPr>
            <a:xfrm>
              <a:off x="3176030" y="1025742"/>
              <a:ext cx="25485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Hour</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6" name="Rectangle 65">
              <a:extLst>
                <a:ext uri="{FF2B5EF4-FFF2-40B4-BE49-F238E27FC236}">
                  <a16:creationId xmlns:a16="http://schemas.microsoft.com/office/drawing/2014/main" id="{DECED00D-AD81-4B87-A0B0-801718B7D2F0}"/>
                </a:ext>
              </a:extLst>
            </p:cNvPr>
            <p:cNvSpPr/>
            <p:nvPr/>
          </p:nvSpPr>
          <p:spPr>
            <a:xfrm>
              <a:off x="3365737" y="1025742"/>
              <a:ext cx="41746"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7" name="Rectangle 66">
              <a:extLst>
                <a:ext uri="{FF2B5EF4-FFF2-40B4-BE49-F238E27FC236}">
                  <a16:creationId xmlns:a16="http://schemas.microsoft.com/office/drawing/2014/main" id="{ADBDB87A-8C74-4A6C-8B61-14E7651BA57B}"/>
                </a:ext>
              </a:extLst>
            </p:cNvPr>
            <p:cNvSpPr/>
            <p:nvPr/>
          </p:nvSpPr>
          <p:spPr>
            <a:xfrm>
              <a:off x="3396433" y="1025742"/>
              <a:ext cx="317909"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ahead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8" name="Rectangle 67">
              <a:extLst>
                <a:ext uri="{FF2B5EF4-FFF2-40B4-BE49-F238E27FC236}">
                  <a16:creationId xmlns:a16="http://schemas.microsoft.com/office/drawing/2014/main" id="{FB1898A9-D168-4AD1-A158-8BE4D9008137}"/>
                </a:ext>
              </a:extLst>
            </p:cNvPr>
            <p:cNvSpPr/>
            <p:nvPr/>
          </p:nvSpPr>
          <p:spPr>
            <a:xfrm>
              <a:off x="3219631" y="1136383"/>
              <a:ext cx="460582"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Forecasts</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9" name="Shape 8042">
              <a:extLst>
                <a:ext uri="{FF2B5EF4-FFF2-40B4-BE49-F238E27FC236}">
                  <a16:creationId xmlns:a16="http://schemas.microsoft.com/office/drawing/2014/main" id="{C2D0BDB7-B82F-4C1C-8F61-27135BE2A0BB}"/>
                </a:ext>
              </a:extLst>
            </p:cNvPr>
            <p:cNvSpPr/>
            <p:nvPr/>
          </p:nvSpPr>
          <p:spPr>
            <a:xfrm>
              <a:off x="2810719" y="1154182"/>
              <a:ext cx="1579696" cy="277352"/>
            </a:xfrm>
            <a:custGeom>
              <a:avLst/>
              <a:gdLst/>
              <a:ahLst/>
              <a:cxnLst/>
              <a:rect l="0" t="0" r="0" b="0"/>
              <a:pathLst>
                <a:path w="1579696" h="277352">
                  <a:moveTo>
                    <a:pt x="0" y="102956"/>
                  </a:moveTo>
                  <a:lnTo>
                    <a:pt x="0" y="277352"/>
                  </a:lnTo>
                  <a:lnTo>
                    <a:pt x="1579696" y="277352"/>
                  </a:lnTo>
                  <a:lnTo>
                    <a:pt x="1579696"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70" name="Shape 8043">
              <a:extLst>
                <a:ext uri="{FF2B5EF4-FFF2-40B4-BE49-F238E27FC236}">
                  <a16:creationId xmlns:a16="http://schemas.microsoft.com/office/drawing/2014/main" id="{30463390-E123-4FB6-81E0-02DE285980F6}"/>
                </a:ext>
              </a:extLst>
            </p:cNvPr>
            <p:cNvSpPr/>
            <p:nvPr/>
          </p:nvSpPr>
          <p:spPr>
            <a:xfrm>
              <a:off x="2786383" y="1232802"/>
              <a:ext cx="48671" cy="48671"/>
            </a:xfrm>
            <a:custGeom>
              <a:avLst/>
              <a:gdLst/>
              <a:ahLst/>
              <a:cxnLst/>
              <a:rect l="0" t="0" r="0" b="0"/>
              <a:pathLst>
                <a:path w="48671" h="48671">
                  <a:moveTo>
                    <a:pt x="24336" y="0"/>
                  </a:moveTo>
                  <a:cubicBezTo>
                    <a:pt x="37702" y="0"/>
                    <a:pt x="48671" y="10896"/>
                    <a:pt x="48671" y="24336"/>
                  </a:cubicBezTo>
                  <a:cubicBezTo>
                    <a:pt x="48671" y="37776"/>
                    <a:pt x="37702" y="48671"/>
                    <a:pt x="24336" y="48671"/>
                  </a:cubicBezTo>
                  <a:cubicBezTo>
                    <a:pt x="10877" y="48671"/>
                    <a:pt x="0" y="37776"/>
                    <a:pt x="0" y="24336"/>
                  </a:cubicBezTo>
                  <a:cubicBezTo>
                    <a:pt x="0" y="10896"/>
                    <a:pt x="10877" y="0"/>
                    <a:pt x="24336"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71" name="Shape 8044">
              <a:extLst>
                <a:ext uri="{FF2B5EF4-FFF2-40B4-BE49-F238E27FC236}">
                  <a16:creationId xmlns:a16="http://schemas.microsoft.com/office/drawing/2014/main" id="{B814A127-5F49-4ED3-AC36-C37B794B2681}"/>
                </a:ext>
              </a:extLst>
            </p:cNvPr>
            <p:cNvSpPr/>
            <p:nvPr/>
          </p:nvSpPr>
          <p:spPr>
            <a:xfrm>
              <a:off x="4357967" y="1097398"/>
              <a:ext cx="64895" cy="64895"/>
            </a:xfrm>
            <a:custGeom>
              <a:avLst/>
              <a:gdLst/>
              <a:ahLst/>
              <a:cxnLst/>
              <a:rect l="0" t="0" r="0" b="0"/>
              <a:pathLst>
                <a:path w="64895" h="64895">
                  <a:moveTo>
                    <a:pt x="32448" y="0"/>
                  </a:moveTo>
                  <a:lnTo>
                    <a:pt x="64895" y="64895"/>
                  </a:lnTo>
                  <a:lnTo>
                    <a:pt x="0" y="64895"/>
                  </a:lnTo>
                  <a:lnTo>
                    <a:pt x="3244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72" name="Shape 8045">
              <a:extLst>
                <a:ext uri="{FF2B5EF4-FFF2-40B4-BE49-F238E27FC236}">
                  <a16:creationId xmlns:a16="http://schemas.microsoft.com/office/drawing/2014/main" id="{71D9B8F1-52AF-4844-AB41-CD58168441CF}"/>
                </a:ext>
              </a:extLst>
            </p:cNvPr>
            <p:cNvSpPr/>
            <p:nvPr/>
          </p:nvSpPr>
          <p:spPr>
            <a:xfrm>
              <a:off x="2892207" y="0"/>
              <a:ext cx="2572940" cy="1576284"/>
            </a:xfrm>
            <a:custGeom>
              <a:avLst/>
              <a:gdLst/>
              <a:ahLst/>
              <a:cxnLst/>
              <a:rect l="0" t="0" r="0" b="0"/>
              <a:pathLst>
                <a:path w="2572940" h="1576284">
                  <a:moveTo>
                    <a:pt x="0" y="1576284"/>
                  </a:moveTo>
                  <a:lnTo>
                    <a:pt x="2572940" y="1576284"/>
                  </a:lnTo>
                  <a:lnTo>
                    <a:pt x="2572940" y="0"/>
                  </a:lnTo>
                  <a:lnTo>
                    <a:pt x="0" y="0"/>
                  </a:lnTo>
                  <a:close/>
                </a:path>
              </a:pathLst>
            </a:custGeom>
            <a:ln w="6914" cap="sq">
              <a:custDash>
                <a:ds d="435498" sp="217749"/>
                <a:ds d="54437" sp="217749"/>
              </a:custDash>
              <a:miter lim="100000"/>
            </a:ln>
          </p:spPr>
          <p:style>
            <a:lnRef idx="1">
              <a:srgbClr val="A5A5A5">
                <a:alpha val="96078"/>
              </a:srgbClr>
            </a:lnRef>
            <a:fillRef idx="0">
              <a:srgbClr val="000000">
                <a:alpha val="0"/>
              </a:srgbClr>
            </a:fillRef>
            <a:effectRef idx="0">
              <a:scrgbClr r="0" g="0" b="0"/>
            </a:effectRef>
            <a:fontRef idx="none"/>
          </p:style>
          <p:txBody>
            <a:bodyPr/>
            <a:lstStyle/>
            <a:p>
              <a:endParaRPr lang="en-US" sz="3200"/>
            </a:p>
          </p:txBody>
        </p:sp>
        <p:sp>
          <p:nvSpPr>
            <p:cNvPr id="73" name="Shape 8046">
              <a:extLst>
                <a:ext uri="{FF2B5EF4-FFF2-40B4-BE49-F238E27FC236}">
                  <a16:creationId xmlns:a16="http://schemas.microsoft.com/office/drawing/2014/main" id="{EA694EEC-614C-4A0A-B746-8A32AE81CCDF}"/>
                </a:ext>
              </a:extLst>
            </p:cNvPr>
            <p:cNvSpPr/>
            <p:nvPr/>
          </p:nvSpPr>
          <p:spPr>
            <a:xfrm>
              <a:off x="1344405" y="2765"/>
              <a:ext cx="1405475" cy="1573520"/>
            </a:xfrm>
            <a:custGeom>
              <a:avLst/>
              <a:gdLst/>
              <a:ahLst/>
              <a:cxnLst/>
              <a:rect l="0" t="0" r="0" b="0"/>
              <a:pathLst>
                <a:path w="1405475" h="1573520">
                  <a:moveTo>
                    <a:pt x="0" y="1573520"/>
                  </a:moveTo>
                  <a:lnTo>
                    <a:pt x="1405475" y="1573520"/>
                  </a:lnTo>
                  <a:lnTo>
                    <a:pt x="1405475" y="0"/>
                  </a:lnTo>
                  <a:lnTo>
                    <a:pt x="0" y="0"/>
                  </a:lnTo>
                  <a:close/>
                </a:path>
              </a:pathLst>
            </a:custGeom>
            <a:ln w="6914" cap="sq">
              <a:custDash>
                <a:ds d="435498" sp="217749"/>
                <a:ds d="54437" sp="217749"/>
              </a:custDash>
              <a:miter lim="100000"/>
            </a:ln>
          </p:spPr>
          <p:style>
            <a:lnRef idx="1">
              <a:srgbClr val="A5A5A5">
                <a:alpha val="96078"/>
              </a:srgbClr>
            </a:lnRef>
            <a:fillRef idx="0">
              <a:srgbClr val="000000">
                <a:alpha val="0"/>
              </a:srgbClr>
            </a:fillRef>
            <a:effectRef idx="0">
              <a:scrgbClr r="0" g="0" b="0"/>
            </a:effectRef>
            <a:fontRef idx="none"/>
          </p:style>
          <p:txBody>
            <a:bodyPr/>
            <a:lstStyle/>
            <a:p>
              <a:endParaRPr lang="en-US" sz="3200"/>
            </a:p>
          </p:txBody>
        </p:sp>
        <p:sp>
          <p:nvSpPr>
            <p:cNvPr id="74" name="Shape 8047">
              <a:extLst>
                <a:ext uri="{FF2B5EF4-FFF2-40B4-BE49-F238E27FC236}">
                  <a16:creationId xmlns:a16="http://schemas.microsoft.com/office/drawing/2014/main" id="{7A542B76-8F5F-4CA9-A01B-F7689FA2BE7A}"/>
                </a:ext>
              </a:extLst>
            </p:cNvPr>
            <p:cNvSpPr/>
            <p:nvPr/>
          </p:nvSpPr>
          <p:spPr>
            <a:xfrm>
              <a:off x="3777968" y="456256"/>
              <a:ext cx="272393" cy="155232"/>
            </a:xfrm>
            <a:custGeom>
              <a:avLst/>
              <a:gdLst/>
              <a:ahLst/>
              <a:cxnLst/>
              <a:rect l="0" t="0" r="0" b="0"/>
              <a:pathLst>
                <a:path w="272393" h="155232">
                  <a:moveTo>
                    <a:pt x="0" y="0"/>
                  </a:moveTo>
                  <a:lnTo>
                    <a:pt x="145184" y="0"/>
                  </a:lnTo>
                  <a:lnTo>
                    <a:pt x="145184" y="155232"/>
                  </a:lnTo>
                  <a:lnTo>
                    <a:pt x="272393" y="155232"/>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75" name="Shape 8048">
              <a:extLst>
                <a:ext uri="{FF2B5EF4-FFF2-40B4-BE49-F238E27FC236}">
                  <a16:creationId xmlns:a16="http://schemas.microsoft.com/office/drawing/2014/main" id="{3A34CD40-2E37-4EC9-A855-E011A5B3AC5F}"/>
                </a:ext>
              </a:extLst>
            </p:cNvPr>
            <p:cNvSpPr/>
            <p:nvPr/>
          </p:nvSpPr>
          <p:spPr>
            <a:xfrm>
              <a:off x="4042249" y="579040"/>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76" name="Shape 8049">
              <a:extLst>
                <a:ext uri="{FF2B5EF4-FFF2-40B4-BE49-F238E27FC236}">
                  <a16:creationId xmlns:a16="http://schemas.microsoft.com/office/drawing/2014/main" id="{A8261913-8570-4853-B31E-8268E0F7727B}"/>
                </a:ext>
              </a:extLst>
            </p:cNvPr>
            <p:cNvSpPr/>
            <p:nvPr/>
          </p:nvSpPr>
          <p:spPr>
            <a:xfrm>
              <a:off x="1648693" y="544537"/>
              <a:ext cx="884618" cy="336016"/>
            </a:xfrm>
            <a:custGeom>
              <a:avLst/>
              <a:gdLst/>
              <a:ahLst/>
              <a:cxnLst/>
              <a:rect l="0" t="0" r="0" b="0"/>
              <a:pathLst>
                <a:path w="884618" h="336016">
                  <a:moveTo>
                    <a:pt x="0" y="336016"/>
                  </a:moveTo>
                  <a:lnTo>
                    <a:pt x="884618" y="336016"/>
                  </a:lnTo>
                  <a:lnTo>
                    <a:pt x="884618" y="0"/>
                  </a:lnTo>
                  <a:lnTo>
                    <a:pt x="0" y="0"/>
                  </a:ln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77" name="Rectangle 76">
              <a:extLst>
                <a:ext uri="{FF2B5EF4-FFF2-40B4-BE49-F238E27FC236}">
                  <a16:creationId xmlns:a16="http://schemas.microsoft.com/office/drawing/2014/main" id="{7D8D414B-6924-4796-83D7-455E99369202}"/>
                </a:ext>
              </a:extLst>
            </p:cNvPr>
            <p:cNvSpPr/>
            <p:nvPr/>
          </p:nvSpPr>
          <p:spPr>
            <a:xfrm>
              <a:off x="1827891" y="602889"/>
              <a:ext cx="709630"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Combining by</a:t>
              </a:r>
              <a:endParaRPr lang="en-US" sz="2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78" name="Rectangle 77">
              <a:extLst>
                <a:ext uri="{FF2B5EF4-FFF2-40B4-BE49-F238E27FC236}">
                  <a16:creationId xmlns:a16="http://schemas.microsoft.com/office/drawing/2014/main" id="{A48CEE9D-9CF2-478F-95E8-B995A3D33746}"/>
                </a:ext>
              </a:extLst>
            </p:cNvPr>
            <p:cNvSpPr/>
            <p:nvPr/>
          </p:nvSpPr>
          <p:spPr>
            <a:xfrm>
              <a:off x="1810008" y="714172"/>
              <a:ext cx="780732"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Random Forest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79" name="Rectangle 78">
              <a:extLst>
                <a:ext uri="{FF2B5EF4-FFF2-40B4-BE49-F238E27FC236}">
                  <a16:creationId xmlns:a16="http://schemas.microsoft.com/office/drawing/2014/main" id="{A7975E18-AE8F-473D-A320-293A09C5DEAF}"/>
                </a:ext>
              </a:extLst>
            </p:cNvPr>
            <p:cNvSpPr/>
            <p:nvPr/>
          </p:nvSpPr>
          <p:spPr>
            <a:xfrm>
              <a:off x="2093187" y="824813"/>
              <a:ext cx="31416"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80" name="Shape 8053">
              <a:extLst>
                <a:ext uri="{FF2B5EF4-FFF2-40B4-BE49-F238E27FC236}">
                  <a16:creationId xmlns:a16="http://schemas.microsoft.com/office/drawing/2014/main" id="{6CFA3D9E-3A35-407A-B137-50170AEE99F0}"/>
                </a:ext>
              </a:extLst>
            </p:cNvPr>
            <p:cNvSpPr/>
            <p:nvPr/>
          </p:nvSpPr>
          <p:spPr>
            <a:xfrm>
              <a:off x="2091067" y="452016"/>
              <a:ext cx="737" cy="35765"/>
            </a:xfrm>
            <a:custGeom>
              <a:avLst/>
              <a:gdLst/>
              <a:ahLst/>
              <a:cxnLst/>
              <a:rect l="0" t="0" r="0" b="0"/>
              <a:pathLst>
                <a:path w="737" h="35765">
                  <a:moveTo>
                    <a:pt x="737" y="0"/>
                  </a:moveTo>
                  <a:lnTo>
                    <a:pt x="737" y="31065"/>
                  </a:lnTo>
                  <a:lnTo>
                    <a:pt x="0" y="31065"/>
                  </a:lnTo>
                  <a:lnTo>
                    <a:pt x="0" y="35765"/>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81" name="Shape 8054">
              <a:extLst>
                <a:ext uri="{FF2B5EF4-FFF2-40B4-BE49-F238E27FC236}">
                  <a16:creationId xmlns:a16="http://schemas.microsoft.com/office/drawing/2014/main" id="{95392FC1-7A70-4FCF-B05B-7E0144C0D5CF}"/>
                </a:ext>
              </a:extLst>
            </p:cNvPr>
            <p:cNvSpPr/>
            <p:nvPr/>
          </p:nvSpPr>
          <p:spPr>
            <a:xfrm>
              <a:off x="2065130" y="479670"/>
              <a:ext cx="64895" cy="64894"/>
            </a:xfrm>
            <a:custGeom>
              <a:avLst/>
              <a:gdLst/>
              <a:ahLst/>
              <a:cxnLst/>
              <a:rect l="0" t="0" r="0" b="0"/>
              <a:pathLst>
                <a:path w="64895" h="64894">
                  <a:moveTo>
                    <a:pt x="0" y="0"/>
                  </a:moveTo>
                  <a:lnTo>
                    <a:pt x="64895" y="0"/>
                  </a:lnTo>
                  <a:lnTo>
                    <a:pt x="32448" y="6489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82" name="Shape 8055">
              <a:extLst>
                <a:ext uri="{FF2B5EF4-FFF2-40B4-BE49-F238E27FC236}">
                  <a16:creationId xmlns:a16="http://schemas.microsoft.com/office/drawing/2014/main" id="{9B63BCA2-79CD-42C9-9B62-EA07B2D4FD79}"/>
                </a:ext>
              </a:extLst>
            </p:cNvPr>
            <p:cNvSpPr/>
            <p:nvPr/>
          </p:nvSpPr>
          <p:spPr>
            <a:xfrm>
              <a:off x="2091067" y="880552"/>
              <a:ext cx="1198" cy="41592"/>
            </a:xfrm>
            <a:custGeom>
              <a:avLst/>
              <a:gdLst/>
              <a:ahLst/>
              <a:cxnLst/>
              <a:rect l="0" t="0" r="0" b="0"/>
              <a:pathLst>
                <a:path w="1198" h="41592">
                  <a:moveTo>
                    <a:pt x="0" y="0"/>
                  </a:moveTo>
                  <a:lnTo>
                    <a:pt x="0" y="31111"/>
                  </a:lnTo>
                  <a:lnTo>
                    <a:pt x="1198" y="31111"/>
                  </a:lnTo>
                  <a:lnTo>
                    <a:pt x="1198" y="41592"/>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83" name="Shape 8056">
              <a:extLst>
                <a:ext uri="{FF2B5EF4-FFF2-40B4-BE49-F238E27FC236}">
                  <a16:creationId xmlns:a16="http://schemas.microsoft.com/office/drawing/2014/main" id="{1DF892AF-9437-4F2A-9B86-5FA3C7D68B40}"/>
                </a:ext>
              </a:extLst>
            </p:cNvPr>
            <p:cNvSpPr/>
            <p:nvPr/>
          </p:nvSpPr>
          <p:spPr>
            <a:xfrm>
              <a:off x="2057433" y="914033"/>
              <a:ext cx="64895" cy="64895"/>
            </a:xfrm>
            <a:custGeom>
              <a:avLst/>
              <a:gdLst/>
              <a:ahLst/>
              <a:cxnLst/>
              <a:rect l="0" t="0" r="0" b="0"/>
              <a:pathLst>
                <a:path w="64895" h="64895">
                  <a:moveTo>
                    <a:pt x="0" y="0"/>
                  </a:moveTo>
                  <a:lnTo>
                    <a:pt x="64895" y="0"/>
                  </a:lnTo>
                  <a:lnTo>
                    <a:pt x="32448"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84" name="Shape 8057">
              <a:extLst>
                <a:ext uri="{FF2B5EF4-FFF2-40B4-BE49-F238E27FC236}">
                  <a16:creationId xmlns:a16="http://schemas.microsoft.com/office/drawing/2014/main" id="{11E5CD6F-E651-4118-9AA1-2810327345B4}"/>
                </a:ext>
              </a:extLst>
            </p:cNvPr>
            <p:cNvSpPr/>
            <p:nvPr/>
          </p:nvSpPr>
          <p:spPr>
            <a:xfrm>
              <a:off x="697898" y="36015"/>
              <a:ext cx="566476" cy="427247"/>
            </a:xfrm>
            <a:custGeom>
              <a:avLst/>
              <a:gdLst/>
              <a:ahLst/>
              <a:cxnLst/>
              <a:rect l="0" t="0" r="0" b="0"/>
              <a:pathLst>
                <a:path w="566476" h="427247">
                  <a:moveTo>
                    <a:pt x="0" y="427247"/>
                  </a:moveTo>
                  <a:lnTo>
                    <a:pt x="566476" y="427247"/>
                  </a:lnTo>
                  <a:lnTo>
                    <a:pt x="566476" y="0"/>
                  </a:lnTo>
                  <a:lnTo>
                    <a:pt x="0" y="0"/>
                  </a:ln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85" name="Rectangle 84">
              <a:extLst>
                <a:ext uri="{FF2B5EF4-FFF2-40B4-BE49-F238E27FC236}">
                  <a16:creationId xmlns:a16="http://schemas.microsoft.com/office/drawing/2014/main" id="{0A60AF59-5A9F-484A-8A2C-17B1A63EAB60}"/>
                </a:ext>
              </a:extLst>
            </p:cNvPr>
            <p:cNvSpPr/>
            <p:nvPr/>
          </p:nvSpPr>
          <p:spPr>
            <a:xfrm>
              <a:off x="752653" y="138967"/>
              <a:ext cx="519611"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Statistical </a:t>
              </a:r>
              <a:endParaRPr lang="en-US" sz="2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86" name="Rectangle 85">
              <a:extLst>
                <a:ext uri="{FF2B5EF4-FFF2-40B4-BE49-F238E27FC236}">
                  <a16:creationId xmlns:a16="http://schemas.microsoft.com/office/drawing/2014/main" id="{7FB981DD-BBFB-4909-AD1F-4CF0C99F65A4}"/>
                </a:ext>
              </a:extLst>
            </p:cNvPr>
            <p:cNvSpPr/>
            <p:nvPr/>
          </p:nvSpPr>
          <p:spPr>
            <a:xfrm>
              <a:off x="1139765" y="138967"/>
              <a:ext cx="126968"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&amp;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87" name="Rectangle 86">
              <a:extLst>
                <a:ext uri="{FF2B5EF4-FFF2-40B4-BE49-F238E27FC236}">
                  <a16:creationId xmlns:a16="http://schemas.microsoft.com/office/drawing/2014/main" id="{D275F609-EA8B-4E0A-A7EE-FCC6D5C37BC4}"/>
                </a:ext>
              </a:extLst>
            </p:cNvPr>
            <p:cNvSpPr/>
            <p:nvPr/>
          </p:nvSpPr>
          <p:spPr>
            <a:xfrm>
              <a:off x="783533" y="249562"/>
              <a:ext cx="526556"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AI Models</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88" name="Rectangle 87">
              <a:extLst>
                <a:ext uri="{FF2B5EF4-FFF2-40B4-BE49-F238E27FC236}">
                  <a16:creationId xmlns:a16="http://schemas.microsoft.com/office/drawing/2014/main" id="{9BDDD0C4-9BBF-4A40-9037-9F781F30FF10}"/>
                </a:ext>
              </a:extLst>
            </p:cNvPr>
            <p:cNvSpPr/>
            <p:nvPr/>
          </p:nvSpPr>
          <p:spPr>
            <a:xfrm>
              <a:off x="982228" y="360845"/>
              <a:ext cx="3134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90" name="Shape 8063">
              <a:extLst>
                <a:ext uri="{FF2B5EF4-FFF2-40B4-BE49-F238E27FC236}">
                  <a16:creationId xmlns:a16="http://schemas.microsoft.com/office/drawing/2014/main" id="{1F03ED08-C9A9-4459-B5D9-F7CE33929D43}"/>
                </a:ext>
              </a:extLst>
            </p:cNvPr>
            <p:cNvSpPr/>
            <p:nvPr/>
          </p:nvSpPr>
          <p:spPr>
            <a:xfrm>
              <a:off x="1398976" y="218522"/>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91" name="Shape 8064">
              <a:extLst>
                <a:ext uri="{FF2B5EF4-FFF2-40B4-BE49-F238E27FC236}">
                  <a16:creationId xmlns:a16="http://schemas.microsoft.com/office/drawing/2014/main" id="{2E229587-AE3C-49F9-B65A-7758089A1FFD}"/>
                </a:ext>
              </a:extLst>
            </p:cNvPr>
            <p:cNvSpPr/>
            <p:nvPr/>
          </p:nvSpPr>
          <p:spPr>
            <a:xfrm>
              <a:off x="16989" y="39232"/>
              <a:ext cx="566476" cy="438871"/>
            </a:xfrm>
            <a:custGeom>
              <a:avLst/>
              <a:gdLst/>
              <a:ahLst/>
              <a:cxnLst/>
              <a:rect l="0" t="0" r="0" b="0"/>
              <a:pathLst>
                <a:path w="566476" h="438871">
                  <a:moveTo>
                    <a:pt x="141617" y="438871"/>
                  </a:moveTo>
                  <a:lnTo>
                    <a:pt x="424859" y="438871"/>
                  </a:lnTo>
                  <a:cubicBezTo>
                    <a:pt x="503075" y="438871"/>
                    <a:pt x="566476" y="340606"/>
                    <a:pt x="566476" y="219481"/>
                  </a:cubicBezTo>
                  <a:cubicBezTo>
                    <a:pt x="566476" y="98264"/>
                    <a:pt x="503075" y="0"/>
                    <a:pt x="424859" y="0"/>
                  </a:cubicBezTo>
                  <a:lnTo>
                    <a:pt x="141617" y="0"/>
                  </a:lnTo>
                  <a:cubicBezTo>
                    <a:pt x="63405" y="0"/>
                    <a:pt x="0" y="98264"/>
                    <a:pt x="0" y="219481"/>
                  </a:cubicBezTo>
                  <a:cubicBezTo>
                    <a:pt x="0" y="340606"/>
                    <a:pt x="63405" y="438871"/>
                    <a:pt x="141617" y="438871"/>
                  </a:cubicBez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92" name="Rectangle 91">
              <a:extLst>
                <a:ext uri="{FF2B5EF4-FFF2-40B4-BE49-F238E27FC236}">
                  <a16:creationId xmlns:a16="http://schemas.microsoft.com/office/drawing/2014/main" id="{FFFCEF29-F2B1-496A-BEF9-601EAE7A50D4}"/>
                </a:ext>
              </a:extLst>
            </p:cNvPr>
            <p:cNvSpPr/>
            <p:nvPr/>
          </p:nvSpPr>
          <p:spPr>
            <a:xfrm>
              <a:off x="45629" y="147908"/>
              <a:ext cx="680803"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Weather Data</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93" name="Rectangle 92">
              <a:extLst>
                <a:ext uri="{FF2B5EF4-FFF2-40B4-BE49-F238E27FC236}">
                  <a16:creationId xmlns:a16="http://schemas.microsoft.com/office/drawing/2014/main" id="{7461BD1F-DEF5-41CE-9919-954985C3C154}"/>
                </a:ext>
              </a:extLst>
            </p:cNvPr>
            <p:cNvSpPr/>
            <p:nvPr/>
          </p:nvSpPr>
          <p:spPr>
            <a:xfrm>
              <a:off x="167307" y="258986"/>
              <a:ext cx="4174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94" name="Rectangle 93">
              <a:extLst>
                <a:ext uri="{FF2B5EF4-FFF2-40B4-BE49-F238E27FC236}">
                  <a16:creationId xmlns:a16="http://schemas.microsoft.com/office/drawing/2014/main" id="{FF4816CF-1FC9-4321-AA31-96CB412D120B}"/>
                </a:ext>
              </a:extLst>
            </p:cNvPr>
            <p:cNvSpPr/>
            <p:nvPr/>
          </p:nvSpPr>
          <p:spPr>
            <a:xfrm>
              <a:off x="197957" y="258986"/>
              <a:ext cx="27668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NWP</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95" name="Rectangle 94">
              <a:extLst>
                <a:ext uri="{FF2B5EF4-FFF2-40B4-BE49-F238E27FC236}">
                  <a16:creationId xmlns:a16="http://schemas.microsoft.com/office/drawing/2014/main" id="{613DE7E5-3072-4160-88E3-CBEBFEE74632}"/>
                </a:ext>
              </a:extLst>
            </p:cNvPr>
            <p:cNvSpPr/>
            <p:nvPr/>
          </p:nvSpPr>
          <p:spPr>
            <a:xfrm>
              <a:off x="436243" y="258986"/>
              <a:ext cx="3134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96" name="Rectangle 95">
              <a:extLst>
                <a:ext uri="{FF2B5EF4-FFF2-40B4-BE49-F238E27FC236}">
                  <a16:creationId xmlns:a16="http://schemas.microsoft.com/office/drawing/2014/main" id="{598F994A-2720-481D-B066-8A17F813044D}"/>
                </a:ext>
              </a:extLst>
            </p:cNvPr>
            <p:cNvSpPr/>
            <p:nvPr/>
          </p:nvSpPr>
          <p:spPr>
            <a:xfrm>
              <a:off x="403059" y="258986"/>
              <a:ext cx="4174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97" name="Shape 8069">
              <a:extLst>
                <a:ext uri="{FF2B5EF4-FFF2-40B4-BE49-F238E27FC236}">
                  <a16:creationId xmlns:a16="http://schemas.microsoft.com/office/drawing/2014/main" id="{AA9D3D67-D6F2-40BE-ABF1-B329E7E22617}"/>
                </a:ext>
              </a:extLst>
            </p:cNvPr>
            <p:cNvSpPr/>
            <p:nvPr/>
          </p:nvSpPr>
          <p:spPr>
            <a:xfrm>
              <a:off x="583465" y="258713"/>
              <a:ext cx="114433" cy="0"/>
            </a:xfrm>
            <a:custGeom>
              <a:avLst/>
              <a:gdLst/>
              <a:ahLst/>
              <a:cxnLst/>
              <a:rect l="0" t="0" r="0" b="0"/>
              <a:pathLst>
                <a:path w="114433">
                  <a:moveTo>
                    <a:pt x="0" y="0"/>
                  </a:moveTo>
                  <a:lnTo>
                    <a:pt x="62222" y="0"/>
                  </a:lnTo>
                  <a:lnTo>
                    <a:pt x="62222" y="0"/>
                  </a:lnTo>
                  <a:lnTo>
                    <a:pt x="114433"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98" name="Shape 8070">
              <a:extLst>
                <a:ext uri="{FF2B5EF4-FFF2-40B4-BE49-F238E27FC236}">
                  <a16:creationId xmlns:a16="http://schemas.microsoft.com/office/drawing/2014/main" id="{78EC9EA5-A92B-4814-8501-C61D2AB13E4E}"/>
                </a:ext>
              </a:extLst>
            </p:cNvPr>
            <p:cNvSpPr/>
            <p:nvPr/>
          </p:nvSpPr>
          <p:spPr>
            <a:xfrm>
              <a:off x="633003" y="226265"/>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99" name="Shape 8071">
              <a:extLst>
                <a:ext uri="{FF2B5EF4-FFF2-40B4-BE49-F238E27FC236}">
                  <a16:creationId xmlns:a16="http://schemas.microsoft.com/office/drawing/2014/main" id="{A79F755D-F8E7-4209-99AB-B207D9A5D365}"/>
                </a:ext>
              </a:extLst>
            </p:cNvPr>
            <p:cNvSpPr/>
            <p:nvPr/>
          </p:nvSpPr>
          <p:spPr>
            <a:xfrm>
              <a:off x="14038" y="547330"/>
              <a:ext cx="566477" cy="398680"/>
            </a:xfrm>
            <a:custGeom>
              <a:avLst/>
              <a:gdLst/>
              <a:ahLst/>
              <a:cxnLst/>
              <a:rect l="0" t="0" r="0" b="0"/>
              <a:pathLst>
                <a:path w="566477" h="398680">
                  <a:moveTo>
                    <a:pt x="141618" y="398680"/>
                  </a:moveTo>
                  <a:lnTo>
                    <a:pt x="424860" y="398680"/>
                  </a:lnTo>
                  <a:cubicBezTo>
                    <a:pt x="503075" y="398680"/>
                    <a:pt x="566477" y="309431"/>
                    <a:pt x="566477" y="199294"/>
                  </a:cubicBezTo>
                  <a:cubicBezTo>
                    <a:pt x="566477" y="89230"/>
                    <a:pt x="503075" y="0"/>
                    <a:pt x="424860" y="0"/>
                  </a:cubicBezTo>
                  <a:lnTo>
                    <a:pt x="141618" y="0"/>
                  </a:lnTo>
                  <a:cubicBezTo>
                    <a:pt x="63405" y="0"/>
                    <a:pt x="0" y="89230"/>
                    <a:pt x="0" y="199294"/>
                  </a:cubicBezTo>
                  <a:cubicBezTo>
                    <a:pt x="0" y="309431"/>
                    <a:pt x="63405" y="398680"/>
                    <a:pt x="141618" y="398680"/>
                  </a:cubicBez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100" name="Rectangle 99">
              <a:extLst>
                <a:ext uri="{FF2B5EF4-FFF2-40B4-BE49-F238E27FC236}">
                  <a16:creationId xmlns:a16="http://schemas.microsoft.com/office/drawing/2014/main" id="{2DFD96A3-9A12-4C9A-B8F2-99F8B4710F8D}"/>
                </a:ext>
              </a:extLst>
            </p:cNvPr>
            <p:cNvSpPr/>
            <p:nvPr/>
          </p:nvSpPr>
          <p:spPr>
            <a:xfrm>
              <a:off x="91259" y="637386"/>
              <a:ext cx="582666"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PV System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1" name="Rectangle 100">
              <a:extLst>
                <a:ext uri="{FF2B5EF4-FFF2-40B4-BE49-F238E27FC236}">
                  <a16:creationId xmlns:a16="http://schemas.microsoft.com/office/drawing/2014/main" id="{571F5E4A-5393-4645-90C2-BD3792AB4DFC}"/>
                </a:ext>
              </a:extLst>
            </p:cNvPr>
            <p:cNvSpPr/>
            <p:nvPr/>
          </p:nvSpPr>
          <p:spPr>
            <a:xfrm>
              <a:off x="210402" y="748074"/>
              <a:ext cx="260503" cy="13911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Data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2" name="Shape 8074">
              <a:extLst>
                <a:ext uri="{FF2B5EF4-FFF2-40B4-BE49-F238E27FC236}">
                  <a16:creationId xmlns:a16="http://schemas.microsoft.com/office/drawing/2014/main" id="{03712B29-0BFD-4E32-9696-8048A9101F22}"/>
                </a:ext>
              </a:extLst>
            </p:cNvPr>
            <p:cNvSpPr/>
            <p:nvPr/>
          </p:nvSpPr>
          <p:spPr>
            <a:xfrm>
              <a:off x="297282" y="946011"/>
              <a:ext cx="343833" cy="108717"/>
            </a:xfrm>
            <a:custGeom>
              <a:avLst/>
              <a:gdLst/>
              <a:ahLst/>
              <a:cxnLst/>
              <a:rect l="0" t="0" r="0" b="0"/>
              <a:pathLst>
                <a:path w="343833" h="108717">
                  <a:moveTo>
                    <a:pt x="0" y="0"/>
                  </a:moveTo>
                  <a:lnTo>
                    <a:pt x="0" y="108717"/>
                  </a:lnTo>
                  <a:lnTo>
                    <a:pt x="343833" y="108717"/>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103" name="Shape 8075">
              <a:extLst>
                <a:ext uri="{FF2B5EF4-FFF2-40B4-BE49-F238E27FC236}">
                  <a16:creationId xmlns:a16="http://schemas.microsoft.com/office/drawing/2014/main" id="{545FAC65-0D85-4929-865E-8BCFF7361CEE}"/>
                </a:ext>
              </a:extLst>
            </p:cNvPr>
            <p:cNvSpPr/>
            <p:nvPr/>
          </p:nvSpPr>
          <p:spPr>
            <a:xfrm>
              <a:off x="633003" y="1022280"/>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104" name="Shape 8076">
              <a:extLst>
                <a:ext uri="{FF2B5EF4-FFF2-40B4-BE49-F238E27FC236}">
                  <a16:creationId xmlns:a16="http://schemas.microsoft.com/office/drawing/2014/main" id="{B9CC63FC-1717-4853-91BA-F95711974F33}"/>
                </a:ext>
              </a:extLst>
            </p:cNvPr>
            <p:cNvSpPr/>
            <p:nvPr/>
          </p:nvSpPr>
          <p:spPr>
            <a:xfrm>
              <a:off x="0" y="2765"/>
              <a:ext cx="1302878" cy="1573520"/>
            </a:xfrm>
            <a:custGeom>
              <a:avLst/>
              <a:gdLst/>
              <a:ahLst/>
              <a:cxnLst/>
              <a:rect l="0" t="0" r="0" b="0"/>
              <a:pathLst>
                <a:path w="1302878" h="1573520">
                  <a:moveTo>
                    <a:pt x="0" y="1573520"/>
                  </a:moveTo>
                  <a:lnTo>
                    <a:pt x="1302878" y="1573520"/>
                  </a:lnTo>
                  <a:lnTo>
                    <a:pt x="1302878" y="0"/>
                  </a:lnTo>
                  <a:lnTo>
                    <a:pt x="0" y="0"/>
                  </a:lnTo>
                  <a:close/>
                </a:path>
              </a:pathLst>
            </a:custGeom>
            <a:ln w="6914" cap="sq">
              <a:custDash>
                <a:ds d="435498" sp="217749"/>
                <a:ds d="54437" sp="217749"/>
              </a:custDash>
              <a:miter lim="100000"/>
            </a:ln>
          </p:spPr>
          <p:style>
            <a:lnRef idx="1">
              <a:srgbClr val="A5A5A5">
                <a:alpha val="96078"/>
              </a:srgbClr>
            </a:lnRef>
            <a:fillRef idx="0">
              <a:srgbClr val="000000">
                <a:alpha val="0"/>
              </a:srgbClr>
            </a:fillRef>
            <a:effectRef idx="0">
              <a:scrgbClr r="0" g="0" b="0"/>
            </a:effectRef>
            <a:fontRef idx="none"/>
          </p:style>
          <p:txBody>
            <a:bodyPr/>
            <a:lstStyle/>
            <a:p>
              <a:endParaRPr lang="en-US" sz="3200"/>
            </a:p>
          </p:txBody>
        </p:sp>
        <p:sp>
          <p:nvSpPr>
            <p:cNvPr id="105" name="Shape 8077">
              <a:extLst>
                <a:ext uri="{FF2B5EF4-FFF2-40B4-BE49-F238E27FC236}">
                  <a16:creationId xmlns:a16="http://schemas.microsoft.com/office/drawing/2014/main" id="{C20370C8-5141-4EAA-812C-890AB97844CF}"/>
                </a:ext>
              </a:extLst>
            </p:cNvPr>
            <p:cNvSpPr/>
            <p:nvPr/>
          </p:nvSpPr>
          <p:spPr>
            <a:xfrm>
              <a:off x="697898" y="912585"/>
              <a:ext cx="566476" cy="272735"/>
            </a:xfrm>
            <a:custGeom>
              <a:avLst/>
              <a:gdLst/>
              <a:ahLst/>
              <a:cxnLst/>
              <a:rect l="0" t="0" r="0" b="0"/>
              <a:pathLst>
                <a:path w="566476" h="272735">
                  <a:moveTo>
                    <a:pt x="0" y="272735"/>
                  </a:moveTo>
                  <a:lnTo>
                    <a:pt x="566476" y="272735"/>
                  </a:lnTo>
                  <a:lnTo>
                    <a:pt x="566476" y="0"/>
                  </a:lnTo>
                  <a:lnTo>
                    <a:pt x="0" y="0"/>
                  </a:ln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106" name="Rectangle 105">
              <a:extLst>
                <a:ext uri="{FF2B5EF4-FFF2-40B4-BE49-F238E27FC236}">
                  <a16:creationId xmlns:a16="http://schemas.microsoft.com/office/drawing/2014/main" id="{2BBF595C-2A87-4DA6-BBB3-E554A8F0C1BD}"/>
                </a:ext>
              </a:extLst>
            </p:cNvPr>
            <p:cNvSpPr/>
            <p:nvPr/>
          </p:nvSpPr>
          <p:spPr>
            <a:xfrm>
              <a:off x="774546" y="940705"/>
              <a:ext cx="58229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Persistence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7" name="Rectangle 106">
              <a:extLst>
                <a:ext uri="{FF2B5EF4-FFF2-40B4-BE49-F238E27FC236}">
                  <a16:creationId xmlns:a16="http://schemas.microsoft.com/office/drawing/2014/main" id="{6585D74D-E5EA-4831-BE75-0D43AFE52AC7}"/>
                </a:ext>
              </a:extLst>
            </p:cNvPr>
            <p:cNvSpPr/>
            <p:nvPr/>
          </p:nvSpPr>
          <p:spPr>
            <a:xfrm>
              <a:off x="861656" y="1051552"/>
              <a:ext cx="321774"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Model</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8" name="Shape 8080">
              <a:extLst>
                <a:ext uri="{FF2B5EF4-FFF2-40B4-BE49-F238E27FC236}">
                  <a16:creationId xmlns:a16="http://schemas.microsoft.com/office/drawing/2014/main" id="{15FA0DBF-EEF5-4DEC-B4BA-5A63C4D93202}"/>
                </a:ext>
              </a:extLst>
            </p:cNvPr>
            <p:cNvSpPr/>
            <p:nvPr/>
          </p:nvSpPr>
          <p:spPr>
            <a:xfrm>
              <a:off x="580515" y="520044"/>
              <a:ext cx="400607" cy="226580"/>
            </a:xfrm>
            <a:custGeom>
              <a:avLst/>
              <a:gdLst/>
              <a:ahLst/>
              <a:cxnLst/>
              <a:rect l="0" t="0" r="0" b="0"/>
              <a:pathLst>
                <a:path w="400607" h="226580">
                  <a:moveTo>
                    <a:pt x="0" y="226580"/>
                  </a:moveTo>
                  <a:lnTo>
                    <a:pt x="400607" y="226580"/>
                  </a:lnTo>
                  <a:lnTo>
                    <a:pt x="400607"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109" name="Shape 8081">
              <a:extLst>
                <a:ext uri="{FF2B5EF4-FFF2-40B4-BE49-F238E27FC236}">
                  <a16:creationId xmlns:a16="http://schemas.microsoft.com/office/drawing/2014/main" id="{44B333A6-CC61-43FE-8A06-AD7C58A94026}"/>
                </a:ext>
              </a:extLst>
            </p:cNvPr>
            <p:cNvSpPr/>
            <p:nvPr/>
          </p:nvSpPr>
          <p:spPr>
            <a:xfrm>
              <a:off x="948675" y="463262"/>
              <a:ext cx="64895" cy="64894"/>
            </a:xfrm>
            <a:custGeom>
              <a:avLst/>
              <a:gdLst/>
              <a:ahLst/>
              <a:cxnLst/>
              <a:rect l="0" t="0" r="0" b="0"/>
              <a:pathLst>
                <a:path w="64895" h="64894">
                  <a:moveTo>
                    <a:pt x="32447" y="0"/>
                  </a:moveTo>
                  <a:lnTo>
                    <a:pt x="64895" y="64894"/>
                  </a:lnTo>
                  <a:lnTo>
                    <a:pt x="0" y="64894"/>
                  </a:lnTo>
                  <a:lnTo>
                    <a:pt x="32447"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110" name="Shape 8082">
              <a:extLst>
                <a:ext uri="{FF2B5EF4-FFF2-40B4-BE49-F238E27FC236}">
                  <a16:creationId xmlns:a16="http://schemas.microsoft.com/office/drawing/2014/main" id="{E59CA0CD-A921-4C1F-B9E9-6C26D21FCA39}"/>
                </a:ext>
              </a:extLst>
            </p:cNvPr>
            <p:cNvSpPr/>
            <p:nvPr/>
          </p:nvSpPr>
          <p:spPr>
            <a:xfrm>
              <a:off x="1264393" y="707908"/>
              <a:ext cx="327517" cy="341040"/>
            </a:xfrm>
            <a:custGeom>
              <a:avLst/>
              <a:gdLst/>
              <a:ahLst/>
              <a:cxnLst/>
              <a:rect l="0" t="0" r="0" b="0"/>
              <a:pathLst>
                <a:path w="327517" h="341040">
                  <a:moveTo>
                    <a:pt x="0" y="341040"/>
                  </a:moveTo>
                  <a:lnTo>
                    <a:pt x="113751" y="341040"/>
                  </a:lnTo>
                  <a:lnTo>
                    <a:pt x="113751" y="0"/>
                  </a:lnTo>
                  <a:lnTo>
                    <a:pt x="327517"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111" name="Shape 8083">
              <a:extLst>
                <a:ext uri="{FF2B5EF4-FFF2-40B4-BE49-F238E27FC236}">
                  <a16:creationId xmlns:a16="http://schemas.microsoft.com/office/drawing/2014/main" id="{8E26CC8E-6F15-4462-AF63-634D17F11275}"/>
                </a:ext>
              </a:extLst>
            </p:cNvPr>
            <p:cNvSpPr/>
            <p:nvPr/>
          </p:nvSpPr>
          <p:spPr>
            <a:xfrm>
              <a:off x="1583798" y="675460"/>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112" name="Shape 8084">
              <a:extLst>
                <a:ext uri="{FF2B5EF4-FFF2-40B4-BE49-F238E27FC236}">
                  <a16:creationId xmlns:a16="http://schemas.microsoft.com/office/drawing/2014/main" id="{07C17161-9385-49F7-8937-7D6C2A7B5EF1}"/>
                </a:ext>
              </a:extLst>
            </p:cNvPr>
            <p:cNvSpPr/>
            <p:nvPr/>
          </p:nvSpPr>
          <p:spPr>
            <a:xfrm>
              <a:off x="981122" y="1185320"/>
              <a:ext cx="403935" cy="71817"/>
            </a:xfrm>
            <a:custGeom>
              <a:avLst/>
              <a:gdLst/>
              <a:ahLst/>
              <a:cxnLst/>
              <a:rect l="0" t="0" r="0" b="0"/>
              <a:pathLst>
                <a:path w="403935" h="71817">
                  <a:moveTo>
                    <a:pt x="0" y="0"/>
                  </a:moveTo>
                  <a:lnTo>
                    <a:pt x="0" y="71817"/>
                  </a:lnTo>
                  <a:lnTo>
                    <a:pt x="403935" y="71817"/>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113" name="Shape 8085">
              <a:extLst>
                <a:ext uri="{FF2B5EF4-FFF2-40B4-BE49-F238E27FC236}">
                  <a16:creationId xmlns:a16="http://schemas.microsoft.com/office/drawing/2014/main" id="{09A17ACC-E0F9-43FD-A0D4-A2909DE5CE4A}"/>
                </a:ext>
              </a:extLst>
            </p:cNvPr>
            <p:cNvSpPr/>
            <p:nvPr/>
          </p:nvSpPr>
          <p:spPr>
            <a:xfrm>
              <a:off x="1376945" y="1224690"/>
              <a:ext cx="64895" cy="64894"/>
            </a:xfrm>
            <a:custGeom>
              <a:avLst/>
              <a:gdLst/>
              <a:ahLst/>
              <a:cxnLst/>
              <a:rect l="0" t="0" r="0" b="0"/>
              <a:pathLst>
                <a:path w="64895" h="64894">
                  <a:moveTo>
                    <a:pt x="0" y="0"/>
                  </a:moveTo>
                  <a:lnTo>
                    <a:pt x="64895" y="32447"/>
                  </a:lnTo>
                  <a:lnTo>
                    <a:pt x="0" y="6489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114" name="Rectangle 113">
              <a:extLst>
                <a:ext uri="{FF2B5EF4-FFF2-40B4-BE49-F238E27FC236}">
                  <a16:creationId xmlns:a16="http://schemas.microsoft.com/office/drawing/2014/main" id="{7F692D79-5021-4A37-90A3-7A1F78601EAE}"/>
                </a:ext>
              </a:extLst>
            </p:cNvPr>
            <p:cNvSpPr/>
            <p:nvPr/>
          </p:nvSpPr>
          <p:spPr>
            <a:xfrm>
              <a:off x="387158" y="1608322"/>
              <a:ext cx="90571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Forecasting Stage </a:t>
              </a:r>
              <a:endParaRPr lang="en-US" sz="28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5" name="Rectangle 114">
              <a:extLst>
                <a:ext uri="{FF2B5EF4-FFF2-40B4-BE49-F238E27FC236}">
                  <a16:creationId xmlns:a16="http://schemas.microsoft.com/office/drawing/2014/main" id="{64277587-B7CA-49BF-9CD5-5167F7777836}"/>
                </a:ext>
              </a:extLst>
            </p:cNvPr>
            <p:cNvSpPr/>
            <p:nvPr/>
          </p:nvSpPr>
          <p:spPr>
            <a:xfrm>
              <a:off x="1810008" y="1608322"/>
              <a:ext cx="861319"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Combining Stage</a:t>
              </a:r>
              <a:endParaRPr lang="en-US" sz="28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6" name="Rectangle 115">
              <a:extLst>
                <a:ext uri="{FF2B5EF4-FFF2-40B4-BE49-F238E27FC236}">
                  <a16:creationId xmlns:a16="http://schemas.microsoft.com/office/drawing/2014/main" id="{1E39983C-0581-4467-9825-7797701DA696}"/>
                </a:ext>
              </a:extLst>
            </p:cNvPr>
            <p:cNvSpPr/>
            <p:nvPr/>
          </p:nvSpPr>
          <p:spPr>
            <a:xfrm>
              <a:off x="3772990" y="1608322"/>
              <a:ext cx="790617"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Adjusting Stage</a:t>
              </a:r>
              <a:endParaRPr lang="en-US"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grpSp>
      <p:sp>
        <p:nvSpPr>
          <p:cNvPr id="118" name="Rectangle 117">
            <a:extLst>
              <a:ext uri="{FF2B5EF4-FFF2-40B4-BE49-F238E27FC236}">
                <a16:creationId xmlns:a16="http://schemas.microsoft.com/office/drawing/2014/main" id="{860476A1-FF25-4F6E-86EB-2138350912E5}"/>
              </a:ext>
            </a:extLst>
          </p:cNvPr>
          <p:cNvSpPr/>
          <p:nvPr/>
        </p:nvSpPr>
        <p:spPr>
          <a:xfrm>
            <a:off x="1635996" y="70182"/>
            <a:ext cx="6393097"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Graphical Abstract of the Proposed Adjusting Approach</a:t>
            </a:r>
            <a:endParaRPr lang="en-US" sz="2000" dirty="0"/>
          </a:p>
        </p:txBody>
      </p:sp>
      <p:sp>
        <p:nvSpPr>
          <p:cNvPr id="227" name="Shape 8069">
            <a:extLst>
              <a:ext uri="{FF2B5EF4-FFF2-40B4-BE49-F238E27FC236}">
                <a16:creationId xmlns:a16="http://schemas.microsoft.com/office/drawing/2014/main" id="{0D8C436A-B115-4DD1-AFD7-CCB61A0B2FF3}"/>
              </a:ext>
            </a:extLst>
          </p:cNvPr>
          <p:cNvSpPr/>
          <p:nvPr/>
        </p:nvSpPr>
        <p:spPr>
          <a:xfrm>
            <a:off x="2372890" y="1844864"/>
            <a:ext cx="193373" cy="45719"/>
          </a:xfrm>
          <a:custGeom>
            <a:avLst/>
            <a:gdLst/>
            <a:ahLst/>
            <a:cxnLst/>
            <a:rect l="0" t="0" r="0" b="0"/>
            <a:pathLst>
              <a:path w="114433">
                <a:moveTo>
                  <a:pt x="0" y="0"/>
                </a:moveTo>
                <a:lnTo>
                  <a:pt x="62222" y="0"/>
                </a:lnTo>
                <a:lnTo>
                  <a:pt x="62222" y="0"/>
                </a:lnTo>
                <a:lnTo>
                  <a:pt x="114433"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3200"/>
          </a:p>
        </p:txBody>
      </p:sp>
    </p:spTree>
    <p:extLst>
      <p:ext uri="{BB962C8B-B14F-4D97-AF65-F5344CB8AC3E}">
        <p14:creationId xmlns:p14="http://schemas.microsoft.com/office/powerpoint/2010/main" val="97887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68AABB2-9E56-43E8-9D26-4022CE12C6B4}"/>
              </a:ext>
            </a:extLst>
          </p:cNvPr>
          <p:cNvSpPr txBox="1"/>
          <p:nvPr/>
        </p:nvSpPr>
        <p:spPr>
          <a:xfrm>
            <a:off x="1986516" y="6376569"/>
            <a:ext cx="4136697"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Block diagram of the adjusting approach</a:t>
            </a:r>
          </a:p>
        </p:txBody>
      </p:sp>
      <p:sp>
        <p:nvSpPr>
          <p:cNvPr id="51" name="Arrow: U-Turn 50">
            <a:extLst>
              <a:ext uri="{FF2B5EF4-FFF2-40B4-BE49-F238E27FC236}">
                <a16:creationId xmlns:a16="http://schemas.microsoft.com/office/drawing/2014/main" id="{9E8854A9-136A-4F0C-9CCD-247E2EFF4AF0}"/>
              </a:ext>
            </a:extLst>
          </p:cNvPr>
          <p:cNvSpPr/>
          <p:nvPr/>
        </p:nvSpPr>
        <p:spPr>
          <a:xfrm rot="16200000" flipV="1">
            <a:off x="5573700" y="3260517"/>
            <a:ext cx="3174501" cy="377274"/>
          </a:xfrm>
          <a:prstGeom prst="uturnArrow">
            <a:avLst>
              <a:gd name="adj1" fmla="val 18434"/>
              <a:gd name="adj2" fmla="val 25000"/>
              <a:gd name="adj3" fmla="val 30883"/>
              <a:gd name="adj4" fmla="val 11629"/>
              <a:gd name="adj5" fmla="val 10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40960AA5-7426-491B-B81E-E23507292631}"/>
              </a:ext>
            </a:extLst>
          </p:cNvPr>
          <p:cNvSpPr txBox="1"/>
          <p:nvPr/>
        </p:nvSpPr>
        <p:spPr>
          <a:xfrm>
            <a:off x="2136845" y="3405853"/>
            <a:ext cx="341516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Flowchart of Solar Power Forecasts</a:t>
            </a:r>
          </a:p>
        </p:txBody>
      </p:sp>
      <p:sp>
        <p:nvSpPr>
          <p:cNvPr id="13" name="Rectangle 12">
            <a:extLst>
              <a:ext uri="{FF2B5EF4-FFF2-40B4-BE49-F238E27FC236}">
                <a16:creationId xmlns:a16="http://schemas.microsoft.com/office/drawing/2014/main" id="{E0C518B1-F5C5-4FE1-AA6A-333FCFA5D5B9}"/>
              </a:ext>
            </a:extLst>
          </p:cNvPr>
          <p:cNvSpPr/>
          <p:nvPr/>
        </p:nvSpPr>
        <p:spPr>
          <a:xfrm>
            <a:off x="1" y="0"/>
            <a:ext cx="9144000" cy="685800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8D9180F-C932-4B4B-9305-08D12B944262}"/>
              </a:ext>
            </a:extLst>
          </p:cNvPr>
          <p:cNvSpPr>
            <a:spLocks noGrp="1"/>
          </p:cNvSpPr>
          <p:nvPr>
            <p:ph type="sldNum" sz="quarter" idx="12"/>
          </p:nvPr>
        </p:nvSpPr>
        <p:spPr/>
        <p:txBody>
          <a:bodyPr/>
          <a:lstStyle/>
          <a:p>
            <a:fld id="{DE7368CD-0EFD-4356-BCD4-9FE5F856A1D8}" type="slidenum">
              <a:rPr lang="en-US" smtClean="0"/>
              <a:t>9</a:t>
            </a:fld>
            <a:endParaRPr lang="en-US"/>
          </a:p>
        </p:txBody>
      </p:sp>
      <p:grpSp>
        <p:nvGrpSpPr>
          <p:cNvPr id="4" name="Group 4">
            <a:extLst>
              <a:ext uri="{FF2B5EF4-FFF2-40B4-BE49-F238E27FC236}">
                <a16:creationId xmlns:a16="http://schemas.microsoft.com/office/drawing/2014/main" id="{1D9D5E53-82D0-4A33-97BD-A345D77D5CA4}"/>
              </a:ext>
            </a:extLst>
          </p:cNvPr>
          <p:cNvGrpSpPr>
            <a:grpSpLocks noChangeAspect="1"/>
          </p:cNvGrpSpPr>
          <p:nvPr/>
        </p:nvGrpSpPr>
        <p:grpSpPr bwMode="auto">
          <a:xfrm>
            <a:off x="1699400" y="674454"/>
            <a:ext cx="5286375" cy="2949575"/>
            <a:chOff x="675" y="853"/>
            <a:chExt cx="3330" cy="1858"/>
          </a:xfrm>
        </p:grpSpPr>
        <p:sp>
          <p:nvSpPr>
            <p:cNvPr id="6" name="AutoShape 3">
              <a:extLst>
                <a:ext uri="{FF2B5EF4-FFF2-40B4-BE49-F238E27FC236}">
                  <a16:creationId xmlns:a16="http://schemas.microsoft.com/office/drawing/2014/main" id="{EEF6505D-584B-4611-912E-03DB77AF26C5}"/>
                </a:ext>
              </a:extLst>
            </p:cNvPr>
            <p:cNvSpPr>
              <a:spLocks noChangeAspect="1" noChangeArrowheads="1" noTextEdit="1"/>
            </p:cNvSpPr>
            <p:nvPr/>
          </p:nvSpPr>
          <p:spPr bwMode="auto">
            <a:xfrm>
              <a:off x="675" y="853"/>
              <a:ext cx="3330"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a:extLst>
                <a:ext uri="{FF2B5EF4-FFF2-40B4-BE49-F238E27FC236}">
                  <a16:creationId xmlns:a16="http://schemas.microsoft.com/office/drawing/2014/main" id="{40DBA220-95CB-41A4-BCCF-5AC94852299D}"/>
                </a:ext>
              </a:extLst>
            </p:cNvPr>
            <p:cNvSpPr>
              <a:spLocks noChangeArrowheads="1"/>
            </p:cNvSpPr>
            <p:nvPr/>
          </p:nvSpPr>
          <p:spPr bwMode="auto">
            <a:xfrm>
              <a:off x="1931" y="1100"/>
              <a:ext cx="906" cy="37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6">
              <a:extLst>
                <a:ext uri="{FF2B5EF4-FFF2-40B4-BE49-F238E27FC236}">
                  <a16:creationId xmlns:a16="http://schemas.microsoft.com/office/drawing/2014/main" id="{14D7DBFE-4523-41CA-8057-BA74CB43ECC1}"/>
                </a:ext>
              </a:extLst>
            </p:cNvPr>
            <p:cNvSpPr>
              <a:spLocks noChangeArrowheads="1"/>
            </p:cNvSpPr>
            <p:nvPr/>
          </p:nvSpPr>
          <p:spPr bwMode="auto">
            <a:xfrm>
              <a:off x="2144" y="1116"/>
              <a:ext cx="14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rPr>
                <a:t>Pre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7D509FF1-2482-4ABF-ABBF-05F49722C9B8}"/>
                </a:ext>
              </a:extLst>
            </p:cNvPr>
            <p:cNvSpPr>
              <a:spLocks noChangeArrowheads="1"/>
            </p:cNvSpPr>
            <p:nvPr/>
          </p:nvSpPr>
          <p:spPr bwMode="auto">
            <a:xfrm>
              <a:off x="2258" y="1116"/>
              <a:ext cx="6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8">
              <a:extLst>
                <a:ext uri="{FF2B5EF4-FFF2-40B4-BE49-F238E27FC236}">
                  <a16:creationId xmlns:a16="http://schemas.microsoft.com/office/drawing/2014/main" id="{5CEE99BF-F267-4E27-A49F-C1F301126574}"/>
                </a:ext>
              </a:extLst>
            </p:cNvPr>
            <p:cNvSpPr>
              <a:spLocks noChangeArrowheads="1"/>
            </p:cNvSpPr>
            <p:nvPr/>
          </p:nvSpPr>
          <p:spPr bwMode="auto">
            <a:xfrm>
              <a:off x="2283" y="1116"/>
              <a:ext cx="38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rPr>
                <a:t>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9">
              <a:extLst>
                <a:ext uri="{FF2B5EF4-FFF2-40B4-BE49-F238E27FC236}">
                  <a16:creationId xmlns:a16="http://schemas.microsoft.com/office/drawing/2014/main" id="{D2657B8A-0512-4F45-836A-7DE16863E259}"/>
                </a:ext>
              </a:extLst>
            </p:cNvPr>
            <p:cNvSpPr>
              <a:spLocks noChangeArrowheads="1"/>
            </p:cNvSpPr>
            <p:nvPr/>
          </p:nvSpPr>
          <p:spPr bwMode="auto">
            <a:xfrm>
              <a:off x="1946" y="1197"/>
              <a:ext cx="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0">
              <a:extLst>
                <a:ext uri="{FF2B5EF4-FFF2-40B4-BE49-F238E27FC236}">
                  <a16:creationId xmlns:a16="http://schemas.microsoft.com/office/drawing/2014/main" id="{0F37CA3C-3AAC-45B0-BF2E-B287DFBE9B01}"/>
                </a:ext>
              </a:extLst>
            </p:cNvPr>
            <p:cNvSpPr>
              <a:spLocks noChangeArrowheads="1"/>
            </p:cNvSpPr>
            <p:nvPr/>
          </p:nvSpPr>
          <p:spPr bwMode="auto">
            <a:xfrm>
              <a:off x="1980" y="1197"/>
              <a:ext cx="6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1">
              <a:extLst>
                <a:ext uri="{FF2B5EF4-FFF2-40B4-BE49-F238E27FC236}">
                  <a16:creationId xmlns:a16="http://schemas.microsoft.com/office/drawing/2014/main" id="{CCF8FCE6-3D38-4EEA-A313-E285CAFFDFE1}"/>
                </a:ext>
              </a:extLst>
            </p:cNvPr>
            <p:cNvSpPr>
              <a:spLocks noChangeArrowheads="1"/>
            </p:cNvSpPr>
            <p:nvPr/>
          </p:nvSpPr>
          <p:spPr bwMode="auto">
            <a:xfrm>
              <a:off x="2059" y="1204"/>
              <a:ext cx="69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Outlier detection and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2">
              <a:extLst>
                <a:ext uri="{FF2B5EF4-FFF2-40B4-BE49-F238E27FC236}">
                  <a16:creationId xmlns:a16="http://schemas.microsoft.com/office/drawing/2014/main" id="{1CED81FF-5A4B-454B-BD95-CA6AFE086237}"/>
                </a:ext>
              </a:extLst>
            </p:cNvPr>
            <p:cNvSpPr>
              <a:spLocks noChangeArrowheads="1"/>
            </p:cNvSpPr>
            <p:nvPr/>
          </p:nvSpPr>
          <p:spPr bwMode="auto">
            <a:xfrm>
              <a:off x="2059" y="1290"/>
              <a:ext cx="46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data cleansing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CA5DA5F6-BD5E-4E78-A86E-8B6F7864E0D3}"/>
                </a:ext>
              </a:extLst>
            </p:cNvPr>
            <p:cNvSpPr>
              <a:spLocks noChangeArrowheads="1"/>
            </p:cNvSpPr>
            <p:nvPr/>
          </p:nvSpPr>
          <p:spPr bwMode="auto">
            <a:xfrm>
              <a:off x="1946" y="1369"/>
              <a:ext cx="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97C84C43-9F15-4C64-B637-40746D80F463}"/>
                </a:ext>
              </a:extLst>
            </p:cNvPr>
            <p:cNvSpPr>
              <a:spLocks noChangeArrowheads="1"/>
            </p:cNvSpPr>
            <p:nvPr/>
          </p:nvSpPr>
          <p:spPr bwMode="auto">
            <a:xfrm>
              <a:off x="1980" y="1369"/>
              <a:ext cx="6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5">
              <a:extLst>
                <a:ext uri="{FF2B5EF4-FFF2-40B4-BE49-F238E27FC236}">
                  <a16:creationId xmlns:a16="http://schemas.microsoft.com/office/drawing/2014/main" id="{949A0060-A16C-4ABD-AADD-02F14E3B4228}"/>
                </a:ext>
              </a:extLst>
            </p:cNvPr>
            <p:cNvSpPr>
              <a:spLocks noChangeArrowheads="1"/>
            </p:cNvSpPr>
            <p:nvPr/>
          </p:nvSpPr>
          <p:spPr bwMode="auto">
            <a:xfrm>
              <a:off x="2059" y="1376"/>
              <a:ext cx="63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Feature engineering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Freeform 16">
              <a:extLst>
                <a:ext uri="{FF2B5EF4-FFF2-40B4-BE49-F238E27FC236}">
                  <a16:creationId xmlns:a16="http://schemas.microsoft.com/office/drawing/2014/main" id="{7C1AE7D9-1A1C-4315-8DA2-BC94F7C1AA3C}"/>
                </a:ext>
              </a:extLst>
            </p:cNvPr>
            <p:cNvSpPr>
              <a:spLocks/>
            </p:cNvSpPr>
            <p:nvPr/>
          </p:nvSpPr>
          <p:spPr bwMode="auto">
            <a:xfrm>
              <a:off x="683" y="1287"/>
              <a:ext cx="1111" cy="532"/>
            </a:xfrm>
            <a:custGeom>
              <a:avLst/>
              <a:gdLst>
                <a:gd name="T0" fmla="*/ 1176 w 4705"/>
                <a:gd name="T1" fmla="*/ 2370 h 2370"/>
                <a:gd name="T2" fmla="*/ 3529 w 4705"/>
                <a:gd name="T3" fmla="*/ 2370 h 2370"/>
                <a:gd name="T4" fmla="*/ 4705 w 4705"/>
                <a:gd name="T5" fmla="*/ 1185 h 2370"/>
                <a:gd name="T6" fmla="*/ 3529 w 4705"/>
                <a:gd name="T7" fmla="*/ 0 h 2370"/>
                <a:gd name="T8" fmla="*/ 1176 w 4705"/>
                <a:gd name="T9" fmla="*/ 0 h 2370"/>
                <a:gd name="T10" fmla="*/ 0 w 4705"/>
                <a:gd name="T11" fmla="*/ 1185 h 2370"/>
                <a:gd name="T12" fmla="*/ 1176 w 4705"/>
                <a:gd name="T13" fmla="*/ 2370 h 2370"/>
              </a:gdLst>
              <a:ahLst/>
              <a:cxnLst>
                <a:cxn ang="0">
                  <a:pos x="T0" y="T1"/>
                </a:cxn>
                <a:cxn ang="0">
                  <a:pos x="T2" y="T3"/>
                </a:cxn>
                <a:cxn ang="0">
                  <a:pos x="T4" y="T5"/>
                </a:cxn>
                <a:cxn ang="0">
                  <a:pos x="T6" y="T7"/>
                </a:cxn>
                <a:cxn ang="0">
                  <a:pos x="T8" y="T9"/>
                </a:cxn>
                <a:cxn ang="0">
                  <a:pos x="T10" y="T11"/>
                </a:cxn>
                <a:cxn ang="0">
                  <a:pos x="T12" y="T13"/>
                </a:cxn>
              </a:cxnLst>
              <a:rect l="0" t="0" r="r" b="b"/>
              <a:pathLst>
                <a:path w="4705" h="2370">
                  <a:moveTo>
                    <a:pt x="1176" y="2370"/>
                  </a:moveTo>
                  <a:lnTo>
                    <a:pt x="3529" y="2370"/>
                  </a:lnTo>
                  <a:cubicBezTo>
                    <a:pt x="4178" y="2370"/>
                    <a:pt x="4705" y="1839"/>
                    <a:pt x="4705" y="1185"/>
                  </a:cubicBezTo>
                  <a:cubicBezTo>
                    <a:pt x="4705" y="531"/>
                    <a:pt x="4178" y="0"/>
                    <a:pt x="3529" y="0"/>
                  </a:cubicBezTo>
                  <a:lnTo>
                    <a:pt x="1176" y="0"/>
                  </a:lnTo>
                  <a:cubicBezTo>
                    <a:pt x="527" y="0"/>
                    <a:pt x="0" y="531"/>
                    <a:pt x="0" y="1185"/>
                  </a:cubicBezTo>
                  <a:cubicBezTo>
                    <a:pt x="0" y="1839"/>
                    <a:pt x="527" y="2370"/>
                    <a:pt x="1176" y="2370"/>
                  </a:cubicBezTo>
                  <a:close/>
                </a:path>
              </a:pathLst>
            </a:custGeom>
            <a:noFill/>
            <a:ln w="79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7">
              <a:extLst>
                <a:ext uri="{FF2B5EF4-FFF2-40B4-BE49-F238E27FC236}">
                  <a16:creationId xmlns:a16="http://schemas.microsoft.com/office/drawing/2014/main" id="{E50461D0-3E7F-4A98-BB7B-07928EE43C8B}"/>
                </a:ext>
              </a:extLst>
            </p:cNvPr>
            <p:cNvSpPr>
              <a:spLocks noChangeArrowheads="1"/>
            </p:cNvSpPr>
            <p:nvPr/>
          </p:nvSpPr>
          <p:spPr bwMode="auto">
            <a:xfrm>
              <a:off x="1012" y="1296"/>
              <a:ext cx="49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rPr>
                <a:t>Weather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832E8986-60AC-4992-B5DD-647C95FDEC58}"/>
                </a:ext>
              </a:extLst>
            </p:cNvPr>
            <p:cNvSpPr>
              <a:spLocks noChangeArrowheads="1"/>
            </p:cNvSpPr>
            <p:nvPr/>
          </p:nvSpPr>
          <p:spPr bwMode="auto">
            <a:xfrm>
              <a:off x="810" y="1375"/>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A0C0358-697E-4300-B617-8E8D7F2F0B8C}"/>
                </a:ext>
              </a:extLst>
            </p:cNvPr>
            <p:cNvSpPr>
              <a:spLocks noChangeArrowheads="1"/>
            </p:cNvSpPr>
            <p:nvPr/>
          </p:nvSpPr>
          <p:spPr bwMode="auto">
            <a:xfrm>
              <a:off x="845" y="1375"/>
              <a:ext cx="6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B33D234A-FEE9-4498-92C7-07713C5AE161}"/>
                </a:ext>
              </a:extLst>
            </p:cNvPr>
            <p:cNvSpPr>
              <a:spLocks noChangeArrowheads="1"/>
            </p:cNvSpPr>
            <p:nvPr/>
          </p:nvSpPr>
          <p:spPr bwMode="auto">
            <a:xfrm>
              <a:off x="924" y="1382"/>
              <a:ext cx="51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Solar irradiance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7F997B05-6F3E-4C0A-84F1-872BCA91554E}"/>
                </a:ext>
              </a:extLst>
            </p:cNvPr>
            <p:cNvSpPr>
              <a:spLocks noChangeArrowheads="1"/>
            </p:cNvSpPr>
            <p:nvPr/>
          </p:nvSpPr>
          <p:spPr bwMode="auto">
            <a:xfrm>
              <a:off x="810" y="1461"/>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7712930F-A9C5-4017-AE91-6EDC061CAE47}"/>
                </a:ext>
              </a:extLst>
            </p:cNvPr>
            <p:cNvSpPr>
              <a:spLocks noChangeArrowheads="1"/>
            </p:cNvSpPr>
            <p:nvPr/>
          </p:nvSpPr>
          <p:spPr bwMode="auto">
            <a:xfrm>
              <a:off x="845" y="1461"/>
              <a:ext cx="6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3">
              <a:extLst>
                <a:ext uri="{FF2B5EF4-FFF2-40B4-BE49-F238E27FC236}">
                  <a16:creationId xmlns:a16="http://schemas.microsoft.com/office/drawing/2014/main" id="{77E72684-1EC0-40D3-BD40-EAB67D7857A5}"/>
                </a:ext>
              </a:extLst>
            </p:cNvPr>
            <p:cNvSpPr>
              <a:spLocks noChangeArrowheads="1"/>
            </p:cNvSpPr>
            <p:nvPr/>
          </p:nvSpPr>
          <p:spPr bwMode="auto">
            <a:xfrm>
              <a:off x="924" y="1468"/>
              <a:ext cx="41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Temperature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4">
              <a:extLst>
                <a:ext uri="{FF2B5EF4-FFF2-40B4-BE49-F238E27FC236}">
                  <a16:creationId xmlns:a16="http://schemas.microsoft.com/office/drawing/2014/main" id="{AC510505-5AA7-4EA9-A2B6-52875F9BC863}"/>
                </a:ext>
              </a:extLst>
            </p:cNvPr>
            <p:cNvSpPr>
              <a:spLocks noChangeArrowheads="1"/>
            </p:cNvSpPr>
            <p:nvPr/>
          </p:nvSpPr>
          <p:spPr bwMode="auto">
            <a:xfrm>
              <a:off x="810" y="1547"/>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5">
              <a:extLst>
                <a:ext uri="{FF2B5EF4-FFF2-40B4-BE49-F238E27FC236}">
                  <a16:creationId xmlns:a16="http://schemas.microsoft.com/office/drawing/2014/main" id="{51467A8B-C0A7-4FF0-A3F4-24BEA9640E2D}"/>
                </a:ext>
              </a:extLst>
            </p:cNvPr>
            <p:cNvSpPr>
              <a:spLocks noChangeArrowheads="1"/>
            </p:cNvSpPr>
            <p:nvPr/>
          </p:nvSpPr>
          <p:spPr bwMode="auto">
            <a:xfrm>
              <a:off x="845" y="1547"/>
              <a:ext cx="6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6">
              <a:extLst>
                <a:ext uri="{FF2B5EF4-FFF2-40B4-BE49-F238E27FC236}">
                  <a16:creationId xmlns:a16="http://schemas.microsoft.com/office/drawing/2014/main" id="{13332C27-382A-42AE-B7C1-C8511B6E2072}"/>
                </a:ext>
              </a:extLst>
            </p:cNvPr>
            <p:cNvSpPr>
              <a:spLocks noChangeArrowheads="1"/>
            </p:cNvSpPr>
            <p:nvPr/>
          </p:nvSpPr>
          <p:spPr bwMode="auto">
            <a:xfrm>
              <a:off x="924" y="1554"/>
              <a:ext cx="51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Cloud coverage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7">
              <a:extLst>
                <a:ext uri="{FF2B5EF4-FFF2-40B4-BE49-F238E27FC236}">
                  <a16:creationId xmlns:a16="http://schemas.microsoft.com/office/drawing/2014/main" id="{FAA70C90-E631-49FB-8B85-3C01A762F3F7}"/>
                </a:ext>
              </a:extLst>
            </p:cNvPr>
            <p:cNvSpPr>
              <a:spLocks noChangeArrowheads="1"/>
            </p:cNvSpPr>
            <p:nvPr/>
          </p:nvSpPr>
          <p:spPr bwMode="auto">
            <a:xfrm>
              <a:off x="810" y="1633"/>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8">
              <a:extLst>
                <a:ext uri="{FF2B5EF4-FFF2-40B4-BE49-F238E27FC236}">
                  <a16:creationId xmlns:a16="http://schemas.microsoft.com/office/drawing/2014/main" id="{1DAB4CA1-2BBF-44D0-BECB-904DE7DD6541}"/>
                </a:ext>
              </a:extLst>
            </p:cNvPr>
            <p:cNvSpPr>
              <a:spLocks noChangeArrowheads="1"/>
            </p:cNvSpPr>
            <p:nvPr/>
          </p:nvSpPr>
          <p:spPr bwMode="auto">
            <a:xfrm>
              <a:off x="845" y="1633"/>
              <a:ext cx="6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9">
              <a:extLst>
                <a:ext uri="{FF2B5EF4-FFF2-40B4-BE49-F238E27FC236}">
                  <a16:creationId xmlns:a16="http://schemas.microsoft.com/office/drawing/2014/main" id="{35B08F28-86E6-4924-B5FE-F5468A9E1AFF}"/>
                </a:ext>
              </a:extLst>
            </p:cNvPr>
            <p:cNvSpPr>
              <a:spLocks noChangeArrowheads="1"/>
            </p:cNvSpPr>
            <p:nvPr/>
          </p:nvSpPr>
          <p:spPr bwMode="auto">
            <a:xfrm>
              <a:off x="924" y="1640"/>
              <a:ext cx="34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rPr>
                <a:t>Humidity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0">
              <a:extLst>
                <a:ext uri="{FF2B5EF4-FFF2-40B4-BE49-F238E27FC236}">
                  <a16:creationId xmlns:a16="http://schemas.microsoft.com/office/drawing/2014/main" id="{40E0A5F7-5141-4812-81CB-36C877B8E0DC}"/>
                </a:ext>
              </a:extLst>
            </p:cNvPr>
            <p:cNvSpPr>
              <a:spLocks noChangeArrowheads="1"/>
            </p:cNvSpPr>
            <p:nvPr/>
          </p:nvSpPr>
          <p:spPr bwMode="auto">
            <a:xfrm>
              <a:off x="810" y="1719"/>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1">
              <a:extLst>
                <a:ext uri="{FF2B5EF4-FFF2-40B4-BE49-F238E27FC236}">
                  <a16:creationId xmlns:a16="http://schemas.microsoft.com/office/drawing/2014/main" id="{69E9EE3D-E2B6-4B14-A8BC-A3895A98055A}"/>
                </a:ext>
              </a:extLst>
            </p:cNvPr>
            <p:cNvSpPr>
              <a:spLocks noChangeArrowheads="1"/>
            </p:cNvSpPr>
            <p:nvPr/>
          </p:nvSpPr>
          <p:spPr bwMode="auto">
            <a:xfrm>
              <a:off x="845" y="1719"/>
              <a:ext cx="6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2">
              <a:extLst>
                <a:ext uri="{FF2B5EF4-FFF2-40B4-BE49-F238E27FC236}">
                  <a16:creationId xmlns:a16="http://schemas.microsoft.com/office/drawing/2014/main" id="{B1FCF8B0-2DF4-4009-9B2F-2D69201ADFF0}"/>
                </a:ext>
              </a:extLst>
            </p:cNvPr>
            <p:cNvSpPr>
              <a:spLocks noChangeArrowheads="1"/>
            </p:cNvSpPr>
            <p:nvPr/>
          </p:nvSpPr>
          <p:spPr bwMode="auto">
            <a:xfrm>
              <a:off x="924" y="1726"/>
              <a:ext cx="87"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3">
              <a:extLst>
                <a:ext uri="{FF2B5EF4-FFF2-40B4-BE49-F238E27FC236}">
                  <a16:creationId xmlns:a16="http://schemas.microsoft.com/office/drawing/2014/main" id="{84850E00-283D-4E2C-AE92-8242A52625C7}"/>
                </a:ext>
              </a:extLst>
            </p:cNvPr>
            <p:cNvSpPr>
              <a:spLocks noChangeArrowheads="1"/>
            </p:cNvSpPr>
            <p:nvPr/>
          </p:nvSpPr>
          <p:spPr bwMode="auto">
            <a:xfrm>
              <a:off x="981" y="1726"/>
              <a:ext cx="12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etc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4">
              <a:extLst>
                <a:ext uri="{FF2B5EF4-FFF2-40B4-BE49-F238E27FC236}">
                  <a16:creationId xmlns:a16="http://schemas.microsoft.com/office/drawing/2014/main" id="{E2BA67F7-4766-4DBA-9466-85649D969756}"/>
                </a:ext>
              </a:extLst>
            </p:cNvPr>
            <p:cNvSpPr>
              <a:spLocks noChangeArrowheads="1"/>
            </p:cNvSpPr>
            <p:nvPr/>
          </p:nvSpPr>
          <p:spPr bwMode="auto">
            <a:xfrm>
              <a:off x="1069" y="1726"/>
              <a:ext cx="49"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Freeform 35">
              <a:extLst>
                <a:ext uri="{FF2B5EF4-FFF2-40B4-BE49-F238E27FC236}">
                  <a16:creationId xmlns:a16="http://schemas.microsoft.com/office/drawing/2014/main" id="{63D0A235-9B5A-439D-B161-FC31A748821F}"/>
                </a:ext>
              </a:extLst>
            </p:cNvPr>
            <p:cNvSpPr>
              <a:spLocks/>
            </p:cNvSpPr>
            <p:nvPr/>
          </p:nvSpPr>
          <p:spPr bwMode="auto">
            <a:xfrm>
              <a:off x="683" y="860"/>
              <a:ext cx="1111" cy="375"/>
            </a:xfrm>
            <a:custGeom>
              <a:avLst/>
              <a:gdLst>
                <a:gd name="T0" fmla="*/ 837 w 4705"/>
                <a:gd name="T1" fmla="*/ 1673 h 1673"/>
                <a:gd name="T2" fmla="*/ 3868 w 4705"/>
                <a:gd name="T3" fmla="*/ 1673 h 1673"/>
                <a:gd name="T4" fmla="*/ 4705 w 4705"/>
                <a:gd name="T5" fmla="*/ 837 h 1673"/>
                <a:gd name="T6" fmla="*/ 3868 w 4705"/>
                <a:gd name="T7" fmla="*/ 0 h 1673"/>
                <a:gd name="T8" fmla="*/ 837 w 4705"/>
                <a:gd name="T9" fmla="*/ 0 h 1673"/>
                <a:gd name="T10" fmla="*/ 0 w 4705"/>
                <a:gd name="T11" fmla="*/ 837 h 1673"/>
                <a:gd name="T12" fmla="*/ 837 w 4705"/>
                <a:gd name="T13" fmla="*/ 1673 h 1673"/>
              </a:gdLst>
              <a:ahLst/>
              <a:cxnLst>
                <a:cxn ang="0">
                  <a:pos x="T0" y="T1"/>
                </a:cxn>
                <a:cxn ang="0">
                  <a:pos x="T2" y="T3"/>
                </a:cxn>
                <a:cxn ang="0">
                  <a:pos x="T4" y="T5"/>
                </a:cxn>
                <a:cxn ang="0">
                  <a:pos x="T6" y="T7"/>
                </a:cxn>
                <a:cxn ang="0">
                  <a:pos x="T8" y="T9"/>
                </a:cxn>
                <a:cxn ang="0">
                  <a:pos x="T10" y="T11"/>
                </a:cxn>
                <a:cxn ang="0">
                  <a:pos x="T12" y="T13"/>
                </a:cxn>
              </a:cxnLst>
              <a:rect l="0" t="0" r="r" b="b"/>
              <a:pathLst>
                <a:path w="4705" h="1673">
                  <a:moveTo>
                    <a:pt x="837" y="1673"/>
                  </a:moveTo>
                  <a:lnTo>
                    <a:pt x="3868" y="1673"/>
                  </a:lnTo>
                  <a:cubicBezTo>
                    <a:pt x="4330" y="1673"/>
                    <a:pt x="4705" y="1299"/>
                    <a:pt x="4705" y="837"/>
                  </a:cubicBezTo>
                  <a:cubicBezTo>
                    <a:pt x="4705" y="375"/>
                    <a:pt x="4330" y="0"/>
                    <a:pt x="3868" y="0"/>
                  </a:cubicBezTo>
                  <a:lnTo>
                    <a:pt x="837" y="0"/>
                  </a:lnTo>
                  <a:cubicBezTo>
                    <a:pt x="375" y="0"/>
                    <a:pt x="0" y="375"/>
                    <a:pt x="0" y="837"/>
                  </a:cubicBezTo>
                  <a:cubicBezTo>
                    <a:pt x="0" y="1299"/>
                    <a:pt x="375" y="1673"/>
                    <a:pt x="837" y="1673"/>
                  </a:cubicBezTo>
                  <a:close/>
                </a:path>
              </a:pathLst>
            </a:custGeom>
            <a:noFill/>
            <a:ln w="79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6">
              <a:extLst>
                <a:ext uri="{FF2B5EF4-FFF2-40B4-BE49-F238E27FC236}">
                  <a16:creationId xmlns:a16="http://schemas.microsoft.com/office/drawing/2014/main" id="{91FA76B8-4E6A-4812-B1F6-C688EC1E5022}"/>
                </a:ext>
              </a:extLst>
            </p:cNvPr>
            <p:cNvSpPr>
              <a:spLocks noChangeArrowheads="1"/>
            </p:cNvSpPr>
            <p:nvPr/>
          </p:nvSpPr>
          <p:spPr bwMode="auto">
            <a:xfrm>
              <a:off x="978" y="878"/>
              <a:ext cx="55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rPr>
                <a:t>PV System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37">
              <a:extLst>
                <a:ext uri="{FF2B5EF4-FFF2-40B4-BE49-F238E27FC236}">
                  <a16:creationId xmlns:a16="http://schemas.microsoft.com/office/drawing/2014/main" id="{1188B78B-A942-4374-A73D-3F7D0801553C}"/>
                </a:ext>
              </a:extLst>
            </p:cNvPr>
            <p:cNvSpPr>
              <a:spLocks noChangeArrowheads="1"/>
            </p:cNvSpPr>
            <p:nvPr/>
          </p:nvSpPr>
          <p:spPr bwMode="auto">
            <a:xfrm>
              <a:off x="810" y="956"/>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38">
              <a:extLst>
                <a:ext uri="{FF2B5EF4-FFF2-40B4-BE49-F238E27FC236}">
                  <a16:creationId xmlns:a16="http://schemas.microsoft.com/office/drawing/2014/main" id="{F4D04BD1-26A2-4B79-ABCC-16030551FF36}"/>
                </a:ext>
              </a:extLst>
            </p:cNvPr>
            <p:cNvSpPr>
              <a:spLocks noChangeArrowheads="1"/>
            </p:cNvSpPr>
            <p:nvPr/>
          </p:nvSpPr>
          <p:spPr bwMode="auto">
            <a:xfrm>
              <a:off x="845" y="956"/>
              <a:ext cx="6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39">
              <a:extLst>
                <a:ext uri="{FF2B5EF4-FFF2-40B4-BE49-F238E27FC236}">
                  <a16:creationId xmlns:a16="http://schemas.microsoft.com/office/drawing/2014/main" id="{DEE3A5E5-EEEA-4C50-998D-EE4BCA988740}"/>
                </a:ext>
              </a:extLst>
            </p:cNvPr>
            <p:cNvSpPr>
              <a:spLocks noChangeArrowheads="1"/>
            </p:cNvSpPr>
            <p:nvPr/>
          </p:nvSpPr>
          <p:spPr bwMode="auto">
            <a:xfrm>
              <a:off x="924" y="963"/>
              <a:ext cx="86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Measured PV power output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0">
              <a:extLst>
                <a:ext uri="{FF2B5EF4-FFF2-40B4-BE49-F238E27FC236}">
                  <a16:creationId xmlns:a16="http://schemas.microsoft.com/office/drawing/2014/main" id="{DAD79836-EF02-4B68-930D-E0A30BC59395}"/>
                </a:ext>
              </a:extLst>
            </p:cNvPr>
            <p:cNvSpPr>
              <a:spLocks noChangeArrowheads="1"/>
            </p:cNvSpPr>
            <p:nvPr/>
          </p:nvSpPr>
          <p:spPr bwMode="auto">
            <a:xfrm>
              <a:off x="810" y="1042"/>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1">
              <a:extLst>
                <a:ext uri="{FF2B5EF4-FFF2-40B4-BE49-F238E27FC236}">
                  <a16:creationId xmlns:a16="http://schemas.microsoft.com/office/drawing/2014/main" id="{163D8F1F-2B78-4622-AA49-43B576284AA4}"/>
                </a:ext>
              </a:extLst>
            </p:cNvPr>
            <p:cNvSpPr>
              <a:spLocks noChangeArrowheads="1"/>
            </p:cNvSpPr>
            <p:nvPr/>
          </p:nvSpPr>
          <p:spPr bwMode="auto">
            <a:xfrm>
              <a:off x="845" y="1042"/>
              <a:ext cx="6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2">
              <a:extLst>
                <a:ext uri="{FF2B5EF4-FFF2-40B4-BE49-F238E27FC236}">
                  <a16:creationId xmlns:a16="http://schemas.microsoft.com/office/drawing/2014/main" id="{DA62F94F-532F-4B9B-A752-D9DFC23C9F0E}"/>
                </a:ext>
              </a:extLst>
            </p:cNvPr>
            <p:cNvSpPr>
              <a:spLocks noChangeArrowheads="1"/>
            </p:cNvSpPr>
            <p:nvPr/>
          </p:nvSpPr>
          <p:spPr bwMode="auto">
            <a:xfrm>
              <a:off x="924" y="1049"/>
              <a:ext cx="85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Location and modules type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3">
              <a:extLst>
                <a:ext uri="{FF2B5EF4-FFF2-40B4-BE49-F238E27FC236}">
                  <a16:creationId xmlns:a16="http://schemas.microsoft.com/office/drawing/2014/main" id="{51AB0E75-160B-468C-960C-4E5AD4C7CBBD}"/>
                </a:ext>
              </a:extLst>
            </p:cNvPr>
            <p:cNvSpPr>
              <a:spLocks noChangeArrowheads="1"/>
            </p:cNvSpPr>
            <p:nvPr/>
          </p:nvSpPr>
          <p:spPr bwMode="auto">
            <a:xfrm>
              <a:off x="1745" y="1049"/>
              <a:ext cx="6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4">
              <a:extLst>
                <a:ext uri="{FF2B5EF4-FFF2-40B4-BE49-F238E27FC236}">
                  <a16:creationId xmlns:a16="http://schemas.microsoft.com/office/drawing/2014/main" id="{A66766F4-E5DE-41C5-B2FD-A5F6590FB0DA}"/>
                </a:ext>
              </a:extLst>
            </p:cNvPr>
            <p:cNvSpPr>
              <a:spLocks noChangeArrowheads="1"/>
            </p:cNvSpPr>
            <p:nvPr/>
          </p:nvSpPr>
          <p:spPr bwMode="auto">
            <a:xfrm>
              <a:off x="924" y="1135"/>
              <a:ext cx="359"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orientation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45">
              <a:extLst>
                <a:ext uri="{FF2B5EF4-FFF2-40B4-BE49-F238E27FC236}">
                  <a16:creationId xmlns:a16="http://schemas.microsoft.com/office/drawing/2014/main" id="{A9C48909-53A5-4C80-AC20-C4A83D6B7458}"/>
                </a:ext>
              </a:extLst>
            </p:cNvPr>
            <p:cNvSpPr>
              <a:spLocks noChangeArrowheads="1"/>
            </p:cNvSpPr>
            <p:nvPr/>
          </p:nvSpPr>
          <p:spPr bwMode="auto">
            <a:xfrm>
              <a:off x="1251" y="1135"/>
              <a:ext cx="6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46">
              <a:extLst>
                <a:ext uri="{FF2B5EF4-FFF2-40B4-BE49-F238E27FC236}">
                  <a16:creationId xmlns:a16="http://schemas.microsoft.com/office/drawing/2014/main" id="{B1095D1C-C3EC-4A6D-9079-C8A7E0C94A37}"/>
                </a:ext>
              </a:extLst>
            </p:cNvPr>
            <p:cNvSpPr>
              <a:spLocks noChangeArrowheads="1"/>
            </p:cNvSpPr>
            <p:nvPr/>
          </p:nvSpPr>
          <p:spPr bwMode="auto">
            <a:xfrm>
              <a:off x="1289" y="1135"/>
              <a:ext cx="11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tilt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47">
              <a:extLst>
                <a:ext uri="{FF2B5EF4-FFF2-40B4-BE49-F238E27FC236}">
                  <a16:creationId xmlns:a16="http://schemas.microsoft.com/office/drawing/2014/main" id="{A8948FBC-3FF5-48A0-9DB0-8CD095D79AEA}"/>
                </a:ext>
              </a:extLst>
            </p:cNvPr>
            <p:cNvSpPr>
              <a:spLocks noChangeArrowheads="1"/>
            </p:cNvSpPr>
            <p:nvPr/>
          </p:nvSpPr>
          <p:spPr bwMode="auto">
            <a:xfrm>
              <a:off x="1373" y="1135"/>
              <a:ext cx="49"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48">
              <a:extLst>
                <a:ext uri="{FF2B5EF4-FFF2-40B4-BE49-F238E27FC236}">
                  <a16:creationId xmlns:a16="http://schemas.microsoft.com/office/drawing/2014/main" id="{45D9744A-203F-4229-ACDD-798A71D013C9}"/>
                </a:ext>
              </a:extLst>
            </p:cNvPr>
            <p:cNvSpPr>
              <a:spLocks noChangeArrowheads="1"/>
            </p:cNvSpPr>
            <p:nvPr/>
          </p:nvSpPr>
          <p:spPr bwMode="auto">
            <a:xfrm>
              <a:off x="1392" y="1135"/>
              <a:ext cx="6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49">
              <a:extLst>
                <a:ext uri="{FF2B5EF4-FFF2-40B4-BE49-F238E27FC236}">
                  <a16:creationId xmlns:a16="http://schemas.microsoft.com/office/drawing/2014/main" id="{F1F85DCD-7590-4C5E-A4A0-CF340315DED4}"/>
                </a:ext>
              </a:extLst>
            </p:cNvPr>
            <p:cNvSpPr>
              <a:spLocks noChangeArrowheads="1"/>
            </p:cNvSpPr>
            <p:nvPr/>
          </p:nvSpPr>
          <p:spPr bwMode="auto">
            <a:xfrm>
              <a:off x="1430" y="1135"/>
              <a:ext cx="12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etc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0">
              <a:extLst>
                <a:ext uri="{FF2B5EF4-FFF2-40B4-BE49-F238E27FC236}">
                  <a16:creationId xmlns:a16="http://schemas.microsoft.com/office/drawing/2014/main" id="{82A87FA6-1596-459F-B530-56415DCE49C4}"/>
                </a:ext>
              </a:extLst>
            </p:cNvPr>
            <p:cNvSpPr>
              <a:spLocks noChangeArrowheads="1"/>
            </p:cNvSpPr>
            <p:nvPr/>
          </p:nvSpPr>
          <p:spPr bwMode="auto">
            <a:xfrm>
              <a:off x="1518" y="1135"/>
              <a:ext cx="49"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1">
              <a:extLst>
                <a:ext uri="{FF2B5EF4-FFF2-40B4-BE49-F238E27FC236}">
                  <a16:creationId xmlns:a16="http://schemas.microsoft.com/office/drawing/2014/main" id="{73D38737-EBF6-4195-8263-8317A73A3402}"/>
                </a:ext>
              </a:extLst>
            </p:cNvPr>
            <p:cNvSpPr>
              <a:spLocks noChangeArrowheads="1"/>
            </p:cNvSpPr>
            <p:nvPr/>
          </p:nvSpPr>
          <p:spPr bwMode="auto">
            <a:xfrm>
              <a:off x="2909" y="1092"/>
              <a:ext cx="1046" cy="391"/>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52">
              <a:extLst>
                <a:ext uri="{FF2B5EF4-FFF2-40B4-BE49-F238E27FC236}">
                  <a16:creationId xmlns:a16="http://schemas.microsoft.com/office/drawing/2014/main" id="{C3F090F8-B4D7-4B75-AF11-3277027344B7}"/>
                </a:ext>
              </a:extLst>
            </p:cNvPr>
            <p:cNvSpPr>
              <a:spLocks noChangeArrowheads="1"/>
            </p:cNvSpPr>
            <p:nvPr/>
          </p:nvSpPr>
          <p:spPr bwMode="auto">
            <a:xfrm>
              <a:off x="3118" y="1118"/>
              <a:ext cx="66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rPr>
                <a:t>Forecasting Models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53">
              <a:extLst>
                <a:ext uri="{FF2B5EF4-FFF2-40B4-BE49-F238E27FC236}">
                  <a16:creationId xmlns:a16="http://schemas.microsoft.com/office/drawing/2014/main" id="{C0189BF0-2404-4835-8D1F-C8D2D974C2CF}"/>
                </a:ext>
              </a:extLst>
            </p:cNvPr>
            <p:cNvSpPr>
              <a:spLocks noChangeArrowheads="1"/>
            </p:cNvSpPr>
            <p:nvPr/>
          </p:nvSpPr>
          <p:spPr bwMode="auto">
            <a:xfrm>
              <a:off x="2923" y="1196"/>
              <a:ext cx="8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54">
              <a:extLst>
                <a:ext uri="{FF2B5EF4-FFF2-40B4-BE49-F238E27FC236}">
                  <a16:creationId xmlns:a16="http://schemas.microsoft.com/office/drawing/2014/main" id="{CD5BDB1F-5F4E-489F-A7EB-CC113A8BA3E2}"/>
                </a:ext>
              </a:extLst>
            </p:cNvPr>
            <p:cNvSpPr>
              <a:spLocks noChangeArrowheads="1"/>
            </p:cNvSpPr>
            <p:nvPr/>
          </p:nvSpPr>
          <p:spPr bwMode="auto">
            <a:xfrm>
              <a:off x="2958" y="1196"/>
              <a:ext cx="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55">
              <a:extLst>
                <a:ext uri="{FF2B5EF4-FFF2-40B4-BE49-F238E27FC236}">
                  <a16:creationId xmlns:a16="http://schemas.microsoft.com/office/drawing/2014/main" id="{33C45EA8-D5A8-4EF8-8D6D-5D90335CA136}"/>
                </a:ext>
              </a:extLst>
            </p:cNvPr>
            <p:cNvSpPr>
              <a:spLocks noChangeArrowheads="1"/>
            </p:cNvSpPr>
            <p:nvPr/>
          </p:nvSpPr>
          <p:spPr bwMode="auto">
            <a:xfrm>
              <a:off x="3037" y="1204"/>
              <a:ext cx="601"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Persistence model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56">
              <a:extLst>
                <a:ext uri="{FF2B5EF4-FFF2-40B4-BE49-F238E27FC236}">
                  <a16:creationId xmlns:a16="http://schemas.microsoft.com/office/drawing/2014/main" id="{5CE34EB7-8C39-4F43-BF3C-6261F3354BE2}"/>
                </a:ext>
              </a:extLst>
            </p:cNvPr>
            <p:cNvSpPr>
              <a:spLocks noChangeArrowheads="1"/>
            </p:cNvSpPr>
            <p:nvPr/>
          </p:nvSpPr>
          <p:spPr bwMode="auto">
            <a:xfrm>
              <a:off x="2923" y="1282"/>
              <a:ext cx="8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57">
              <a:extLst>
                <a:ext uri="{FF2B5EF4-FFF2-40B4-BE49-F238E27FC236}">
                  <a16:creationId xmlns:a16="http://schemas.microsoft.com/office/drawing/2014/main" id="{58F77676-DF0A-4006-B41B-56ABA313F16A}"/>
                </a:ext>
              </a:extLst>
            </p:cNvPr>
            <p:cNvSpPr>
              <a:spLocks noChangeArrowheads="1"/>
            </p:cNvSpPr>
            <p:nvPr/>
          </p:nvSpPr>
          <p:spPr bwMode="auto">
            <a:xfrm>
              <a:off x="2958" y="1282"/>
              <a:ext cx="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58">
              <a:extLst>
                <a:ext uri="{FF2B5EF4-FFF2-40B4-BE49-F238E27FC236}">
                  <a16:creationId xmlns:a16="http://schemas.microsoft.com/office/drawing/2014/main" id="{BAF3AD0B-00B4-469D-9FA7-21D370655FA0}"/>
                </a:ext>
              </a:extLst>
            </p:cNvPr>
            <p:cNvSpPr>
              <a:spLocks noChangeArrowheads="1"/>
            </p:cNvSpPr>
            <p:nvPr/>
          </p:nvSpPr>
          <p:spPr bwMode="auto">
            <a:xfrm>
              <a:off x="3037" y="1290"/>
              <a:ext cx="5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Statistical models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59">
              <a:extLst>
                <a:ext uri="{FF2B5EF4-FFF2-40B4-BE49-F238E27FC236}">
                  <a16:creationId xmlns:a16="http://schemas.microsoft.com/office/drawing/2014/main" id="{D65FA71D-089E-4FAC-9493-1A9C9019E0E3}"/>
                </a:ext>
              </a:extLst>
            </p:cNvPr>
            <p:cNvSpPr>
              <a:spLocks noChangeArrowheads="1"/>
            </p:cNvSpPr>
            <p:nvPr/>
          </p:nvSpPr>
          <p:spPr bwMode="auto">
            <a:xfrm>
              <a:off x="2923" y="1368"/>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60">
              <a:extLst>
                <a:ext uri="{FF2B5EF4-FFF2-40B4-BE49-F238E27FC236}">
                  <a16:creationId xmlns:a16="http://schemas.microsoft.com/office/drawing/2014/main" id="{907973E5-3A13-4965-9B36-52A90A3EB336}"/>
                </a:ext>
              </a:extLst>
            </p:cNvPr>
            <p:cNvSpPr>
              <a:spLocks noChangeArrowheads="1"/>
            </p:cNvSpPr>
            <p:nvPr/>
          </p:nvSpPr>
          <p:spPr bwMode="auto">
            <a:xfrm>
              <a:off x="2958" y="1368"/>
              <a:ext cx="6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61">
              <a:extLst>
                <a:ext uri="{FF2B5EF4-FFF2-40B4-BE49-F238E27FC236}">
                  <a16:creationId xmlns:a16="http://schemas.microsoft.com/office/drawing/2014/main" id="{3B2BE45B-4152-44E6-86F8-80CE1F433B4A}"/>
                </a:ext>
              </a:extLst>
            </p:cNvPr>
            <p:cNvSpPr>
              <a:spLocks noChangeArrowheads="1"/>
            </p:cNvSpPr>
            <p:nvPr/>
          </p:nvSpPr>
          <p:spPr bwMode="auto">
            <a:xfrm>
              <a:off x="3037" y="1375"/>
              <a:ext cx="92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Artificial intelligence models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Freeform 62">
              <a:extLst>
                <a:ext uri="{FF2B5EF4-FFF2-40B4-BE49-F238E27FC236}">
                  <a16:creationId xmlns:a16="http://schemas.microsoft.com/office/drawing/2014/main" id="{CD690B22-5F63-4C86-A185-D92863540A31}"/>
                </a:ext>
              </a:extLst>
            </p:cNvPr>
            <p:cNvSpPr>
              <a:spLocks/>
            </p:cNvSpPr>
            <p:nvPr/>
          </p:nvSpPr>
          <p:spPr bwMode="auto">
            <a:xfrm>
              <a:off x="1794" y="1048"/>
              <a:ext cx="98" cy="239"/>
            </a:xfrm>
            <a:custGeom>
              <a:avLst/>
              <a:gdLst>
                <a:gd name="T0" fmla="*/ 0 w 98"/>
                <a:gd name="T1" fmla="*/ 0 h 239"/>
                <a:gd name="T2" fmla="*/ 43 w 98"/>
                <a:gd name="T3" fmla="*/ 0 h 239"/>
                <a:gd name="T4" fmla="*/ 43 w 98"/>
                <a:gd name="T5" fmla="*/ 239 h 239"/>
                <a:gd name="T6" fmla="*/ 98 w 98"/>
                <a:gd name="T7" fmla="*/ 239 h 239"/>
              </a:gdLst>
              <a:ahLst/>
              <a:cxnLst>
                <a:cxn ang="0">
                  <a:pos x="T0" y="T1"/>
                </a:cxn>
                <a:cxn ang="0">
                  <a:pos x="T2" y="T3"/>
                </a:cxn>
                <a:cxn ang="0">
                  <a:pos x="T4" y="T5"/>
                </a:cxn>
                <a:cxn ang="0">
                  <a:pos x="T6" y="T7"/>
                </a:cxn>
              </a:cxnLst>
              <a:rect l="0" t="0" r="r" b="b"/>
              <a:pathLst>
                <a:path w="98" h="239">
                  <a:moveTo>
                    <a:pt x="0" y="0"/>
                  </a:moveTo>
                  <a:lnTo>
                    <a:pt x="43" y="0"/>
                  </a:lnTo>
                  <a:lnTo>
                    <a:pt x="43" y="239"/>
                  </a:lnTo>
                  <a:lnTo>
                    <a:pt x="98" y="239"/>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63">
              <a:extLst>
                <a:ext uri="{FF2B5EF4-FFF2-40B4-BE49-F238E27FC236}">
                  <a16:creationId xmlns:a16="http://schemas.microsoft.com/office/drawing/2014/main" id="{FFA7BA08-B9A9-442B-8EB0-16B3F84AC352}"/>
                </a:ext>
              </a:extLst>
            </p:cNvPr>
            <p:cNvSpPr>
              <a:spLocks/>
            </p:cNvSpPr>
            <p:nvPr/>
          </p:nvSpPr>
          <p:spPr bwMode="auto">
            <a:xfrm>
              <a:off x="1887" y="1266"/>
              <a:ext cx="44" cy="42"/>
            </a:xfrm>
            <a:custGeom>
              <a:avLst/>
              <a:gdLst>
                <a:gd name="T0" fmla="*/ 0 w 44"/>
                <a:gd name="T1" fmla="*/ 0 h 42"/>
                <a:gd name="T2" fmla="*/ 44 w 44"/>
                <a:gd name="T3" fmla="*/ 21 h 42"/>
                <a:gd name="T4" fmla="*/ 0 w 44"/>
                <a:gd name="T5" fmla="*/ 42 h 42"/>
                <a:gd name="T6" fmla="*/ 0 w 44"/>
                <a:gd name="T7" fmla="*/ 0 h 42"/>
              </a:gdLst>
              <a:ahLst/>
              <a:cxnLst>
                <a:cxn ang="0">
                  <a:pos x="T0" y="T1"/>
                </a:cxn>
                <a:cxn ang="0">
                  <a:pos x="T2" y="T3"/>
                </a:cxn>
                <a:cxn ang="0">
                  <a:pos x="T4" y="T5"/>
                </a:cxn>
                <a:cxn ang="0">
                  <a:pos x="T6" y="T7"/>
                </a:cxn>
              </a:cxnLst>
              <a:rect l="0" t="0" r="r" b="b"/>
              <a:pathLst>
                <a:path w="44" h="42">
                  <a:moveTo>
                    <a:pt x="0" y="0"/>
                  </a:moveTo>
                  <a:lnTo>
                    <a:pt x="44" y="21"/>
                  </a:lnTo>
                  <a:lnTo>
                    <a:pt x="0" y="4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4">
              <a:extLst>
                <a:ext uri="{FF2B5EF4-FFF2-40B4-BE49-F238E27FC236}">
                  <a16:creationId xmlns:a16="http://schemas.microsoft.com/office/drawing/2014/main" id="{4637F35D-0FDB-448E-A8D8-28642DC03E70}"/>
                </a:ext>
              </a:extLst>
            </p:cNvPr>
            <p:cNvSpPr>
              <a:spLocks/>
            </p:cNvSpPr>
            <p:nvPr/>
          </p:nvSpPr>
          <p:spPr bwMode="auto">
            <a:xfrm>
              <a:off x="1794" y="1287"/>
              <a:ext cx="98" cy="266"/>
            </a:xfrm>
            <a:custGeom>
              <a:avLst/>
              <a:gdLst>
                <a:gd name="T0" fmla="*/ 0 w 98"/>
                <a:gd name="T1" fmla="*/ 266 h 266"/>
                <a:gd name="T2" fmla="*/ 43 w 98"/>
                <a:gd name="T3" fmla="*/ 266 h 266"/>
                <a:gd name="T4" fmla="*/ 43 w 98"/>
                <a:gd name="T5" fmla="*/ 0 h 266"/>
                <a:gd name="T6" fmla="*/ 98 w 98"/>
                <a:gd name="T7" fmla="*/ 0 h 266"/>
              </a:gdLst>
              <a:ahLst/>
              <a:cxnLst>
                <a:cxn ang="0">
                  <a:pos x="T0" y="T1"/>
                </a:cxn>
                <a:cxn ang="0">
                  <a:pos x="T2" y="T3"/>
                </a:cxn>
                <a:cxn ang="0">
                  <a:pos x="T4" y="T5"/>
                </a:cxn>
                <a:cxn ang="0">
                  <a:pos x="T6" y="T7"/>
                </a:cxn>
              </a:cxnLst>
              <a:rect l="0" t="0" r="r" b="b"/>
              <a:pathLst>
                <a:path w="98" h="266">
                  <a:moveTo>
                    <a:pt x="0" y="266"/>
                  </a:moveTo>
                  <a:lnTo>
                    <a:pt x="43" y="266"/>
                  </a:lnTo>
                  <a:lnTo>
                    <a:pt x="43" y="0"/>
                  </a:lnTo>
                  <a:lnTo>
                    <a:pt x="98"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65">
              <a:extLst>
                <a:ext uri="{FF2B5EF4-FFF2-40B4-BE49-F238E27FC236}">
                  <a16:creationId xmlns:a16="http://schemas.microsoft.com/office/drawing/2014/main" id="{F0156968-FA5F-4B0A-AFF5-670E5B1594A9}"/>
                </a:ext>
              </a:extLst>
            </p:cNvPr>
            <p:cNvSpPr>
              <a:spLocks/>
            </p:cNvSpPr>
            <p:nvPr/>
          </p:nvSpPr>
          <p:spPr bwMode="auto">
            <a:xfrm>
              <a:off x="1887" y="1266"/>
              <a:ext cx="44" cy="42"/>
            </a:xfrm>
            <a:custGeom>
              <a:avLst/>
              <a:gdLst>
                <a:gd name="T0" fmla="*/ 0 w 44"/>
                <a:gd name="T1" fmla="*/ 0 h 42"/>
                <a:gd name="T2" fmla="*/ 44 w 44"/>
                <a:gd name="T3" fmla="*/ 21 h 42"/>
                <a:gd name="T4" fmla="*/ 0 w 44"/>
                <a:gd name="T5" fmla="*/ 42 h 42"/>
                <a:gd name="T6" fmla="*/ 0 w 44"/>
                <a:gd name="T7" fmla="*/ 0 h 42"/>
              </a:gdLst>
              <a:ahLst/>
              <a:cxnLst>
                <a:cxn ang="0">
                  <a:pos x="T0" y="T1"/>
                </a:cxn>
                <a:cxn ang="0">
                  <a:pos x="T2" y="T3"/>
                </a:cxn>
                <a:cxn ang="0">
                  <a:pos x="T4" y="T5"/>
                </a:cxn>
                <a:cxn ang="0">
                  <a:pos x="T6" y="T7"/>
                </a:cxn>
              </a:cxnLst>
              <a:rect l="0" t="0" r="r" b="b"/>
              <a:pathLst>
                <a:path w="44" h="42">
                  <a:moveTo>
                    <a:pt x="0" y="0"/>
                  </a:moveTo>
                  <a:lnTo>
                    <a:pt x="44" y="21"/>
                  </a:lnTo>
                  <a:lnTo>
                    <a:pt x="0" y="4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6">
              <a:extLst>
                <a:ext uri="{FF2B5EF4-FFF2-40B4-BE49-F238E27FC236}">
                  <a16:creationId xmlns:a16="http://schemas.microsoft.com/office/drawing/2014/main" id="{694AA6A0-554B-4F99-8639-3704AF03A7A8}"/>
                </a:ext>
              </a:extLst>
            </p:cNvPr>
            <p:cNvSpPr>
              <a:spLocks/>
            </p:cNvSpPr>
            <p:nvPr/>
          </p:nvSpPr>
          <p:spPr bwMode="auto">
            <a:xfrm>
              <a:off x="2837" y="1287"/>
              <a:ext cx="72" cy="1"/>
            </a:xfrm>
            <a:custGeom>
              <a:avLst/>
              <a:gdLst>
                <a:gd name="T0" fmla="*/ 0 w 72"/>
                <a:gd name="T1" fmla="*/ 0 h 1"/>
                <a:gd name="T2" fmla="*/ 42 w 72"/>
                <a:gd name="T3" fmla="*/ 0 h 1"/>
                <a:gd name="T4" fmla="*/ 42 w 72"/>
                <a:gd name="T5" fmla="*/ 1 h 1"/>
                <a:gd name="T6" fmla="*/ 72 w 72"/>
                <a:gd name="T7" fmla="*/ 1 h 1"/>
              </a:gdLst>
              <a:ahLst/>
              <a:cxnLst>
                <a:cxn ang="0">
                  <a:pos x="T0" y="T1"/>
                </a:cxn>
                <a:cxn ang="0">
                  <a:pos x="T2" y="T3"/>
                </a:cxn>
                <a:cxn ang="0">
                  <a:pos x="T4" y="T5"/>
                </a:cxn>
                <a:cxn ang="0">
                  <a:pos x="T6" y="T7"/>
                </a:cxn>
              </a:cxnLst>
              <a:rect l="0" t="0" r="r" b="b"/>
              <a:pathLst>
                <a:path w="72" h="1">
                  <a:moveTo>
                    <a:pt x="0" y="0"/>
                  </a:moveTo>
                  <a:lnTo>
                    <a:pt x="42" y="0"/>
                  </a:lnTo>
                  <a:lnTo>
                    <a:pt x="42" y="1"/>
                  </a:lnTo>
                  <a:lnTo>
                    <a:pt x="72" y="1"/>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67">
              <a:extLst>
                <a:ext uri="{FF2B5EF4-FFF2-40B4-BE49-F238E27FC236}">
                  <a16:creationId xmlns:a16="http://schemas.microsoft.com/office/drawing/2014/main" id="{F26A1A20-852F-4811-87CF-AE9484FEE0F2}"/>
                </a:ext>
              </a:extLst>
            </p:cNvPr>
            <p:cNvSpPr>
              <a:spLocks/>
            </p:cNvSpPr>
            <p:nvPr/>
          </p:nvSpPr>
          <p:spPr bwMode="auto">
            <a:xfrm>
              <a:off x="2865" y="1267"/>
              <a:ext cx="44" cy="42"/>
            </a:xfrm>
            <a:custGeom>
              <a:avLst/>
              <a:gdLst>
                <a:gd name="T0" fmla="*/ 0 w 44"/>
                <a:gd name="T1" fmla="*/ 0 h 42"/>
                <a:gd name="T2" fmla="*/ 44 w 44"/>
                <a:gd name="T3" fmla="*/ 21 h 42"/>
                <a:gd name="T4" fmla="*/ 0 w 44"/>
                <a:gd name="T5" fmla="*/ 42 h 42"/>
                <a:gd name="T6" fmla="*/ 0 w 44"/>
                <a:gd name="T7" fmla="*/ 0 h 42"/>
              </a:gdLst>
              <a:ahLst/>
              <a:cxnLst>
                <a:cxn ang="0">
                  <a:pos x="T0" y="T1"/>
                </a:cxn>
                <a:cxn ang="0">
                  <a:pos x="T2" y="T3"/>
                </a:cxn>
                <a:cxn ang="0">
                  <a:pos x="T4" y="T5"/>
                </a:cxn>
                <a:cxn ang="0">
                  <a:pos x="T6" y="T7"/>
                </a:cxn>
              </a:cxnLst>
              <a:rect l="0" t="0" r="r" b="b"/>
              <a:pathLst>
                <a:path w="44" h="42">
                  <a:moveTo>
                    <a:pt x="0" y="0"/>
                  </a:moveTo>
                  <a:lnTo>
                    <a:pt x="44" y="21"/>
                  </a:lnTo>
                  <a:lnTo>
                    <a:pt x="0" y="4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68">
              <a:extLst>
                <a:ext uri="{FF2B5EF4-FFF2-40B4-BE49-F238E27FC236}">
                  <a16:creationId xmlns:a16="http://schemas.microsoft.com/office/drawing/2014/main" id="{5C8FE268-D563-4B32-86DC-938290E17232}"/>
                </a:ext>
              </a:extLst>
            </p:cNvPr>
            <p:cNvSpPr>
              <a:spLocks/>
            </p:cNvSpPr>
            <p:nvPr/>
          </p:nvSpPr>
          <p:spPr bwMode="auto">
            <a:xfrm>
              <a:off x="3075" y="1828"/>
              <a:ext cx="714" cy="162"/>
            </a:xfrm>
            <a:custGeom>
              <a:avLst/>
              <a:gdLst>
                <a:gd name="T0" fmla="*/ 363 w 3025"/>
                <a:gd name="T1" fmla="*/ 726 h 726"/>
                <a:gd name="T2" fmla="*/ 2662 w 3025"/>
                <a:gd name="T3" fmla="*/ 726 h 726"/>
                <a:gd name="T4" fmla="*/ 3025 w 3025"/>
                <a:gd name="T5" fmla="*/ 363 h 726"/>
                <a:gd name="T6" fmla="*/ 2662 w 3025"/>
                <a:gd name="T7" fmla="*/ 0 h 726"/>
                <a:gd name="T8" fmla="*/ 363 w 3025"/>
                <a:gd name="T9" fmla="*/ 0 h 726"/>
                <a:gd name="T10" fmla="*/ 0 w 3025"/>
                <a:gd name="T11" fmla="*/ 363 h 726"/>
                <a:gd name="T12" fmla="*/ 363 w 3025"/>
                <a:gd name="T13" fmla="*/ 726 h 726"/>
              </a:gdLst>
              <a:ahLst/>
              <a:cxnLst>
                <a:cxn ang="0">
                  <a:pos x="T0" y="T1"/>
                </a:cxn>
                <a:cxn ang="0">
                  <a:pos x="T2" y="T3"/>
                </a:cxn>
                <a:cxn ang="0">
                  <a:pos x="T4" y="T5"/>
                </a:cxn>
                <a:cxn ang="0">
                  <a:pos x="T6" y="T7"/>
                </a:cxn>
                <a:cxn ang="0">
                  <a:pos x="T8" y="T9"/>
                </a:cxn>
                <a:cxn ang="0">
                  <a:pos x="T10" y="T11"/>
                </a:cxn>
                <a:cxn ang="0">
                  <a:pos x="T12" y="T13"/>
                </a:cxn>
              </a:cxnLst>
              <a:rect l="0" t="0" r="r" b="b"/>
              <a:pathLst>
                <a:path w="3025" h="726">
                  <a:moveTo>
                    <a:pt x="363" y="726"/>
                  </a:moveTo>
                  <a:lnTo>
                    <a:pt x="2662" y="726"/>
                  </a:lnTo>
                  <a:cubicBezTo>
                    <a:pt x="2862" y="726"/>
                    <a:pt x="3025" y="564"/>
                    <a:pt x="3025" y="363"/>
                  </a:cubicBezTo>
                  <a:cubicBezTo>
                    <a:pt x="3025" y="163"/>
                    <a:pt x="2862" y="0"/>
                    <a:pt x="2662" y="0"/>
                  </a:cubicBezTo>
                  <a:lnTo>
                    <a:pt x="363" y="0"/>
                  </a:lnTo>
                  <a:cubicBezTo>
                    <a:pt x="163" y="0"/>
                    <a:pt x="0" y="163"/>
                    <a:pt x="0" y="363"/>
                  </a:cubicBezTo>
                  <a:cubicBezTo>
                    <a:pt x="0" y="564"/>
                    <a:pt x="163" y="726"/>
                    <a:pt x="363" y="726"/>
                  </a:cubicBezTo>
                  <a:close/>
                </a:path>
              </a:pathLst>
            </a:custGeom>
            <a:noFill/>
            <a:ln w="79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Rectangle 69">
              <a:extLst>
                <a:ext uri="{FF2B5EF4-FFF2-40B4-BE49-F238E27FC236}">
                  <a16:creationId xmlns:a16="http://schemas.microsoft.com/office/drawing/2014/main" id="{9EA3B73E-B373-4C32-A4DE-16ABAE956B02}"/>
                </a:ext>
              </a:extLst>
            </p:cNvPr>
            <p:cNvSpPr>
              <a:spLocks noChangeArrowheads="1"/>
            </p:cNvSpPr>
            <p:nvPr/>
          </p:nvSpPr>
          <p:spPr bwMode="auto">
            <a:xfrm>
              <a:off x="3225" y="1867"/>
              <a:ext cx="40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rPr>
                <a:t>Point forecast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1" name="Rectangle 70">
              <a:extLst>
                <a:ext uri="{FF2B5EF4-FFF2-40B4-BE49-F238E27FC236}">
                  <a16:creationId xmlns:a16="http://schemas.microsoft.com/office/drawing/2014/main" id="{6F1422A2-49D6-4CC2-BEDF-9E4BFE578901}"/>
                </a:ext>
              </a:extLst>
            </p:cNvPr>
            <p:cNvSpPr>
              <a:spLocks noChangeArrowheads="1"/>
            </p:cNvSpPr>
            <p:nvPr/>
          </p:nvSpPr>
          <p:spPr bwMode="auto">
            <a:xfrm>
              <a:off x="2941" y="2072"/>
              <a:ext cx="982" cy="407"/>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71">
              <a:extLst>
                <a:ext uri="{FF2B5EF4-FFF2-40B4-BE49-F238E27FC236}">
                  <a16:creationId xmlns:a16="http://schemas.microsoft.com/office/drawing/2014/main" id="{A1DD97E7-EDEA-4928-8C9B-D2780DFE41BD}"/>
                </a:ext>
              </a:extLst>
            </p:cNvPr>
            <p:cNvSpPr>
              <a:spLocks noChangeArrowheads="1"/>
            </p:cNvSpPr>
            <p:nvPr/>
          </p:nvSpPr>
          <p:spPr bwMode="auto">
            <a:xfrm>
              <a:off x="3180" y="2149"/>
              <a:ext cx="17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rPr>
                <a:t>Post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72">
              <a:extLst>
                <a:ext uri="{FF2B5EF4-FFF2-40B4-BE49-F238E27FC236}">
                  <a16:creationId xmlns:a16="http://schemas.microsoft.com/office/drawing/2014/main" id="{7474234C-6912-425E-84C0-8C30A19A68FA}"/>
                </a:ext>
              </a:extLst>
            </p:cNvPr>
            <p:cNvSpPr>
              <a:spLocks noChangeArrowheads="1"/>
            </p:cNvSpPr>
            <p:nvPr/>
          </p:nvSpPr>
          <p:spPr bwMode="auto">
            <a:xfrm>
              <a:off x="3318" y="2149"/>
              <a:ext cx="61"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73">
              <a:extLst>
                <a:ext uri="{FF2B5EF4-FFF2-40B4-BE49-F238E27FC236}">
                  <a16:creationId xmlns:a16="http://schemas.microsoft.com/office/drawing/2014/main" id="{52EF98F7-1DFB-4D52-A527-3A235BCD9A98}"/>
                </a:ext>
              </a:extLst>
            </p:cNvPr>
            <p:cNvSpPr>
              <a:spLocks noChangeArrowheads="1"/>
            </p:cNvSpPr>
            <p:nvPr/>
          </p:nvSpPr>
          <p:spPr bwMode="auto">
            <a:xfrm>
              <a:off x="3343" y="2149"/>
              <a:ext cx="38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rPr>
                <a:t>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74">
              <a:extLst>
                <a:ext uri="{FF2B5EF4-FFF2-40B4-BE49-F238E27FC236}">
                  <a16:creationId xmlns:a16="http://schemas.microsoft.com/office/drawing/2014/main" id="{9E6A09BB-C9FA-47B5-9359-52E0E4D86E80}"/>
                </a:ext>
              </a:extLst>
            </p:cNvPr>
            <p:cNvSpPr>
              <a:spLocks noChangeArrowheads="1"/>
            </p:cNvSpPr>
            <p:nvPr/>
          </p:nvSpPr>
          <p:spPr bwMode="auto">
            <a:xfrm>
              <a:off x="3069" y="2227"/>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75">
              <a:extLst>
                <a:ext uri="{FF2B5EF4-FFF2-40B4-BE49-F238E27FC236}">
                  <a16:creationId xmlns:a16="http://schemas.microsoft.com/office/drawing/2014/main" id="{932941EA-09BC-4236-8A19-67D5587FA1AE}"/>
                </a:ext>
              </a:extLst>
            </p:cNvPr>
            <p:cNvSpPr>
              <a:spLocks noChangeArrowheads="1"/>
            </p:cNvSpPr>
            <p:nvPr/>
          </p:nvSpPr>
          <p:spPr bwMode="auto">
            <a:xfrm>
              <a:off x="3104" y="2227"/>
              <a:ext cx="6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76">
              <a:extLst>
                <a:ext uri="{FF2B5EF4-FFF2-40B4-BE49-F238E27FC236}">
                  <a16:creationId xmlns:a16="http://schemas.microsoft.com/office/drawing/2014/main" id="{08BDC55A-1F8B-40E4-9E97-30533FAB260B}"/>
                </a:ext>
              </a:extLst>
            </p:cNvPr>
            <p:cNvSpPr>
              <a:spLocks noChangeArrowheads="1"/>
            </p:cNvSpPr>
            <p:nvPr/>
          </p:nvSpPr>
          <p:spPr bwMode="auto">
            <a:xfrm>
              <a:off x="3183" y="2234"/>
              <a:ext cx="32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Ensemble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77">
              <a:extLst>
                <a:ext uri="{FF2B5EF4-FFF2-40B4-BE49-F238E27FC236}">
                  <a16:creationId xmlns:a16="http://schemas.microsoft.com/office/drawing/2014/main" id="{19D7957F-B04B-4B30-B540-D8193AF8FBFA}"/>
                </a:ext>
              </a:extLst>
            </p:cNvPr>
            <p:cNvSpPr>
              <a:spLocks noChangeArrowheads="1"/>
            </p:cNvSpPr>
            <p:nvPr/>
          </p:nvSpPr>
          <p:spPr bwMode="auto">
            <a:xfrm>
              <a:off x="3069" y="2313"/>
              <a:ext cx="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78">
              <a:extLst>
                <a:ext uri="{FF2B5EF4-FFF2-40B4-BE49-F238E27FC236}">
                  <a16:creationId xmlns:a16="http://schemas.microsoft.com/office/drawing/2014/main" id="{F06E7CE7-A9BB-4D9D-84AC-D7DAD839509F}"/>
                </a:ext>
              </a:extLst>
            </p:cNvPr>
            <p:cNvSpPr>
              <a:spLocks noChangeArrowheads="1"/>
            </p:cNvSpPr>
            <p:nvPr/>
          </p:nvSpPr>
          <p:spPr bwMode="auto">
            <a:xfrm>
              <a:off x="3104" y="2313"/>
              <a:ext cx="6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ymbol" panose="05050102010706020507" pitchFamily="18" charset="2"/>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79">
              <a:extLst>
                <a:ext uri="{FF2B5EF4-FFF2-40B4-BE49-F238E27FC236}">
                  <a16:creationId xmlns:a16="http://schemas.microsoft.com/office/drawing/2014/main" id="{1255508D-BEFD-4EB7-A1DE-AAF62089192C}"/>
                </a:ext>
              </a:extLst>
            </p:cNvPr>
            <p:cNvSpPr>
              <a:spLocks noChangeArrowheads="1"/>
            </p:cNvSpPr>
            <p:nvPr/>
          </p:nvSpPr>
          <p:spPr bwMode="auto">
            <a:xfrm>
              <a:off x="3183" y="2320"/>
              <a:ext cx="55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Analog ensemble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Freeform 80">
              <a:extLst>
                <a:ext uri="{FF2B5EF4-FFF2-40B4-BE49-F238E27FC236}">
                  <a16:creationId xmlns:a16="http://schemas.microsoft.com/office/drawing/2014/main" id="{E1846CDD-06AB-4F0F-8A9C-C5AB1650ABA7}"/>
                </a:ext>
              </a:extLst>
            </p:cNvPr>
            <p:cNvSpPr>
              <a:spLocks/>
            </p:cNvSpPr>
            <p:nvPr/>
          </p:nvSpPr>
          <p:spPr bwMode="auto">
            <a:xfrm>
              <a:off x="3089" y="2545"/>
              <a:ext cx="686" cy="162"/>
            </a:xfrm>
            <a:custGeom>
              <a:avLst/>
              <a:gdLst>
                <a:gd name="T0" fmla="*/ 362 w 2903"/>
                <a:gd name="T1" fmla="*/ 726 h 726"/>
                <a:gd name="T2" fmla="*/ 2540 w 2903"/>
                <a:gd name="T3" fmla="*/ 726 h 726"/>
                <a:gd name="T4" fmla="*/ 2903 w 2903"/>
                <a:gd name="T5" fmla="*/ 363 h 726"/>
                <a:gd name="T6" fmla="*/ 2540 w 2903"/>
                <a:gd name="T7" fmla="*/ 0 h 726"/>
                <a:gd name="T8" fmla="*/ 362 w 2903"/>
                <a:gd name="T9" fmla="*/ 0 h 726"/>
                <a:gd name="T10" fmla="*/ 0 w 2903"/>
                <a:gd name="T11" fmla="*/ 363 h 726"/>
                <a:gd name="T12" fmla="*/ 362 w 2903"/>
                <a:gd name="T13" fmla="*/ 726 h 726"/>
              </a:gdLst>
              <a:ahLst/>
              <a:cxnLst>
                <a:cxn ang="0">
                  <a:pos x="T0" y="T1"/>
                </a:cxn>
                <a:cxn ang="0">
                  <a:pos x="T2" y="T3"/>
                </a:cxn>
                <a:cxn ang="0">
                  <a:pos x="T4" y="T5"/>
                </a:cxn>
                <a:cxn ang="0">
                  <a:pos x="T6" y="T7"/>
                </a:cxn>
                <a:cxn ang="0">
                  <a:pos x="T8" y="T9"/>
                </a:cxn>
                <a:cxn ang="0">
                  <a:pos x="T10" y="T11"/>
                </a:cxn>
                <a:cxn ang="0">
                  <a:pos x="T12" y="T13"/>
                </a:cxn>
              </a:cxnLst>
              <a:rect l="0" t="0" r="r" b="b"/>
              <a:pathLst>
                <a:path w="2903" h="726">
                  <a:moveTo>
                    <a:pt x="362" y="726"/>
                  </a:moveTo>
                  <a:lnTo>
                    <a:pt x="2540" y="726"/>
                  </a:lnTo>
                  <a:cubicBezTo>
                    <a:pt x="2741" y="726"/>
                    <a:pt x="2903" y="564"/>
                    <a:pt x="2903" y="363"/>
                  </a:cubicBezTo>
                  <a:cubicBezTo>
                    <a:pt x="2903" y="163"/>
                    <a:pt x="2741" y="0"/>
                    <a:pt x="2540" y="0"/>
                  </a:cubicBezTo>
                  <a:lnTo>
                    <a:pt x="362" y="0"/>
                  </a:lnTo>
                  <a:cubicBezTo>
                    <a:pt x="162" y="0"/>
                    <a:pt x="0" y="163"/>
                    <a:pt x="0" y="363"/>
                  </a:cubicBezTo>
                  <a:cubicBezTo>
                    <a:pt x="0" y="564"/>
                    <a:pt x="162" y="726"/>
                    <a:pt x="362" y="726"/>
                  </a:cubicBezTo>
                  <a:close/>
                </a:path>
              </a:pathLst>
            </a:custGeom>
            <a:noFill/>
            <a:ln w="79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Rectangle 81">
              <a:extLst>
                <a:ext uri="{FF2B5EF4-FFF2-40B4-BE49-F238E27FC236}">
                  <a16:creationId xmlns:a16="http://schemas.microsoft.com/office/drawing/2014/main" id="{631E6790-3D00-476F-A746-D6ED7BE95900}"/>
                </a:ext>
              </a:extLst>
            </p:cNvPr>
            <p:cNvSpPr>
              <a:spLocks noChangeArrowheads="1"/>
            </p:cNvSpPr>
            <p:nvPr/>
          </p:nvSpPr>
          <p:spPr bwMode="auto">
            <a:xfrm>
              <a:off x="3114" y="2584"/>
              <a:ext cx="61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Probabilistic forecast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3" name="Freeform 82">
              <a:extLst>
                <a:ext uri="{FF2B5EF4-FFF2-40B4-BE49-F238E27FC236}">
                  <a16:creationId xmlns:a16="http://schemas.microsoft.com/office/drawing/2014/main" id="{D249CE21-9AC4-4A83-94AA-8ED8FDEF98DB}"/>
                </a:ext>
              </a:extLst>
            </p:cNvPr>
            <p:cNvSpPr>
              <a:spLocks/>
            </p:cNvSpPr>
            <p:nvPr/>
          </p:nvSpPr>
          <p:spPr bwMode="auto">
            <a:xfrm>
              <a:off x="2876" y="1565"/>
              <a:ext cx="1111" cy="181"/>
            </a:xfrm>
            <a:custGeom>
              <a:avLst/>
              <a:gdLst>
                <a:gd name="T0" fmla="*/ 403 w 4704"/>
                <a:gd name="T1" fmla="*/ 805 h 805"/>
                <a:gd name="T2" fmla="*/ 4302 w 4704"/>
                <a:gd name="T3" fmla="*/ 805 h 805"/>
                <a:gd name="T4" fmla="*/ 4704 w 4704"/>
                <a:gd name="T5" fmla="*/ 402 h 805"/>
                <a:gd name="T6" fmla="*/ 4302 w 4704"/>
                <a:gd name="T7" fmla="*/ 0 h 805"/>
                <a:gd name="T8" fmla="*/ 403 w 4704"/>
                <a:gd name="T9" fmla="*/ 0 h 805"/>
                <a:gd name="T10" fmla="*/ 0 w 4704"/>
                <a:gd name="T11" fmla="*/ 402 h 805"/>
                <a:gd name="T12" fmla="*/ 403 w 4704"/>
                <a:gd name="T13" fmla="*/ 805 h 805"/>
              </a:gdLst>
              <a:ahLst/>
              <a:cxnLst>
                <a:cxn ang="0">
                  <a:pos x="T0" y="T1"/>
                </a:cxn>
                <a:cxn ang="0">
                  <a:pos x="T2" y="T3"/>
                </a:cxn>
                <a:cxn ang="0">
                  <a:pos x="T4" y="T5"/>
                </a:cxn>
                <a:cxn ang="0">
                  <a:pos x="T6" y="T7"/>
                </a:cxn>
                <a:cxn ang="0">
                  <a:pos x="T8" y="T9"/>
                </a:cxn>
                <a:cxn ang="0">
                  <a:pos x="T10" y="T11"/>
                </a:cxn>
                <a:cxn ang="0">
                  <a:pos x="T12" y="T13"/>
                </a:cxn>
              </a:cxnLst>
              <a:rect l="0" t="0" r="r" b="b"/>
              <a:pathLst>
                <a:path w="4704" h="805">
                  <a:moveTo>
                    <a:pt x="403" y="805"/>
                  </a:moveTo>
                  <a:lnTo>
                    <a:pt x="4302" y="805"/>
                  </a:lnTo>
                  <a:cubicBezTo>
                    <a:pt x="4524" y="805"/>
                    <a:pt x="4704" y="624"/>
                    <a:pt x="4704" y="402"/>
                  </a:cubicBezTo>
                  <a:cubicBezTo>
                    <a:pt x="4704" y="180"/>
                    <a:pt x="4524" y="0"/>
                    <a:pt x="4302" y="0"/>
                  </a:cubicBezTo>
                  <a:lnTo>
                    <a:pt x="403" y="0"/>
                  </a:lnTo>
                  <a:cubicBezTo>
                    <a:pt x="180" y="0"/>
                    <a:pt x="0" y="180"/>
                    <a:pt x="0" y="402"/>
                  </a:cubicBezTo>
                  <a:cubicBezTo>
                    <a:pt x="0" y="624"/>
                    <a:pt x="180" y="805"/>
                    <a:pt x="403" y="805"/>
                  </a:cubicBezTo>
                  <a:close/>
                </a:path>
              </a:pathLst>
            </a:custGeom>
            <a:noFill/>
            <a:ln w="79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Rectangle 83">
              <a:extLst>
                <a:ext uri="{FF2B5EF4-FFF2-40B4-BE49-F238E27FC236}">
                  <a16:creationId xmlns:a16="http://schemas.microsoft.com/office/drawing/2014/main" id="{946E1AAA-5E6D-4A3D-918F-AAA61630EEF2}"/>
                </a:ext>
              </a:extLst>
            </p:cNvPr>
            <p:cNvSpPr>
              <a:spLocks noChangeArrowheads="1"/>
            </p:cNvSpPr>
            <p:nvPr/>
          </p:nvSpPr>
          <p:spPr bwMode="auto">
            <a:xfrm>
              <a:off x="2904" y="1572"/>
              <a:ext cx="6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84">
              <a:extLst>
                <a:ext uri="{FF2B5EF4-FFF2-40B4-BE49-F238E27FC236}">
                  <a16:creationId xmlns:a16="http://schemas.microsoft.com/office/drawing/2014/main" id="{8559564B-9AA6-4222-98DE-8C9819A73BFA}"/>
                </a:ext>
              </a:extLst>
            </p:cNvPr>
            <p:cNvSpPr>
              <a:spLocks noChangeArrowheads="1"/>
            </p:cNvSpPr>
            <p:nvPr/>
          </p:nvSpPr>
          <p:spPr bwMode="auto">
            <a:xfrm>
              <a:off x="2941" y="1572"/>
              <a:ext cx="105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rPr>
                <a:t>Combining the models’ outcomes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6" name="Rectangle 85">
              <a:extLst>
                <a:ext uri="{FF2B5EF4-FFF2-40B4-BE49-F238E27FC236}">
                  <a16:creationId xmlns:a16="http://schemas.microsoft.com/office/drawing/2014/main" id="{ED97C4B8-D648-48CA-B839-2F855A0E0B6F}"/>
                </a:ext>
              </a:extLst>
            </p:cNvPr>
            <p:cNvSpPr>
              <a:spLocks noChangeArrowheads="1"/>
            </p:cNvSpPr>
            <p:nvPr/>
          </p:nvSpPr>
          <p:spPr bwMode="auto">
            <a:xfrm>
              <a:off x="3110" y="1658"/>
              <a:ext cx="681"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by ensemble learning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Line 86">
              <a:extLst>
                <a:ext uri="{FF2B5EF4-FFF2-40B4-BE49-F238E27FC236}">
                  <a16:creationId xmlns:a16="http://schemas.microsoft.com/office/drawing/2014/main" id="{0800BE1E-D070-4017-A4C4-1DCF5173055A}"/>
                </a:ext>
              </a:extLst>
            </p:cNvPr>
            <p:cNvSpPr>
              <a:spLocks noChangeShapeType="1"/>
            </p:cNvSpPr>
            <p:nvPr/>
          </p:nvSpPr>
          <p:spPr bwMode="auto">
            <a:xfrm>
              <a:off x="3432" y="2479"/>
              <a:ext cx="0" cy="29"/>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87">
              <a:extLst>
                <a:ext uri="{FF2B5EF4-FFF2-40B4-BE49-F238E27FC236}">
                  <a16:creationId xmlns:a16="http://schemas.microsoft.com/office/drawing/2014/main" id="{DB1BB314-A74A-4810-863E-67E7239B93DF}"/>
                </a:ext>
              </a:extLst>
            </p:cNvPr>
            <p:cNvSpPr>
              <a:spLocks/>
            </p:cNvSpPr>
            <p:nvPr/>
          </p:nvSpPr>
          <p:spPr bwMode="auto">
            <a:xfrm>
              <a:off x="3410" y="2503"/>
              <a:ext cx="44" cy="42"/>
            </a:xfrm>
            <a:custGeom>
              <a:avLst/>
              <a:gdLst>
                <a:gd name="T0" fmla="*/ 44 w 44"/>
                <a:gd name="T1" fmla="*/ 0 h 42"/>
                <a:gd name="T2" fmla="*/ 22 w 44"/>
                <a:gd name="T3" fmla="*/ 42 h 42"/>
                <a:gd name="T4" fmla="*/ 0 w 44"/>
                <a:gd name="T5" fmla="*/ 0 h 42"/>
                <a:gd name="T6" fmla="*/ 44 w 44"/>
                <a:gd name="T7" fmla="*/ 0 h 42"/>
              </a:gdLst>
              <a:ahLst/>
              <a:cxnLst>
                <a:cxn ang="0">
                  <a:pos x="T0" y="T1"/>
                </a:cxn>
                <a:cxn ang="0">
                  <a:pos x="T2" y="T3"/>
                </a:cxn>
                <a:cxn ang="0">
                  <a:pos x="T4" y="T5"/>
                </a:cxn>
                <a:cxn ang="0">
                  <a:pos x="T6" y="T7"/>
                </a:cxn>
              </a:cxnLst>
              <a:rect l="0" t="0" r="r" b="b"/>
              <a:pathLst>
                <a:path w="44" h="42">
                  <a:moveTo>
                    <a:pt x="44" y="0"/>
                  </a:moveTo>
                  <a:lnTo>
                    <a:pt x="22" y="42"/>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Line 88">
              <a:extLst>
                <a:ext uri="{FF2B5EF4-FFF2-40B4-BE49-F238E27FC236}">
                  <a16:creationId xmlns:a16="http://schemas.microsoft.com/office/drawing/2014/main" id="{23B138ED-354F-4476-A82C-DC78711ACD08}"/>
                </a:ext>
              </a:extLst>
            </p:cNvPr>
            <p:cNvSpPr>
              <a:spLocks noChangeShapeType="1"/>
            </p:cNvSpPr>
            <p:nvPr/>
          </p:nvSpPr>
          <p:spPr bwMode="auto">
            <a:xfrm>
              <a:off x="3432" y="1483"/>
              <a:ext cx="0" cy="4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89">
              <a:extLst>
                <a:ext uri="{FF2B5EF4-FFF2-40B4-BE49-F238E27FC236}">
                  <a16:creationId xmlns:a16="http://schemas.microsoft.com/office/drawing/2014/main" id="{4B22262B-C82F-43B1-AC00-1174ECD302A8}"/>
                </a:ext>
              </a:extLst>
            </p:cNvPr>
            <p:cNvSpPr>
              <a:spLocks/>
            </p:cNvSpPr>
            <p:nvPr/>
          </p:nvSpPr>
          <p:spPr bwMode="auto">
            <a:xfrm>
              <a:off x="3410" y="1523"/>
              <a:ext cx="44" cy="42"/>
            </a:xfrm>
            <a:custGeom>
              <a:avLst/>
              <a:gdLst>
                <a:gd name="T0" fmla="*/ 44 w 44"/>
                <a:gd name="T1" fmla="*/ 0 h 42"/>
                <a:gd name="T2" fmla="*/ 22 w 44"/>
                <a:gd name="T3" fmla="*/ 42 h 42"/>
                <a:gd name="T4" fmla="*/ 0 w 44"/>
                <a:gd name="T5" fmla="*/ 0 h 42"/>
                <a:gd name="T6" fmla="*/ 44 w 44"/>
                <a:gd name="T7" fmla="*/ 0 h 42"/>
              </a:gdLst>
              <a:ahLst/>
              <a:cxnLst>
                <a:cxn ang="0">
                  <a:pos x="T0" y="T1"/>
                </a:cxn>
                <a:cxn ang="0">
                  <a:pos x="T2" y="T3"/>
                </a:cxn>
                <a:cxn ang="0">
                  <a:pos x="T4" y="T5"/>
                </a:cxn>
                <a:cxn ang="0">
                  <a:pos x="T6" y="T7"/>
                </a:cxn>
              </a:cxnLst>
              <a:rect l="0" t="0" r="r" b="b"/>
              <a:pathLst>
                <a:path w="44" h="42">
                  <a:moveTo>
                    <a:pt x="44" y="0"/>
                  </a:moveTo>
                  <a:lnTo>
                    <a:pt x="22" y="42"/>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Line 90">
              <a:extLst>
                <a:ext uri="{FF2B5EF4-FFF2-40B4-BE49-F238E27FC236}">
                  <a16:creationId xmlns:a16="http://schemas.microsoft.com/office/drawing/2014/main" id="{95373D8B-DBD8-478C-B2BF-EBE5895C2037}"/>
                </a:ext>
              </a:extLst>
            </p:cNvPr>
            <p:cNvSpPr>
              <a:spLocks noChangeShapeType="1"/>
            </p:cNvSpPr>
            <p:nvPr/>
          </p:nvSpPr>
          <p:spPr bwMode="auto">
            <a:xfrm>
              <a:off x="3432" y="1746"/>
              <a:ext cx="0" cy="4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91">
              <a:extLst>
                <a:ext uri="{FF2B5EF4-FFF2-40B4-BE49-F238E27FC236}">
                  <a16:creationId xmlns:a16="http://schemas.microsoft.com/office/drawing/2014/main" id="{CAB9262E-B1FF-4D8D-BD68-9223136BAA24}"/>
                </a:ext>
              </a:extLst>
            </p:cNvPr>
            <p:cNvSpPr>
              <a:spLocks/>
            </p:cNvSpPr>
            <p:nvPr/>
          </p:nvSpPr>
          <p:spPr bwMode="auto">
            <a:xfrm>
              <a:off x="3410" y="1786"/>
              <a:ext cx="44" cy="42"/>
            </a:xfrm>
            <a:custGeom>
              <a:avLst/>
              <a:gdLst>
                <a:gd name="T0" fmla="*/ 44 w 44"/>
                <a:gd name="T1" fmla="*/ 0 h 42"/>
                <a:gd name="T2" fmla="*/ 22 w 44"/>
                <a:gd name="T3" fmla="*/ 42 h 42"/>
                <a:gd name="T4" fmla="*/ 0 w 44"/>
                <a:gd name="T5" fmla="*/ 0 h 42"/>
                <a:gd name="T6" fmla="*/ 44 w 44"/>
                <a:gd name="T7" fmla="*/ 0 h 42"/>
              </a:gdLst>
              <a:ahLst/>
              <a:cxnLst>
                <a:cxn ang="0">
                  <a:pos x="T0" y="T1"/>
                </a:cxn>
                <a:cxn ang="0">
                  <a:pos x="T2" y="T3"/>
                </a:cxn>
                <a:cxn ang="0">
                  <a:pos x="T4" y="T5"/>
                </a:cxn>
                <a:cxn ang="0">
                  <a:pos x="T6" y="T7"/>
                </a:cxn>
              </a:cxnLst>
              <a:rect l="0" t="0" r="r" b="b"/>
              <a:pathLst>
                <a:path w="44" h="42">
                  <a:moveTo>
                    <a:pt x="44" y="0"/>
                  </a:moveTo>
                  <a:lnTo>
                    <a:pt x="22" y="42"/>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Line 92">
              <a:extLst>
                <a:ext uri="{FF2B5EF4-FFF2-40B4-BE49-F238E27FC236}">
                  <a16:creationId xmlns:a16="http://schemas.microsoft.com/office/drawing/2014/main" id="{63476EC4-90A8-4BC1-AD57-B72B6E714870}"/>
                </a:ext>
              </a:extLst>
            </p:cNvPr>
            <p:cNvSpPr>
              <a:spLocks noChangeShapeType="1"/>
            </p:cNvSpPr>
            <p:nvPr/>
          </p:nvSpPr>
          <p:spPr bwMode="auto">
            <a:xfrm>
              <a:off x="3432" y="1990"/>
              <a:ext cx="0" cy="46"/>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93">
              <a:extLst>
                <a:ext uri="{FF2B5EF4-FFF2-40B4-BE49-F238E27FC236}">
                  <a16:creationId xmlns:a16="http://schemas.microsoft.com/office/drawing/2014/main" id="{3ED68797-64E8-4BD5-9D0E-F6437D9DC056}"/>
                </a:ext>
              </a:extLst>
            </p:cNvPr>
            <p:cNvSpPr>
              <a:spLocks/>
            </p:cNvSpPr>
            <p:nvPr/>
          </p:nvSpPr>
          <p:spPr bwMode="auto">
            <a:xfrm>
              <a:off x="3410" y="2030"/>
              <a:ext cx="44" cy="42"/>
            </a:xfrm>
            <a:custGeom>
              <a:avLst/>
              <a:gdLst>
                <a:gd name="T0" fmla="*/ 44 w 44"/>
                <a:gd name="T1" fmla="*/ 0 h 42"/>
                <a:gd name="T2" fmla="*/ 22 w 44"/>
                <a:gd name="T3" fmla="*/ 42 h 42"/>
                <a:gd name="T4" fmla="*/ 0 w 44"/>
                <a:gd name="T5" fmla="*/ 0 h 42"/>
                <a:gd name="T6" fmla="*/ 44 w 44"/>
                <a:gd name="T7" fmla="*/ 0 h 42"/>
              </a:gdLst>
              <a:ahLst/>
              <a:cxnLst>
                <a:cxn ang="0">
                  <a:pos x="T0" y="T1"/>
                </a:cxn>
                <a:cxn ang="0">
                  <a:pos x="T2" y="T3"/>
                </a:cxn>
                <a:cxn ang="0">
                  <a:pos x="T4" y="T5"/>
                </a:cxn>
                <a:cxn ang="0">
                  <a:pos x="T6" y="T7"/>
                </a:cxn>
              </a:cxnLst>
              <a:rect l="0" t="0" r="r" b="b"/>
              <a:pathLst>
                <a:path w="44" h="42">
                  <a:moveTo>
                    <a:pt x="44" y="0"/>
                  </a:moveTo>
                  <a:lnTo>
                    <a:pt x="22" y="42"/>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5" name="Group 104">
            <a:extLst>
              <a:ext uri="{FF2B5EF4-FFF2-40B4-BE49-F238E27FC236}">
                <a16:creationId xmlns:a16="http://schemas.microsoft.com/office/drawing/2014/main" id="{4A342A53-7E9D-4C65-A473-A860B904F9F2}"/>
              </a:ext>
            </a:extLst>
          </p:cNvPr>
          <p:cNvGrpSpPr/>
          <p:nvPr/>
        </p:nvGrpSpPr>
        <p:grpSpPr>
          <a:xfrm>
            <a:off x="435538" y="4054183"/>
            <a:ext cx="6689027" cy="2294452"/>
            <a:chOff x="0" y="0"/>
            <a:chExt cx="5597631" cy="1747093"/>
          </a:xfrm>
        </p:grpSpPr>
        <p:sp>
          <p:nvSpPr>
            <p:cNvPr id="106" name="Shape 7983">
              <a:extLst>
                <a:ext uri="{FF2B5EF4-FFF2-40B4-BE49-F238E27FC236}">
                  <a16:creationId xmlns:a16="http://schemas.microsoft.com/office/drawing/2014/main" id="{E85265AA-330A-4F21-92E1-688B7F51B220}"/>
                </a:ext>
              </a:extLst>
            </p:cNvPr>
            <p:cNvSpPr/>
            <p:nvPr/>
          </p:nvSpPr>
          <p:spPr>
            <a:xfrm>
              <a:off x="4107144" y="373045"/>
              <a:ext cx="566476" cy="724353"/>
            </a:xfrm>
            <a:custGeom>
              <a:avLst/>
              <a:gdLst/>
              <a:ahLst/>
              <a:cxnLst/>
              <a:rect l="0" t="0" r="0" b="0"/>
              <a:pathLst>
                <a:path w="566476" h="724353">
                  <a:moveTo>
                    <a:pt x="0" y="724353"/>
                  </a:moveTo>
                  <a:lnTo>
                    <a:pt x="566476" y="724353"/>
                  </a:lnTo>
                  <a:lnTo>
                    <a:pt x="566476" y="0"/>
                  </a:lnTo>
                  <a:lnTo>
                    <a:pt x="0" y="0"/>
                  </a:lnTo>
                  <a:close/>
                </a:path>
              </a:pathLst>
            </a:custGeom>
            <a:ln w="6914" cap="sq">
              <a:miter lim="127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07" name="Rectangle 106">
              <a:extLst>
                <a:ext uri="{FF2B5EF4-FFF2-40B4-BE49-F238E27FC236}">
                  <a16:creationId xmlns:a16="http://schemas.microsoft.com/office/drawing/2014/main" id="{FAC19E47-0FC3-4BA8-9314-2AEDA667B810}"/>
                </a:ext>
              </a:extLst>
            </p:cNvPr>
            <p:cNvSpPr/>
            <p:nvPr/>
          </p:nvSpPr>
          <p:spPr>
            <a:xfrm>
              <a:off x="4238501" y="403780"/>
              <a:ext cx="443346" cy="13911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Random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8" name="Rectangle 107">
              <a:extLst>
                <a:ext uri="{FF2B5EF4-FFF2-40B4-BE49-F238E27FC236}">
                  <a16:creationId xmlns:a16="http://schemas.microsoft.com/office/drawing/2014/main" id="{B60FB7C4-9EBB-4C46-A8BC-291C2233DD67}"/>
                </a:ext>
              </a:extLst>
            </p:cNvPr>
            <p:cNvSpPr/>
            <p:nvPr/>
          </p:nvSpPr>
          <p:spPr>
            <a:xfrm>
              <a:off x="4279522" y="515062"/>
              <a:ext cx="339722"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Forest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9" name="Rectangle 108">
              <a:extLst>
                <a:ext uri="{FF2B5EF4-FFF2-40B4-BE49-F238E27FC236}">
                  <a16:creationId xmlns:a16="http://schemas.microsoft.com/office/drawing/2014/main" id="{4EF1D2BF-A00C-494D-A216-950481EF8E10}"/>
                </a:ext>
              </a:extLst>
            </p:cNvPr>
            <p:cNvSpPr/>
            <p:nvPr/>
          </p:nvSpPr>
          <p:spPr>
            <a:xfrm>
              <a:off x="4296022" y="625863"/>
              <a:ext cx="297727"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fit by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0" name="Rectangle 109">
              <a:extLst>
                <a:ext uri="{FF2B5EF4-FFF2-40B4-BE49-F238E27FC236}">
                  <a16:creationId xmlns:a16="http://schemas.microsoft.com/office/drawing/2014/main" id="{BBA81517-FD96-43C5-B4E9-20CFFA457CCD}"/>
                </a:ext>
              </a:extLst>
            </p:cNvPr>
            <p:cNvSpPr/>
            <p:nvPr/>
          </p:nvSpPr>
          <p:spPr>
            <a:xfrm>
              <a:off x="4283393" y="736941"/>
              <a:ext cx="253078"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MSE</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1" name="Rectangle 110">
              <a:extLst>
                <a:ext uri="{FF2B5EF4-FFF2-40B4-BE49-F238E27FC236}">
                  <a16:creationId xmlns:a16="http://schemas.microsoft.com/office/drawing/2014/main" id="{C5C93C52-4A5D-4458-B441-B8187036F9A4}"/>
                </a:ext>
              </a:extLst>
            </p:cNvPr>
            <p:cNvSpPr/>
            <p:nvPr/>
          </p:nvSpPr>
          <p:spPr>
            <a:xfrm>
              <a:off x="4473100" y="779690"/>
              <a:ext cx="64442" cy="8991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2" name="Rectangle 111">
              <a:extLst>
                <a:ext uri="{FF2B5EF4-FFF2-40B4-BE49-F238E27FC236}">
                  <a16:creationId xmlns:a16="http://schemas.microsoft.com/office/drawing/2014/main" id="{446EAD9E-8ED5-4D29-874E-6692378DF914}"/>
                </a:ext>
              </a:extLst>
            </p:cNvPr>
            <p:cNvSpPr/>
            <p:nvPr/>
          </p:nvSpPr>
          <p:spPr>
            <a:xfrm>
              <a:off x="4358981" y="847834"/>
              <a:ext cx="126968"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&amp;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3" name="Rectangle 112">
              <a:extLst>
                <a:ext uri="{FF2B5EF4-FFF2-40B4-BE49-F238E27FC236}">
                  <a16:creationId xmlns:a16="http://schemas.microsoft.com/office/drawing/2014/main" id="{C5D5F9B9-06BE-49D3-893F-4DAD8DDF0029}"/>
                </a:ext>
              </a:extLst>
            </p:cNvPr>
            <p:cNvSpPr/>
            <p:nvPr/>
          </p:nvSpPr>
          <p:spPr>
            <a:xfrm>
              <a:off x="4259887" y="958911"/>
              <a:ext cx="253831"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MSE</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4" name="Rectangle 113">
              <a:extLst>
                <a:ext uri="{FF2B5EF4-FFF2-40B4-BE49-F238E27FC236}">
                  <a16:creationId xmlns:a16="http://schemas.microsoft.com/office/drawing/2014/main" id="{05E52E66-396F-47F0-B374-1383E2EAD43C}"/>
                </a:ext>
              </a:extLst>
            </p:cNvPr>
            <p:cNvSpPr/>
            <p:nvPr/>
          </p:nvSpPr>
          <p:spPr>
            <a:xfrm>
              <a:off x="4449779" y="1001615"/>
              <a:ext cx="105665" cy="8991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RR</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5" name="Rectangle 114">
              <a:extLst>
                <a:ext uri="{FF2B5EF4-FFF2-40B4-BE49-F238E27FC236}">
                  <a16:creationId xmlns:a16="http://schemas.microsoft.com/office/drawing/2014/main" id="{2B4D1470-3D51-4E41-9C1A-8DB7B61271D7}"/>
                </a:ext>
              </a:extLst>
            </p:cNvPr>
            <p:cNvSpPr/>
            <p:nvPr/>
          </p:nvSpPr>
          <p:spPr>
            <a:xfrm>
              <a:off x="4529699" y="958911"/>
              <a:ext cx="3134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6" name="Shape 7993">
              <a:extLst>
                <a:ext uri="{FF2B5EF4-FFF2-40B4-BE49-F238E27FC236}">
                  <a16:creationId xmlns:a16="http://schemas.microsoft.com/office/drawing/2014/main" id="{5B78FB49-04E8-4ACE-8ABC-78A6160A371C}"/>
                </a:ext>
              </a:extLst>
            </p:cNvPr>
            <p:cNvSpPr/>
            <p:nvPr/>
          </p:nvSpPr>
          <p:spPr>
            <a:xfrm>
              <a:off x="1463871" y="46986"/>
              <a:ext cx="1255866" cy="402092"/>
            </a:xfrm>
            <a:custGeom>
              <a:avLst/>
              <a:gdLst/>
              <a:ahLst/>
              <a:cxnLst/>
              <a:rect l="0" t="0" r="0" b="0"/>
              <a:pathLst>
                <a:path w="1255866" h="402092">
                  <a:moveTo>
                    <a:pt x="201046" y="402092"/>
                  </a:moveTo>
                  <a:lnTo>
                    <a:pt x="1054821" y="402092"/>
                  </a:lnTo>
                  <a:cubicBezTo>
                    <a:pt x="1165806" y="402092"/>
                    <a:pt x="1255866" y="312031"/>
                    <a:pt x="1255866" y="201046"/>
                  </a:cubicBezTo>
                  <a:cubicBezTo>
                    <a:pt x="1255866" y="89968"/>
                    <a:pt x="1165806" y="0"/>
                    <a:pt x="1054821" y="0"/>
                  </a:cubicBezTo>
                  <a:lnTo>
                    <a:pt x="201046" y="0"/>
                  </a:lnTo>
                  <a:cubicBezTo>
                    <a:pt x="89968" y="0"/>
                    <a:pt x="0" y="89968"/>
                    <a:pt x="0" y="201046"/>
                  </a:cubicBezTo>
                  <a:cubicBezTo>
                    <a:pt x="0" y="312031"/>
                    <a:pt x="89968" y="402092"/>
                    <a:pt x="201046" y="402092"/>
                  </a:cubicBezTo>
                  <a:close/>
                </a:path>
              </a:pathLst>
            </a:custGeom>
            <a:ln w="6914" cap="sq">
              <a:miter lim="127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17" name="Rectangle 116">
              <a:extLst>
                <a:ext uri="{FF2B5EF4-FFF2-40B4-BE49-F238E27FC236}">
                  <a16:creationId xmlns:a16="http://schemas.microsoft.com/office/drawing/2014/main" id="{218D6F37-EF33-4AF7-BC37-E8225AED344C}"/>
                </a:ext>
              </a:extLst>
            </p:cNvPr>
            <p:cNvSpPr/>
            <p:nvPr/>
          </p:nvSpPr>
          <p:spPr>
            <a:xfrm>
              <a:off x="1708333" y="84764"/>
              <a:ext cx="202454"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Day</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8" name="Rectangle 117">
              <a:extLst>
                <a:ext uri="{FF2B5EF4-FFF2-40B4-BE49-F238E27FC236}">
                  <a16:creationId xmlns:a16="http://schemas.microsoft.com/office/drawing/2014/main" id="{70647BCC-C415-422B-943D-CB4256C171EE}"/>
                </a:ext>
              </a:extLst>
            </p:cNvPr>
            <p:cNvSpPr/>
            <p:nvPr/>
          </p:nvSpPr>
          <p:spPr>
            <a:xfrm>
              <a:off x="1862090" y="84764"/>
              <a:ext cx="41746"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9" name="Rectangle 118">
              <a:extLst>
                <a:ext uri="{FF2B5EF4-FFF2-40B4-BE49-F238E27FC236}">
                  <a16:creationId xmlns:a16="http://schemas.microsoft.com/office/drawing/2014/main" id="{E5E388A0-918B-47CA-BDCE-ADD75A089E1D}"/>
                </a:ext>
              </a:extLst>
            </p:cNvPr>
            <p:cNvSpPr/>
            <p:nvPr/>
          </p:nvSpPr>
          <p:spPr>
            <a:xfrm>
              <a:off x="1892694" y="84764"/>
              <a:ext cx="814955"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ahead Forecasts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0" name="Rectangle 119">
              <a:extLst>
                <a:ext uri="{FF2B5EF4-FFF2-40B4-BE49-F238E27FC236}">
                  <a16:creationId xmlns:a16="http://schemas.microsoft.com/office/drawing/2014/main" id="{FD1FDE35-9373-4BA9-8C5D-9719D6AAE3C7}"/>
                </a:ext>
              </a:extLst>
            </p:cNvPr>
            <p:cNvSpPr/>
            <p:nvPr/>
          </p:nvSpPr>
          <p:spPr>
            <a:xfrm>
              <a:off x="1590343" y="195657"/>
              <a:ext cx="1334335"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including the past forecasts</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1" name="Rectangle 120">
              <a:extLst>
                <a:ext uri="{FF2B5EF4-FFF2-40B4-BE49-F238E27FC236}">
                  <a16:creationId xmlns:a16="http://schemas.microsoft.com/office/drawing/2014/main" id="{A72AD17E-F41A-423B-AD40-75FE95B023EC}"/>
                </a:ext>
              </a:extLst>
            </p:cNvPr>
            <p:cNvSpPr/>
            <p:nvPr/>
          </p:nvSpPr>
          <p:spPr>
            <a:xfrm>
              <a:off x="1546741" y="306735"/>
              <a:ext cx="497191"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Outcomes</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2" name="Rectangle 121">
              <a:extLst>
                <a:ext uri="{FF2B5EF4-FFF2-40B4-BE49-F238E27FC236}">
                  <a16:creationId xmlns:a16="http://schemas.microsoft.com/office/drawing/2014/main" id="{FD1A8283-923A-42FF-9EF4-A41715AB23E8}"/>
                </a:ext>
              </a:extLst>
            </p:cNvPr>
            <p:cNvSpPr/>
            <p:nvPr/>
          </p:nvSpPr>
          <p:spPr>
            <a:xfrm>
              <a:off x="1948459" y="306735"/>
              <a:ext cx="31340"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3" name="Rectangle 122">
              <a:extLst>
                <a:ext uri="{FF2B5EF4-FFF2-40B4-BE49-F238E27FC236}">
                  <a16:creationId xmlns:a16="http://schemas.microsoft.com/office/drawing/2014/main" id="{DFCD1619-0B47-47BB-8EF0-F7307302DC3E}"/>
                </a:ext>
              </a:extLst>
            </p:cNvPr>
            <p:cNvSpPr/>
            <p:nvPr/>
          </p:nvSpPr>
          <p:spPr>
            <a:xfrm>
              <a:off x="1920809" y="306735"/>
              <a:ext cx="34828"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4" name="Rectangle 123">
              <a:extLst>
                <a:ext uri="{FF2B5EF4-FFF2-40B4-BE49-F238E27FC236}">
                  <a16:creationId xmlns:a16="http://schemas.microsoft.com/office/drawing/2014/main" id="{E363340A-2C21-4E2B-ACF5-27F3CC5A1A64}"/>
                </a:ext>
              </a:extLst>
            </p:cNvPr>
            <p:cNvSpPr/>
            <p:nvPr/>
          </p:nvSpPr>
          <p:spPr>
            <a:xfrm>
              <a:off x="1969480" y="306735"/>
              <a:ext cx="268141"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MLR</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5" name="Rectangle 124">
              <a:extLst>
                <a:ext uri="{FF2B5EF4-FFF2-40B4-BE49-F238E27FC236}">
                  <a16:creationId xmlns:a16="http://schemas.microsoft.com/office/drawing/2014/main" id="{92A4ADC0-7314-4C87-BAED-929977A3D978}"/>
                </a:ext>
              </a:extLst>
            </p:cNvPr>
            <p:cNvSpPr/>
            <p:nvPr/>
          </p:nvSpPr>
          <p:spPr>
            <a:xfrm>
              <a:off x="2169420" y="306735"/>
              <a:ext cx="60766"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6" name="Rectangle 125">
              <a:extLst>
                <a:ext uri="{FF2B5EF4-FFF2-40B4-BE49-F238E27FC236}">
                  <a16:creationId xmlns:a16="http://schemas.microsoft.com/office/drawing/2014/main" id="{33A14E45-C185-48E9-91DB-503A0D528AA1}"/>
                </a:ext>
              </a:extLst>
            </p:cNvPr>
            <p:cNvSpPr/>
            <p:nvPr/>
          </p:nvSpPr>
          <p:spPr>
            <a:xfrm>
              <a:off x="2215510" y="306735"/>
              <a:ext cx="267698"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ANN</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7" name="Rectangle 126">
              <a:extLst>
                <a:ext uri="{FF2B5EF4-FFF2-40B4-BE49-F238E27FC236}">
                  <a16:creationId xmlns:a16="http://schemas.microsoft.com/office/drawing/2014/main" id="{0D38E4D1-0EED-418F-B715-3E46F93E055A}"/>
                </a:ext>
              </a:extLst>
            </p:cNvPr>
            <p:cNvSpPr/>
            <p:nvPr/>
          </p:nvSpPr>
          <p:spPr>
            <a:xfrm>
              <a:off x="2415541" y="306735"/>
              <a:ext cx="60766"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8" name="Rectangle 127">
              <a:extLst>
                <a:ext uri="{FF2B5EF4-FFF2-40B4-BE49-F238E27FC236}">
                  <a16:creationId xmlns:a16="http://schemas.microsoft.com/office/drawing/2014/main" id="{0E9BE642-A322-4376-83FF-91DC14C1A6F8}"/>
                </a:ext>
              </a:extLst>
            </p:cNvPr>
            <p:cNvSpPr/>
            <p:nvPr/>
          </p:nvSpPr>
          <p:spPr>
            <a:xfrm>
              <a:off x="2461632" y="306735"/>
              <a:ext cx="23805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SVR</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9" name="Shape 8005">
              <a:extLst>
                <a:ext uri="{FF2B5EF4-FFF2-40B4-BE49-F238E27FC236}">
                  <a16:creationId xmlns:a16="http://schemas.microsoft.com/office/drawing/2014/main" id="{9A2112EA-AC02-4E30-A3DA-FDA1967BAF35}"/>
                </a:ext>
              </a:extLst>
            </p:cNvPr>
            <p:cNvSpPr/>
            <p:nvPr/>
          </p:nvSpPr>
          <p:spPr>
            <a:xfrm>
              <a:off x="1441840" y="978928"/>
              <a:ext cx="1300942" cy="556429"/>
            </a:xfrm>
            <a:custGeom>
              <a:avLst/>
              <a:gdLst/>
              <a:ahLst/>
              <a:cxnLst/>
              <a:rect l="0" t="0" r="0" b="0"/>
              <a:pathLst>
                <a:path w="1300942" h="556429">
                  <a:moveTo>
                    <a:pt x="278201" y="556429"/>
                  </a:moveTo>
                  <a:lnTo>
                    <a:pt x="1022742" y="556429"/>
                  </a:lnTo>
                  <a:cubicBezTo>
                    <a:pt x="1176314" y="556429"/>
                    <a:pt x="1300942" y="431865"/>
                    <a:pt x="1300942" y="278209"/>
                  </a:cubicBezTo>
                  <a:cubicBezTo>
                    <a:pt x="1300942" y="124554"/>
                    <a:pt x="1176314" y="0"/>
                    <a:pt x="1022742" y="0"/>
                  </a:cubicBezTo>
                  <a:lnTo>
                    <a:pt x="278201" y="0"/>
                  </a:lnTo>
                  <a:cubicBezTo>
                    <a:pt x="124536" y="0"/>
                    <a:pt x="0" y="124554"/>
                    <a:pt x="0" y="278209"/>
                  </a:cubicBezTo>
                  <a:cubicBezTo>
                    <a:pt x="0" y="431865"/>
                    <a:pt x="124536" y="556429"/>
                    <a:pt x="278201" y="556429"/>
                  </a:cubicBezTo>
                  <a:close/>
                </a:path>
              </a:pathLst>
            </a:custGeom>
            <a:ln w="6914" cap="sq">
              <a:miter lim="127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30" name="Rectangle 129">
              <a:extLst>
                <a:ext uri="{FF2B5EF4-FFF2-40B4-BE49-F238E27FC236}">
                  <a16:creationId xmlns:a16="http://schemas.microsoft.com/office/drawing/2014/main" id="{46AF579A-4263-4B50-85DF-FD7BBA7C74A3}"/>
                </a:ext>
              </a:extLst>
            </p:cNvPr>
            <p:cNvSpPr/>
            <p:nvPr/>
          </p:nvSpPr>
          <p:spPr>
            <a:xfrm>
              <a:off x="1690819" y="1038211"/>
              <a:ext cx="255352"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Hour</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31" name="Rectangle 130">
              <a:extLst>
                <a:ext uri="{FF2B5EF4-FFF2-40B4-BE49-F238E27FC236}">
                  <a16:creationId xmlns:a16="http://schemas.microsoft.com/office/drawing/2014/main" id="{8767AEB0-DC00-4814-BF79-091B29DE8148}"/>
                </a:ext>
              </a:extLst>
            </p:cNvPr>
            <p:cNvSpPr/>
            <p:nvPr/>
          </p:nvSpPr>
          <p:spPr>
            <a:xfrm>
              <a:off x="1880526" y="1038211"/>
              <a:ext cx="41848"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32" name="Rectangle 131">
              <a:extLst>
                <a:ext uri="{FF2B5EF4-FFF2-40B4-BE49-F238E27FC236}">
                  <a16:creationId xmlns:a16="http://schemas.microsoft.com/office/drawing/2014/main" id="{AB80FEBA-8F71-4018-8351-AB2E8F6842AD}"/>
                </a:ext>
              </a:extLst>
            </p:cNvPr>
            <p:cNvSpPr/>
            <p:nvPr/>
          </p:nvSpPr>
          <p:spPr>
            <a:xfrm>
              <a:off x="1911130" y="1038211"/>
              <a:ext cx="780776"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ahead Forecasts</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33" name="Rectangle 132">
              <a:extLst>
                <a:ext uri="{FF2B5EF4-FFF2-40B4-BE49-F238E27FC236}">
                  <a16:creationId xmlns:a16="http://schemas.microsoft.com/office/drawing/2014/main" id="{A6A5D78F-A166-4FC4-83EF-B31F63302C09}"/>
                </a:ext>
              </a:extLst>
            </p:cNvPr>
            <p:cNvSpPr/>
            <p:nvPr/>
          </p:nvSpPr>
          <p:spPr>
            <a:xfrm>
              <a:off x="1579281" y="1149494"/>
              <a:ext cx="3134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34" name="Rectangle 133">
              <a:extLst>
                <a:ext uri="{FF2B5EF4-FFF2-40B4-BE49-F238E27FC236}">
                  <a16:creationId xmlns:a16="http://schemas.microsoft.com/office/drawing/2014/main" id="{9CE0F477-185D-4FC8-866C-C67C30B3791F}"/>
                </a:ext>
              </a:extLst>
            </p:cNvPr>
            <p:cNvSpPr/>
            <p:nvPr/>
          </p:nvSpPr>
          <p:spPr>
            <a:xfrm>
              <a:off x="1602326" y="1149494"/>
              <a:ext cx="1377314"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including the past forecasts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35" name="Rectangle 134">
              <a:extLst>
                <a:ext uri="{FF2B5EF4-FFF2-40B4-BE49-F238E27FC236}">
                  <a16:creationId xmlns:a16="http://schemas.microsoft.com/office/drawing/2014/main" id="{D9DE1F3F-30D1-4F84-A0C0-BB361E60DCAE}"/>
                </a:ext>
              </a:extLst>
            </p:cNvPr>
            <p:cNvSpPr/>
            <p:nvPr/>
          </p:nvSpPr>
          <p:spPr>
            <a:xfrm>
              <a:off x="1597256" y="1260341"/>
              <a:ext cx="497192"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Outcomes</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36" name="Rectangle 135">
              <a:extLst>
                <a:ext uri="{FF2B5EF4-FFF2-40B4-BE49-F238E27FC236}">
                  <a16:creationId xmlns:a16="http://schemas.microsoft.com/office/drawing/2014/main" id="{E582B697-43DF-493E-9372-2BA84AF630AD}"/>
                </a:ext>
              </a:extLst>
            </p:cNvPr>
            <p:cNvSpPr/>
            <p:nvPr/>
          </p:nvSpPr>
          <p:spPr>
            <a:xfrm>
              <a:off x="1971508" y="1260342"/>
              <a:ext cx="34828"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37" name="Rectangle 136">
              <a:extLst>
                <a:ext uri="{FF2B5EF4-FFF2-40B4-BE49-F238E27FC236}">
                  <a16:creationId xmlns:a16="http://schemas.microsoft.com/office/drawing/2014/main" id="{6781BE3B-E47C-461C-9781-8F89597E278D}"/>
                </a:ext>
              </a:extLst>
            </p:cNvPr>
            <p:cNvSpPr/>
            <p:nvPr/>
          </p:nvSpPr>
          <p:spPr>
            <a:xfrm>
              <a:off x="1999158" y="1260342"/>
              <a:ext cx="3134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38" name="Rectangle 137">
              <a:extLst>
                <a:ext uri="{FF2B5EF4-FFF2-40B4-BE49-F238E27FC236}">
                  <a16:creationId xmlns:a16="http://schemas.microsoft.com/office/drawing/2014/main" id="{2A0BD91E-4966-4AC3-B2B0-E5EDA6181DCA}"/>
                </a:ext>
              </a:extLst>
            </p:cNvPr>
            <p:cNvSpPr/>
            <p:nvPr/>
          </p:nvSpPr>
          <p:spPr>
            <a:xfrm>
              <a:off x="2020179" y="1260341"/>
              <a:ext cx="788003"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Persistence and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39" name="Rectangle 138">
              <a:extLst>
                <a:ext uri="{FF2B5EF4-FFF2-40B4-BE49-F238E27FC236}">
                  <a16:creationId xmlns:a16="http://schemas.microsoft.com/office/drawing/2014/main" id="{F82CF15F-458D-423D-BC76-08DE227A5536}"/>
                </a:ext>
              </a:extLst>
            </p:cNvPr>
            <p:cNvSpPr/>
            <p:nvPr/>
          </p:nvSpPr>
          <p:spPr>
            <a:xfrm>
              <a:off x="1716445" y="1371419"/>
              <a:ext cx="1037968"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Combined Forecasts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40" name="Shape 8015">
              <a:extLst>
                <a:ext uri="{FF2B5EF4-FFF2-40B4-BE49-F238E27FC236}">
                  <a16:creationId xmlns:a16="http://schemas.microsoft.com/office/drawing/2014/main" id="{D495ACA6-0DC9-48A4-858F-9B921B161A73}"/>
                </a:ext>
              </a:extLst>
            </p:cNvPr>
            <p:cNvSpPr/>
            <p:nvPr/>
          </p:nvSpPr>
          <p:spPr>
            <a:xfrm>
              <a:off x="3002823" y="248850"/>
              <a:ext cx="775145" cy="414812"/>
            </a:xfrm>
            <a:custGeom>
              <a:avLst/>
              <a:gdLst/>
              <a:ahLst/>
              <a:cxnLst/>
              <a:rect l="0" t="0" r="0" b="0"/>
              <a:pathLst>
                <a:path w="775145" h="414812">
                  <a:moveTo>
                    <a:pt x="193763" y="414812"/>
                  </a:moveTo>
                  <a:lnTo>
                    <a:pt x="581382" y="414812"/>
                  </a:lnTo>
                  <a:cubicBezTo>
                    <a:pt x="688403" y="414812"/>
                    <a:pt x="775145" y="321986"/>
                    <a:pt x="775145" y="207406"/>
                  </a:cubicBezTo>
                  <a:cubicBezTo>
                    <a:pt x="775145" y="92918"/>
                    <a:pt x="688403" y="0"/>
                    <a:pt x="581382" y="0"/>
                  </a:cubicBezTo>
                  <a:lnTo>
                    <a:pt x="193763" y="0"/>
                  </a:lnTo>
                  <a:cubicBezTo>
                    <a:pt x="86742" y="0"/>
                    <a:pt x="0" y="92918"/>
                    <a:pt x="0" y="207406"/>
                  </a:cubicBezTo>
                  <a:cubicBezTo>
                    <a:pt x="0" y="321986"/>
                    <a:pt x="86742" y="414812"/>
                    <a:pt x="193763" y="414812"/>
                  </a:cubicBezTo>
                  <a:close/>
                </a:path>
              </a:pathLst>
            </a:custGeom>
            <a:ln w="6914" cap="sq">
              <a:miter lim="127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41" name="Rectangle 140">
              <a:extLst>
                <a:ext uri="{FF2B5EF4-FFF2-40B4-BE49-F238E27FC236}">
                  <a16:creationId xmlns:a16="http://schemas.microsoft.com/office/drawing/2014/main" id="{04E6F1B5-F639-48FE-AB5A-55E8717CBBCA}"/>
                </a:ext>
              </a:extLst>
            </p:cNvPr>
            <p:cNvSpPr/>
            <p:nvPr/>
          </p:nvSpPr>
          <p:spPr>
            <a:xfrm>
              <a:off x="3119616" y="290398"/>
              <a:ext cx="854521"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Ramp Rates of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42" name="Rectangle 141">
              <a:extLst>
                <a:ext uri="{FF2B5EF4-FFF2-40B4-BE49-F238E27FC236}">
                  <a16:creationId xmlns:a16="http://schemas.microsoft.com/office/drawing/2014/main" id="{01ACD26C-100D-431F-87AE-C77AC7BFE6D4}"/>
                </a:ext>
              </a:extLst>
            </p:cNvPr>
            <p:cNvSpPr/>
            <p:nvPr/>
          </p:nvSpPr>
          <p:spPr>
            <a:xfrm>
              <a:off x="3194097" y="401681"/>
              <a:ext cx="202454"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Day</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43" name="Rectangle 142">
              <a:extLst>
                <a:ext uri="{FF2B5EF4-FFF2-40B4-BE49-F238E27FC236}">
                  <a16:creationId xmlns:a16="http://schemas.microsoft.com/office/drawing/2014/main" id="{1B3F3CB5-7D3A-47F5-B63C-FF949277974F}"/>
                </a:ext>
              </a:extLst>
            </p:cNvPr>
            <p:cNvSpPr/>
            <p:nvPr/>
          </p:nvSpPr>
          <p:spPr>
            <a:xfrm>
              <a:off x="3347762" y="401681"/>
              <a:ext cx="41746"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44" name="Rectangle 143">
              <a:extLst>
                <a:ext uri="{FF2B5EF4-FFF2-40B4-BE49-F238E27FC236}">
                  <a16:creationId xmlns:a16="http://schemas.microsoft.com/office/drawing/2014/main" id="{6F5501E5-62C3-4EBC-9505-B9E4F2B9915D}"/>
                </a:ext>
              </a:extLst>
            </p:cNvPr>
            <p:cNvSpPr/>
            <p:nvPr/>
          </p:nvSpPr>
          <p:spPr>
            <a:xfrm>
              <a:off x="3378458" y="401681"/>
              <a:ext cx="317909"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ahead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45" name="Rectangle 144">
              <a:extLst>
                <a:ext uri="{FF2B5EF4-FFF2-40B4-BE49-F238E27FC236}">
                  <a16:creationId xmlns:a16="http://schemas.microsoft.com/office/drawing/2014/main" id="{2F337AFD-B138-44F4-9B18-3B876330EAF0}"/>
                </a:ext>
              </a:extLst>
            </p:cNvPr>
            <p:cNvSpPr/>
            <p:nvPr/>
          </p:nvSpPr>
          <p:spPr>
            <a:xfrm>
              <a:off x="3219631" y="512276"/>
              <a:ext cx="460582"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Forecasts</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46" name="Shape 8021">
              <a:extLst>
                <a:ext uri="{FF2B5EF4-FFF2-40B4-BE49-F238E27FC236}">
                  <a16:creationId xmlns:a16="http://schemas.microsoft.com/office/drawing/2014/main" id="{300F2458-E8F4-4ACF-B5D4-D3512FC96835}"/>
                </a:ext>
              </a:extLst>
            </p:cNvPr>
            <p:cNvSpPr/>
            <p:nvPr/>
          </p:nvSpPr>
          <p:spPr>
            <a:xfrm>
              <a:off x="2742782" y="1086917"/>
              <a:ext cx="203258" cy="170220"/>
            </a:xfrm>
            <a:custGeom>
              <a:avLst/>
              <a:gdLst/>
              <a:ahLst/>
              <a:cxnLst/>
              <a:rect l="0" t="0" r="0" b="0"/>
              <a:pathLst>
                <a:path w="203258" h="170220">
                  <a:moveTo>
                    <a:pt x="0" y="170220"/>
                  </a:moveTo>
                  <a:lnTo>
                    <a:pt x="67937" y="170220"/>
                  </a:lnTo>
                  <a:lnTo>
                    <a:pt x="67937" y="0"/>
                  </a:lnTo>
                  <a:lnTo>
                    <a:pt x="203258"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47" name="Shape 8022">
              <a:extLst>
                <a:ext uri="{FF2B5EF4-FFF2-40B4-BE49-F238E27FC236}">
                  <a16:creationId xmlns:a16="http://schemas.microsoft.com/office/drawing/2014/main" id="{B8329051-DF3B-4626-ADC6-35DB67EF82C0}"/>
                </a:ext>
              </a:extLst>
            </p:cNvPr>
            <p:cNvSpPr/>
            <p:nvPr/>
          </p:nvSpPr>
          <p:spPr>
            <a:xfrm>
              <a:off x="2937928" y="1054470"/>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48" name="Shape 8023">
              <a:extLst>
                <a:ext uri="{FF2B5EF4-FFF2-40B4-BE49-F238E27FC236}">
                  <a16:creationId xmlns:a16="http://schemas.microsoft.com/office/drawing/2014/main" id="{2D5D90B3-A2F2-4354-BB98-EB30263672E3}"/>
                </a:ext>
              </a:extLst>
            </p:cNvPr>
            <p:cNvSpPr/>
            <p:nvPr/>
          </p:nvSpPr>
          <p:spPr>
            <a:xfrm>
              <a:off x="2719737" y="250970"/>
              <a:ext cx="226303" cy="205286"/>
            </a:xfrm>
            <a:custGeom>
              <a:avLst/>
              <a:gdLst/>
              <a:ahLst/>
              <a:cxnLst/>
              <a:rect l="0" t="0" r="0" b="0"/>
              <a:pathLst>
                <a:path w="226303" h="205286">
                  <a:moveTo>
                    <a:pt x="0" y="0"/>
                  </a:moveTo>
                  <a:lnTo>
                    <a:pt x="97527" y="0"/>
                  </a:lnTo>
                  <a:lnTo>
                    <a:pt x="97527" y="205286"/>
                  </a:lnTo>
                  <a:lnTo>
                    <a:pt x="226303" y="205286"/>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49" name="Shape 8024">
              <a:extLst>
                <a:ext uri="{FF2B5EF4-FFF2-40B4-BE49-F238E27FC236}">
                  <a16:creationId xmlns:a16="http://schemas.microsoft.com/office/drawing/2014/main" id="{95747140-B690-48E5-9F72-2EDF9DD1D28D}"/>
                </a:ext>
              </a:extLst>
            </p:cNvPr>
            <p:cNvSpPr/>
            <p:nvPr/>
          </p:nvSpPr>
          <p:spPr>
            <a:xfrm>
              <a:off x="2937928" y="423808"/>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50" name="Shape 8025">
              <a:extLst>
                <a:ext uri="{FF2B5EF4-FFF2-40B4-BE49-F238E27FC236}">
                  <a16:creationId xmlns:a16="http://schemas.microsoft.com/office/drawing/2014/main" id="{85E71EBC-43D7-4F87-8626-30248FB066E4}"/>
                </a:ext>
              </a:extLst>
            </p:cNvPr>
            <p:cNvSpPr/>
            <p:nvPr/>
          </p:nvSpPr>
          <p:spPr>
            <a:xfrm>
              <a:off x="2817264" y="62646"/>
              <a:ext cx="1573151" cy="253588"/>
            </a:xfrm>
            <a:custGeom>
              <a:avLst/>
              <a:gdLst/>
              <a:ahLst/>
              <a:cxnLst/>
              <a:rect l="0" t="0" r="0" b="0"/>
              <a:pathLst>
                <a:path w="1573151" h="253588">
                  <a:moveTo>
                    <a:pt x="0" y="186204"/>
                  </a:moveTo>
                  <a:lnTo>
                    <a:pt x="0" y="0"/>
                  </a:lnTo>
                  <a:lnTo>
                    <a:pt x="1573151" y="0"/>
                  </a:lnTo>
                  <a:lnTo>
                    <a:pt x="1573151" y="253588"/>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51" name="Shape 8026">
              <a:extLst>
                <a:ext uri="{FF2B5EF4-FFF2-40B4-BE49-F238E27FC236}">
                  <a16:creationId xmlns:a16="http://schemas.microsoft.com/office/drawing/2014/main" id="{5F5523D9-0015-43D2-B8BB-FE7BBDDED9E2}"/>
                </a:ext>
              </a:extLst>
            </p:cNvPr>
            <p:cNvSpPr/>
            <p:nvPr/>
          </p:nvSpPr>
          <p:spPr>
            <a:xfrm>
              <a:off x="2792928" y="224514"/>
              <a:ext cx="48671" cy="48671"/>
            </a:xfrm>
            <a:custGeom>
              <a:avLst/>
              <a:gdLst/>
              <a:ahLst/>
              <a:cxnLst/>
              <a:rect l="0" t="0" r="0" b="0"/>
              <a:pathLst>
                <a:path w="48671" h="48671">
                  <a:moveTo>
                    <a:pt x="24336" y="0"/>
                  </a:moveTo>
                  <a:cubicBezTo>
                    <a:pt x="37794" y="0"/>
                    <a:pt x="48671" y="10969"/>
                    <a:pt x="48671" y="24336"/>
                  </a:cubicBezTo>
                  <a:cubicBezTo>
                    <a:pt x="48671" y="37794"/>
                    <a:pt x="37794" y="48671"/>
                    <a:pt x="24336" y="48671"/>
                  </a:cubicBezTo>
                  <a:cubicBezTo>
                    <a:pt x="10877" y="48671"/>
                    <a:pt x="0" y="37794"/>
                    <a:pt x="0" y="24336"/>
                  </a:cubicBezTo>
                  <a:cubicBezTo>
                    <a:pt x="0" y="10969"/>
                    <a:pt x="10877" y="0"/>
                    <a:pt x="24336"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52" name="Shape 8027">
              <a:extLst>
                <a:ext uri="{FF2B5EF4-FFF2-40B4-BE49-F238E27FC236}">
                  <a16:creationId xmlns:a16="http://schemas.microsoft.com/office/drawing/2014/main" id="{A93BE57F-BF6D-48F5-8645-AD1E46239546}"/>
                </a:ext>
              </a:extLst>
            </p:cNvPr>
            <p:cNvSpPr/>
            <p:nvPr/>
          </p:nvSpPr>
          <p:spPr>
            <a:xfrm>
              <a:off x="4357967" y="308122"/>
              <a:ext cx="64895" cy="64895"/>
            </a:xfrm>
            <a:custGeom>
              <a:avLst/>
              <a:gdLst/>
              <a:ahLst/>
              <a:cxnLst/>
              <a:rect l="0" t="0" r="0" b="0"/>
              <a:pathLst>
                <a:path w="64895" h="64895">
                  <a:moveTo>
                    <a:pt x="0" y="0"/>
                  </a:moveTo>
                  <a:lnTo>
                    <a:pt x="64895" y="0"/>
                  </a:lnTo>
                  <a:lnTo>
                    <a:pt x="32448"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53" name="Shape 8028">
              <a:extLst>
                <a:ext uri="{FF2B5EF4-FFF2-40B4-BE49-F238E27FC236}">
                  <a16:creationId xmlns:a16="http://schemas.microsoft.com/office/drawing/2014/main" id="{B83FC078-6F9D-4A97-B57F-B59926400CE2}"/>
                </a:ext>
              </a:extLst>
            </p:cNvPr>
            <p:cNvSpPr/>
            <p:nvPr/>
          </p:nvSpPr>
          <p:spPr>
            <a:xfrm>
              <a:off x="3777968" y="907009"/>
              <a:ext cx="272393" cy="171501"/>
            </a:xfrm>
            <a:custGeom>
              <a:avLst/>
              <a:gdLst/>
              <a:ahLst/>
              <a:cxnLst/>
              <a:rect l="0" t="0" r="0" b="0"/>
              <a:pathLst>
                <a:path w="272393" h="171501">
                  <a:moveTo>
                    <a:pt x="0" y="171501"/>
                  </a:moveTo>
                  <a:lnTo>
                    <a:pt x="124444" y="171501"/>
                  </a:lnTo>
                  <a:lnTo>
                    <a:pt x="124444" y="0"/>
                  </a:lnTo>
                  <a:lnTo>
                    <a:pt x="272393"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54" name="Shape 8029">
              <a:extLst>
                <a:ext uri="{FF2B5EF4-FFF2-40B4-BE49-F238E27FC236}">
                  <a16:creationId xmlns:a16="http://schemas.microsoft.com/office/drawing/2014/main" id="{1DEC0EDE-3EED-4CED-920B-760E01C3A638}"/>
                </a:ext>
              </a:extLst>
            </p:cNvPr>
            <p:cNvSpPr/>
            <p:nvPr/>
          </p:nvSpPr>
          <p:spPr>
            <a:xfrm>
              <a:off x="4042249" y="874561"/>
              <a:ext cx="64895" cy="64894"/>
            </a:xfrm>
            <a:custGeom>
              <a:avLst/>
              <a:gdLst/>
              <a:ahLst/>
              <a:cxnLst/>
              <a:rect l="0" t="0" r="0" b="0"/>
              <a:pathLst>
                <a:path w="64895" h="64894">
                  <a:moveTo>
                    <a:pt x="0" y="0"/>
                  </a:moveTo>
                  <a:lnTo>
                    <a:pt x="64895" y="32448"/>
                  </a:lnTo>
                  <a:lnTo>
                    <a:pt x="0" y="6489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55" name="Shape 8030">
              <a:extLst>
                <a:ext uri="{FF2B5EF4-FFF2-40B4-BE49-F238E27FC236}">
                  <a16:creationId xmlns:a16="http://schemas.microsoft.com/office/drawing/2014/main" id="{830C3822-66D8-494F-B4D0-D384DAF1C1DF}"/>
                </a:ext>
              </a:extLst>
            </p:cNvPr>
            <p:cNvSpPr/>
            <p:nvPr/>
          </p:nvSpPr>
          <p:spPr>
            <a:xfrm>
              <a:off x="4792874" y="521612"/>
              <a:ext cx="633003" cy="427238"/>
            </a:xfrm>
            <a:custGeom>
              <a:avLst/>
              <a:gdLst/>
              <a:ahLst/>
              <a:cxnLst/>
              <a:rect l="0" t="0" r="0" b="0"/>
              <a:pathLst>
                <a:path w="633003" h="427238">
                  <a:moveTo>
                    <a:pt x="158274" y="427238"/>
                  </a:moveTo>
                  <a:lnTo>
                    <a:pt x="474730" y="427238"/>
                  </a:lnTo>
                  <a:cubicBezTo>
                    <a:pt x="562116" y="427238"/>
                    <a:pt x="633003" y="331591"/>
                    <a:pt x="633003" y="213582"/>
                  </a:cubicBezTo>
                  <a:cubicBezTo>
                    <a:pt x="633003" y="95591"/>
                    <a:pt x="562116" y="0"/>
                    <a:pt x="474730" y="0"/>
                  </a:cubicBezTo>
                  <a:lnTo>
                    <a:pt x="158274" y="0"/>
                  </a:lnTo>
                  <a:cubicBezTo>
                    <a:pt x="70887" y="0"/>
                    <a:pt x="0" y="95591"/>
                    <a:pt x="0" y="213582"/>
                  </a:cubicBezTo>
                  <a:cubicBezTo>
                    <a:pt x="0" y="331591"/>
                    <a:pt x="70887" y="427238"/>
                    <a:pt x="158274" y="427238"/>
                  </a:cubicBez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56" name="Rectangle 155">
              <a:extLst>
                <a:ext uri="{FF2B5EF4-FFF2-40B4-BE49-F238E27FC236}">
                  <a16:creationId xmlns:a16="http://schemas.microsoft.com/office/drawing/2014/main" id="{0D23957F-563D-44B0-97DF-5BE45BC3EFEF}"/>
                </a:ext>
              </a:extLst>
            </p:cNvPr>
            <p:cNvSpPr/>
            <p:nvPr/>
          </p:nvSpPr>
          <p:spPr>
            <a:xfrm>
              <a:off x="4826336" y="625863"/>
              <a:ext cx="725074"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Adjusted Hour</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57" name="Rectangle 156">
              <a:extLst>
                <a:ext uri="{FF2B5EF4-FFF2-40B4-BE49-F238E27FC236}">
                  <a16:creationId xmlns:a16="http://schemas.microsoft.com/office/drawing/2014/main" id="{CA4558BE-B200-46BB-846F-4B8A9900321D}"/>
                </a:ext>
              </a:extLst>
            </p:cNvPr>
            <p:cNvSpPr/>
            <p:nvPr/>
          </p:nvSpPr>
          <p:spPr>
            <a:xfrm>
              <a:off x="5372044" y="625863"/>
              <a:ext cx="41745"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58" name="Rectangle 157">
              <a:extLst>
                <a:ext uri="{FF2B5EF4-FFF2-40B4-BE49-F238E27FC236}">
                  <a16:creationId xmlns:a16="http://schemas.microsoft.com/office/drawing/2014/main" id="{D1E79A16-5F2E-4698-94B8-0F3DA01B57E9}"/>
                </a:ext>
              </a:extLst>
            </p:cNvPr>
            <p:cNvSpPr/>
            <p:nvPr/>
          </p:nvSpPr>
          <p:spPr>
            <a:xfrm>
              <a:off x="4821266" y="736941"/>
              <a:ext cx="77636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ahead Forecasts</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59" name="Shape 8034">
              <a:extLst>
                <a:ext uri="{FF2B5EF4-FFF2-40B4-BE49-F238E27FC236}">
                  <a16:creationId xmlns:a16="http://schemas.microsoft.com/office/drawing/2014/main" id="{F4016B27-D9D2-4705-A3AB-EF42A2A8FCB3}"/>
                </a:ext>
              </a:extLst>
            </p:cNvPr>
            <p:cNvSpPr/>
            <p:nvPr/>
          </p:nvSpPr>
          <p:spPr>
            <a:xfrm>
              <a:off x="4673685" y="735194"/>
              <a:ext cx="62406" cy="0"/>
            </a:xfrm>
            <a:custGeom>
              <a:avLst/>
              <a:gdLst/>
              <a:ahLst/>
              <a:cxnLst/>
              <a:rect l="0" t="0" r="0" b="0"/>
              <a:pathLst>
                <a:path w="62406">
                  <a:moveTo>
                    <a:pt x="0" y="0"/>
                  </a:moveTo>
                  <a:lnTo>
                    <a:pt x="62406"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60" name="Shape 8035">
              <a:extLst>
                <a:ext uri="{FF2B5EF4-FFF2-40B4-BE49-F238E27FC236}">
                  <a16:creationId xmlns:a16="http://schemas.microsoft.com/office/drawing/2014/main" id="{6B89FC8F-3762-4EAA-873C-5D93F49E0790}"/>
                </a:ext>
              </a:extLst>
            </p:cNvPr>
            <p:cNvSpPr/>
            <p:nvPr/>
          </p:nvSpPr>
          <p:spPr>
            <a:xfrm>
              <a:off x="4727979" y="702746"/>
              <a:ext cx="64895" cy="64894"/>
            </a:xfrm>
            <a:custGeom>
              <a:avLst/>
              <a:gdLst/>
              <a:ahLst/>
              <a:cxnLst/>
              <a:rect l="0" t="0" r="0" b="0"/>
              <a:pathLst>
                <a:path w="64895" h="64894">
                  <a:moveTo>
                    <a:pt x="0" y="0"/>
                  </a:moveTo>
                  <a:lnTo>
                    <a:pt x="64895" y="32448"/>
                  </a:lnTo>
                  <a:lnTo>
                    <a:pt x="0" y="6489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61" name="Shape 8036">
              <a:extLst>
                <a:ext uri="{FF2B5EF4-FFF2-40B4-BE49-F238E27FC236}">
                  <a16:creationId xmlns:a16="http://schemas.microsoft.com/office/drawing/2014/main" id="{DD74363F-76E4-4D05-8E53-18F13AEADECE}"/>
                </a:ext>
              </a:extLst>
            </p:cNvPr>
            <p:cNvSpPr/>
            <p:nvPr/>
          </p:nvSpPr>
          <p:spPr>
            <a:xfrm>
              <a:off x="3002823" y="871722"/>
              <a:ext cx="775145" cy="413567"/>
            </a:xfrm>
            <a:custGeom>
              <a:avLst/>
              <a:gdLst/>
              <a:ahLst/>
              <a:cxnLst/>
              <a:rect l="0" t="0" r="0" b="0"/>
              <a:pathLst>
                <a:path w="775145" h="413567">
                  <a:moveTo>
                    <a:pt x="193763" y="413567"/>
                  </a:moveTo>
                  <a:lnTo>
                    <a:pt x="581382" y="413567"/>
                  </a:lnTo>
                  <a:cubicBezTo>
                    <a:pt x="688403" y="413567"/>
                    <a:pt x="775145" y="320991"/>
                    <a:pt x="775145" y="206788"/>
                  </a:cubicBezTo>
                  <a:cubicBezTo>
                    <a:pt x="775145" y="92586"/>
                    <a:pt x="688403" y="0"/>
                    <a:pt x="581382" y="0"/>
                  </a:cubicBezTo>
                  <a:lnTo>
                    <a:pt x="193763" y="0"/>
                  </a:lnTo>
                  <a:cubicBezTo>
                    <a:pt x="86742" y="0"/>
                    <a:pt x="0" y="92586"/>
                    <a:pt x="0" y="206788"/>
                  </a:cubicBezTo>
                  <a:cubicBezTo>
                    <a:pt x="0" y="320991"/>
                    <a:pt x="86742" y="413567"/>
                    <a:pt x="193763" y="413567"/>
                  </a:cubicBez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62" name="Rectangle 161">
              <a:extLst>
                <a:ext uri="{FF2B5EF4-FFF2-40B4-BE49-F238E27FC236}">
                  <a16:creationId xmlns:a16="http://schemas.microsoft.com/office/drawing/2014/main" id="{848EA347-8E65-4244-A074-D2BC8DCEA1EF}"/>
                </a:ext>
              </a:extLst>
            </p:cNvPr>
            <p:cNvSpPr/>
            <p:nvPr/>
          </p:nvSpPr>
          <p:spPr>
            <a:xfrm>
              <a:off x="3119616" y="914895"/>
              <a:ext cx="854192"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Ramp Rates of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63" name="Rectangle 162">
              <a:extLst>
                <a:ext uri="{FF2B5EF4-FFF2-40B4-BE49-F238E27FC236}">
                  <a16:creationId xmlns:a16="http://schemas.microsoft.com/office/drawing/2014/main" id="{9DEBDD7A-B81B-450D-9631-DA8EF332ADC9}"/>
                </a:ext>
              </a:extLst>
            </p:cNvPr>
            <p:cNvSpPr/>
            <p:nvPr/>
          </p:nvSpPr>
          <p:spPr>
            <a:xfrm>
              <a:off x="3176030" y="1025742"/>
              <a:ext cx="25485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Hour</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64" name="Rectangle 163">
              <a:extLst>
                <a:ext uri="{FF2B5EF4-FFF2-40B4-BE49-F238E27FC236}">
                  <a16:creationId xmlns:a16="http://schemas.microsoft.com/office/drawing/2014/main" id="{C5261BC4-FF3F-4B78-B671-3791A02A3D0A}"/>
                </a:ext>
              </a:extLst>
            </p:cNvPr>
            <p:cNvSpPr/>
            <p:nvPr/>
          </p:nvSpPr>
          <p:spPr>
            <a:xfrm>
              <a:off x="3365737" y="1025742"/>
              <a:ext cx="41746"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65" name="Rectangle 164">
              <a:extLst>
                <a:ext uri="{FF2B5EF4-FFF2-40B4-BE49-F238E27FC236}">
                  <a16:creationId xmlns:a16="http://schemas.microsoft.com/office/drawing/2014/main" id="{10D2FE89-93BD-49CC-B5F0-75B83DE3A19F}"/>
                </a:ext>
              </a:extLst>
            </p:cNvPr>
            <p:cNvSpPr/>
            <p:nvPr/>
          </p:nvSpPr>
          <p:spPr>
            <a:xfrm>
              <a:off x="3396433" y="1025742"/>
              <a:ext cx="317909"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ahead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66" name="Rectangle 165">
              <a:extLst>
                <a:ext uri="{FF2B5EF4-FFF2-40B4-BE49-F238E27FC236}">
                  <a16:creationId xmlns:a16="http://schemas.microsoft.com/office/drawing/2014/main" id="{84286195-FD37-4029-A5BA-16D4237ED56C}"/>
                </a:ext>
              </a:extLst>
            </p:cNvPr>
            <p:cNvSpPr/>
            <p:nvPr/>
          </p:nvSpPr>
          <p:spPr>
            <a:xfrm>
              <a:off x="3219631" y="1136383"/>
              <a:ext cx="460582"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Forecasts</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67" name="Shape 8042">
              <a:extLst>
                <a:ext uri="{FF2B5EF4-FFF2-40B4-BE49-F238E27FC236}">
                  <a16:creationId xmlns:a16="http://schemas.microsoft.com/office/drawing/2014/main" id="{748126AB-CB37-4976-AE88-83201FC78BEA}"/>
                </a:ext>
              </a:extLst>
            </p:cNvPr>
            <p:cNvSpPr/>
            <p:nvPr/>
          </p:nvSpPr>
          <p:spPr>
            <a:xfrm>
              <a:off x="2810719" y="1154182"/>
              <a:ext cx="1579696" cy="277352"/>
            </a:xfrm>
            <a:custGeom>
              <a:avLst/>
              <a:gdLst/>
              <a:ahLst/>
              <a:cxnLst/>
              <a:rect l="0" t="0" r="0" b="0"/>
              <a:pathLst>
                <a:path w="1579696" h="277352">
                  <a:moveTo>
                    <a:pt x="0" y="102956"/>
                  </a:moveTo>
                  <a:lnTo>
                    <a:pt x="0" y="277352"/>
                  </a:lnTo>
                  <a:lnTo>
                    <a:pt x="1579696" y="277352"/>
                  </a:lnTo>
                  <a:lnTo>
                    <a:pt x="1579696"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68" name="Shape 8043">
              <a:extLst>
                <a:ext uri="{FF2B5EF4-FFF2-40B4-BE49-F238E27FC236}">
                  <a16:creationId xmlns:a16="http://schemas.microsoft.com/office/drawing/2014/main" id="{E9E5F7C6-693E-40B9-8E51-632EE7BB2122}"/>
                </a:ext>
              </a:extLst>
            </p:cNvPr>
            <p:cNvSpPr/>
            <p:nvPr/>
          </p:nvSpPr>
          <p:spPr>
            <a:xfrm>
              <a:off x="2786383" y="1232802"/>
              <a:ext cx="48671" cy="48671"/>
            </a:xfrm>
            <a:custGeom>
              <a:avLst/>
              <a:gdLst/>
              <a:ahLst/>
              <a:cxnLst/>
              <a:rect l="0" t="0" r="0" b="0"/>
              <a:pathLst>
                <a:path w="48671" h="48671">
                  <a:moveTo>
                    <a:pt x="24336" y="0"/>
                  </a:moveTo>
                  <a:cubicBezTo>
                    <a:pt x="37702" y="0"/>
                    <a:pt x="48671" y="10896"/>
                    <a:pt x="48671" y="24336"/>
                  </a:cubicBezTo>
                  <a:cubicBezTo>
                    <a:pt x="48671" y="37776"/>
                    <a:pt x="37702" y="48671"/>
                    <a:pt x="24336" y="48671"/>
                  </a:cubicBezTo>
                  <a:cubicBezTo>
                    <a:pt x="10877" y="48671"/>
                    <a:pt x="0" y="37776"/>
                    <a:pt x="0" y="24336"/>
                  </a:cubicBezTo>
                  <a:cubicBezTo>
                    <a:pt x="0" y="10896"/>
                    <a:pt x="10877" y="0"/>
                    <a:pt x="24336"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69" name="Shape 8044">
              <a:extLst>
                <a:ext uri="{FF2B5EF4-FFF2-40B4-BE49-F238E27FC236}">
                  <a16:creationId xmlns:a16="http://schemas.microsoft.com/office/drawing/2014/main" id="{029D7267-3699-482B-85FF-DA0DC28884F9}"/>
                </a:ext>
              </a:extLst>
            </p:cNvPr>
            <p:cNvSpPr/>
            <p:nvPr/>
          </p:nvSpPr>
          <p:spPr>
            <a:xfrm>
              <a:off x="4357967" y="1097398"/>
              <a:ext cx="64895" cy="64895"/>
            </a:xfrm>
            <a:custGeom>
              <a:avLst/>
              <a:gdLst/>
              <a:ahLst/>
              <a:cxnLst/>
              <a:rect l="0" t="0" r="0" b="0"/>
              <a:pathLst>
                <a:path w="64895" h="64895">
                  <a:moveTo>
                    <a:pt x="32448" y="0"/>
                  </a:moveTo>
                  <a:lnTo>
                    <a:pt x="64895" y="64895"/>
                  </a:lnTo>
                  <a:lnTo>
                    <a:pt x="0" y="64895"/>
                  </a:lnTo>
                  <a:lnTo>
                    <a:pt x="3244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70" name="Shape 8045">
              <a:extLst>
                <a:ext uri="{FF2B5EF4-FFF2-40B4-BE49-F238E27FC236}">
                  <a16:creationId xmlns:a16="http://schemas.microsoft.com/office/drawing/2014/main" id="{1731F41E-DCAB-4996-9740-E7D76B16590C}"/>
                </a:ext>
              </a:extLst>
            </p:cNvPr>
            <p:cNvSpPr/>
            <p:nvPr/>
          </p:nvSpPr>
          <p:spPr>
            <a:xfrm>
              <a:off x="2892207" y="0"/>
              <a:ext cx="2572940" cy="1576284"/>
            </a:xfrm>
            <a:custGeom>
              <a:avLst/>
              <a:gdLst/>
              <a:ahLst/>
              <a:cxnLst/>
              <a:rect l="0" t="0" r="0" b="0"/>
              <a:pathLst>
                <a:path w="2572940" h="1576284">
                  <a:moveTo>
                    <a:pt x="0" y="1576284"/>
                  </a:moveTo>
                  <a:lnTo>
                    <a:pt x="2572940" y="1576284"/>
                  </a:lnTo>
                  <a:lnTo>
                    <a:pt x="2572940" y="0"/>
                  </a:lnTo>
                  <a:lnTo>
                    <a:pt x="0" y="0"/>
                  </a:lnTo>
                  <a:close/>
                </a:path>
              </a:pathLst>
            </a:custGeom>
            <a:ln w="6914" cap="sq">
              <a:custDash>
                <a:ds d="435498" sp="217749"/>
                <a:ds d="54437" sp="217749"/>
              </a:custDash>
              <a:miter lim="100000"/>
            </a:ln>
          </p:spPr>
          <p:style>
            <a:lnRef idx="1">
              <a:srgbClr val="A5A5A5">
                <a:alpha val="96078"/>
              </a:srgbClr>
            </a:lnRef>
            <a:fillRef idx="0">
              <a:srgbClr val="000000">
                <a:alpha val="0"/>
              </a:srgbClr>
            </a:fillRef>
            <a:effectRef idx="0">
              <a:scrgbClr r="0" g="0" b="0"/>
            </a:effectRef>
            <a:fontRef idx="none"/>
          </p:style>
          <p:txBody>
            <a:bodyPr/>
            <a:lstStyle/>
            <a:p>
              <a:endParaRPr lang="en-US" sz="2400"/>
            </a:p>
          </p:txBody>
        </p:sp>
        <p:sp>
          <p:nvSpPr>
            <p:cNvPr id="171" name="Shape 8046">
              <a:extLst>
                <a:ext uri="{FF2B5EF4-FFF2-40B4-BE49-F238E27FC236}">
                  <a16:creationId xmlns:a16="http://schemas.microsoft.com/office/drawing/2014/main" id="{3A326B9E-69DE-406C-9F39-60DE0FB4D78B}"/>
                </a:ext>
              </a:extLst>
            </p:cNvPr>
            <p:cNvSpPr/>
            <p:nvPr/>
          </p:nvSpPr>
          <p:spPr>
            <a:xfrm>
              <a:off x="1344405" y="2764"/>
              <a:ext cx="1405475" cy="1573520"/>
            </a:xfrm>
            <a:custGeom>
              <a:avLst/>
              <a:gdLst/>
              <a:ahLst/>
              <a:cxnLst/>
              <a:rect l="0" t="0" r="0" b="0"/>
              <a:pathLst>
                <a:path w="1405475" h="1573520">
                  <a:moveTo>
                    <a:pt x="0" y="1573520"/>
                  </a:moveTo>
                  <a:lnTo>
                    <a:pt x="1405475" y="1573520"/>
                  </a:lnTo>
                  <a:lnTo>
                    <a:pt x="1405475" y="0"/>
                  </a:lnTo>
                  <a:lnTo>
                    <a:pt x="0" y="0"/>
                  </a:lnTo>
                  <a:close/>
                </a:path>
              </a:pathLst>
            </a:custGeom>
            <a:ln w="6914" cap="sq">
              <a:custDash>
                <a:ds d="435498" sp="217749"/>
                <a:ds d="54437" sp="217749"/>
              </a:custDash>
              <a:miter lim="100000"/>
            </a:ln>
          </p:spPr>
          <p:style>
            <a:lnRef idx="1">
              <a:srgbClr val="A5A5A5">
                <a:alpha val="96078"/>
              </a:srgbClr>
            </a:lnRef>
            <a:fillRef idx="0">
              <a:srgbClr val="000000">
                <a:alpha val="0"/>
              </a:srgbClr>
            </a:fillRef>
            <a:effectRef idx="0">
              <a:scrgbClr r="0" g="0" b="0"/>
            </a:effectRef>
            <a:fontRef idx="none"/>
          </p:style>
          <p:txBody>
            <a:bodyPr/>
            <a:lstStyle/>
            <a:p>
              <a:endParaRPr lang="en-US" sz="2400"/>
            </a:p>
          </p:txBody>
        </p:sp>
        <p:sp>
          <p:nvSpPr>
            <p:cNvPr id="172" name="Shape 8047">
              <a:extLst>
                <a:ext uri="{FF2B5EF4-FFF2-40B4-BE49-F238E27FC236}">
                  <a16:creationId xmlns:a16="http://schemas.microsoft.com/office/drawing/2014/main" id="{C3258DC8-66A6-40D5-9A36-21A0F8280C6F}"/>
                </a:ext>
              </a:extLst>
            </p:cNvPr>
            <p:cNvSpPr/>
            <p:nvPr/>
          </p:nvSpPr>
          <p:spPr>
            <a:xfrm>
              <a:off x="3777968" y="456256"/>
              <a:ext cx="272393" cy="155232"/>
            </a:xfrm>
            <a:custGeom>
              <a:avLst/>
              <a:gdLst/>
              <a:ahLst/>
              <a:cxnLst/>
              <a:rect l="0" t="0" r="0" b="0"/>
              <a:pathLst>
                <a:path w="272393" h="155232">
                  <a:moveTo>
                    <a:pt x="0" y="0"/>
                  </a:moveTo>
                  <a:lnTo>
                    <a:pt x="145184" y="0"/>
                  </a:lnTo>
                  <a:lnTo>
                    <a:pt x="145184" y="155232"/>
                  </a:lnTo>
                  <a:lnTo>
                    <a:pt x="272393" y="155232"/>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73" name="Shape 8048">
              <a:extLst>
                <a:ext uri="{FF2B5EF4-FFF2-40B4-BE49-F238E27FC236}">
                  <a16:creationId xmlns:a16="http://schemas.microsoft.com/office/drawing/2014/main" id="{0DD6F859-BB89-410A-9ACE-FB276677C892}"/>
                </a:ext>
              </a:extLst>
            </p:cNvPr>
            <p:cNvSpPr/>
            <p:nvPr/>
          </p:nvSpPr>
          <p:spPr>
            <a:xfrm>
              <a:off x="4042249" y="579040"/>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74" name="Shape 8049">
              <a:extLst>
                <a:ext uri="{FF2B5EF4-FFF2-40B4-BE49-F238E27FC236}">
                  <a16:creationId xmlns:a16="http://schemas.microsoft.com/office/drawing/2014/main" id="{B653BF64-7900-4A65-8CAA-26E1DCC821B2}"/>
                </a:ext>
              </a:extLst>
            </p:cNvPr>
            <p:cNvSpPr/>
            <p:nvPr/>
          </p:nvSpPr>
          <p:spPr>
            <a:xfrm>
              <a:off x="1648693" y="544537"/>
              <a:ext cx="884618" cy="336016"/>
            </a:xfrm>
            <a:custGeom>
              <a:avLst/>
              <a:gdLst/>
              <a:ahLst/>
              <a:cxnLst/>
              <a:rect l="0" t="0" r="0" b="0"/>
              <a:pathLst>
                <a:path w="884618" h="336016">
                  <a:moveTo>
                    <a:pt x="0" y="336016"/>
                  </a:moveTo>
                  <a:lnTo>
                    <a:pt x="884618" y="336016"/>
                  </a:lnTo>
                  <a:lnTo>
                    <a:pt x="884618" y="0"/>
                  </a:lnTo>
                  <a:lnTo>
                    <a:pt x="0" y="0"/>
                  </a:ln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75" name="Rectangle 174">
              <a:extLst>
                <a:ext uri="{FF2B5EF4-FFF2-40B4-BE49-F238E27FC236}">
                  <a16:creationId xmlns:a16="http://schemas.microsoft.com/office/drawing/2014/main" id="{E8BF888A-5CBD-417E-8836-C8414716474C}"/>
                </a:ext>
              </a:extLst>
            </p:cNvPr>
            <p:cNvSpPr/>
            <p:nvPr/>
          </p:nvSpPr>
          <p:spPr>
            <a:xfrm>
              <a:off x="1827891" y="602889"/>
              <a:ext cx="709630"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Combining by</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76" name="Rectangle 175">
              <a:extLst>
                <a:ext uri="{FF2B5EF4-FFF2-40B4-BE49-F238E27FC236}">
                  <a16:creationId xmlns:a16="http://schemas.microsoft.com/office/drawing/2014/main" id="{B68E5EDA-6AEE-4639-8DFF-3698B48E4093}"/>
                </a:ext>
              </a:extLst>
            </p:cNvPr>
            <p:cNvSpPr/>
            <p:nvPr/>
          </p:nvSpPr>
          <p:spPr>
            <a:xfrm>
              <a:off x="1810008" y="714172"/>
              <a:ext cx="780732"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Random Forest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77" name="Rectangle 176">
              <a:extLst>
                <a:ext uri="{FF2B5EF4-FFF2-40B4-BE49-F238E27FC236}">
                  <a16:creationId xmlns:a16="http://schemas.microsoft.com/office/drawing/2014/main" id="{E8292B2B-E53B-46CA-806F-E1E6705A68C9}"/>
                </a:ext>
              </a:extLst>
            </p:cNvPr>
            <p:cNvSpPr/>
            <p:nvPr/>
          </p:nvSpPr>
          <p:spPr>
            <a:xfrm>
              <a:off x="2093187" y="824813"/>
              <a:ext cx="31416"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78" name="Shape 8053">
              <a:extLst>
                <a:ext uri="{FF2B5EF4-FFF2-40B4-BE49-F238E27FC236}">
                  <a16:creationId xmlns:a16="http://schemas.microsoft.com/office/drawing/2014/main" id="{41332F11-8DF3-44B7-9A75-5115AD0A2925}"/>
                </a:ext>
              </a:extLst>
            </p:cNvPr>
            <p:cNvSpPr/>
            <p:nvPr/>
          </p:nvSpPr>
          <p:spPr>
            <a:xfrm>
              <a:off x="2091067" y="452016"/>
              <a:ext cx="737" cy="35765"/>
            </a:xfrm>
            <a:custGeom>
              <a:avLst/>
              <a:gdLst/>
              <a:ahLst/>
              <a:cxnLst/>
              <a:rect l="0" t="0" r="0" b="0"/>
              <a:pathLst>
                <a:path w="737" h="35765">
                  <a:moveTo>
                    <a:pt x="737" y="0"/>
                  </a:moveTo>
                  <a:lnTo>
                    <a:pt x="737" y="31065"/>
                  </a:lnTo>
                  <a:lnTo>
                    <a:pt x="0" y="31065"/>
                  </a:lnTo>
                  <a:lnTo>
                    <a:pt x="0" y="35765"/>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79" name="Shape 8054">
              <a:extLst>
                <a:ext uri="{FF2B5EF4-FFF2-40B4-BE49-F238E27FC236}">
                  <a16:creationId xmlns:a16="http://schemas.microsoft.com/office/drawing/2014/main" id="{433F5ED8-2CE5-4BD2-ACFC-AF2C16838423}"/>
                </a:ext>
              </a:extLst>
            </p:cNvPr>
            <p:cNvSpPr/>
            <p:nvPr/>
          </p:nvSpPr>
          <p:spPr>
            <a:xfrm>
              <a:off x="2060870" y="479670"/>
              <a:ext cx="64895" cy="64894"/>
            </a:xfrm>
            <a:custGeom>
              <a:avLst/>
              <a:gdLst/>
              <a:ahLst/>
              <a:cxnLst/>
              <a:rect l="0" t="0" r="0" b="0"/>
              <a:pathLst>
                <a:path w="64895" h="64894">
                  <a:moveTo>
                    <a:pt x="0" y="0"/>
                  </a:moveTo>
                  <a:lnTo>
                    <a:pt x="64895" y="0"/>
                  </a:lnTo>
                  <a:lnTo>
                    <a:pt x="32448" y="6489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80" name="Shape 8055">
              <a:extLst>
                <a:ext uri="{FF2B5EF4-FFF2-40B4-BE49-F238E27FC236}">
                  <a16:creationId xmlns:a16="http://schemas.microsoft.com/office/drawing/2014/main" id="{962AA288-BBDB-4069-AD1A-CF61A628575C}"/>
                </a:ext>
              </a:extLst>
            </p:cNvPr>
            <p:cNvSpPr/>
            <p:nvPr/>
          </p:nvSpPr>
          <p:spPr>
            <a:xfrm>
              <a:off x="2091067" y="880552"/>
              <a:ext cx="1198" cy="41592"/>
            </a:xfrm>
            <a:custGeom>
              <a:avLst/>
              <a:gdLst/>
              <a:ahLst/>
              <a:cxnLst/>
              <a:rect l="0" t="0" r="0" b="0"/>
              <a:pathLst>
                <a:path w="1198" h="41592">
                  <a:moveTo>
                    <a:pt x="0" y="0"/>
                  </a:moveTo>
                  <a:lnTo>
                    <a:pt x="0" y="31111"/>
                  </a:lnTo>
                  <a:lnTo>
                    <a:pt x="1198" y="31111"/>
                  </a:lnTo>
                  <a:lnTo>
                    <a:pt x="1198" y="41592"/>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81" name="Shape 8056">
              <a:extLst>
                <a:ext uri="{FF2B5EF4-FFF2-40B4-BE49-F238E27FC236}">
                  <a16:creationId xmlns:a16="http://schemas.microsoft.com/office/drawing/2014/main" id="{C5B12E2D-4265-4FF6-9850-241DA0A297F5}"/>
                </a:ext>
              </a:extLst>
            </p:cNvPr>
            <p:cNvSpPr/>
            <p:nvPr/>
          </p:nvSpPr>
          <p:spPr>
            <a:xfrm>
              <a:off x="2058937" y="914033"/>
              <a:ext cx="64895" cy="64895"/>
            </a:xfrm>
            <a:custGeom>
              <a:avLst/>
              <a:gdLst/>
              <a:ahLst/>
              <a:cxnLst/>
              <a:rect l="0" t="0" r="0" b="0"/>
              <a:pathLst>
                <a:path w="64895" h="64895">
                  <a:moveTo>
                    <a:pt x="0" y="0"/>
                  </a:moveTo>
                  <a:lnTo>
                    <a:pt x="64895" y="0"/>
                  </a:lnTo>
                  <a:lnTo>
                    <a:pt x="32448"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82" name="Shape 8057">
              <a:extLst>
                <a:ext uri="{FF2B5EF4-FFF2-40B4-BE49-F238E27FC236}">
                  <a16:creationId xmlns:a16="http://schemas.microsoft.com/office/drawing/2014/main" id="{B802F87D-CA8B-485C-BC43-54463C700062}"/>
                </a:ext>
              </a:extLst>
            </p:cNvPr>
            <p:cNvSpPr/>
            <p:nvPr/>
          </p:nvSpPr>
          <p:spPr>
            <a:xfrm>
              <a:off x="697898" y="36015"/>
              <a:ext cx="566476" cy="427247"/>
            </a:xfrm>
            <a:custGeom>
              <a:avLst/>
              <a:gdLst/>
              <a:ahLst/>
              <a:cxnLst/>
              <a:rect l="0" t="0" r="0" b="0"/>
              <a:pathLst>
                <a:path w="566476" h="427247">
                  <a:moveTo>
                    <a:pt x="0" y="427247"/>
                  </a:moveTo>
                  <a:lnTo>
                    <a:pt x="566476" y="427247"/>
                  </a:lnTo>
                  <a:lnTo>
                    <a:pt x="566476" y="0"/>
                  </a:lnTo>
                  <a:lnTo>
                    <a:pt x="0" y="0"/>
                  </a:ln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83" name="Rectangle 182">
              <a:extLst>
                <a:ext uri="{FF2B5EF4-FFF2-40B4-BE49-F238E27FC236}">
                  <a16:creationId xmlns:a16="http://schemas.microsoft.com/office/drawing/2014/main" id="{4D4E270E-6E4C-4E3B-80E5-FE904CA758B2}"/>
                </a:ext>
              </a:extLst>
            </p:cNvPr>
            <p:cNvSpPr/>
            <p:nvPr/>
          </p:nvSpPr>
          <p:spPr>
            <a:xfrm>
              <a:off x="752653" y="138967"/>
              <a:ext cx="519611"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Statistical </a:t>
              </a:r>
              <a:endParaRPr lang="en-US"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84" name="Rectangle 183">
              <a:extLst>
                <a:ext uri="{FF2B5EF4-FFF2-40B4-BE49-F238E27FC236}">
                  <a16:creationId xmlns:a16="http://schemas.microsoft.com/office/drawing/2014/main" id="{1E8C28A3-2A12-4858-AB90-AA0E76BFD109}"/>
                </a:ext>
              </a:extLst>
            </p:cNvPr>
            <p:cNvSpPr/>
            <p:nvPr/>
          </p:nvSpPr>
          <p:spPr>
            <a:xfrm>
              <a:off x="1139765" y="138967"/>
              <a:ext cx="126968"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&amp;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85" name="Rectangle 184">
              <a:extLst>
                <a:ext uri="{FF2B5EF4-FFF2-40B4-BE49-F238E27FC236}">
                  <a16:creationId xmlns:a16="http://schemas.microsoft.com/office/drawing/2014/main" id="{DCF97756-C243-4CB4-9CC8-F7CBA6520BBB}"/>
                </a:ext>
              </a:extLst>
            </p:cNvPr>
            <p:cNvSpPr/>
            <p:nvPr/>
          </p:nvSpPr>
          <p:spPr>
            <a:xfrm>
              <a:off x="783533" y="249562"/>
              <a:ext cx="526556" cy="13911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AI Models</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86" name="Rectangle 185">
              <a:extLst>
                <a:ext uri="{FF2B5EF4-FFF2-40B4-BE49-F238E27FC236}">
                  <a16:creationId xmlns:a16="http://schemas.microsoft.com/office/drawing/2014/main" id="{493536CF-10E2-425F-8CAA-8B4323209314}"/>
                </a:ext>
              </a:extLst>
            </p:cNvPr>
            <p:cNvSpPr/>
            <p:nvPr/>
          </p:nvSpPr>
          <p:spPr>
            <a:xfrm>
              <a:off x="982228" y="360845"/>
              <a:ext cx="3134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88" name="Shape 8063">
              <a:extLst>
                <a:ext uri="{FF2B5EF4-FFF2-40B4-BE49-F238E27FC236}">
                  <a16:creationId xmlns:a16="http://schemas.microsoft.com/office/drawing/2014/main" id="{761FC614-1D9F-496F-B2A4-EF7DE414B49E}"/>
                </a:ext>
              </a:extLst>
            </p:cNvPr>
            <p:cNvSpPr/>
            <p:nvPr/>
          </p:nvSpPr>
          <p:spPr>
            <a:xfrm>
              <a:off x="1408225" y="214372"/>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89" name="Shape 8064">
              <a:extLst>
                <a:ext uri="{FF2B5EF4-FFF2-40B4-BE49-F238E27FC236}">
                  <a16:creationId xmlns:a16="http://schemas.microsoft.com/office/drawing/2014/main" id="{A277E7D2-9983-4EA3-9B34-1E8670F7167D}"/>
                </a:ext>
              </a:extLst>
            </p:cNvPr>
            <p:cNvSpPr/>
            <p:nvPr/>
          </p:nvSpPr>
          <p:spPr>
            <a:xfrm>
              <a:off x="16989" y="39232"/>
              <a:ext cx="566476" cy="438871"/>
            </a:xfrm>
            <a:custGeom>
              <a:avLst/>
              <a:gdLst/>
              <a:ahLst/>
              <a:cxnLst/>
              <a:rect l="0" t="0" r="0" b="0"/>
              <a:pathLst>
                <a:path w="566476" h="438871">
                  <a:moveTo>
                    <a:pt x="141617" y="438871"/>
                  </a:moveTo>
                  <a:lnTo>
                    <a:pt x="424859" y="438871"/>
                  </a:lnTo>
                  <a:cubicBezTo>
                    <a:pt x="503075" y="438871"/>
                    <a:pt x="566476" y="340606"/>
                    <a:pt x="566476" y="219481"/>
                  </a:cubicBezTo>
                  <a:cubicBezTo>
                    <a:pt x="566476" y="98264"/>
                    <a:pt x="503075" y="0"/>
                    <a:pt x="424859" y="0"/>
                  </a:cubicBezTo>
                  <a:lnTo>
                    <a:pt x="141617" y="0"/>
                  </a:lnTo>
                  <a:cubicBezTo>
                    <a:pt x="63405" y="0"/>
                    <a:pt x="0" y="98264"/>
                    <a:pt x="0" y="219481"/>
                  </a:cubicBezTo>
                  <a:cubicBezTo>
                    <a:pt x="0" y="340606"/>
                    <a:pt x="63405" y="438871"/>
                    <a:pt x="141617" y="438871"/>
                  </a:cubicBez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90" name="Rectangle 189">
              <a:extLst>
                <a:ext uri="{FF2B5EF4-FFF2-40B4-BE49-F238E27FC236}">
                  <a16:creationId xmlns:a16="http://schemas.microsoft.com/office/drawing/2014/main" id="{DADC6262-B51B-4D82-8817-309363E1EA5E}"/>
                </a:ext>
              </a:extLst>
            </p:cNvPr>
            <p:cNvSpPr/>
            <p:nvPr/>
          </p:nvSpPr>
          <p:spPr>
            <a:xfrm>
              <a:off x="45629" y="147908"/>
              <a:ext cx="680803"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Weather Data</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91" name="Rectangle 190">
              <a:extLst>
                <a:ext uri="{FF2B5EF4-FFF2-40B4-BE49-F238E27FC236}">
                  <a16:creationId xmlns:a16="http://schemas.microsoft.com/office/drawing/2014/main" id="{8FE1ED9A-26D8-4A47-8536-95A2D4833C76}"/>
                </a:ext>
              </a:extLst>
            </p:cNvPr>
            <p:cNvSpPr/>
            <p:nvPr/>
          </p:nvSpPr>
          <p:spPr>
            <a:xfrm>
              <a:off x="167307" y="258986"/>
              <a:ext cx="4174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92" name="Rectangle 191">
              <a:extLst>
                <a:ext uri="{FF2B5EF4-FFF2-40B4-BE49-F238E27FC236}">
                  <a16:creationId xmlns:a16="http://schemas.microsoft.com/office/drawing/2014/main" id="{3D4F3EB1-96A9-4120-9BFD-68AE646F0EFC}"/>
                </a:ext>
              </a:extLst>
            </p:cNvPr>
            <p:cNvSpPr/>
            <p:nvPr/>
          </p:nvSpPr>
          <p:spPr>
            <a:xfrm>
              <a:off x="197957" y="258986"/>
              <a:ext cx="27668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NWP</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93" name="Rectangle 192">
              <a:extLst>
                <a:ext uri="{FF2B5EF4-FFF2-40B4-BE49-F238E27FC236}">
                  <a16:creationId xmlns:a16="http://schemas.microsoft.com/office/drawing/2014/main" id="{D5502111-8FDA-4146-86CD-AF6A3A3F8505}"/>
                </a:ext>
              </a:extLst>
            </p:cNvPr>
            <p:cNvSpPr/>
            <p:nvPr/>
          </p:nvSpPr>
          <p:spPr>
            <a:xfrm>
              <a:off x="436243" y="258986"/>
              <a:ext cx="3134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94" name="Rectangle 193">
              <a:extLst>
                <a:ext uri="{FF2B5EF4-FFF2-40B4-BE49-F238E27FC236}">
                  <a16:creationId xmlns:a16="http://schemas.microsoft.com/office/drawing/2014/main" id="{BDD7B538-9D01-4455-8677-8C64181A73B4}"/>
                </a:ext>
              </a:extLst>
            </p:cNvPr>
            <p:cNvSpPr/>
            <p:nvPr/>
          </p:nvSpPr>
          <p:spPr>
            <a:xfrm>
              <a:off x="403059" y="258986"/>
              <a:ext cx="4174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95" name="Shape 8069">
              <a:extLst>
                <a:ext uri="{FF2B5EF4-FFF2-40B4-BE49-F238E27FC236}">
                  <a16:creationId xmlns:a16="http://schemas.microsoft.com/office/drawing/2014/main" id="{00E471C5-F731-4FC8-9BA7-FC120F532E0A}"/>
                </a:ext>
              </a:extLst>
            </p:cNvPr>
            <p:cNvSpPr/>
            <p:nvPr/>
          </p:nvSpPr>
          <p:spPr>
            <a:xfrm>
              <a:off x="583465" y="258713"/>
              <a:ext cx="114433" cy="0"/>
            </a:xfrm>
            <a:custGeom>
              <a:avLst/>
              <a:gdLst/>
              <a:ahLst/>
              <a:cxnLst/>
              <a:rect l="0" t="0" r="0" b="0"/>
              <a:pathLst>
                <a:path w="114433">
                  <a:moveTo>
                    <a:pt x="0" y="0"/>
                  </a:moveTo>
                  <a:lnTo>
                    <a:pt x="62222" y="0"/>
                  </a:lnTo>
                  <a:lnTo>
                    <a:pt x="62222" y="0"/>
                  </a:lnTo>
                  <a:lnTo>
                    <a:pt x="114433"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96" name="Shape 8070">
              <a:extLst>
                <a:ext uri="{FF2B5EF4-FFF2-40B4-BE49-F238E27FC236}">
                  <a16:creationId xmlns:a16="http://schemas.microsoft.com/office/drawing/2014/main" id="{0CC751A6-056E-4CD5-9875-966F0727B3E3}"/>
                </a:ext>
              </a:extLst>
            </p:cNvPr>
            <p:cNvSpPr/>
            <p:nvPr/>
          </p:nvSpPr>
          <p:spPr>
            <a:xfrm>
              <a:off x="633003" y="226265"/>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97" name="Shape 8071">
              <a:extLst>
                <a:ext uri="{FF2B5EF4-FFF2-40B4-BE49-F238E27FC236}">
                  <a16:creationId xmlns:a16="http://schemas.microsoft.com/office/drawing/2014/main" id="{8A1F226A-E1E1-4CB3-AC3C-DD7E075B1377}"/>
                </a:ext>
              </a:extLst>
            </p:cNvPr>
            <p:cNvSpPr/>
            <p:nvPr/>
          </p:nvSpPr>
          <p:spPr>
            <a:xfrm>
              <a:off x="14038" y="547330"/>
              <a:ext cx="566477" cy="398680"/>
            </a:xfrm>
            <a:custGeom>
              <a:avLst/>
              <a:gdLst/>
              <a:ahLst/>
              <a:cxnLst/>
              <a:rect l="0" t="0" r="0" b="0"/>
              <a:pathLst>
                <a:path w="566477" h="398680">
                  <a:moveTo>
                    <a:pt x="141618" y="398680"/>
                  </a:moveTo>
                  <a:lnTo>
                    <a:pt x="424860" y="398680"/>
                  </a:lnTo>
                  <a:cubicBezTo>
                    <a:pt x="503075" y="398680"/>
                    <a:pt x="566477" y="309431"/>
                    <a:pt x="566477" y="199294"/>
                  </a:cubicBezTo>
                  <a:cubicBezTo>
                    <a:pt x="566477" y="89230"/>
                    <a:pt x="503075" y="0"/>
                    <a:pt x="424860" y="0"/>
                  </a:cubicBezTo>
                  <a:lnTo>
                    <a:pt x="141618" y="0"/>
                  </a:lnTo>
                  <a:cubicBezTo>
                    <a:pt x="63405" y="0"/>
                    <a:pt x="0" y="89230"/>
                    <a:pt x="0" y="199294"/>
                  </a:cubicBezTo>
                  <a:cubicBezTo>
                    <a:pt x="0" y="309431"/>
                    <a:pt x="63405" y="398680"/>
                    <a:pt x="141618" y="398680"/>
                  </a:cubicBez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98" name="Rectangle 197">
              <a:extLst>
                <a:ext uri="{FF2B5EF4-FFF2-40B4-BE49-F238E27FC236}">
                  <a16:creationId xmlns:a16="http://schemas.microsoft.com/office/drawing/2014/main" id="{C20B163D-B428-49DF-B73D-8EA6047429A2}"/>
                </a:ext>
              </a:extLst>
            </p:cNvPr>
            <p:cNvSpPr/>
            <p:nvPr/>
          </p:nvSpPr>
          <p:spPr>
            <a:xfrm>
              <a:off x="91259" y="637386"/>
              <a:ext cx="582666"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PV System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99" name="Rectangle 198">
              <a:extLst>
                <a:ext uri="{FF2B5EF4-FFF2-40B4-BE49-F238E27FC236}">
                  <a16:creationId xmlns:a16="http://schemas.microsoft.com/office/drawing/2014/main" id="{B2E8D27B-5A91-4FB5-A46D-9A885F20BEE2}"/>
                </a:ext>
              </a:extLst>
            </p:cNvPr>
            <p:cNvSpPr/>
            <p:nvPr/>
          </p:nvSpPr>
          <p:spPr>
            <a:xfrm>
              <a:off x="210402" y="748074"/>
              <a:ext cx="260503" cy="13911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Data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00" name="Shape 8074">
              <a:extLst>
                <a:ext uri="{FF2B5EF4-FFF2-40B4-BE49-F238E27FC236}">
                  <a16:creationId xmlns:a16="http://schemas.microsoft.com/office/drawing/2014/main" id="{0B649B94-18EA-4623-8815-0FC8FDC416DB}"/>
                </a:ext>
              </a:extLst>
            </p:cNvPr>
            <p:cNvSpPr/>
            <p:nvPr/>
          </p:nvSpPr>
          <p:spPr>
            <a:xfrm>
              <a:off x="297282" y="946011"/>
              <a:ext cx="343833" cy="108717"/>
            </a:xfrm>
            <a:custGeom>
              <a:avLst/>
              <a:gdLst/>
              <a:ahLst/>
              <a:cxnLst/>
              <a:rect l="0" t="0" r="0" b="0"/>
              <a:pathLst>
                <a:path w="343833" h="108717">
                  <a:moveTo>
                    <a:pt x="0" y="0"/>
                  </a:moveTo>
                  <a:lnTo>
                    <a:pt x="0" y="108717"/>
                  </a:lnTo>
                  <a:lnTo>
                    <a:pt x="343833" y="108717"/>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201" name="Shape 8075">
              <a:extLst>
                <a:ext uri="{FF2B5EF4-FFF2-40B4-BE49-F238E27FC236}">
                  <a16:creationId xmlns:a16="http://schemas.microsoft.com/office/drawing/2014/main" id="{AF1B5860-9CD5-44F8-936F-3AF89C86AC38}"/>
                </a:ext>
              </a:extLst>
            </p:cNvPr>
            <p:cNvSpPr/>
            <p:nvPr/>
          </p:nvSpPr>
          <p:spPr>
            <a:xfrm>
              <a:off x="633003" y="1022280"/>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202" name="Shape 8076">
              <a:extLst>
                <a:ext uri="{FF2B5EF4-FFF2-40B4-BE49-F238E27FC236}">
                  <a16:creationId xmlns:a16="http://schemas.microsoft.com/office/drawing/2014/main" id="{7C2179BC-4875-4182-B4F9-A79B408DBD65}"/>
                </a:ext>
              </a:extLst>
            </p:cNvPr>
            <p:cNvSpPr/>
            <p:nvPr/>
          </p:nvSpPr>
          <p:spPr>
            <a:xfrm>
              <a:off x="0" y="2765"/>
              <a:ext cx="1302878" cy="1573520"/>
            </a:xfrm>
            <a:custGeom>
              <a:avLst/>
              <a:gdLst/>
              <a:ahLst/>
              <a:cxnLst/>
              <a:rect l="0" t="0" r="0" b="0"/>
              <a:pathLst>
                <a:path w="1302878" h="1573520">
                  <a:moveTo>
                    <a:pt x="0" y="1573520"/>
                  </a:moveTo>
                  <a:lnTo>
                    <a:pt x="1302878" y="1573520"/>
                  </a:lnTo>
                  <a:lnTo>
                    <a:pt x="1302878" y="0"/>
                  </a:lnTo>
                  <a:lnTo>
                    <a:pt x="0" y="0"/>
                  </a:lnTo>
                  <a:close/>
                </a:path>
              </a:pathLst>
            </a:custGeom>
            <a:ln w="6914" cap="sq">
              <a:custDash>
                <a:ds d="435498" sp="217749"/>
                <a:ds d="54437" sp="217749"/>
              </a:custDash>
              <a:miter lim="100000"/>
            </a:ln>
          </p:spPr>
          <p:style>
            <a:lnRef idx="1">
              <a:srgbClr val="A5A5A5">
                <a:alpha val="96078"/>
              </a:srgbClr>
            </a:lnRef>
            <a:fillRef idx="0">
              <a:srgbClr val="000000">
                <a:alpha val="0"/>
              </a:srgbClr>
            </a:fillRef>
            <a:effectRef idx="0">
              <a:scrgbClr r="0" g="0" b="0"/>
            </a:effectRef>
            <a:fontRef idx="none"/>
          </p:style>
          <p:txBody>
            <a:bodyPr/>
            <a:lstStyle/>
            <a:p>
              <a:endParaRPr lang="en-US" sz="2400"/>
            </a:p>
          </p:txBody>
        </p:sp>
        <p:sp>
          <p:nvSpPr>
            <p:cNvPr id="203" name="Shape 8077">
              <a:extLst>
                <a:ext uri="{FF2B5EF4-FFF2-40B4-BE49-F238E27FC236}">
                  <a16:creationId xmlns:a16="http://schemas.microsoft.com/office/drawing/2014/main" id="{2D7BF5A0-F7F2-42B5-8792-7583183AE145}"/>
                </a:ext>
              </a:extLst>
            </p:cNvPr>
            <p:cNvSpPr/>
            <p:nvPr/>
          </p:nvSpPr>
          <p:spPr>
            <a:xfrm>
              <a:off x="697898" y="912585"/>
              <a:ext cx="566476" cy="272735"/>
            </a:xfrm>
            <a:custGeom>
              <a:avLst/>
              <a:gdLst/>
              <a:ahLst/>
              <a:cxnLst/>
              <a:rect l="0" t="0" r="0" b="0"/>
              <a:pathLst>
                <a:path w="566476" h="272735">
                  <a:moveTo>
                    <a:pt x="0" y="272735"/>
                  </a:moveTo>
                  <a:lnTo>
                    <a:pt x="566476" y="272735"/>
                  </a:lnTo>
                  <a:lnTo>
                    <a:pt x="566476" y="0"/>
                  </a:lnTo>
                  <a:lnTo>
                    <a:pt x="0" y="0"/>
                  </a:lnTo>
                  <a:close/>
                </a:path>
              </a:pathLst>
            </a:custGeom>
            <a:ln w="6914" cap="sq">
              <a:miter lim="100000"/>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204" name="Rectangle 203">
              <a:extLst>
                <a:ext uri="{FF2B5EF4-FFF2-40B4-BE49-F238E27FC236}">
                  <a16:creationId xmlns:a16="http://schemas.microsoft.com/office/drawing/2014/main" id="{6B0A6FCD-4EF8-4090-A048-1C3EA31D859D}"/>
                </a:ext>
              </a:extLst>
            </p:cNvPr>
            <p:cNvSpPr/>
            <p:nvPr/>
          </p:nvSpPr>
          <p:spPr>
            <a:xfrm>
              <a:off x="774546" y="940705"/>
              <a:ext cx="582290"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Persistence </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05" name="Rectangle 204">
              <a:extLst>
                <a:ext uri="{FF2B5EF4-FFF2-40B4-BE49-F238E27FC236}">
                  <a16:creationId xmlns:a16="http://schemas.microsoft.com/office/drawing/2014/main" id="{9E0B9A15-9617-4722-9EF4-750C76C38014}"/>
                </a:ext>
              </a:extLst>
            </p:cNvPr>
            <p:cNvSpPr/>
            <p:nvPr/>
          </p:nvSpPr>
          <p:spPr>
            <a:xfrm>
              <a:off x="861656" y="1051552"/>
              <a:ext cx="321774" cy="13877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Model</a:t>
              </a:r>
              <a:endParaRPr lang="en-US" sz="16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06" name="Shape 8080">
              <a:extLst>
                <a:ext uri="{FF2B5EF4-FFF2-40B4-BE49-F238E27FC236}">
                  <a16:creationId xmlns:a16="http://schemas.microsoft.com/office/drawing/2014/main" id="{6BC3ADC6-18F8-41E4-B725-DA67F51572DF}"/>
                </a:ext>
              </a:extLst>
            </p:cNvPr>
            <p:cNvSpPr/>
            <p:nvPr/>
          </p:nvSpPr>
          <p:spPr>
            <a:xfrm>
              <a:off x="580515" y="520044"/>
              <a:ext cx="400607" cy="226580"/>
            </a:xfrm>
            <a:custGeom>
              <a:avLst/>
              <a:gdLst/>
              <a:ahLst/>
              <a:cxnLst/>
              <a:rect l="0" t="0" r="0" b="0"/>
              <a:pathLst>
                <a:path w="400607" h="226580">
                  <a:moveTo>
                    <a:pt x="0" y="226580"/>
                  </a:moveTo>
                  <a:lnTo>
                    <a:pt x="400607" y="226580"/>
                  </a:lnTo>
                  <a:lnTo>
                    <a:pt x="400607"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207" name="Shape 8081">
              <a:extLst>
                <a:ext uri="{FF2B5EF4-FFF2-40B4-BE49-F238E27FC236}">
                  <a16:creationId xmlns:a16="http://schemas.microsoft.com/office/drawing/2014/main" id="{E5FB87DE-6A9D-430E-AE62-7B18CEE98EC8}"/>
                </a:ext>
              </a:extLst>
            </p:cNvPr>
            <p:cNvSpPr/>
            <p:nvPr/>
          </p:nvSpPr>
          <p:spPr>
            <a:xfrm>
              <a:off x="948675" y="463262"/>
              <a:ext cx="64895" cy="64894"/>
            </a:xfrm>
            <a:custGeom>
              <a:avLst/>
              <a:gdLst/>
              <a:ahLst/>
              <a:cxnLst/>
              <a:rect l="0" t="0" r="0" b="0"/>
              <a:pathLst>
                <a:path w="64895" h="64894">
                  <a:moveTo>
                    <a:pt x="32447" y="0"/>
                  </a:moveTo>
                  <a:lnTo>
                    <a:pt x="64895" y="64894"/>
                  </a:lnTo>
                  <a:lnTo>
                    <a:pt x="0" y="64894"/>
                  </a:lnTo>
                  <a:lnTo>
                    <a:pt x="32447"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208" name="Shape 8082">
              <a:extLst>
                <a:ext uri="{FF2B5EF4-FFF2-40B4-BE49-F238E27FC236}">
                  <a16:creationId xmlns:a16="http://schemas.microsoft.com/office/drawing/2014/main" id="{CE653EE0-833E-4F06-AFD8-2D1A97D0A0A7}"/>
                </a:ext>
              </a:extLst>
            </p:cNvPr>
            <p:cNvSpPr/>
            <p:nvPr/>
          </p:nvSpPr>
          <p:spPr>
            <a:xfrm>
              <a:off x="1264393" y="707908"/>
              <a:ext cx="327517" cy="341040"/>
            </a:xfrm>
            <a:custGeom>
              <a:avLst/>
              <a:gdLst/>
              <a:ahLst/>
              <a:cxnLst/>
              <a:rect l="0" t="0" r="0" b="0"/>
              <a:pathLst>
                <a:path w="327517" h="341040">
                  <a:moveTo>
                    <a:pt x="0" y="341040"/>
                  </a:moveTo>
                  <a:lnTo>
                    <a:pt x="113751" y="341040"/>
                  </a:lnTo>
                  <a:lnTo>
                    <a:pt x="113751" y="0"/>
                  </a:lnTo>
                  <a:lnTo>
                    <a:pt x="327517"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209" name="Shape 8083">
              <a:extLst>
                <a:ext uri="{FF2B5EF4-FFF2-40B4-BE49-F238E27FC236}">
                  <a16:creationId xmlns:a16="http://schemas.microsoft.com/office/drawing/2014/main" id="{811D5B8D-1499-44FF-B460-775749483F6C}"/>
                </a:ext>
              </a:extLst>
            </p:cNvPr>
            <p:cNvSpPr/>
            <p:nvPr/>
          </p:nvSpPr>
          <p:spPr>
            <a:xfrm>
              <a:off x="1583798" y="675460"/>
              <a:ext cx="64895" cy="64895"/>
            </a:xfrm>
            <a:custGeom>
              <a:avLst/>
              <a:gdLst/>
              <a:ahLst/>
              <a:cxnLst/>
              <a:rect l="0" t="0" r="0" b="0"/>
              <a:pathLst>
                <a:path w="64895" h="64895">
                  <a:moveTo>
                    <a:pt x="0" y="0"/>
                  </a:moveTo>
                  <a:lnTo>
                    <a:pt x="64895" y="32448"/>
                  </a:lnTo>
                  <a:lnTo>
                    <a:pt x="0" y="64895"/>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210" name="Shape 8084">
              <a:extLst>
                <a:ext uri="{FF2B5EF4-FFF2-40B4-BE49-F238E27FC236}">
                  <a16:creationId xmlns:a16="http://schemas.microsoft.com/office/drawing/2014/main" id="{14C86D11-FB47-4C4D-833D-C117A39CC040}"/>
                </a:ext>
              </a:extLst>
            </p:cNvPr>
            <p:cNvSpPr/>
            <p:nvPr/>
          </p:nvSpPr>
          <p:spPr>
            <a:xfrm>
              <a:off x="981122" y="1185320"/>
              <a:ext cx="403935" cy="71817"/>
            </a:xfrm>
            <a:custGeom>
              <a:avLst/>
              <a:gdLst/>
              <a:ahLst/>
              <a:cxnLst/>
              <a:rect l="0" t="0" r="0" b="0"/>
              <a:pathLst>
                <a:path w="403935" h="71817">
                  <a:moveTo>
                    <a:pt x="0" y="0"/>
                  </a:moveTo>
                  <a:lnTo>
                    <a:pt x="0" y="71817"/>
                  </a:lnTo>
                  <a:lnTo>
                    <a:pt x="403935" y="71817"/>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211" name="Shape 8085">
              <a:extLst>
                <a:ext uri="{FF2B5EF4-FFF2-40B4-BE49-F238E27FC236}">
                  <a16:creationId xmlns:a16="http://schemas.microsoft.com/office/drawing/2014/main" id="{8B22DB8C-BD9B-45AF-9767-517E4FE5BE81}"/>
                </a:ext>
              </a:extLst>
            </p:cNvPr>
            <p:cNvSpPr/>
            <p:nvPr/>
          </p:nvSpPr>
          <p:spPr>
            <a:xfrm>
              <a:off x="1376945" y="1224690"/>
              <a:ext cx="64895" cy="64894"/>
            </a:xfrm>
            <a:custGeom>
              <a:avLst/>
              <a:gdLst/>
              <a:ahLst/>
              <a:cxnLst/>
              <a:rect l="0" t="0" r="0" b="0"/>
              <a:pathLst>
                <a:path w="64895" h="64894">
                  <a:moveTo>
                    <a:pt x="0" y="0"/>
                  </a:moveTo>
                  <a:lnTo>
                    <a:pt x="64895" y="32447"/>
                  </a:lnTo>
                  <a:lnTo>
                    <a:pt x="0" y="6489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212" name="Rectangle 211">
              <a:extLst>
                <a:ext uri="{FF2B5EF4-FFF2-40B4-BE49-F238E27FC236}">
                  <a16:creationId xmlns:a16="http://schemas.microsoft.com/office/drawing/2014/main" id="{3B712C08-9799-4F03-8348-11B3925977A3}"/>
                </a:ext>
              </a:extLst>
            </p:cNvPr>
            <p:cNvSpPr/>
            <p:nvPr/>
          </p:nvSpPr>
          <p:spPr>
            <a:xfrm>
              <a:off x="387158" y="1608322"/>
              <a:ext cx="905715"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Forecasting Stage </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13" name="Rectangle 212">
              <a:extLst>
                <a:ext uri="{FF2B5EF4-FFF2-40B4-BE49-F238E27FC236}">
                  <a16:creationId xmlns:a16="http://schemas.microsoft.com/office/drawing/2014/main" id="{1AF82D9F-5F46-4BDF-B2C9-69724F9DC8B8}"/>
                </a:ext>
              </a:extLst>
            </p:cNvPr>
            <p:cNvSpPr/>
            <p:nvPr/>
          </p:nvSpPr>
          <p:spPr>
            <a:xfrm>
              <a:off x="1810008" y="1608322"/>
              <a:ext cx="861319"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Combining Stage</a:t>
              </a:r>
              <a:endParaRPr lang="en-US" sz="2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14" name="Rectangle 213">
              <a:extLst>
                <a:ext uri="{FF2B5EF4-FFF2-40B4-BE49-F238E27FC236}">
                  <a16:creationId xmlns:a16="http://schemas.microsoft.com/office/drawing/2014/main" id="{F99F59DD-A70B-4B1C-8C7D-EB2A767EE85F}"/>
                </a:ext>
              </a:extLst>
            </p:cNvPr>
            <p:cNvSpPr/>
            <p:nvPr/>
          </p:nvSpPr>
          <p:spPr>
            <a:xfrm>
              <a:off x="3772990" y="1608322"/>
              <a:ext cx="790617" cy="13877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Adjusting Stage</a:t>
              </a:r>
              <a:endParaRPr lang="en-US" sz="2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grpSp>
      <p:sp>
        <p:nvSpPr>
          <p:cNvPr id="2" name="Plus Sign 1">
            <a:extLst>
              <a:ext uri="{FF2B5EF4-FFF2-40B4-BE49-F238E27FC236}">
                <a16:creationId xmlns:a16="http://schemas.microsoft.com/office/drawing/2014/main" id="{28A4EAE3-168D-4A65-A5E3-DA689D3E7DAE}"/>
              </a:ext>
            </a:extLst>
          </p:cNvPr>
          <p:cNvSpPr/>
          <p:nvPr/>
        </p:nvSpPr>
        <p:spPr>
          <a:xfrm>
            <a:off x="7735607" y="3275083"/>
            <a:ext cx="610699" cy="636589"/>
          </a:xfrm>
          <a:prstGeom prst="mathPlus">
            <a:avLst>
              <a:gd name="adj1" fmla="val 11421"/>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28EB8BC5-3105-4560-B157-6EA89819F2E5}"/>
              </a:ext>
            </a:extLst>
          </p:cNvPr>
          <p:cNvSpPr/>
          <p:nvPr/>
        </p:nvSpPr>
        <p:spPr>
          <a:xfrm>
            <a:off x="1635996" y="70182"/>
            <a:ext cx="6393097"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Graphical Abstract of the Proposed Adjusting Approach</a:t>
            </a:r>
            <a:endParaRPr lang="en-US" sz="2000" dirty="0"/>
          </a:p>
        </p:txBody>
      </p:sp>
      <p:sp>
        <p:nvSpPr>
          <p:cNvPr id="216" name="Shape 8069">
            <a:extLst>
              <a:ext uri="{FF2B5EF4-FFF2-40B4-BE49-F238E27FC236}">
                <a16:creationId xmlns:a16="http://schemas.microsoft.com/office/drawing/2014/main" id="{373401C3-A33A-4397-A117-2C00C3764987}"/>
              </a:ext>
            </a:extLst>
          </p:cNvPr>
          <p:cNvSpPr/>
          <p:nvPr/>
        </p:nvSpPr>
        <p:spPr>
          <a:xfrm flipV="1">
            <a:off x="1955861" y="4335278"/>
            <a:ext cx="168491" cy="45719"/>
          </a:xfrm>
          <a:custGeom>
            <a:avLst/>
            <a:gdLst/>
            <a:ahLst/>
            <a:cxnLst/>
            <a:rect l="0" t="0" r="0" b="0"/>
            <a:pathLst>
              <a:path w="114433">
                <a:moveTo>
                  <a:pt x="0" y="0"/>
                </a:moveTo>
                <a:lnTo>
                  <a:pt x="62222" y="0"/>
                </a:lnTo>
                <a:lnTo>
                  <a:pt x="62222" y="0"/>
                </a:lnTo>
                <a:lnTo>
                  <a:pt x="114433" y="0"/>
                </a:lnTo>
              </a:path>
            </a:pathLst>
          </a:custGeom>
          <a:ln w="9218" cap="rnd">
            <a:round/>
          </a:ln>
        </p:spPr>
        <p:style>
          <a:lnRef idx="1">
            <a:srgbClr val="000000"/>
          </a:lnRef>
          <a:fillRef idx="0">
            <a:srgbClr val="000000">
              <a:alpha val="0"/>
            </a:srgbClr>
          </a:fillRef>
          <a:effectRef idx="0">
            <a:scrgbClr r="0" g="0" b="0"/>
          </a:effectRef>
          <a:fontRef idx="none"/>
        </p:style>
        <p:txBody>
          <a:bodyPr/>
          <a:lstStyle/>
          <a:p>
            <a:endParaRPr lang="en-US" sz="2400"/>
          </a:p>
        </p:txBody>
      </p:sp>
    </p:spTree>
    <p:extLst>
      <p:ext uri="{BB962C8B-B14F-4D97-AF65-F5344CB8AC3E}">
        <p14:creationId xmlns:p14="http://schemas.microsoft.com/office/powerpoint/2010/main" val="12827979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4526</TotalTime>
  <Words>2449</Words>
  <Application>Microsoft Office PowerPoint</Application>
  <PresentationFormat>On-screen Show (4:3)</PresentationFormat>
  <Paragraphs>678</Paragraphs>
  <Slides>20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Cambria</vt:lpstr>
      <vt:lpstr>Cambria Math</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629</cp:revision>
  <dcterms:created xsi:type="dcterms:W3CDTF">2018-06-07T16:03:36Z</dcterms:created>
  <dcterms:modified xsi:type="dcterms:W3CDTF">2019-09-15T19:32:08Z</dcterms:modified>
</cp:coreProperties>
</file>