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6" r:id="rId2"/>
    <p:sldId id="325" r:id="rId3"/>
    <p:sldId id="343" r:id="rId4"/>
    <p:sldId id="344" r:id="rId5"/>
    <p:sldId id="345" r:id="rId6"/>
    <p:sldId id="346" r:id="rId7"/>
    <p:sldId id="331" r:id="rId8"/>
    <p:sldId id="332" r:id="rId9"/>
    <p:sldId id="333" r:id="rId10"/>
    <p:sldId id="341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hdella\Desktop\wind_time_series_analysis\NCF_Solar_Charlotte_Boulder_Boston_Tucs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hdella\Desktop\wind_time_series_analysis\NCF_Wind_Solar_Charlotte_Boulder_Boston_Tuc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Yearly Net Capacity Factor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5796150481191"/>
          <c:y val="0.11200240594925634"/>
          <c:w val="0.78465179352580938"/>
          <c:h val="0.763398585593467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NCF_Solar_Charlotte_Boulder_Bos!$L$2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NCF_Solar_Charlotte_Boulder_Bos!$F$45:$F$48</c:f>
              <c:numCache>
                <c:formatCode>0.00%</c:formatCode>
                <c:ptCount val="4"/>
                <c:pt idx="0">
                  <c:v>0.231438</c:v>
                </c:pt>
                <c:pt idx="1">
                  <c:v>0.25507000000000002</c:v>
                </c:pt>
                <c:pt idx="2">
                  <c:v>0.23447699999999999</c:v>
                </c:pt>
                <c:pt idx="3">
                  <c:v>0.24269399999999999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0-4404-94BC-3B1C6E018E97}"/>
            </c:ext>
          </c:extLst>
        </c:ser>
        <c:ser>
          <c:idx val="0"/>
          <c:order val="1"/>
          <c:tx>
            <c:strRef>
              <c:f>NCF_Solar_Charlotte_Boulder_Bos!$P$2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NCF_Solar_Charlotte_Boulder_Bos!$R$3:$R$6</c:f>
              <c:numCache>
                <c:formatCode>0.00%</c:formatCode>
                <c:ptCount val="4"/>
                <c:pt idx="0">
                  <c:v>0.27</c:v>
                </c:pt>
                <c:pt idx="1">
                  <c:v>0.20399999999999999</c:v>
                </c:pt>
                <c:pt idx="2">
                  <c:v>0.46500000000000002</c:v>
                </c:pt>
                <c:pt idx="3">
                  <c:v>0.22600000000000001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0-4404-94BC-3B1C6E018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018104"/>
        <c:axId val="622015864"/>
      </c:barChart>
      <c:catAx>
        <c:axId val="62201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5864"/>
        <c:crosses val="autoZero"/>
        <c:auto val="1"/>
        <c:lblAlgn val="ctr"/>
        <c:lblOffset val="100"/>
        <c:noMultiLvlLbl val="0"/>
      </c:catAx>
      <c:valAx>
        <c:axId val="62201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04308836395446"/>
          <c:y val="4.6120589093030039E-2"/>
          <c:w val="0.10351246719160105"/>
          <c:h val="0.16743438320209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Yeild</a:t>
            </a:r>
            <a:r>
              <a:rPr lang="en-US" baseline="0"/>
              <a:t> of</a:t>
            </a:r>
            <a:r>
              <a:rPr lang="en-US"/>
              <a:t> Wind</a:t>
            </a:r>
            <a:r>
              <a:rPr lang="en-US" baseline="0"/>
              <a:t> Energy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02537182852144"/>
          <c:y val="0.11615740740740743"/>
          <c:w val="0.82717869641294828"/>
          <c:h val="0.7764432050160394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NCF_Wind_Solar_Charlotte_Boulde!$K$2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strRef>
              <c:f>NCF_Wind_Solar_Charlotte_Boulde!$K$3:$K$6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NCF_Wind_Solar_Charlotte_Boulde!$L$3:$L$6</c:f>
              <c:numCache>
                <c:formatCode>General</c:formatCode>
                <c:ptCount val="4"/>
                <c:pt idx="0">
                  <c:v>3819</c:v>
                </c:pt>
                <c:pt idx="1">
                  <c:v>3278</c:v>
                </c:pt>
                <c:pt idx="2">
                  <c:v>5440</c:v>
                </c:pt>
                <c:pt idx="3">
                  <c:v>2770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2-46D6-ADCC-7840C31311D4}"/>
            </c:ext>
          </c:extLst>
        </c:ser>
        <c:ser>
          <c:idx val="0"/>
          <c:order val="1"/>
          <c:tx>
            <c:strRef>
              <c:f>NCF_Wind_Solar_Charlotte_Boulde!$O$2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NCF_Wind_Solar_Charlotte_Boulde!$K$3:$K$6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NCF_Wind_Solar_Charlotte_Boulde!$P$3:$P$6</c:f>
              <c:numCache>
                <c:formatCode>General</c:formatCode>
                <c:ptCount val="4"/>
                <c:pt idx="0">
                  <c:v>3545</c:v>
                </c:pt>
                <c:pt idx="1">
                  <c:v>2677</c:v>
                </c:pt>
                <c:pt idx="2">
                  <c:v>6108</c:v>
                </c:pt>
                <c:pt idx="3">
                  <c:v>2970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2-46D6-ADCC-7840C3131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127888"/>
        <c:axId val="655128208"/>
      </c:barChart>
      <c:catAx>
        <c:axId val="65512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128208"/>
        <c:crosses val="autoZero"/>
        <c:auto val="1"/>
        <c:lblAlgn val="ctr"/>
        <c:lblOffset val="100"/>
        <c:noMultiLvlLbl val="0"/>
      </c:catAx>
      <c:valAx>
        <c:axId val="65512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MWh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127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64851268591435"/>
          <c:y val="6.0971493146689995E-2"/>
          <c:w val="9.4795931758530183E-2"/>
          <c:h val="0.1562510936132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7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time-series-analysis-with-wind-resource-%20assessment-in-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hdella/AWEA_WRA_Working_Group/blob/master/Example_Wind_Resource_Assessment_Using_R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-power-program.com/Downloads/Databasepowercurves(May2017).zi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2563235" y="1688322"/>
            <a:ext cx="3849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 Energy Resources</a:t>
            </a:r>
          </a:p>
          <a:p>
            <a:pPr algn="ctr"/>
            <a:r>
              <a:rPr lang="en-US" sz="2800" b="1" dirty="0"/>
              <a:t>Modeling and Analysis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F43D2-D405-4ECA-9FD0-EC8415710A47}"/>
              </a:ext>
            </a:extLst>
          </p:cNvPr>
          <p:cNvSpPr/>
          <p:nvPr/>
        </p:nvSpPr>
        <p:spPr>
          <a:xfrm>
            <a:off x="2202025" y="301459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Technical Presentation 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Mohamed Abuella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August 6th, 2019 </a:t>
            </a:r>
          </a:p>
        </p:txBody>
      </p:sp>
    </p:spTree>
    <p:extLst>
      <p:ext uri="{BB962C8B-B14F-4D97-AF65-F5344CB8AC3E}">
        <p14:creationId xmlns:p14="http://schemas.microsoft.com/office/powerpoint/2010/main" val="64977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EB878-98BF-4AF6-8626-EBBD0C6F372D}"/>
              </a:ext>
            </a:extLst>
          </p:cNvPr>
          <p:cNvSpPr/>
          <p:nvPr/>
        </p:nvSpPr>
        <p:spPr>
          <a:xfrm>
            <a:off x="3488940" y="389167"/>
            <a:ext cx="2324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Energy Modeling</a:t>
            </a:r>
          </a:p>
          <a:p>
            <a:pPr algn="ctr"/>
            <a:r>
              <a:rPr lang="en-US" dirty="0"/>
              <a:t> in 2009 and 2010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D81D0E-F44D-4E23-AB08-2059C045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23695"/>
              </p:ext>
            </p:extLst>
          </p:nvPr>
        </p:nvGraphicFramePr>
        <p:xfrm>
          <a:off x="1698168" y="1283893"/>
          <a:ext cx="2799184" cy="1828800"/>
        </p:xfrm>
        <a:graphic>
          <a:graphicData uri="http://schemas.openxmlformats.org/drawingml/2006/table">
            <a:tbl>
              <a:tblPr/>
              <a:tblGrid>
                <a:gridCol w="938660">
                  <a:extLst>
                    <a:ext uri="{9D8B030D-6E8A-4147-A177-3AD203B41FA5}">
                      <a16:colId xmlns:a16="http://schemas.microsoft.com/office/drawing/2014/main" val="3594481729"/>
                    </a:ext>
                  </a:extLst>
                </a:gridCol>
                <a:gridCol w="938660">
                  <a:extLst>
                    <a:ext uri="{9D8B030D-6E8A-4147-A177-3AD203B41FA5}">
                      <a16:colId xmlns:a16="http://schemas.microsoft.com/office/drawing/2014/main" val="3661129295"/>
                    </a:ext>
                  </a:extLst>
                </a:gridCol>
                <a:gridCol w="921864">
                  <a:extLst>
                    <a:ext uri="{9D8B030D-6E8A-4147-A177-3AD203B41FA5}">
                      <a16:colId xmlns:a16="http://schemas.microsoft.com/office/drawing/2014/main" val="869980703"/>
                    </a:ext>
                  </a:extLst>
                </a:gridCol>
              </a:tblGrid>
              <a:tr h="2170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2009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547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Charlotte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3818.9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29.1%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550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Boulder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3278.4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24.9%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498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Boston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5440.1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41.4%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950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Tucson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2769.9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21.1%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7515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458CB3-CBFA-42B3-8A5B-C002A6072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38179"/>
              </p:ext>
            </p:extLst>
          </p:nvPr>
        </p:nvGraphicFramePr>
        <p:xfrm>
          <a:off x="4604421" y="1283893"/>
          <a:ext cx="2815980" cy="1828800"/>
        </p:xfrm>
        <a:graphic>
          <a:graphicData uri="http://schemas.openxmlformats.org/drawingml/2006/table">
            <a:tbl>
              <a:tblPr/>
              <a:tblGrid>
                <a:gridCol w="933684">
                  <a:extLst>
                    <a:ext uri="{9D8B030D-6E8A-4147-A177-3AD203B41FA5}">
                      <a16:colId xmlns:a16="http://schemas.microsoft.com/office/drawing/2014/main" val="3594481729"/>
                    </a:ext>
                  </a:extLst>
                </a:gridCol>
                <a:gridCol w="943636">
                  <a:extLst>
                    <a:ext uri="{9D8B030D-6E8A-4147-A177-3AD203B41FA5}">
                      <a16:colId xmlns:a16="http://schemas.microsoft.com/office/drawing/2014/main" val="3661129295"/>
                    </a:ext>
                  </a:extLst>
                </a:gridCol>
                <a:gridCol w="938660">
                  <a:extLst>
                    <a:ext uri="{9D8B030D-6E8A-4147-A177-3AD203B41FA5}">
                      <a16:colId xmlns:a16="http://schemas.microsoft.com/office/drawing/2014/main" val="8699807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2010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547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Charlotte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3544.6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27.0%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550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Boulder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2676.9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20.4%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498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Boston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6107.7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46.5%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950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Tucson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2969.9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22.6%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75155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2843B1-6D12-47FD-AB5D-297949DD7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158931"/>
              </p:ext>
            </p:extLst>
          </p:nvPr>
        </p:nvGraphicFramePr>
        <p:xfrm>
          <a:off x="4697965" y="33077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05B6888-0610-41D3-8686-0A7CF271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161844"/>
              </p:ext>
            </p:extLst>
          </p:nvPr>
        </p:nvGraphicFramePr>
        <p:xfrm>
          <a:off x="79310" y="33077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1041618-724F-4E40-83B2-49D2FE5B88FC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386647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0EEF77F-75EC-4DF6-B2C4-BC5AFAE1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8/6/2019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998C0-1A33-41EF-86BF-933214B3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1F2A1-A4B0-4EB7-91F4-B5E23D2F01BA}"/>
              </a:ext>
            </a:extLst>
          </p:cNvPr>
          <p:cNvSpPr/>
          <p:nvPr/>
        </p:nvSpPr>
        <p:spPr>
          <a:xfrm>
            <a:off x="45218" y="702473"/>
            <a:ext cx="9098782" cy="365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performance of wind energy resources depends significantly on their location and weather conditions.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Further Work </a:t>
            </a:r>
          </a:p>
          <a:p>
            <a:pPr>
              <a:lnSpc>
                <a:spcPct val="150000"/>
              </a:lnSpc>
            </a:pPr>
            <a:r>
              <a:rPr lang="en-US" dirty="0"/>
              <a:t>Modeling and evaluate the wind resources backed up by energy storage systems.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References</a:t>
            </a:r>
          </a:p>
          <a:p>
            <a:pPr marL="171450" indent="-1714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https://www.r-bloggers.com/time-series-analysis-with-wind-resource- assessment-in-r/</a:t>
            </a:r>
            <a:r>
              <a:rPr lang="en-US" sz="1600" dirty="0"/>
              <a:t> </a:t>
            </a:r>
          </a:p>
          <a:p>
            <a:pPr marL="171450" indent="-1714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linkClick r:id="rId4"/>
              </a:rPr>
              <a:t>https://github.com/mhdella/AWEA_WRA_Working_Group/blob/master/Example_Wind_Resource_Assessment_Using_R.md</a:t>
            </a:r>
            <a:r>
              <a:rPr lang="en-US" sz="16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51B2B-3EA1-434E-8E00-3EE415E43B26}"/>
              </a:ext>
            </a:extLst>
          </p:cNvPr>
          <p:cNvSpPr/>
          <p:nvPr/>
        </p:nvSpPr>
        <p:spPr>
          <a:xfrm>
            <a:off x="2092421" y="113011"/>
            <a:ext cx="473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299912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721215" y="4727156"/>
            <a:ext cx="7701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Four U.S. Locations </a:t>
            </a:r>
            <a:r>
              <a:rPr lang="en-US"/>
              <a:t>are Chosen </a:t>
            </a:r>
            <a:r>
              <a:rPr lang="en-US" dirty="0"/>
              <a:t>for Comparison of Wind Energy Modeling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595296-B43C-4A86-950B-61AD1B6A7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4" b="39456"/>
          <a:stretch/>
        </p:blipFill>
        <p:spPr>
          <a:xfrm>
            <a:off x="721214" y="967376"/>
            <a:ext cx="7701572" cy="36809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9D3AB7-606E-4EAD-AE7C-F29289BBE9A0}"/>
              </a:ext>
            </a:extLst>
          </p:cNvPr>
          <p:cNvSpPr/>
          <p:nvPr/>
        </p:nvSpPr>
        <p:spPr>
          <a:xfrm>
            <a:off x="2137876" y="5175342"/>
            <a:ext cx="4320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Charlotte NC, Boston MA, Boulder CO, Tucson AZ.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0272-26E1-4D01-9424-9652343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6A5C-A683-48C0-BEC8-1710C77768FE}"/>
              </a:ext>
            </a:extLst>
          </p:cNvPr>
          <p:cNvSpPr txBox="1"/>
          <p:nvPr/>
        </p:nvSpPr>
        <p:spPr>
          <a:xfrm>
            <a:off x="3000600" y="489739"/>
            <a:ext cx="338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Different Locations in the U.S.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BC685-9433-415B-AC0F-3EABC7EDE3F8}"/>
              </a:ext>
            </a:extLst>
          </p:cNvPr>
          <p:cNvSpPr/>
          <p:nvPr/>
        </p:nvSpPr>
        <p:spPr>
          <a:xfrm>
            <a:off x="496431" y="5521292"/>
            <a:ext cx="7926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092421" y="113011"/>
            <a:ext cx="473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8E88E-B7CB-4D63-A11F-FB00C89F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883"/>
            <a:ext cx="4480560" cy="257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8ED8-489C-4EF9-9C5A-7F476E22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" y="3799948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BACBA-0D99-4F88-BF9B-397680BF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2" y="771523"/>
            <a:ext cx="4480560" cy="2524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3A766-3FAB-4ED6-9C0F-3BDB86EF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88" y="3799948"/>
            <a:ext cx="4480560" cy="25243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Time series of wind speed at height 100m (m/s)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2C6ADC-9019-4AD6-A1F9-E330210D09AD}"/>
                  </a:ext>
                </a:extLst>
              </p:cNvPr>
              <p:cNvSpPr txBox="1"/>
              <p:nvPr/>
            </p:nvSpPr>
            <p:spPr>
              <a:xfrm>
                <a:off x="3814088" y="3267968"/>
                <a:ext cx="2096854" cy="576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2C6ADC-9019-4AD6-A1F9-E330210D0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88" y="3267968"/>
                <a:ext cx="2096854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78E9C76-FC5B-436C-B95A-63FDADCEC6EE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61122-BB17-43D8-8ED5-89D5E5CB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745"/>
            <a:ext cx="4480560" cy="2524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A6F85C-1A32-41AA-A3D1-B5188F5B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5" y="3831993"/>
            <a:ext cx="4480560" cy="2524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D59A6-1D2D-45BF-B974-612F5608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52717"/>
            <a:ext cx="4480560" cy="2524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5203E-E09B-47AE-A36C-2C63226E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30" y="3831993"/>
            <a:ext cx="4480560" cy="25243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84DC6E-F927-4674-8570-8C6F1C3A2378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Boxplots of monthly distribution of wind speed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BFB0E-A509-4B59-9EB5-D51AA3483E5E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27898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BAA74-87AB-4CCA-A64B-D9A872C6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702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521865-5053-483A-8B96-472B3330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1981"/>
            <a:ext cx="4480560" cy="2524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76A14-5535-4C20-9CCB-9805344B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83690"/>
            <a:ext cx="4480560" cy="2524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452AAA-C7F0-430F-A111-72394CE0F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908" y="3879830"/>
            <a:ext cx="4480560" cy="25243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97B2E1-4D0E-4C3E-BE6F-E85366907655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 Roses of Wind Speed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5E2D8-644E-4703-9835-CCEF5E021422}"/>
              </a:ext>
            </a:extLst>
          </p:cNvPr>
          <p:cNvSpPr/>
          <p:nvPr/>
        </p:nvSpPr>
        <p:spPr>
          <a:xfrm>
            <a:off x="1622490" y="3269103"/>
            <a:ext cx="618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Distribution of wind direction and speed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AD325-D6F2-4166-986C-AA33116D08FA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27823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A3901-EA44-4722-A15C-E3B1D80E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15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2F697-F63C-45B3-8A2E-B50A6A7B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" y="3870938"/>
            <a:ext cx="4480560" cy="2524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EDFD0-4CB8-4019-B1AE-5F2A04F90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11115"/>
            <a:ext cx="4480560" cy="2524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C802FA-F170-4543-8E79-CE7556CE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40" y="3870938"/>
            <a:ext cx="4480560" cy="25243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E0BEB-A1FB-4C25-89AB-431474360720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density distribution of wind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B9590D-B1CA-47C2-8BDE-6B51D8DAEB54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247190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602F4-D264-428A-8E00-270F06C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518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144-BAFA-4E68-B3A1-B2F58FC6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0938"/>
            <a:ext cx="4480560" cy="2524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A7838-ED54-48B1-A0CD-6CDCAEA2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08" y="795518"/>
            <a:ext cx="4480560" cy="2524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2AF80A-306D-4E2B-9F04-E4D376FC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59" y="3870938"/>
            <a:ext cx="4480560" cy="25243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5EC430-F3DC-42C6-952E-BAF12DF6C2A4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 turbine GE 1.5SLE 77m is utilized for 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BFB57-D0E1-4837-8A1B-E14E9658012B}"/>
              </a:ext>
            </a:extLst>
          </p:cNvPr>
          <p:cNvSpPr/>
          <p:nvPr/>
        </p:nvSpPr>
        <p:spPr>
          <a:xfrm>
            <a:off x="1264067" y="3224445"/>
            <a:ext cx="4038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wind power curve for GE 1.5SLE 77m</a:t>
            </a:r>
          </a:p>
          <a:p>
            <a:r>
              <a:rPr lang="en-US" dirty="0"/>
              <a:t>to covert the wind speed to wind 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855545-60CA-4EBF-9040-74EFB1B9B87B}"/>
              </a:ext>
            </a:extLst>
          </p:cNvPr>
          <p:cNvSpPr/>
          <p:nvPr/>
        </p:nvSpPr>
        <p:spPr>
          <a:xfrm>
            <a:off x="2022243" y="6304332"/>
            <a:ext cx="52700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http://www.wind-power-program.com/Downloads/Databasepowercurves(May2017).zip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7327D9-FF2C-4B4F-A55C-5F47740F0B53}"/>
                  </a:ext>
                </a:extLst>
              </p:cNvPr>
              <p:cNvSpPr txBox="1"/>
              <p:nvPr/>
            </p:nvSpPr>
            <p:spPr>
              <a:xfrm>
                <a:off x="5207108" y="3235267"/>
                <a:ext cx="1478679" cy="576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7327D9-FF2C-4B4F-A55C-5F47740F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08" y="3235267"/>
                <a:ext cx="1478679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23309B3-895D-4F1E-A407-73A5AA190722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38438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E2912-5E65-4725-8A4A-D5CB0C7E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745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924C2-9CD1-45D8-886D-C297BC6F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1992"/>
            <a:ext cx="4480560" cy="2524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88986-E906-4136-B54B-603A5CAB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51754"/>
            <a:ext cx="4480560" cy="2524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5AAD8-C817-47CE-BA77-721778A25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40" y="3831992"/>
            <a:ext cx="4480560" cy="25243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454873-0E08-4851-BC5F-5482392BA648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density distribution of wind power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B130C-55D6-4493-92CD-0738B2B05AD0}"/>
                  </a:ext>
                </a:extLst>
              </p:cNvPr>
              <p:cNvSpPr txBox="1"/>
              <p:nvPr/>
            </p:nvSpPr>
            <p:spPr>
              <a:xfrm>
                <a:off x="6457950" y="3224607"/>
                <a:ext cx="1478679" cy="576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B130C-55D6-4493-92CD-0738B2B05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224607"/>
                <a:ext cx="1478679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BB407A2-5605-461E-8DED-644CB9BEE7B5}"/>
              </a:ext>
            </a:extLst>
          </p:cNvPr>
          <p:cNvSpPr/>
          <p:nvPr/>
        </p:nvSpPr>
        <p:spPr>
          <a:xfrm>
            <a:off x="1359211" y="3224607"/>
            <a:ext cx="50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Considering other parameters such as air pressure, temperature and density at the given height=100m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8727E-659D-4B3F-A143-CCBF8188B923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154380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C9ABFF-3670-4CD7-B9A0-8B31FFF5E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7878"/>
              </p:ext>
            </p:extLst>
          </p:nvPr>
        </p:nvGraphicFramePr>
        <p:xfrm>
          <a:off x="7049263" y="710698"/>
          <a:ext cx="2074186" cy="2750293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467.945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584.361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510.499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512.191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420.662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239.808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354.663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285.923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396.328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504.488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471.683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691.553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E0C0E2-F8FD-41F8-91AD-4647360E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14833"/>
              </p:ext>
            </p:extLst>
          </p:nvPr>
        </p:nvGraphicFramePr>
        <p:xfrm>
          <a:off x="15060" y="711292"/>
          <a:ext cx="2074186" cy="2717702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387.574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455.725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410.236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456.256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381.352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193.475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230.690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141.379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197.738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310.630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355.663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298.279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D729CC-98AD-454D-868C-4A9C44AE1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03403"/>
              </p:ext>
            </p:extLst>
          </p:nvPr>
        </p:nvGraphicFramePr>
        <p:xfrm>
          <a:off x="12695" y="3825689"/>
          <a:ext cx="2074186" cy="2535325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413.396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288.217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382.094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339.568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216.100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215.737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268.648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206.966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224.898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312.770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4FBF95-F9E4-41E6-9DB7-ED0094891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87684"/>
              </p:ext>
            </p:extLst>
          </p:nvPr>
        </p:nvGraphicFramePr>
        <p:xfrm>
          <a:off x="7049262" y="3807451"/>
          <a:ext cx="2074186" cy="2567565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262.764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247.664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259.804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378.228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184.679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188.630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111.523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143.448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223.078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258.261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236.885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274.958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DD8F69-9515-4635-B347-DB545F6175E9}"/>
              </a:ext>
            </a:extLst>
          </p:cNvPr>
          <p:cNvSpPr/>
          <p:nvPr/>
        </p:nvSpPr>
        <p:spPr>
          <a:xfrm>
            <a:off x="3490478" y="443411"/>
            <a:ext cx="2324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Energy Modeling</a:t>
            </a:r>
          </a:p>
          <a:p>
            <a:pPr algn="ctr"/>
            <a:r>
              <a:rPr lang="en-US" dirty="0"/>
              <a:t> in 2009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43878B-9C14-48AA-86E9-06CE8BAB9F6E}"/>
              </a:ext>
            </a:extLst>
          </p:cNvPr>
          <p:cNvSpPr/>
          <p:nvPr/>
        </p:nvSpPr>
        <p:spPr>
          <a:xfrm>
            <a:off x="2500603" y="1925124"/>
            <a:ext cx="4133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Calculating the net capacity factor (NCF)</a:t>
            </a:r>
          </a:p>
          <a:p>
            <a:pPr algn="ctr"/>
            <a:r>
              <a:rPr lang="en-US" dirty="0"/>
              <a:t> for each month, then over the entire year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8BF52-F7D2-4127-B107-5F2F275CEB69}"/>
                  </a:ext>
                </a:extLst>
              </p:cNvPr>
              <p:cNvSpPr txBox="1"/>
              <p:nvPr/>
            </p:nvSpPr>
            <p:spPr>
              <a:xfrm>
                <a:off x="2760608" y="2975913"/>
                <a:ext cx="3505262" cy="586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NCF=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𝑇h𝑒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𝑝𝑜𝑠𝑠𝑖𝑏𝑙𝑒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𝑚𝑎𝑥𝑖𝑚𝑢𝑚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𝑒𝑛𝑒𝑟𝑔𝑦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𝑐𝑜𝑢𝑙𝑑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𝑔𝑒𝑛𝑒𝑟𝑎𝑡𝑒𝑑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8BF52-F7D2-4127-B107-5F2F275CE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608" y="2975913"/>
                <a:ext cx="3505262" cy="586379"/>
              </a:xfrm>
              <a:prstGeom prst="rect">
                <a:avLst/>
              </a:prstGeom>
              <a:blipFill>
                <a:blip r:embed="rId2"/>
                <a:stretch>
                  <a:fillRect l="-417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A9200-0119-4C11-B5B1-4A27C785D0D5}"/>
                  </a:ext>
                </a:extLst>
              </p:cNvPr>
              <p:cNvSpPr txBox="1"/>
              <p:nvPr/>
            </p:nvSpPr>
            <p:spPr>
              <a:xfrm>
                <a:off x="3213886" y="3870938"/>
                <a:ext cx="2708370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NCF=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𝑀𝑊h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𝑀𝑊h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A9200-0119-4C11-B5B1-4A27C785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86" y="3870938"/>
                <a:ext cx="2708370" cy="441211"/>
              </a:xfrm>
              <a:prstGeom prst="rect">
                <a:avLst/>
              </a:prstGeom>
              <a:blipFill>
                <a:blip r:embed="rId3"/>
                <a:stretch>
                  <a:fillRect l="-5180" t="-2778" r="-270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AD441C3-EBD4-4DAD-A006-C03C6A43E655}"/>
              </a:ext>
            </a:extLst>
          </p:cNvPr>
          <p:cNvSpPr/>
          <p:nvPr/>
        </p:nvSpPr>
        <p:spPr>
          <a:xfrm>
            <a:off x="2969815" y="88599"/>
            <a:ext cx="33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Resources Modeling</a:t>
            </a:r>
          </a:p>
        </p:txBody>
      </p:sp>
    </p:spTree>
    <p:extLst>
      <p:ext uri="{BB962C8B-B14F-4D97-AF65-F5344CB8AC3E}">
        <p14:creationId xmlns:p14="http://schemas.microsoft.com/office/powerpoint/2010/main" val="206081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697</Words>
  <Application>Microsoft Office PowerPoint</Application>
  <PresentationFormat>On-screen Show (4:3)</PresentationFormat>
  <Paragraphs>290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227</cp:revision>
  <dcterms:created xsi:type="dcterms:W3CDTF">2019-08-04T07:57:21Z</dcterms:created>
  <dcterms:modified xsi:type="dcterms:W3CDTF">2019-08-07T14:56:20Z</dcterms:modified>
</cp:coreProperties>
</file>