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326" r:id="rId2"/>
    <p:sldId id="290" r:id="rId3"/>
    <p:sldId id="325" r:id="rId4"/>
    <p:sldId id="343" r:id="rId5"/>
    <p:sldId id="344" r:id="rId6"/>
    <p:sldId id="345" r:id="rId7"/>
    <p:sldId id="346" r:id="rId8"/>
    <p:sldId id="331" r:id="rId9"/>
    <p:sldId id="332" r:id="rId10"/>
    <p:sldId id="333" r:id="rId11"/>
    <p:sldId id="341" r:id="rId12"/>
    <p:sldId id="339" r:id="rId13"/>
    <p:sldId id="351" r:id="rId14"/>
    <p:sldId id="350" r:id="rId15"/>
    <p:sldId id="348" r:id="rId16"/>
    <p:sldId id="353" r:id="rId17"/>
    <p:sldId id="352" r:id="rId18"/>
    <p:sldId id="340" r:id="rId19"/>
    <p:sldId id="279" r:id="rId20"/>
    <p:sldId id="28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2" d="100"/>
          <a:sy n="82" d="100"/>
        </p:scale>
        <p:origin x="1447"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hdella\Desktop\wind_time_series_analysis\NCF_Solar_Charlotte_Boulder_Boston_Tucson.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Mhdella\Desktop\wind_time_series_analysis\NCF_Wind_Solar_Charlotte_Boulder_Boston_Tucson.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Mhdella\Desktop\wind_solar_time_series_analysis\NCF_Wind_Solar_Charlotte_Boulder_Boston_Tucson.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Mhdella\Desktop\wind_solar_time_series_analysis\NCF_Wind_Solar_Charlotte_Boulder_Boston_Tucson.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Mhdella\Desktop\wind_solar_time_series_analysis\NCF_Wind_Solar_Charlotte_Boulder_Boston_Tucson.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Mhdella\Desktop\wind_solar_time_series_analysis\NCF_Wind_Solar_Charlotte_Boulder_Boston_Tucs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dirty="0"/>
              <a:t>Yearly Net Capacity Factor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905796150481191"/>
          <c:y val="0.11200240594925634"/>
          <c:w val="0.78465179352580938"/>
          <c:h val="0.76339858559346752"/>
        </c:manualLayout>
      </c:layout>
      <c:barChart>
        <c:barDir val="col"/>
        <c:grouping val="clustered"/>
        <c:varyColors val="0"/>
        <c:ser>
          <c:idx val="1"/>
          <c:order val="0"/>
          <c:tx>
            <c:strRef>
              <c:f>NCF_Solar_Charlotte_Boulder_Bos!$L$2</c:f>
              <c:strCache>
                <c:ptCount val="1"/>
                <c:pt idx="0">
                  <c:v>2009</c:v>
                </c:pt>
              </c:strCache>
            </c:strRef>
          </c:tx>
          <c:spPr>
            <a:solidFill>
              <a:schemeClr val="accent4"/>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NCF_Solar_Charlotte_Boulder_Bos!$F$45:$F$48</c:f>
              <c:numCache>
                <c:formatCode>0.00%</c:formatCode>
                <c:ptCount val="4"/>
                <c:pt idx="0">
                  <c:v>0.231438</c:v>
                </c:pt>
                <c:pt idx="1">
                  <c:v>0.25507000000000002</c:v>
                </c:pt>
                <c:pt idx="2">
                  <c:v>0.23447699999999999</c:v>
                </c:pt>
                <c:pt idx="3">
                  <c:v>0.24269399999999999</c:v>
                </c:pt>
              </c:numCache>
            </c:numRef>
          </c:val>
          <c:extLst>
            <c:ext xmlns:c16="http://schemas.microsoft.com/office/drawing/2014/chart" uri="{C3380CC4-5D6E-409C-BE32-E72D297353CC}">
              <c16:uniqueId val="{00000000-50C0-4404-94BC-3B1C6E018E97}"/>
            </c:ext>
          </c:extLst>
        </c:ser>
        <c:ser>
          <c:idx val="0"/>
          <c:order val="1"/>
          <c:tx>
            <c:strRef>
              <c:f>NCF_Solar_Charlotte_Boulder_Bos!$P$2</c:f>
              <c:strCache>
                <c:ptCount val="1"/>
                <c:pt idx="0">
                  <c:v>2010</c:v>
                </c:pt>
              </c:strCache>
            </c:strRef>
          </c:tx>
          <c:spPr>
            <a:solidFill>
              <a:srgbClr val="92D050"/>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NCF_Solar_Charlotte_Boulder_Bos!$R$3:$R$6</c:f>
              <c:numCache>
                <c:formatCode>0.00%</c:formatCode>
                <c:ptCount val="4"/>
                <c:pt idx="0">
                  <c:v>0.27</c:v>
                </c:pt>
                <c:pt idx="1">
                  <c:v>0.20399999999999999</c:v>
                </c:pt>
                <c:pt idx="2">
                  <c:v>0.46500000000000002</c:v>
                </c:pt>
                <c:pt idx="3">
                  <c:v>0.22600000000000001</c:v>
                </c:pt>
              </c:numCache>
            </c:numRef>
          </c:val>
          <c:extLst>
            <c:ext xmlns:c16="http://schemas.microsoft.com/office/drawing/2014/chart" uri="{C3380CC4-5D6E-409C-BE32-E72D297353CC}">
              <c16:uniqueId val="{00000001-50C0-4404-94BC-3B1C6E018E97}"/>
            </c:ext>
          </c:extLst>
        </c:ser>
        <c:dLbls>
          <c:showLegendKey val="0"/>
          <c:showVal val="0"/>
          <c:showCatName val="0"/>
          <c:showSerName val="0"/>
          <c:showPercent val="0"/>
          <c:showBubbleSize val="0"/>
        </c:dLbls>
        <c:gapWidth val="219"/>
        <c:overlap val="-27"/>
        <c:axId val="622018104"/>
        <c:axId val="622015864"/>
      </c:barChart>
      <c:catAx>
        <c:axId val="622018104"/>
        <c:scaling>
          <c:orientation val="minMax"/>
        </c:scaling>
        <c:delete val="0"/>
        <c:axPos val="b"/>
        <c:numFmt formatCode="General" sourceLinked="1"/>
        <c:majorTickMark val="none"/>
        <c:minorTickMark val="none"/>
        <c:tickLblPos val="nextTo"/>
        <c:spPr>
          <a:solidFill>
            <a:sysClr val="window" lastClr="FFFFFF"/>
          </a:solid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22015864"/>
        <c:crosses val="autoZero"/>
        <c:auto val="1"/>
        <c:lblAlgn val="ctr"/>
        <c:lblOffset val="100"/>
        <c:noMultiLvlLbl val="0"/>
      </c:catAx>
      <c:valAx>
        <c:axId val="622015864"/>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a:t>NCF</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622018104"/>
        <c:crosses val="autoZero"/>
        <c:crossBetween val="between"/>
      </c:valAx>
      <c:spPr>
        <a:noFill/>
        <a:ln>
          <a:noFill/>
        </a:ln>
        <a:effectLst/>
      </c:spPr>
    </c:plotArea>
    <c:legend>
      <c:legendPos val="r"/>
      <c:layout>
        <c:manualLayout>
          <c:xMode val="edge"/>
          <c:yMode val="edge"/>
          <c:x val="0.82704308836395446"/>
          <c:y val="4.6120589093030039E-2"/>
          <c:w val="0.10351246719160105"/>
          <c:h val="0.1674343832020997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extLst/>
  </c:chart>
  <c:spPr>
    <a:noFill/>
    <a:ln w="6350" cap="flat" cmpd="sng" algn="ctr">
      <a:noFill/>
      <a:prstDash val="solid"/>
      <a:miter lim="800000"/>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Yearly Yeild</a:t>
            </a:r>
            <a:r>
              <a:rPr lang="en-US" baseline="0"/>
              <a:t> of</a:t>
            </a:r>
            <a:r>
              <a:rPr lang="en-US"/>
              <a:t> Wind</a:t>
            </a:r>
            <a:r>
              <a:rPr lang="en-US" baseline="0"/>
              <a:t> Energy </a:t>
            </a:r>
            <a:endParaRPr lang="en-US"/>
          </a:p>
        </c:rich>
      </c:tx>
      <c:overlay val="0"/>
      <c:spPr>
        <a:noFill/>
        <a:ln>
          <a:noFill/>
        </a:ln>
        <a:effectLst/>
      </c:spPr>
    </c:title>
    <c:autoTitleDeleted val="0"/>
    <c:plotArea>
      <c:layout>
        <c:manualLayout>
          <c:layoutTarget val="inner"/>
          <c:xMode val="edge"/>
          <c:yMode val="edge"/>
          <c:x val="0.12802537182852144"/>
          <c:y val="0.11615740740740743"/>
          <c:w val="0.82717869641294828"/>
          <c:h val="0.77644320501603947"/>
        </c:manualLayout>
      </c:layout>
      <c:barChart>
        <c:barDir val="col"/>
        <c:grouping val="clustered"/>
        <c:varyColors val="0"/>
        <c:ser>
          <c:idx val="1"/>
          <c:order val="0"/>
          <c:tx>
            <c:strRef>
              <c:f>NCF_Wind_Solar_Charlotte_Boulde!$K$2</c:f>
              <c:strCache>
                <c:ptCount val="1"/>
                <c:pt idx="0">
                  <c:v>2009</c:v>
                </c:pt>
              </c:strCache>
            </c:strRef>
          </c:tx>
          <c:invertIfNegative val="0"/>
          <c:cat>
            <c:strRef>
              <c:f>NCF_Wind_Solar_Charlotte_Boulde!$K$3:$K$6</c:f>
              <c:strCache>
                <c:ptCount val="4"/>
                <c:pt idx="0">
                  <c:v>Charlotte</c:v>
                </c:pt>
                <c:pt idx="1">
                  <c:v>Boulder</c:v>
                </c:pt>
                <c:pt idx="2">
                  <c:v>Boston</c:v>
                </c:pt>
                <c:pt idx="3">
                  <c:v>Tucson</c:v>
                </c:pt>
              </c:strCache>
            </c:strRef>
          </c:cat>
          <c:val>
            <c:numRef>
              <c:f>NCF_Wind_Solar_Charlotte_Boulde!$L$3:$L$6</c:f>
              <c:numCache>
                <c:formatCode>General</c:formatCode>
                <c:ptCount val="4"/>
                <c:pt idx="0">
                  <c:v>3819</c:v>
                </c:pt>
                <c:pt idx="1">
                  <c:v>3278</c:v>
                </c:pt>
                <c:pt idx="2">
                  <c:v>5440</c:v>
                </c:pt>
                <c:pt idx="3">
                  <c:v>2770</c:v>
                </c:pt>
              </c:numCache>
            </c:numRef>
          </c:val>
          <c:extLst>
            <c:ext xmlns:c16="http://schemas.microsoft.com/office/drawing/2014/chart" uri="{C3380CC4-5D6E-409C-BE32-E72D297353CC}">
              <c16:uniqueId val="{00000000-E1F2-46D6-ADCC-7840C31311D4}"/>
            </c:ext>
          </c:extLst>
        </c:ser>
        <c:ser>
          <c:idx val="0"/>
          <c:order val="1"/>
          <c:tx>
            <c:strRef>
              <c:f>NCF_Wind_Solar_Charlotte_Boulde!$O$2</c:f>
              <c:strCache>
                <c:ptCount val="1"/>
                <c:pt idx="0">
                  <c:v>2010</c:v>
                </c:pt>
              </c:strCache>
            </c:strRef>
          </c:tx>
          <c:spPr>
            <a:solidFill>
              <a:schemeClr val="accent1"/>
            </a:solidFill>
            <a:ln>
              <a:noFill/>
            </a:ln>
            <a:effectLst/>
          </c:spPr>
          <c:invertIfNegative val="0"/>
          <c:cat>
            <c:strRef>
              <c:f>NCF_Wind_Solar_Charlotte_Boulde!$K$3:$K$6</c:f>
              <c:strCache>
                <c:ptCount val="4"/>
                <c:pt idx="0">
                  <c:v>Charlotte</c:v>
                </c:pt>
                <c:pt idx="1">
                  <c:v>Boulder</c:v>
                </c:pt>
                <c:pt idx="2">
                  <c:v>Boston</c:v>
                </c:pt>
                <c:pt idx="3">
                  <c:v>Tucson</c:v>
                </c:pt>
              </c:strCache>
            </c:strRef>
          </c:cat>
          <c:val>
            <c:numRef>
              <c:f>NCF_Wind_Solar_Charlotte_Boulde!$P$3:$P$6</c:f>
              <c:numCache>
                <c:formatCode>General</c:formatCode>
                <c:ptCount val="4"/>
                <c:pt idx="0">
                  <c:v>3545</c:v>
                </c:pt>
                <c:pt idx="1">
                  <c:v>2677</c:v>
                </c:pt>
                <c:pt idx="2">
                  <c:v>6108</c:v>
                </c:pt>
                <c:pt idx="3">
                  <c:v>2970</c:v>
                </c:pt>
              </c:numCache>
            </c:numRef>
          </c:val>
          <c:extLst>
            <c:ext xmlns:c16="http://schemas.microsoft.com/office/drawing/2014/chart" uri="{C3380CC4-5D6E-409C-BE32-E72D297353CC}">
              <c16:uniqueId val="{00000001-E1F2-46D6-ADCC-7840C31311D4}"/>
            </c:ext>
          </c:extLst>
        </c:ser>
        <c:dLbls>
          <c:showLegendKey val="0"/>
          <c:showVal val="0"/>
          <c:showCatName val="0"/>
          <c:showSerName val="0"/>
          <c:showPercent val="0"/>
          <c:showBubbleSize val="0"/>
        </c:dLbls>
        <c:gapWidth val="219"/>
        <c:overlap val="-27"/>
        <c:axId val="655127888"/>
        <c:axId val="655128208"/>
      </c:barChart>
      <c:catAx>
        <c:axId val="655127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55128208"/>
        <c:crosses val="autoZero"/>
        <c:auto val="1"/>
        <c:lblAlgn val="ctr"/>
        <c:lblOffset val="100"/>
        <c:noMultiLvlLbl val="0"/>
      </c:catAx>
      <c:valAx>
        <c:axId val="655128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en-US"/>
                  <a:t>MWh</a:t>
                </a:r>
              </a:p>
            </c:rich>
          </c:tx>
          <c:overlay val="0"/>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655127888"/>
        <c:crosses val="autoZero"/>
        <c:crossBetween val="between"/>
      </c:valAx>
    </c:plotArea>
    <c:legend>
      <c:legendPos val="r"/>
      <c:layout>
        <c:manualLayout>
          <c:xMode val="edge"/>
          <c:yMode val="edge"/>
          <c:x val="0.84964851268591435"/>
          <c:y val="6.0971493146689995E-2"/>
          <c:w val="9.4795931758530183E-2"/>
          <c:h val="0.15625109361329834"/>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Yearly Yeild</a:t>
            </a:r>
            <a:r>
              <a:rPr lang="en-US" baseline="0"/>
              <a:t> of</a:t>
            </a:r>
            <a:r>
              <a:rPr lang="en-US"/>
              <a:t> Solar</a:t>
            </a:r>
            <a:r>
              <a:rPr lang="en-US" baseline="0"/>
              <a:t> Energy </a:t>
            </a:r>
            <a:endParaRPr lang="en-US"/>
          </a:p>
        </c:rich>
      </c:tx>
      <c:overlay val="0"/>
      <c:spPr>
        <a:noFill/>
        <a:ln>
          <a:noFill/>
        </a:ln>
        <a:effectLst/>
      </c:spPr>
    </c:title>
    <c:autoTitleDeleted val="0"/>
    <c:plotArea>
      <c:layout>
        <c:manualLayout>
          <c:layoutTarget val="inner"/>
          <c:xMode val="edge"/>
          <c:yMode val="edge"/>
          <c:x val="0.12802537182852144"/>
          <c:y val="0.11615740740740743"/>
          <c:w val="0.82717869641294828"/>
          <c:h val="0.77644320501603947"/>
        </c:manualLayout>
      </c:layout>
      <c:barChart>
        <c:barDir val="col"/>
        <c:grouping val="clustered"/>
        <c:varyColors val="0"/>
        <c:ser>
          <c:idx val="1"/>
          <c:order val="0"/>
          <c:tx>
            <c:strRef>
              <c:f>NCF_Wind_Solar_Charlotte_Boulde!$B$20</c:f>
              <c:strCache>
                <c:ptCount val="1"/>
                <c:pt idx="0">
                  <c:v>TMY</c:v>
                </c:pt>
              </c:strCache>
            </c:strRef>
          </c:tx>
          <c:invertIfNegative val="0"/>
          <c:cat>
            <c:strRef>
              <c:f>NCF_Wind_Solar_Charlotte_Boulde!$K$3:$K$6</c:f>
              <c:strCache>
                <c:ptCount val="4"/>
                <c:pt idx="0">
                  <c:v>Charlotte</c:v>
                </c:pt>
                <c:pt idx="1">
                  <c:v>Boulder</c:v>
                </c:pt>
                <c:pt idx="2">
                  <c:v>Boston</c:v>
                </c:pt>
                <c:pt idx="3">
                  <c:v>Tucson</c:v>
                </c:pt>
              </c:strCache>
            </c:strRef>
          </c:cat>
          <c:val>
            <c:numRef>
              <c:f>NCF_Wind_Solar_Charlotte_Boulde!$F$23:$F$26</c:f>
              <c:numCache>
                <c:formatCode>General</c:formatCode>
                <c:ptCount val="4"/>
                <c:pt idx="0">
                  <c:v>359.089572917</c:v>
                </c:pt>
                <c:pt idx="1">
                  <c:v>385.34104614099999</c:v>
                </c:pt>
                <c:pt idx="2">
                  <c:v>332.54042693900004</c:v>
                </c:pt>
                <c:pt idx="3">
                  <c:v>438.13125857699998</c:v>
                </c:pt>
              </c:numCache>
            </c:numRef>
          </c:val>
          <c:extLst>
            <c:ext xmlns:c16="http://schemas.microsoft.com/office/drawing/2014/chart" uri="{C3380CC4-5D6E-409C-BE32-E72D297353CC}">
              <c16:uniqueId val="{00000000-1272-459E-8D9F-DC21C059017F}"/>
            </c:ext>
          </c:extLst>
        </c:ser>
        <c:dLbls>
          <c:showLegendKey val="0"/>
          <c:showVal val="0"/>
          <c:showCatName val="0"/>
          <c:showSerName val="0"/>
          <c:showPercent val="0"/>
          <c:showBubbleSize val="0"/>
        </c:dLbls>
        <c:gapWidth val="219"/>
        <c:overlap val="-27"/>
        <c:axId val="655127888"/>
        <c:axId val="655128208"/>
      </c:barChart>
      <c:catAx>
        <c:axId val="655127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55128208"/>
        <c:crosses val="autoZero"/>
        <c:auto val="1"/>
        <c:lblAlgn val="ctr"/>
        <c:lblOffset val="100"/>
        <c:noMultiLvlLbl val="0"/>
      </c:catAx>
      <c:valAx>
        <c:axId val="655128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en-US"/>
                  <a:t>KWh</a:t>
                </a:r>
              </a:p>
            </c:rich>
          </c:tx>
          <c:overlay val="0"/>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655127888"/>
        <c:crosses val="autoZero"/>
        <c:crossBetween val="between"/>
      </c:valAx>
    </c:plotArea>
    <c:legend>
      <c:legendPos val="r"/>
      <c:layout>
        <c:manualLayout>
          <c:xMode val="edge"/>
          <c:yMode val="edge"/>
          <c:x val="0.84964851268591435"/>
          <c:y val="6.0971493146689995E-2"/>
          <c:w val="9.4795931758530183E-2"/>
          <c:h val="0.15625109361329834"/>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Yearly Net Capacity Factor</a:t>
            </a:r>
            <a:r>
              <a:rPr lang="en-US" baseline="0"/>
              <a:t> </a:t>
            </a:r>
            <a:endParaRPr lang="en-US"/>
          </a:p>
        </c:rich>
      </c:tx>
      <c:overlay val="0"/>
      <c:spPr>
        <a:noFill/>
        <a:ln>
          <a:noFill/>
        </a:ln>
        <a:effectLst/>
      </c:spPr>
    </c:title>
    <c:autoTitleDeleted val="0"/>
    <c:plotArea>
      <c:layout>
        <c:manualLayout>
          <c:layoutTarget val="inner"/>
          <c:xMode val="edge"/>
          <c:yMode val="edge"/>
          <c:x val="0.12802537182852144"/>
          <c:y val="0.11615740740740743"/>
          <c:w val="0.82717869641294828"/>
          <c:h val="0.77644320501603947"/>
        </c:manualLayout>
      </c:layout>
      <c:barChart>
        <c:barDir val="col"/>
        <c:grouping val="clustered"/>
        <c:varyColors val="0"/>
        <c:ser>
          <c:idx val="1"/>
          <c:order val="0"/>
          <c:tx>
            <c:strRef>
              <c:f>NCF_Wind_Solar_Charlotte_Boulde!$B$20</c:f>
              <c:strCache>
                <c:ptCount val="1"/>
                <c:pt idx="0">
                  <c:v>TMY</c:v>
                </c:pt>
              </c:strCache>
            </c:strRef>
          </c:tx>
          <c:spPr>
            <a:solidFill>
              <a:srgbClr val="92D050"/>
            </a:solidFill>
          </c:spPr>
          <c:invertIfNegative val="0"/>
          <c:cat>
            <c:strRef>
              <c:f>NCF_Wind_Solar_Charlotte_Boulde!$K$3:$K$6</c:f>
              <c:strCache>
                <c:ptCount val="4"/>
                <c:pt idx="0">
                  <c:v>Charlotte</c:v>
                </c:pt>
                <c:pt idx="1">
                  <c:v>Boulder</c:v>
                </c:pt>
                <c:pt idx="2">
                  <c:v>Boston</c:v>
                </c:pt>
                <c:pt idx="3">
                  <c:v>Tucson</c:v>
                </c:pt>
              </c:strCache>
            </c:strRef>
          </c:cat>
          <c:val>
            <c:numRef>
              <c:f>NCF_Wind_Solar_Charlotte_Boulde!$G$23:$G$26</c:f>
              <c:numCache>
                <c:formatCode>0.00%</c:formatCode>
                <c:ptCount val="4"/>
                <c:pt idx="0">
                  <c:v>0.18632699999999999</c:v>
                </c:pt>
                <c:pt idx="1">
                  <c:v>0.19994899999999999</c:v>
                </c:pt>
                <c:pt idx="2">
                  <c:v>0.17255100000000001</c:v>
                </c:pt>
                <c:pt idx="3">
                  <c:v>0.22734099999999999</c:v>
                </c:pt>
              </c:numCache>
            </c:numRef>
          </c:val>
          <c:extLst>
            <c:ext xmlns:c16="http://schemas.microsoft.com/office/drawing/2014/chart" uri="{C3380CC4-5D6E-409C-BE32-E72D297353CC}">
              <c16:uniqueId val="{00000000-3020-490D-AE69-6F685C15FD1A}"/>
            </c:ext>
          </c:extLst>
        </c:ser>
        <c:dLbls>
          <c:showLegendKey val="0"/>
          <c:showVal val="0"/>
          <c:showCatName val="0"/>
          <c:showSerName val="0"/>
          <c:showPercent val="0"/>
          <c:showBubbleSize val="0"/>
        </c:dLbls>
        <c:gapWidth val="219"/>
        <c:overlap val="-27"/>
        <c:axId val="655127888"/>
        <c:axId val="655128208"/>
      </c:barChart>
      <c:catAx>
        <c:axId val="655127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55128208"/>
        <c:crosses val="autoZero"/>
        <c:auto val="1"/>
        <c:lblAlgn val="ctr"/>
        <c:lblOffset val="100"/>
        <c:noMultiLvlLbl val="0"/>
      </c:catAx>
      <c:valAx>
        <c:axId val="6551282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655127888"/>
        <c:crosses val="autoZero"/>
        <c:crossBetween val="between"/>
      </c:valAx>
    </c:plotArea>
    <c:legend>
      <c:legendPos val="r"/>
      <c:layout>
        <c:manualLayout>
          <c:xMode val="edge"/>
          <c:yMode val="edge"/>
          <c:x val="0.84964851268591435"/>
          <c:y val="6.0971493146689995E-2"/>
          <c:w val="9.4795931758530183E-2"/>
          <c:h val="0.15625109361329834"/>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2009 Net Capacity Factor</a:t>
            </a:r>
            <a:r>
              <a:rPr lang="en-US" baseline="0"/>
              <a:t> </a:t>
            </a:r>
            <a:endParaRPr lang="en-US"/>
          </a:p>
        </c:rich>
      </c:tx>
      <c:overlay val="0"/>
      <c:spPr>
        <a:noFill/>
        <a:ln>
          <a:noFill/>
        </a:ln>
        <a:effectLst/>
      </c:spPr>
    </c:title>
    <c:autoTitleDeleted val="0"/>
    <c:plotArea>
      <c:layout>
        <c:manualLayout>
          <c:layoutTarget val="inner"/>
          <c:xMode val="edge"/>
          <c:yMode val="edge"/>
          <c:x val="0.13358092738407698"/>
          <c:y val="0.11615740740740743"/>
          <c:w val="0.82162314085739274"/>
          <c:h val="0.77644320501603947"/>
        </c:manualLayout>
      </c:layout>
      <c:barChart>
        <c:barDir val="col"/>
        <c:grouping val="clustered"/>
        <c:varyColors val="0"/>
        <c:ser>
          <c:idx val="0"/>
          <c:order val="0"/>
          <c:tx>
            <c:strRef>
              <c:f>NCF_Wind_Solar_Charlotte_Boulde!$I$46</c:f>
              <c:strCache>
                <c:ptCount val="1"/>
                <c:pt idx="0">
                  <c:v>Wind Energy</c:v>
                </c:pt>
              </c:strCache>
            </c:strRef>
          </c:tx>
          <c:spPr>
            <a:solidFill>
              <a:srgbClr val="00B0F0"/>
            </a:solidFill>
          </c:spPr>
          <c:invertIfNegative val="0"/>
          <c:cat>
            <c:strRef>
              <c:f>NCF_Wind_Solar_Charlotte_Boulde!$K$3:$K$6</c:f>
              <c:strCache>
                <c:ptCount val="4"/>
                <c:pt idx="0">
                  <c:v>Charlotte</c:v>
                </c:pt>
                <c:pt idx="1">
                  <c:v>Boulder</c:v>
                </c:pt>
                <c:pt idx="2">
                  <c:v>Boston</c:v>
                </c:pt>
                <c:pt idx="3">
                  <c:v>Tucson</c:v>
                </c:pt>
              </c:strCache>
            </c:strRef>
          </c:cat>
          <c:val>
            <c:numRef>
              <c:f>NCF_Wind_Solar_Charlotte_Boulde!$I$47:$I$50</c:f>
              <c:numCache>
                <c:formatCode>0.00%</c:formatCode>
                <c:ptCount val="4"/>
                <c:pt idx="0">
                  <c:v>0.29099999999999998</c:v>
                </c:pt>
                <c:pt idx="1">
                  <c:v>0.249</c:v>
                </c:pt>
                <c:pt idx="2">
                  <c:v>0.41399999999999998</c:v>
                </c:pt>
                <c:pt idx="3">
                  <c:v>0.21099999999999999</c:v>
                </c:pt>
              </c:numCache>
            </c:numRef>
          </c:val>
          <c:extLst>
            <c:ext xmlns:c16="http://schemas.microsoft.com/office/drawing/2014/chart" uri="{C3380CC4-5D6E-409C-BE32-E72D297353CC}">
              <c16:uniqueId val="{00000000-E630-4BB8-A83B-B940E01EAF68}"/>
            </c:ext>
          </c:extLst>
        </c:ser>
        <c:ser>
          <c:idx val="1"/>
          <c:order val="1"/>
          <c:tx>
            <c:strRef>
              <c:f>NCF_Wind_Solar_Charlotte_Boulde!$J$46</c:f>
              <c:strCache>
                <c:ptCount val="1"/>
                <c:pt idx="0">
                  <c:v>Solar Energy</c:v>
                </c:pt>
              </c:strCache>
            </c:strRef>
          </c:tx>
          <c:spPr>
            <a:solidFill>
              <a:srgbClr val="FFC000"/>
            </a:solidFill>
          </c:spPr>
          <c:invertIfNegative val="0"/>
          <c:cat>
            <c:strRef>
              <c:f>NCF_Wind_Solar_Charlotte_Boulde!$K$3:$K$6</c:f>
              <c:strCache>
                <c:ptCount val="4"/>
                <c:pt idx="0">
                  <c:v>Charlotte</c:v>
                </c:pt>
                <c:pt idx="1">
                  <c:v>Boulder</c:v>
                </c:pt>
                <c:pt idx="2">
                  <c:v>Boston</c:v>
                </c:pt>
                <c:pt idx="3">
                  <c:v>Tucson</c:v>
                </c:pt>
              </c:strCache>
            </c:strRef>
          </c:cat>
          <c:val>
            <c:numRef>
              <c:f>NCF_Wind_Solar_Charlotte_Boulde!$J$47:$J$50</c:f>
              <c:numCache>
                <c:formatCode>0.00%</c:formatCode>
                <c:ptCount val="4"/>
                <c:pt idx="0">
                  <c:v>0.18632699999999999</c:v>
                </c:pt>
                <c:pt idx="1">
                  <c:v>0.19994899999999999</c:v>
                </c:pt>
                <c:pt idx="2">
                  <c:v>0.17255100000000001</c:v>
                </c:pt>
                <c:pt idx="3">
                  <c:v>0.22734099999999999</c:v>
                </c:pt>
              </c:numCache>
            </c:numRef>
          </c:val>
          <c:extLst>
            <c:ext xmlns:c16="http://schemas.microsoft.com/office/drawing/2014/chart" uri="{C3380CC4-5D6E-409C-BE32-E72D297353CC}">
              <c16:uniqueId val="{00000001-E630-4BB8-A83B-B940E01EAF68}"/>
            </c:ext>
          </c:extLst>
        </c:ser>
        <c:dLbls>
          <c:showLegendKey val="0"/>
          <c:showVal val="0"/>
          <c:showCatName val="0"/>
          <c:showSerName val="0"/>
          <c:showPercent val="0"/>
          <c:showBubbleSize val="0"/>
        </c:dLbls>
        <c:gapWidth val="219"/>
        <c:overlap val="-27"/>
        <c:axId val="655127888"/>
        <c:axId val="655128208"/>
      </c:barChart>
      <c:catAx>
        <c:axId val="655127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55128208"/>
        <c:crosses val="autoZero"/>
        <c:auto val="1"/>
        <c:lblAlgn val="ctr"/>
        <c:lblOffset val="100"/>
        <c:noMultiLvlLbl val="0"/>
      </c:catAx>
      <c:valAx>
        <c:axId val="655128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en-US" dirty="0"/>
                  <a:t>NCF</a:t>
                </a:r>
              </a:p>
            </c:rich>
          </c:tx>
          <c:layout>
            <c:manualLayout>
              <c:xMode val="edge"/>
              <c:yMode val="edge"/>
              <c:x val="0"/>
              <c:y val="0.42458734324876057"/>
            </c:manualLayout>
          </c:layout>
          <c:overlay val="0"/>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655127888"/>
        <c:crosses val="autoZero"/>
        <c:crossBetween val="between"/>
      </c:valAx>
    </c:plotArea>
    <c:legend>
      <c:legendPos val="r"/>
      <c:layout>
        <c:manualLayout>
          <c:xMode val="edge"/>
          <c:yMode val="edge"/>
          <c:x val="0.77187073490813662"/>
          <c:y val="6.0971493146689995E-2"/>
          <c:w val="0.18646259842519686"/>
          <c:h val="0.12847331583552055"/>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2010 Net Capacity Factor</a:t>
            </a:r>
            <a:r>
              <a:rPr lang="en-US" baseline="0"/>
              <a:t> </a:t>
            </a:r>
            <a:endParaRPr lang="en-US"/>
          </a:p>
        </c:rich>
      </c:tx>
      <c:overlay val="0"/>
      <c:spPr>
        <a:noFill/>
        <a:ln>
          <a:noFill/>
        </a:ln>
        <a:effectLst/>
      </c:spPr>
    </c:title>
    <c:autoTitleDeleted val="0"/>
    <c:plotArea>
      <c:layout>
        <c:manualLayout>
          <c:layoutTarget val="inner"/>
          <c:xMode val="edge"/>
          <c:yMode val="edge"/>
          <c:x val="0.13635870516185475"/>
          <c:y val="0.11615740740740743"/>
          <c:w val="0.81884536307961509"/>
          <c:h val="0.77644320501603947"/>
        </c:manualLayout>
      </c:layout>
      <c:barChart>
        <c:barDir val="col"/>
        <c:grouping val="clustered"/>
        <c:varyColors val="0"/>
        <c:ser>
          <c:idx val="0"/>
          <c:order val="0"/>
          <c:tx>
            <c:strRef>
              <c:f>NCF_Wind_Solar_Charlotte_Boulde!$M$46</c:f>
              <c:strCache>
                <c:ptCount val="1"/>
                <c:pt idx="0">
                  <c:v>Wind Energy</c:v>
                </c:pt>
              </c:strCache>
            </c:strRef>
          </c:tx>
          <c:spPr>
            <a:solidFill>
              <a:srgbClr val="00B0F0"/>
            </a:solidFill>
          </c:spPr>
          <c:invertIfNegative val="0"/>
          <c:cat>
            <c:strRef>
              <c:f>NCF_Wind_Solar_Charlotte_Boulde!$K$3:$K$6</c:f>
              <c:strCache>
                <c:ptCount val="4"/>
                <c:pt idx="0">
                  <c:v>Charlotte</c:v>
                </c:pt>
                <c:pt idx="1">
                  <c:v>Boulder</c:v>
                </c:pt>
                <c:pt idx="2">
                  <c:v>Boston</c:v>
                </c:pt>
                <c:pt idx="3">
                  <c:v>Tucson</c:v>
                </c:pt>
              </c:strCache>
            </c:strRef>
          </c:cat>
          <c:val>
            <c:numRef>
              <c:f>NCF_Wind_Solar_Charlotte_Boulde!$M$47:$M$50</c:f>
              <c:numCache>
                <c:formatCode>0.00%</c:formatCode>
                <c:ptCount val="4"/>
                <c:pt idx="0">
                  <c:v>0.27</c:v>
                </c:pt>
                <c:pt idx="1">
                  <c:v>0.20399999999999999</c:v>
                </c:pt>
                <c:pt idx="2">
                  <c:v>0.46500000000000002</c:v>
                </c:pt>
                <c:pt idx="3">
                  <c:v>0.22600000000000001</c:v>
                </c:pt>
              </c:numCache>
            </c:numRef>
          </c:val>
          <c:extLst>
            <c:ext xmlns:c16="http://schemas.microsoft.com/office/drawing/2014/chart" uri="{C3380CC4-5D6E-409C-BE32-E72D297353CC}">
              <c16:uniqueId val="{00000000-117E-4E73-9342-8F8716C9F062}"/>
            </c:ext>
          </c:extLst>
        </c:ser>
        <c:ser>
          <c:idx val="1"/>
          <c:order val="1"/>
          <c:tx>
            <c:strRef>
              <c:f>NCF_Wind_Solar_Charlotte_Boulde!$N$46</c:f>
              <c:strCache>
                <c:ptCount val="1"/>
                <c:pt idx="0">
                  <c:v>Solar Energy</c:v>
                </c:pt>
              </c:strCache>
            </c:strRef>
          </c:tx>
          <c:spPr>
            <a:solidFill>
              <a:srgbClr val="FFC000"/>
            </a:solidFill>
          </c:spPr>
          <c:invertIfNegative val="0"/>
          <c:cat>
            <c:strRef>
              <c:f>NCF_Wind_Solar_Charlotte_Boulde!$K$3:$K$6</c:f>
              <c:strCache>
                <c:ptCount val="4"/>
                <c:pt idx="0">
                  <c:v>Charlotte</c:v>
                </c:pt>
                <c:pt idx="1">
                  <c:v>Boulder</c:v>
                </c:pt>
                <c:pt idx="2">
                  <c:v>Boston</c:v>
                </c:pt>
                <c:pt idx="3">
                  <c:v>Tucson</c:v>
                </c:pt>
              </c:strCache>
            </c:strRef>
          </c:cat>
          <c:val>
            <c:numRef>
              <c:f>NCF_Wind_Solar_Charlotte_Boulde!$N$47:$N$50</c:f>
              <c:numCache>
                <c:formatCode>0.00%</c:formatCode>
                <c:ptCount val="4"/>
                <c:pt idx="0">
                  <c:v>0.18632699999999999</c:v>
                </c:pt>
                <c:pt idx="1">
                  <c:v>0.19994899999999999</c:v>
                </c:pt>
                <c:pt idx="2">
                  <c:v>0.17255100000000001</c:v>
                </c:pt>
                <c:pt idx="3">
                  <c:v>0.22734099999999999</c:v>
                </c:pt>
              </c:numCache>
            </c:numRef>
          </c:val>
          <c:extLst>
            <c:ext xmlns:c16="http://schemas.microsoft.com/office/drawing/2014/chart" uri="{C3380CC4-5D6E-409C-BE32-E72D297353CC}">
              <c16:uniqueId val="{00000001-117E-4E73-9342-8F8716C9F062}"/>
            </c:ext>
          </c:extLst>
        </c:ser>
        <c:dLbls>
          <c:showLegendKey val="0"/>
          <c:showVal val="0"/>
          <c:showCatName val="0"/>
          <c:showSerName val="0"/>
          <c:showPercent val="0"/>
          <c:showBubbleSize val="0"/>
        </c:dLbls>
        <c:gapWidth val="219"/>
        <c:overlap val="-27"/>
        <c:axId val="655127888"/>
        <c:axId val="655128208"/>
      </c:barChart>
      <c:catAx>
        <c:axId val="655127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55128208"/>
        <c:crosses val="autoZero"/>
        <c:auto val="1"/>
        <c:lblAlgn val="ctr"/>
        <c:lblOffset val="100"/>
        <c:noMultiLvlLbl val="0"/>
      </c:catAx>
      <c:valAx>
        <c:axId val="655128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en-US" dirty="0"/>
                  <a:t>NCF</a:t>
                </a:r>
              </a:p>
            </c:rich>
          </c:tx>
          <c:overlay val="0"/>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655127888"/>
        <c:crosses val="autoZero"/>
        <c:crossBetween val="between"/>
      </c:valAx>
    </c:plotArea>
    <c:legend>
      <c:legendPos val="r"/>
      <c:layout>
        <c:manualLayout>
          <c:xMode val="edge"/>
          <c:yMode val="edge"/>
          <c:x val="0.77187073490813662"/>
          <c:y val="6.0971493146689995E-2"/>
          <c:w val="0.18646259842519686"/>
          <c:h val="0.12847331583552055"/>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C2AB92-F38A-D043-8EF1-8DE8EB2867DF}" type="doc">
      <dgm:prSet loTypeId="urn:microsoft.com/office/officeart/2005/8/layout/orgChart1" loCatId="" qsTypeId="urn:microsoft.com/office/officeart/2005/8/quickstyle/simple5" qsCatId="simple" csTypeId="urn:microsoft.com/office/officeart/2005/8/colors/accent0_2" csCatId="mainScheme" phldr="1"/>
      <dgm:spPr/>
      <dgm:t>
        <a:bodyPr/>
        <a:lstStyle/>
        <a:p>
          <a:endParaRPr lang="en-US"/>
        </a:p>
      </dgm:t>
    </dgm:pt>
    <dgm:pt modelId="{C95CA2F0-D84A-8849-BE84-E8858F236180}">
      <dgm:prSet phldrT="[Text]" custT="1"/>
      <dgm:spPr>
        <a:ln>
          <a:solidFill>
            <a:schemeClr val="accent1"/>
          </a:solidFill>
        </a:ln>
      </dgm:spPr>
      <dgm:t>
        <a:bodyPr/>
        <a:lstStyle/>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Solar Energy Resources</a:t>
          </a:r>
        </a:p>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Modeling</a:t>
          </a:r>
          <a:endParaRPr lang="en-US" sz="2000" b="1" i="0" kern="1200" dirty="0">
            <a:solidFill>
              <a:prstClr val="black"/>
            </a:solidFill>
            <a:latin typeface="Times New Roman" charset="0"/>
            <a:ea typeface="Times New Roman" charset="0"/>
            <a:cs typeface="Times New Roman" charset="0"/>
          </a:endParaRPr>
        </a:p>
      </dgm:t>
    </dgm:pt>
    <dgm:pt modelId="{01696AF9-D0A3-D249-921E-E3FB57A9DAB4}" type="parTrans" cxnId="{A34CD88F-5994-AB43-8B48-E526EC4A1BC1}">
      <dgm:prSet/>
      <dgm:spPr/>
      <dgm:t>
        <a:bodyPr/>
        <a:lstStyle/>
        <a:p>
          <a:endParaRPr lang="en-US"/>
        </a:p>
      </dgm:t>
    </dgm:pt>
    <dgm:pt modelId="{69A17BC4-C157-724F-B984-8B4219A88B69}" type="sibTrans" cxnId="{A34CD88F-5994-AB43-8B48-E526EC4A1BC1}">
      <dgm:prSet/>
      <dgm:spPr/>
      <dgm:t>
        <a:bodyPr/>
        <a:lstStyle/>
        <a:p>
          <a:endParaRPr lang="en-US"/>
        </a:p>
      </dgm:t>
    </dgm:pt>
    <dgm:pt modelId="{438E0BF3-AA92-434B-9FAA-78058C360696}">
      <dgm:prSet phldrT="[Text]" custT="1"/>
      <dgm:spPr>
        <a:ln>
          <a:solidFill>
            <a:schemeClr val="accent1"/>
          </a:solidFill>
        </a:ln>
      </dgm:spPr>
      <dgm:t>
        <a:bodyPr/>
        <a:lstStyle/>
        <a:p>
          <a:r>
            <a:rPr lang="en-US" sz="2000" b="1" i="0" dirty="0">
              <a:solidFill>
                <a:schemeClr val="tx1"/>
              </a:solidFill>
              <a:latin typeface="Times New Roman" charset="0"/>
              <a:ea typeface="Times New Roman" charset="0"/>
              <a:cs typeface="Times New Roman" charset="0"/>
            </a:rPr>
            <a:t>Wind Energy Resources</a:t>
          </a:r>
        </a:p>
        <a:p>
          <a:r>
            <a:rPr lang="en-US" sz="2000" b="1" i="0" dirty="0">
              <a:solidFill>
                <a:schemeClr val="tx1"/>
              </a:solidFill>
              <a:latin typeface="Times New Roman" charset="0"/>
              <a:ea typeface="Times New Roman" charset="0"/>
              <a:cs typeface="Times New Roman" charset="0"/>
            </a:rPr>
            <a:t>Modeling</a:t>
          </a:r>
        </a:p>
      </dgm:t>
    </dgm:pt>
    <dgm:pt modelId="{27BFE031-B234-3242-8F5B-782336DB38D3}" type="sibTrans" cxnId="{E1B5EB3B-DA3E-2E46-A821-2533A8C610C9}">
      <dgm:prSet/>
      <dgm:spPr/>
      <dgm:t>
        <a:bodyPr/>
        <a:lstStyle/>
        <a:p>
          <a:endParaRPr lang="en-US"/>
        </a:p>
      </dgm:t>
    </dgm:pt>
    <dgm:pt modelId="{17CBD469-1D42-1940-A266-16E32A3D14B4}" type="parTrans" cxnId="{E1B5EB3B-DA3E-2E46-A821-2533A8C610C9}">
      <dgm:prSet/>
      <dgm:spPr/>
      <dgm:t>
        <a:bodyPr/>
        <a:lstStyle/>
        <a:p>
          <a:endParaRPr lang="en-US"/>
        </a:p>
      </dgm:t>
    </dgm:pt>
    <dgm:pt modelId="{63F7BB33-DDA3-E042-AB37-77FF22E7BC15}">
      <dgm:prSet phldrT="[Text]" custT="1"/>
      <dgm:spPr>
        <a:ln>
          <a:solidFill>
            <a:schemeClr val="accent1"/>
          </a:solidFill>
        </a:ln>
      </dgm:spPr>
      <dgm:t>
        <a:bodyPr/>
        <a:lstStyle/>
        <a:p>
          <a:r>
            <a:rPr lang="en-US" sz="2400" b="1" i="0" dirty="0">
              <a:solidFill>
                <a:schemeClr val="tx1"/>
              </a:solidFill>
              <a:latin typeface="Times New Roman" charset="0"/>
              <a:ea typeface="Times New Roman" charset="0"/>
              <a:cs typeface="Times New Roman" charset="0"/>
            </a:rPr>
            <a:t>Presentation Outline</a:t>
          </a:r>
          <a:endParaRPr lang="en-US" sz="2400" dirty="0">
            <a:solidFill>
              <a:schemeClr val="tx1"/>
            </a:solidFill>
          </a:endParaRPr>
        </a:p>
      </dgm:t>
    </dgm:pt>
    <dgm:pt modelId="{4427E3B2-69E8-5747-B6BE-949285E75F6B}" type="sibTrans" cxnId="{96045607-DF48-1D4B-A47F-4F5116AA5087}">
      <dgm:prSet/>
      <dgm:spPr/>
      <dgm:t>
        <a:bodyPr/>
        <a:lstStyle/>
        <a:p>
          <a:endParaRPr lang="en-US"/>
        </a:p>
      </dgm:t>
    </dgm:pt>
    <dgm:pt modelId="{1C3C3594-84BD-1A48-8E85-4D61C488B76E}" type="parTrans" cxnId="{96045607-DF48-1D4B-A47F-4F5116AA5087}">
      <dgm:prSet/>
      <dgm:spPr/>
      <dgm:t>
        <a:bodyPr/>
        <a:lstStyle/>
        <a:p>
          <a:endParaRPr lang="en-US"/>
        </a:p>
      </dgm:t>
    </dgm:pt>
    <dgm:pt modelId="{F736D124-1029-BE4E-BD44-052D3FFFE9BA}" type="pres">
      <dgm:prSet presAssocID="{87C2AB92-F38A-D043-8EF1-8DE8EB2867DF}" presName="hierChild1" presStyleCnt="0">
        <dgm:presLayoutVars>
          <dgm:orgChart val="1"/>
          <dgm:chPref val="1"/>
          <dgm:dir/>
          <dgm:animOne val="branch"/>
          <dgm:animLvl val="lvl"/>
          <dgm:resizeHandles/>
        </dgm:presLayoutVars>
      </dgm:prSet>
      <dgm:spPr/>
    </dgm:pt>
    <dgm:pt modelId="{536A5964-3AF5-DD47-8D02-B9A9D8B46D95}" type="pres">
      <dgm:prSet presAssocID="{63F7BB33-DDA3-E042-AB37-77FF22E7BC15}" presName="hierRoot1" presStyleCnt="0">
        <dgm:presLayoutVars>
          <dgm:hierBranch val="init"/>
        </dgm:presLayoutVars>
      </dgm:prSet>
      <dgm:spPr/>
    </dgm:pt>
    <dgm:pt modelId="{4038571F-ABED-1A48-AFBD-BA38B3413E2E}" type="pres">
      <dgm:prSet presAssocID="{63F7BB33-DDA3-E042-AB37-77FF22E7BC15}" presName="rootComposite1" presStyleCnt="0"/>
      <dgm:spPr/>
    </dgm:pt>
    <dgm:pt modelId="{4526622F-3FDC-374A-B9B6-FA94C4E60A16}" type="pres">
      <dgm:prSet presAssocID="{63F7BB33-DDA3-E042-AB37-77FF22E7BC15}" presName="rootText1" presStyleLbl="node0" presStyleIdx="0" presStyleCnt="1" custLinFactNeighborX="-3081" custLinFactNeighborY="-39577">
        <dgm:presLayoutVars>
          <dgm:chPref val="3"/>
        </dgm:presLayoutVars>
      </dgm:prSet>
      <dgm:spPr/>
    </dgm:pt>
    <dgm:pt modelId="{25B93E6D-CBFF-9A4E-9942-963456519F4E}" type="pres">
      <dgm:prSet presAssocID="{63F7BB33-DDA3-E042-AB37-77FF22E7BC15}" presName="rootConnector1" presStyleLbl="node1" presStyleIdx="0" presStyleCnt="0"/>
      <dgm:spPr/>
    </dgm:pt>
    <dgm:pt modelId="{76574CC6-9DCF-7846-ACF8-2D8613A327A4}" type="pres">
      <dgm:prSet presAssocID="{63F7BB33-DDA3-E042-AB37-77FF22E7BC15}" presName="hierChild2" presStyleCnt="0"/>
      <dgm:spPr/>
    </dgm:pt>
    <dgm:pt modelId="{32D27F38-64D2-D145-9C37-1C772EF17BAD}" type="pres">
      <dgm:prSet presAssocID="{17CBD469-1D42-1940-A266-16E32A3D14B4}" presName="Name37" presStyleLbl="parChTrans1D2" presStyleIdx="0" presStyleCnt="2"/>
      <dgm:spPr/>
    </dgm:pt>
    <dgm:pt modelId="{B3FFD7FF-CEDE-B340-A8A9-5B4A816DA555}" type="pres">
      <dgm:prSet presAssocID="{438E0BF3-AA92-434B-9FAA-78058C360696}" presName="hierRoot2" presStyleCnt="0">
        <dgm:presLayoutVars>
          <dgm:hierBranch val="init"/>
        </dgm:presLayoutVars>
      </dgm:prSet>
      <dgm:spPr/>
    </dgm:pt>
    <dgm:pt modelId="{E4B6C345-C32A-4449-AB72-1E23751DD118}" type="pres">
      <dgm:prSet presAssocID="{438E0BF3-AA92-434B-9FAA-78058C360696}" presName="rootComposite" presStyleCnt="0"/>
      <dgm:spPr/>
    </dgm:pt>
    <dgm:pt modelId="{DDF6D8D3-BD32-794F-9E9E-71634CC3F050}" type="pres">
      <dgm:prSet presAssocID="{438E0BF3-AA92-434B-9FAA-78058C360696}" presName="rootText" presStyleLbl="node2" presStyleIdx="0" presStyleCnt="2" custScaleX="115828">
        <dgm:presLayoutVars>
          <dgm:chPref val="3"/>
        </dgm:presLayoutVars>
      </dgm:prSet>
      <dgm:spPr/>
    </dgm:pt>
    <dgm:pt modelId="{21C6FC21-A5C3-A146-BC26-081A5525D315}" type="pres">
      <dgm:prSet presAssocID="{438E0BF3-AA92-434B-9FAA-78058C360696}" presName="rootConnector" presStyleLbl="node2" presStyleIdx="0" presStyleCnt="2"/>
      <dgm:spPr/>
    </dgm:pt>
    <dgm:pt modelId="{6CA138F3-13FC-9141-8B3A-D7EEC3720617}" type="pres">
      <dgm:prSet presAssocID="{438E0BF3-AA92-434B-9FAA-78058C360696}" presName="hierChild4" presStyleCnt="0"/>
      <dgm:spPr/>
    </dgm:pt>
    <dgm:pt modelId="{E5C29C9F-4400-FD49-BCE9-B9E6157FB7B9}" type="pres">
      <dgm:prSet presAssocID="{438E0BF3-AA92-434B-9FAA-78058C360696}" presName="hierChild5" presStyleCnt="0"/>
      <dgm:spPr/>
    </dgm:pt>
    <dgm:pt modelId="{875F74BF-AC41-924C-8904-6225BF2F6523}" type="pres">
      <dgm:prSet presAssocID="{01696AF9-D0A3-D249-921E-E3FB57A9DAB4}" presName="Name37" presStyleLbl="parChTrans1D2" presStyleIdx="1" presStyleCnt="2"/>
      <dgm:spPr/>
    </dgm:pt>
    <dgm:pt modelId="{CC14A4F8-4B4D-2C4D-A317-32B94691F4A1}" type="pres">
      <dgm:prSet presAssocID="{C95CA2F0-D84A-8849-BE84-E8858F236180}" presName="hierRoot2" presStyleCnt="0">
        <dgm:presLayoutVars>
          <dgm:hierBranch val="init"/>
        </dgm:presLayoutVars>
      </dgm:prSet>
      <dgm:spPr/>
    </dgm:pt>
    <dgm:pt modelId="{0013B9C0-EAE8-244A-B4BC-5DDFA47779C0}" type="pres">
      <dgm:prSet presAssocID="{C95CA2F0-D84A-8849-BE84-E8858F236180}" presName="rootComposite" presStyleCnt="0"/>
      <dgm:spPr/>
    </dgm:pt>
    <dgm:pt modelId="{7E1A7E54-AD31-C74C-9BAB-1F97789182CF}" type="pres">
      <dgm:prSet presAssocID="{C95CA2F0-D84A-8849-BE84-E8858F236180}" presName="rootText" presStyleLbl="node2" presStyleIdx="1" presStyleCnt="2" custScaleX="110717" custLinFactNeighborX="-8177">
        <dgm:presLayoutVars>
          <dgm:chPref val="3"/>
        </dgm:presLayoutVars>
      </dgm:prSet>
      <dgm:spPr/>
    </dgm:pt>
    <dgm:pt modelId="{1998EAAD-5D19-654D-9E2A-11F6F10D27A0}" type="pres">
      <dgm:prSet presAssocID="{C95CA2F0-D84A-8849-BE84-E8858F236180}" presName="rootConnector" presStyleLbl="node2" presStyleIdx="1" presStyleCnt="2"/>
      <dgm:spPr/>
    </dgm:pt>
    <dgm:pt modelId="{CD8EF666-F25F-3947-90D6-29060146B412}" type="pres">
      <dgm:prSet presAssocID="{C95CA2F0-D84A-8849-BE84-E8858F236180}" presName="hierChild4" presStyleCnt="0"/>
      <dgm:spPr/>
    </dgm:pt>
    <dgm:pt modelId="{EFBAE59D-3D87-1B45-A1BB-4BD8E09AB6B0}" type="pres">
      <dgm:prSet presAssocID="{C95CA2F0-D84A-8849-BE84-E8858F236180}" presName="hierChild5" presStyleCnt="0"/>
      <dgm:spPr/>
    </dgm:pt>
    <dgm:pt modelId="{14343DB5-8D5B-A247-B940-D9EC8FE3CE64}" type="pres">
      <dgm:prSet presAssocID="{63F7BB33-DDA3-E042-AB37-77FF22E7BC15}" presName="hierChild3" presStyleCnt="0"/>
      <dgm:spPr/>
    </dgm:pt>
  </dgm:ptLst>
  <dgm:cxnLst>
    <dgm:cxn modelId="{B296B504-7533-2843-9A16-0C368C5092F6}" type="presOf" srcId="{C95CA2F0-D84A-8849-BE84-E8858F236180}" destId="{7E1A7E54-AD31-C74C-9BAB-1F97789182CF}" srcOrd="0" destOrd="0" presId="urn:microsoft.com/office/officeart/2005/8/layout/orgChart1"/>
    <dgm:cxn modelId="{96045607-DF48-1D4B-A47F-4F5116AA5087}" srcId="{87C2AB92-F38A-D043-8EF1-8DE8EB2867DF}" destId="{63F7BB33-DDA3-E042-AB37-77FF22E7BC15}" srcOrd="0" destOrd="0" parTransId="{1C3C3594-84BD-1A48-8E85-4D61C488B76E}" sibTransId="{4427E3B2-69E8-5747-B6BE-949285E75F6B}"/>
    <dgm:cxn modelId="{10FDC40F-8D1D-1B42-A67F-833A44278783}" type="presOf" srcId="{87C2AB92-F38A-D043-8EF1-8DE8EB2867DF}" destId="{F736D124-1029-BE4E-BD44-052D3FFFE9BA}" srcOrd="0" destOrd="0" presId="urn:microsoft.com/office/officeart/2005/8/layout/orgChart1"/>
    <dgm:cxn modelId="{36D10B10-399D-E64A-99A1-6097FABEBF62}" type="presOf" srcId="{63F7BB33-DDA3-E042-AB37-77FF22E7BC15}" destId="{25B93E6D-CBFF-9A4E-9942-963456519F4E}" srcOrd="1" destOrd="0" presId="urn:microsoft.com/office/officeart/2005/8/layout/orgChart1"/>
    <dgm:cxn modelId="{97405B22-E11E-C84F-8CC2-DFEEE3E23B36}" type="presOf" srcId="{C95CA2F0-D84A-8849-BE84-E8858F236180}" destId="{1998EAAD-5D19-654D-9E2A-11F6F10D27A0}" srcOrd="1" destOrd="0" presId="urn:microsoft.com/office/officeart/2005/8/layout/orgChart1"/>
    <dgm:cxn modelId="{E1B5EB3B-DA3E-2E46-A821-2533A8C610C9}" srcId="{63F7BB33-DDA3-E042-AB37-77FF22E7BC15}" destId="{438E0BF3-AA92-434B-9FAA-78058C360696}" srcOrd="0" destOrd="0" parTransId="{17CBD469-1D42-1940-A266-16E32A3D14B4}" sibTransId="{27BFE031-B234-3242-8F5B-782336DB38D3}"/>
    <dgm:cxn modelId="{1334338D-D76B-4D49-984A-814177E21280}" type="presOf" srcId="{438E0BF3-AA92-434B-9FAA-78058C360696}" destId="{21C6FC21-A5C3-A146-BC26-081A5525D315}" srcOrd="1" destOrd="0" presId="urn:microsoft.com/office/officeart/2005/8/layout/orgChart1"/>
    <dgm:cxn modelId="{3CB3608E-0356-B84C-B630-74A76CB53191}" type="presOf" srcId="{63F7BB33-DDA3-E042-AB37-77FF22E7BC15}" destId="{4526622F-3FDC-374A-B9B6-FA94C4E60A16}" srcOrd="0" destOrd="0" presId="urn:microsoft.com/office/officeart/2005/8/layout/orgChart1"/>
    <dgm:cxn modelId="{A34CD88F-5994-AB43-8B48-E526EC4A1BC1}" srcId="{63F7BB33-DDA3-E042-AB37-77FF22E7BC15}" destId="{C95CA2F0-D84A-8849-BE84-E8858F236180}" srcOrd="1" destOrd="0" parTransId="{01696AF9-D0A3-D249-921E-E3FB57A9DAB4}" sibTransId="{69A17BC4-C157-724F-B984-8B4219A88B69}"/>
    <dgm:cxn modelId="{01FA85A7-2774-A54C-A958-6A3FC89D4417}" type="presOf" srcId="{438E0BF3-AA92-434B-9FAA-78058C360696}" destId="{DDF6D8D3-BD32-794F-9E9E-71634CC3F050}" srcOrd="0" destOrd="0" presId="urn:microsoft.com/office/officeart/2005/8/layout/orgChart1"/>
    <dgm:cxn modelId="{4F6B22CD-CD32-B049-9274-932A75126398}" type="presOf" srcId="{01696AF9-D0A3-D249-921E-E3FB57A9DAB4}" destId="{875F74BF-AC41-924C-8904-6225BF2F6523}" srcOrd="0" destOrd="0" presId="urn:microsoft.com/office/officeart/2005/8/layout/orgChart1"/>
    <dgm:cxn modelId="{077010DD-7336-2840-9649-7F50BDE913A8}" type="presOf" srcId="{17CBD469-1D42-1940-A266-16E32A3D14B4}" destId="{32D27F38-64D2-D145-9C37-1C772EF17BAD}" srcOrd="0" destOrd="0" presId="urn:microsoft.com/office/officeart/2005/8/layout/orgChart1"/>
    <dgm:cxn modelId="{7B0B3B1A-1A8A-564D-BB1C-0C868FF1357F}" type="presParOf" srcId="{F736D124-1029-BE4E-BD44-052D3FFFE9BA}" destId="{536A5964-3AF5-DD47-8D02-B9A9D8B46D95}" srcOrd="0" destOrd="0" presId="urn:microsoft.com/office/officeart/2005/8/layout/orgChart1"/>
    <dgm:cxn modelId="{824EDA93-F983-7C4C-9D51-A07B4F63B21A}" type="presParOf" srcId="{536A5964-3AF5-DD47-8D02-B9A9D8B46D95}" destId="{4038571F-ABED-1A48-AFBD-BA38B3413E2E}" srcOrd="0" destOrd="0" presId="urn:microsoft.com/office/officeart/2005/8/layout/orgChart1"/>
    <dgm:cxn modelId="{8F19243C-C8AB-8440-ADF7-EE75728CD1ED}" type="presParOf" srcId="{4038571F-ABED-1A48-AFBD-BA38B3413E2E}" destId="{4526622F-3FDC-374A-B9B6-FA94C4E60A16}" srcOrd="0" destOrd="0" presId="urn:microsoft.com/office/officeart/2005/8/layout/orgChart1"/>
    <dgm:cxn modelId="{155E6D84-76DD-2D4F-8D71-6A4AFFA5AF71}" type="presParOf" srcId="{4038571F-ABED-1A48-AFBD-BA38B3413E2E}" destId="{25B93E6D-CBFF-9A4E-9942-963456519F4E}" srcOrd="1" destOrd="0" presId="urn:microsoft.com/office/officeart/2005/8/layout/orgChart1"/>
    <dgm:cxn modelId="{8C5F22D9-93FF-2F4D-9AB6-0B9FCBC15D01}" type="presParOf" srcId="{536A5964-3AF5-DD47-8D02-B9A9D8B46D95}" destId="{76574CC6-9DCF-7846-ACF8-2D8613A327A4}" srcOrd="1" destOrd="0" presId="urn:microsoft.com/office/officeart/2005/8/layout/orgChart1"/>
    <dgm:cxn modelId="{58C1B01D-29A7-1443-A467-C49AD9D9C269}" type="presParOf" srcId="{76574CC6-9DCF-7846-ACF8-2D8613A327A4}" destId="{32D27F38-64D2-D145-9C37-1C772EF17BAD}" srcOrd="0" destOrd="0" presId="urn:microsoft.com/office/officeart/2005/8/layout/orgChart1"/>
    <dgm:cxn modelId="{67017CDD-4749-AE4D-9F40-0AC959861B03}" type="presParOf" srcId="{76574CC6-9DCF-7846-ACF8-2D8613A327A4}" destId="{B3FFD7FF-CEDE-B340-A8A9-5B4A816DA555}" srcOrd="1" destOrd="0" presId="urn:microsoft.com/office/officeart/2005/8/layout/orgChart1"/>
    <dgm:cxn modelId="{9BF301F3-E49F-CB44-AB04-84996B88F71A}" type="presParOf" srcId="{B3FFD7FF-CEDE-B340-A8A9-5B4A816DA555}" destId="{E4B6C345-C32A-4449-AB72-1E23751DD118}" srcOrd="0" destOrd="0" presId="urn:microsoft.com/office/officeart/2005/8/layout/orgChart1"/>
    <dgm:cxn modelId="{969B85AD-26EF-0949-8ECD-5034F1DE4569}" type="presParOf" srcId="{E4B6C345-C32A-4449-AB72-1E23751DD118}" destId="{DDF6D8D3-BD32-794F-9E9E-71634CC3F050}" srcOrd="0" destOrd="0" presId="urn:microsoft.com/office/officeart/2005/8/layout/orgChart1"/>
    <dgm:cxn modelId="{F64CCD80-7F54-8449-ACBF-E5B02BAF85D0}" type="presParOf" srcId="{E4B6C345-C32A-4449-AB72-1E23751DD118}" destId="{21C6FC21-A5C3-A146-BC26-081A5525D315}" srcOrd="1" destOrd="0" presId="urn:microsoft.com/office/officeart/2005/8/layout/orgChart1"/>
    <dgm:cxn modelId="{B6F83D30-F544-904E-B1C1-AAE29127BB5A}" type="presParOf" srcId="{B3FFD7FF-CEDE-B340-A8A9-5B4A816DA555}" destId="{6CA138F3-13FC-9141-8B3A-D7EEC3720617}" srcOrd="1" destOrd="0" presId="urn:microsoft.com/office/officeart/2005/8/layout/orgChart1"/>
    <dgm:cxn modelId="{0145DEDE-F71A-E040-92E3-351AA4586B7D}" type="presParOf" srcId="{B3FFD7FF-CEDE-B340-A8A9-5B4A816DA555}" destId="{E5C29C9F-4400-FD49-BCE9-B9E6157FB7B9}" srcOrd="2" destOrd="0" presId="urn:microsoft.com/office/officeart/2005/8/layout/orgChart1"/>
    <dgm:cxn modelId="{6D9AA1EB-8BF3-7C42-88CB-06960BE86145}" type="presParOf" srcId="{76574CC6-9DCF-7846-ACF8-2D8613A327A4}" destId="{875F74BF-AC41-924C-8904-6225BF2F6523}" srcOrd="2" destOrd="0" presId="urn:microsoft.com/office/officeart/2005/8/layout/orgChart1"/>
    <dgm:cxn modelId="{9BDA2CFB-95D1-3E43-8AC5-7DCFFD67E6B1}" type="presParOf" srcId="{76574CC6-9DCF-7846-ACF8-2D8613A327A4}" destId="{CC14A4F8-4B4D-2C4D-A317-32B94691F4A1}" srcOrd="3" destOrd="0" presId="urn:microsoft.com/office/officeart/2005/8/layout/orgChart1"/>
    <dgm:cxn modelId="{02BD8875-A88A-3747-9340-33B54C17E127}" type="presParOf" srcId="{CC14A4F8-4B4D-2C4D-A317-32B94691F4A1}" destId="{0013B9C0-EAE8-244A-B4BC-5DDFA47779C0}" srcOrd="0" destOrd="0" presId="urn:microsoft.com/office/officeart/2005/8/layout/orgChart1"/>
    <dgm:cxn modelId="{3E976DCC-3166-0E41-840E-3801D4A8DB19}" type="presParOf" srcId="{0013B9C0-EAE8-244A-B4BC-5DDFA47779C0}" destId="{7E1A7E54-AD31-C74C-9BAB-1F97789182CF}" srcOrd="0" destOrd="0" presId="urn:microsoft.com/office/officeart/2005/8/layout/orgChart1"/>
    <dgm:cxn modelId="{9C8665F0-5824-8040-A941-6325D32B9B86}" type="presParOf" srcId="{0013B9C0-EAE8-244A-B4BC-5DDFA47779C0}" destId="{1998EAAD-5D19-654D-9E2A-11F6F10D27A0}" srcOrd="1" destOrd="0" presId="urn:microsoft.com/office/officeart/2005/8/layout/orgChart1"/>
    <dgm:cxn modelId="{85FD5B3F-2FCA-5746-8B8F-5A8990643F04}" type="presParOf" srcId="{CC14A4F8-4B4D-2C4D-A317-32B94691F4A1}" destId="{CD8EF666-F25F-3947-90D6-29060146B412}" srcOrd="1" destOrd="0" presId="urn:microsoft.com/office/officeart/2005/8/layout/orgChart1"/>
    <dgm:cxn modelId="{B3C8FC44-391E-B544-AE2E-44E5873FDB0A}" type="presParOf" srcId="{CC14A4F8-4B4D-2C4D-A317-32B94691F4A1}" destId="{EFBAE59D-3D87-1B45-A1BB-4BD8E09AB6B0}" srcOrd="2" destOrd="0" presId="urn:microsoft.com/office/officeart/2005/8/layout/orgChart1"/>
    <dgm:cxn modelId="{170323EB-0135-8542-A90F-6626AB594615}" type="presParOf" srcId="{536A5964-3AF5-DD47-8D02-B9A9D8B46D95}" destId="{14343DB5-8D5B-A247-B940-D9EC8FE3CE6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5F74BF-AC41-924C-8904-6225BF2F6523}">
      <dsp:nvSpPr>
        <dsp:cNvPr id="0" name=""/>
        <dsp:cNvSpPr/>
      </dsp:nvSpPr>
      <dsp:spPr>
        <a:xfrm>
          <a:off x="2897920" y="1391437"/>
          <a:ext cx="1518302" cy="978067"/>
        </a:xfrm>
        <a:custGeom>
          <a:avLst/>
          <a:gdLst/>
          <a:ahLst/>
          <a:cxnLst/>
          <a:rect l="0" t="0" r="0" b="0"/>
          <a:pathLst>
            <a:path>
              <a:moveTo>
                <a:pt x="0" y="0"/>
              </a:moveTo>
              <a:lnTo>
                <a:pt x="0" y="726287"/>
              </a:lnTo>
              <a:lnTo>
                <a:pt x="1518302" y="726287"/>
              </a:lnTo>
              <a:lnTo>
                <a:pt x="1518302" y="97806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D27F38-64D2-D145-9C37-1C772EF17BAD}">
      <dsp:nvSpPr>
        <dsp:cNvPr id="0" name=""/>
        <dsp:cNvSpPr/>
      </dsp:nvSpPr>
      <dsp:spPr>
        <a:xfrm>
          <a:off x="1392578" y="1391437"/>
          <a:ext cx="1505341" cy="978067"/>
        </a:xfrm>
        <a:custGeom>
          <a:avLst/>
          <a:gdLst/>
          <a:ahLst/>
          <a:cxnLst/>
          <a:rect l="0" t="0" r="0" b="0"/>
          <a:pathLst>
            <a:path>
              <a:moveTo>
                <a:pt x="1505341" y="0"/>
              </a:moveTo>
              <a:lnTo>
                <a:pt x="1505341" y="726287"/>
              </a:lnTo>
              <a:lnTo>
                <a:pt x="0" y="726287"/>
              </a:lnTo>
              <a:lnTo>
                <a:pt x="0" y="97806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26622F-3FDC-374A-B9B6-FA94C4E60A16}">
      <dsp:nvSpPr>
        <dsp:cNvPr id="0" name=""/>
        <dsp:cNvSpPr/>
      </dsp:nvSpPr>
      <dsp:spPr>
        <a:xfrm>
          <a:off x="1698970" y="192486"/>
          <a:ext cx="2397900" cy="119895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solidFill>
            <a:schemeClr val="accent1"/>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i="0" kern="1200" dirty="0">
              <a:solidFill>
                <a:schemeClr val="tx1"/>
              </a:solidFill>
              <a:latin typeface="Times New Roman" charset="0"/>
              <a:ea typeface="Times New Roman" charset="0"/>
              <a:cs typeface="Times New Roman" charset="0"/>
            </a:rPr>
            <a:t>Presentation Outline</a:t>
          </a:r>
          <a:endParaRPr lang="en-US" sz="2400" kern="1200" dirty="0">
            <a:solidFill>
              <a:schemeClr val="tx1"/>
            </a:solidFill>
          </a:endParaRPr>
        </a:p>
      </dsp:txBody>
      <dsp:txXfrm>
        <a:off x="1698970" y="192486"/>
        <a:ext cx="2397900" cy="1198950"/>
      </dsp:txXfrm>
    </dsp:sp>
    <dsp:sp modelId="{DDF6D8D3-BD32-794F-9E9E-71634CC3F050}">
      <dsp:nvSpPr>
        <dsp:cNvPr id="0" name=""/>
        <dsp:cNvSpPr/>
      </dsp:nvSpPr>
      <dsp:spPr>
        <a:xfrm>
          <a:off x="3859" y="2369504"/>
          <a:ext cx="2777439" cy="119895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solidFill>
            <a:schemeClr val="accent1"/>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Wind Energy Resources</a:t>
          </a:r>
        </a:p>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Modeling</a:t>
          </a:r>
        </a:p>
      </dsp:txBody>
      <dsp:txXfrm>
        <a:off x="3859" y="2369504"/>
        <a:ext cx="2777439" cy="1198950"/>
      </dsp:txXfrm>
    </dsp:sp>
    <dsp:sp modelId="{7E1A7E54-AD31-C74C-9BAB-1F97789182CF}">
      <dsp:nvSpPr>
        <dsp:cNvPr id="0" name=""/>
        <dsp:cNvSpPr/>
      </dsp:nvSpPr>
      <dsp:spPr>
        <a:xfrm>
          <a:off x="3088781" y="2369504"/>
          <a:ext cx="2654883" cy="119895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solidFill>
            <a:schemeClr val="accent1"/>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Solar Energy Resources</a:t>
          </a:r>
        </a:p>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Modeling</a:t>
          </a:r>
          <a:endParaRPr lang="en-US" sz="2000" b="1" i="0" kern="1200" dirty="0">
            <a:solidFill>
              <a:prstClr val="black"/>
            </a:solidFill>
            <a:latin typeface="Times New Roman" charset="0"/>
            <a:ea typeface="Times New Roman" charset="0"/>
            <a:cs typeface="Times New Roman" charset="0"/>
          </a:endParaRPr>
        </a:p>
      </dsp:txBody>
      <dsp:txXfrm>
        <a:off x="3088781" y="2369504"/>
        <a:ext cx="2654883" cy="119895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543562-D6DA-4F27-BC22-6D6509F6FC14}" type="datetimeFigureOut">
              <a:rPr lang="en-US" smtClean="0"/>
              <a:t>8/9/2019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DD9A0B-BC18-40F9-9AD9-F907E533B3DA}" type="slidenum">
              <a:rPr lang="en-US" smtClean="0"/>
              <a:t>‹#›</a:t>
            </a:fld>
            <a:endParaRPr lang="en-US"/>
          </a:p>
        </p:txBody>
      </p:sp>
    </p:spTree>
    <p:extLst>
      <p:ext uri="{BB962C8B-B14F-4D97-AF65-F5344CB8AC3E}">
        <p14:creationId xmlns:p14="http://schemas.microsoft.com/office/powerpoint/2010/main" val="2430571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472842-1580-4E2C-A4E0-1474F4390AED}" type="slidenum">
              <a:rPr lang="en-US" smtClean="0"/>
              <a:t>19</a:t>
            </a:fld>
            <a:endParaRPr lang="en-US" dirty="0"/>
          </a:p>
        </p:txBody>
      </p:sp>
    </p:spTree>
    <p:extLst>
      <p:ext uri="{BB962C8B-B14F-4D97-AF65-F5344CB8AC3E}">
        <p14:creationId xmlns:p14="http://schemas.microsoft.com/office/powerpoint/2010/main" val="2191405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472842-1580-4E2C-A4E0-1474F4390AED}" type="slidenum">
              <a:rPr lang="en-US" smtClean="0"/>
              <a:t>20</a:t>
            </a:fld>
            <a:endParaRPr lang="en-US" dirty="0"/>
          </a:p>
        </p:txBody>
      </p:sp>
    </p:spTree>
    <p:extLst>
      <p:ext uri="{BB962C8B-B14F-4D97-AF65-F5344CB8AC3E}">
        <p14:creationId xmlns:p14="http://schemas.microsoft.com/office/powerpoint/2010/main" val="3966037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4011449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3783748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412416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2903939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3735556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8/6/2019</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1299997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8/6/2019</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4180463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8/6/2019</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3988657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8/6/2019</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1955153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8/6/2019</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20227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8/6/2019</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1617646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8/6/2019</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4B1479-74DF-4380-85F6-AB0A2FFC7165}" type="slidenum">
              <a:rPr lang="en-US" smtClean="0"/>
              <a:t>‹#›</a:t>
            </a:fld>
            <a:endParaRPr lang="en-US"/>
          </a:p>
        </p:txBody>
      </p:sp>
    </p:spTree>
    <p:extLst>
      <p:ext uri="{BB962C8B-B14F-4D97-AF65-F5344CB8AC3E}">
        <p14:creationId xmlns:p14="http://schemas.microsoft.com/office/powerpoint/2010/main" val="1401245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hyperlink" Target="https://pvlib-python.readthedocs.io/en/latest/forecasts.htm" TargetMode="External"/><Relationship Id="rId7" Type="http://schemas.openxmlformats.org/officeDocument/2006/relationships/image" Target="../media/image38.png"/><Relationship Id="rId2" Type="http://schemas.openxmlformats.org/officeDocument/2006/relationships/hyperlink" Target="https://pvlib-python.readthedocs.io/en/latest/introexamples.html" TargetMode="External"/><Relationship Id="rId1" Type="http://schemas.openxmlformats.org/officeDocument/2006/relationships/slideLayout" Target="../slideLayouts/slideLayout1.xml"/><Relationship Id="rId6" Type="http://schemas.openxmlformats.org/officeDocument/2006/relationships/hyperlink" Target="https://www.solarover.com/panels/cs5p.pdf" TargetMode="External"/><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r-bloggers.com/time-series-analysis-with-wind-resource-%20assessment-in-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pvlib-python.readthedocs.io/en/latest/introexamples.html" TargetMode="External"/><Relationship Id="rId4" Type="http://schemas.openxmlformats.org/officeDocument/2006/relationships/hyperlink" Target="https://github.com/mhdella/AWEA_WRA_Working_Group/blob/master/Example_Wind_Resource_Assessment_Using_R.md"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mohamedabuella.github.io/" TargetMode="External"/><Relationship Id="rId5" Type="http://schemas.openxmlformats.org/officeDocument/2006/relationships/image" Target="../media/image45.jpg"/><Relationship Id="rId4" Type="http://schemas.openxmlformats.org/officeDocument/2006/relationships/hyperlink" Target="http://epic.uncc.edu/"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nrel.gov/"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hyperlink" Target="http://www.wind-power-program.com/Downloads/Databasepowercurves(May2017).zip" TargetMode="External"/><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1915910" y="1604347"/>
            <a:ext cx="5144229" cy="954107"/>
          </a:xfrm>
          <a:prstGeom prst="rect">
            <a:avLst/>
          </a:prstGeom>
          <a:noFill/>
        </p:spPr>
        <p:txBody>
          <a:bodyPr wrap="none" rtlCol="0">
            <a:spAutoFit/>
          </a:bodyPr>
          <a:lstStyle/>
          <a:p>
            <a:r>
              <a:rPr lang="en-US" sz="2800" b="1" dirty="0"/>
              <a:t>Wind and Solar Energy Resources</a:t>
            </a:r>
          </a:p>
          <a:p>
            <a:pPr algn="ctr"/>
            <a:r>
              <a:rPr lang="en-US" sz="2800" b="1" dirty="0"/>
              <a:t>Modeling and Analysis </a:t>
            </a:r>
          </a:p>
        </p:txBody>
      </p:sp>
      <p:sp>
        <p:nvSpPr>
          <p:cNvPr id="2" name="Rectangle 1">
            <a:extLst>
              <a:ext uri="{FF2B5EF4-FFF2-40B4-BE49-F238E27FC236}">
                <a16:creationId xmlns:a16="http://schemas.microsoft.com/office/drawing/2014/main" id="{854F43D2-D405-4ECA-9FD0-EC8415710A47}"/>
              </a:ext>
            </a:extLst>
          </p:cNvPr>
          <p:cNvSpPr/>
          <p:nvPr/>
        </p:nvSpPr>
        <p:spPr>
          <a:xfrm>
            <a:off x="2202025" y="3014590"/>
            <a:ext cx="4572000" cy="2031325"/>
          </a:xfrm>
          <a:prstGeom prst="rect">
            <a:avLst/>
          </a:prstGeom>
        </p:spPr>
        <p:txBody>
          <a:bodyPr>
            <a:spAutoFit/>
          </a:bodyPr>
          <a:lstStyle/>
          <a:p>
            <a:pPr algn="ctr"/>
            <a:r>
              <a:rPr lang="en-US" b="1" dirty="0"/>
              <a:t>Technical Presentation </a:t>
            </a:r>
          </a:p>
          <a:p>
            <a:pPr algn="ctr"/>
            <a:r>
              <a:rPr lang="en-US" dirty="0"/>
              <a:t>By</a:t>
            </a:r>
          </a:p>
          <a:p>
            <a:pPr algn="ctr"/>
            <a:r>
              <a:rPr lang="en-US" dirty="0"/>
              <a:t>Mohamed Abuella</a:t>
            </a:r>
          </a:p>
          <a:p>
            <a:pPr algn="ctr"/>
            <a:r>
              <a:rPr lang="en-US" dirty="0"/>
              <a:t>The University of North Carolina at Charlotte</a:t>
            </a:r>
          </a:p>
          <a:p>
            <a:pPr algn="ctr"/>
            <a:endParaRPr lang="en-US" dirty="0"/>
          </a:p>
          <a:p>
            <a:pPr algn="ctr"/>
            <a:endParaRPr lang="en-US" dirty="0"/>
          </a:p>
          <a:p>
            <a:pPr algn="ctr"/>
            <a:r>
              <a:rPr lang="en-US"/>
              <a:t>August 9th</a:t>
            </a:r>
            <a:r>
              <a:rPr lang="en-US" dirty="0"/>
              <a:t>, 2019 </a:t>
            </a:r>
          </a:p>
        </p:txBody>
      </p:sp>
    </p:spTree>
    <p:extLst>
      <p:ext uri="{BB962C8B-B14F-4D97-AF65-F5344CB8AC3E}">
        <p14:creationId xmlns:p14="http://schemas.microsoft.com/office/powerpoint/2010/main" val="649770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10</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graphicFrame>
        <p:nvGraphicFramePr>
          <p:cNvPr id="12" name="Table 11">
            <a:extLst>
              <a:ext uri="{FF2B5EF4-FFF2-40B4-BE49-F238E27FC236}">
                <a16:creationId xmlns:a16="http://schemas.microsoft.com/office/drawing/2014/main" id="{81C9ABFF-3670-4CD7-B9A0-8B31FFF5EDFF}"/>
              </a:ext>
            </a:extLst>
          </p:cNvPr>
          <p:cNvGraphicFramePr>
            <a:graphicFrameLocks noGrp="1"/>
          </p:cNvGraphicFramePr>
          <p:nvPr>
            <p:extLst>
              <p:ext uri="{D42A27DB-BD31-4B8C-83A1-F6EECF244321}">
                <p14:modId xmlns:p14="http://schemas.microsoft.com/office/powerpoint/2010/main" val="3899537878"/>
              </p:ext>
            </p:extLst>
          </p:nvPr>
        </p:nvGraphicFramePr>
        <p:xfrm>
          <a:off x="7049263" y="710698"/>
          <a:ext cx="2074186" cy="2750293"/>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211561">
                <a:tc>
                  <a:txBody>
                    <a:bodyPr/>
                    <a:lstStyle/>
                    <a:p>
                      <a:pPr algn="ctr" fontAlgn="ctr"/>
                      <a:r>
                        <a:rPr lang="en-US" sz="1200" b="0" i="0" u="none" strike="noStrike" dirty="0">
                          <a:solidFill>
                            <a:srgbClr val="000000"/>
                          </a:solidFill>
                          <a:effectLst/>
                          <a:latin typeface="Calibri" panose="020F0502020204030204" pitchFamily="34" charset="0"/>
                        </a:rPr>
                        <a:t>Month0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211561">
                <a:tc>
                  <a:txBody>
                    <a:bodyPr/>
                    <a:lstStyle/>
                    <a:p>
                      <a:pPr algn="ctr" fontAlgn="ctr"/>
                      <a:r>
                        <a:rPr lang="en-US" sz="1200" b="0" i="0" u="none" strike="noStrike">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467.945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41.90%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211561">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584.361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58.00%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211561">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510.499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45.70%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211561">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512.191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47.40%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211561">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420.662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37.70%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211561">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239.808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211561">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354.663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31.80%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211561">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285.923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25.60%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211561">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396.328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36.70%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211561">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504.488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45.20%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211561">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471.683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43.70%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211561">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691.553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62.00%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4" name="Table 13">
            <a:extLst>
              <a:ext uri="{FF2B5EF4-FFF2-40B4-BE49-F238E27FC236}">
                <a16:creationId xmlns:a16="http://schemas.microsoft.com/office/drawing/2014/main" id="{D8E0C0E2-F8FD-41F8-91AD-4647360E60FA}"/>
              </a:ext>
            </a:extLst>
          </p:cNvPr>
          <p:cNvGraphicFramePr>
            <a:graphicFrameLocks noGrp="1"/>
          </p:cNvGraphicFramePr>
          <p:nvPr>
            <p:extLst>
              <p:ext uri="{D42A27DB-BD31-4B8C-83A1-F6EECF244321}">
                <p14:modId xmlns:p14="http://schemas.microsoft.com/office/powerpoint/2010/main" val="1906314833"/>
              </p:ext>
            </p:extLst>
          </p:nvPr>
        </p:nvGraphicFramePr>
        <p:xfrm>
          <a:off x="15060" y="711292"/>
          <a:ext cx="2074186" cy="2717702"/>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209054">
                <a:tc>
                  <a:txBody>
                    <a:bodyPr/>
                    <a:lstStyle/>
                    <a:p>
                      <a:pPr algn="ctr" fontAlgn="ctr"/>
                      <a:r>
                        <a:rPr lang="en-US" sz="1200" b="0" i="0" u="none" strike="noStrike" dirty="0">
                          <a:solidFill>
                            <a:srgbClr val="000000"/>
                          </a:solidFill>
                          <a:effectLst/>
                          <a:latin typeface="Calibri" panose="020F0502020204030204" pitchFamily="34" charset="0"/>
                        </a:rPr>
                        <a:t>Month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209054">
                <a:tc>
                  <a:txBody>
                    <a:bodyPr/>
                    <a:lstStyle/>
                    <a:p>
                      <a:pPr algn="ctr" fontAlgn="ctr"/>
                      <a:r>
                        <a:rPr lang="en-US" sz="1200" b="0" i="0" u="none" strike="noStrike" dirty="0">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387.574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209054">
                <a:tc>
                  <a:txBody>
                    <a:bodyPr/>
                    <a:lstStyle/>
                    <a:p>
                      <a:pPr algn="ctr" fontAlgn="ctr"/>
                      <a:r>
                        <a:rPr lang="en-US" sz="1200" b="0" i="0" u="none" strike="noStrike" dirty="0">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455.725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45.20%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209054">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410.236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36.80%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209054">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456.256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42.20%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209054">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381.352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209054">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193.475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17.90%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209054">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230.690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209054">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141.379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12.70%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209054">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197.738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18.30%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209054">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310.630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27.80%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209054">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355.663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32.90%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209054">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298.279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26.70%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5" name="Table 14">
            <a:extLst>
              <a:ext uri="{FF2B5EF4-FFF2-40B4-BE49-F238E27FC236}">
                <a16:creationId xmlns:a16="http://schemas.microsoft.com/office/drawing/2014/main" id="{56D729CC-98AD-454D-868C-4A9C44AE14CB}"/>
              </a:ext>
            </a:extLst>
          </p:cNvPr>
          <p:cNvGraphicFramePr>
            <a:graphicFrameLocks noGrp="1"/>
          </p:cNvGraphicFramePr>
          <p:nvPr>
            <p:extLst>
              <p:ext uri="{D42A27DB-BD31-4B8C-83A1-F6EECF244321}">
                <p14:modId xmlns:p14="http://schemas.microsoft.com/office/powerpoint/2010/main" val="1026703403"/>
              </p:ext>
            </p:extLst>
          </p:nvPr>
        </p:nvGraphicFramePr>
        <p:xfrm>
          <a:off x="12695" y="3825689"/>
          <a:ext cx="2074186" cy="2535325"/>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195025">
                <a:tc>
                  <a:txBody>
                    <a:bodyPr/>
                    <a:lstStyle/>
                    <a:p>
                      <a:pPr algn="ctr" fontAlgn="ctr"/>
                      <a:r>
                        <a:rPr lang="en-US" sz="1200" b="0" i="0" u="none" strike="noStrike" dirty="0">
                          <a:solidFill>
                            <a:srgbClr val="000000"/>
                          </a:solidFill>
                          <a:effectLst/>
                          <a:latin typeface="Calibri" panose="020F0502020204030204" pitchFamily="34" charset="0"/>
                        </a:rPr>
                        <a:t>Month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195025">
                <a:tc>
                  <a:txBody>
                    <a:bodyPr/>
                    <a:lstStyle/>
                    <a:p>
                      <a:pPr algn="ctr" fontAlgn="ctr"/>
                      <a:r>
                        <a:rPr lang="en-US" sz="1200" b="0" i="0" u="none" strike="noStrike" dirty="0">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413.396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37.00%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195025">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288.217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28.60%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195025">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382.094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195025">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339.568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31.40%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195025">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222.077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195025">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187.928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17.40%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195025">
                <a:tc>
                  <a:txBody>
                    <a:bodyPr/>
                    <a:lstStyle/>
                    <a:p>
                      <a:pPr algn="ctr" fontAlgn="ctr"/>
                      <a:r>
                        <a:rPr lang="en-US" sz="1200" b="0" i="0" u="none" strike="noStrike">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216.100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195025">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215.737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19.30%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195025">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268.648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24.90%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195025">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206.966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18.50%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195025">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224.898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20.80%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195025">
                <a:tc>
                  <a:txBody>
                    <a:bodyPr/>
                    <a:lstStyle/>
                    <a:p>
                      <a:pPr algn="ctr" fontAlgn="ctr"/>
                      <a:r>
                        <a:rPr lang="en-US" sz="1200" b="0" i="0" u="none" strike="noStrike" dirty="0">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312.770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28.00%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6" name="Table 15">
            <a:extLst>
              <a:ext uri="{FF2B5EF4-FFF2-40B4-BE49-F238E27FC236}">
                <a16:creationId xmlns:a16="http://schemas.microsoft.com/office/drawing/2014/main" id="{FD4FBF95-F9E4-41E6-9DB7-ED0094891BB3}"/>
              </a:ext>
            </a:extLst>
          </p:cNvPr>
          <p:cNvGraphicFramePr>
            <a:graphicFrameLocks noGrp="1"/>
          </p:cNvGraphicFramePr>
          <p:nvPr>
            <p:extLst>
              <p:ext uri="{D42A27DB-BD31-4B8C-83A1-F6EECF244321}">
                <p14:modId xmlns:p14="http://schemas.microsoft.com/office/powerpoint/2010/main" val="2522787684"/>
              </p:ext>
            </p:extLst>
          </p:nvPr>
        </p:nvGraphicFramePr>
        <p:xfrm>
          <a:off x="7049262" y="3807451"/>
          <a:ext cx="2074186" cy="2567565"/>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197505">
                <a:tc>
                  <a:txBody>
                    <a:bodyPr/>
                    <a:lstStyle/>
                    <a:p>
                      <a:pPr algn="ctr" fontAlgn="ctr"/>
                      <a:r>
                        <a:rPr lang="en-US" sz="1200" b="0" i="0" u="none" strike="noStrike" dirty="0">
                          <a:solidFill>
                            <a:srgbClr val="000000"/>
                          </a:solidFill>
                          <a:effectLst/>
                          <a:latin typeface="Calibri" panose="020F0502020204030204" pitchFamily="34" charset="0"/>
                        </a:rPr>
                        <a:t>Month0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197505">
                <a:tc>
                  <a:txBody>
                    <a:bodyPr/>
                    <a:lstStyle/>
                    <a:p>
                      <a:pPr algn="ctr" fontAlgn="ctr"/>
                      <a:r>
                        <a:rPr lang="en-US" sz="1200" b="0" i="0" u="none" strike="noStrike">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262.764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197505">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247.664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24.60%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197505">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259.804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23.30%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197505">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378.228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35.00%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197505">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184.679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16.50%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197505">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188.630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17.50%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197505">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111.523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10.00%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197505">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143.448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12.90%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197505">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223.078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197505">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258.261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23.10%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197505">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236.885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197505">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274.958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24.60%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sp>
        <p:nvSpPr>
          <p:cNvPr id="13" name="Rectangle 12">
            <a:extLst>
              <a:ext uri="{FF2B5EF4-FFF2-40B4-BE49-F238E27FC236}">
                <a16:creationId xmlns:a16="http://schemas.microsoft.com/office/drawing/2014/main" id="{E6DD8F69-9515-4635-B347-DB545F6175E9}"/>
              </a:ext>
            </a:extLst>
          </p:cNvPr>
          <p:cNvSpPr/>
          <p:nvPr/>
        </p:nvSpPr>
        <p:spPr>
          <a:xfrm>
            <a:off x="3490478" y="443411"/>
            <a:ext cx="2324739" cy="646331"/>
          </a:xfrm>
          <a:prstGeom prst="rect">
            <a:avLst/>
          </a:prstGeom>
        </p:spPr>
        <p:txBody>
          <a:bodyPr wrap="none">
            <a:spAutoFit/>
          </a:bodyPr>
          <a:lstStyle/>
          <a:p>
            <a:r>
              <a:rPr lang="en-US" dirty="0"/>
              <a:t>Wind Energy Modeling</a:t>
            </a:r>
          </a:p>
          <a:p>
            <a:pPr algn="ctr"/>
            <a:r>
              <a:rPr lang="en-US" dirty="0"/>
              <a:t> in 2009</a:t>
            </a:r>
          </a:p>
        </p:txBody>
      </p:sp>
      <p:sp>
        <p:nvSpPr>
          <p:cNvPr id="18" name="Rectangle 17">
            <a:extLst>
              <a:ext uri="{FF2B5EF4-FFF2-40B4-BE49-F238E27FC236}">
                <a16:creationId xmlns:a16="http://schemas.microsoft.com/office/drawing/2014/main" id="{6D43878B-9C14-48AA-86E9-06CE8BAB9F6E}"/>
              </a:ext>
            </a:extLst>
          </p:cNvPr>
          <p:cNvSpPr/>
          <p:nvPr/>
        </p:nvSpPr>
        <p:spPr>
          <a:xfrm>
            <a:off x="2500603" y="1925124"/>
            <a:ext cx="4133461" cy="646331"/>
          </a:xfrm>
          <a:prstGeom prst="rect">
            <a:avLst/>
          </a:prstGeom>
        </p:spPr>
        <p:txBody>
          <a:bodyPr wrap="square">
            <a:spAutoFit/>
          </a:bodyPr>
          <a:lstStyle/>
          <a:p>
            <a:pPr algn="ctr"/>
            <a:r>
              <a:rPr lang="en-US" dirty="0"/>
              <a:t>Calculating the net capacity factor (NCF)</a:t>
            </a:r>
          </a:p>
          <a:p>
            <a:pPr algn="ctr"/>
            <a:r>
              <a:rPr lang="en-US" dirty="0"/>
              <a:t> for each month, then over the entire year</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078BF52-F7D2-4127-B107-5F2F275CEB69}"/>
                  </a:ext>
                </a:extLst>
              </p:cNvPr>
              <p:cNvSpPr txBox="1"/>
              <p:nvPr/>
            </p:nvSpPr>
            <p:spPr>
              <a:xfrm>
                <a:off x="2760608" y="2975913"/>
                <a:ext cx="3505262" cy="586379"/>
              </a:xfrm>
              <a:prstGeom prst="rect">
                <a:avLst/>
              </a:prstGeom>
              <a:noFill/>
            </p:spPr>
            <p:txBody>
              <a:bodyPr wrap="square" lIns="0" tIns="0" rIns="0" bIns="0" rtlCol="0">
                <a:spAutoFit/>
              </a:bodyPr>
              <a:lstStyle/>
              <a:p>
                <a:r>
                  <a:rPr lang="en-US" dirty="0"/>
                  <a:t>NCF=</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𝑎𝑐𝑡𝑢𝑎𝑙</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𝑔𝑒𝑛𝑒𝑟𝑎𝑡𝑒𝑑</m:t>
                        </m:r>
                        <m:r>
                          <a:rPr lang="en-US" b="0" i="1" smtClean="0">
                            <a:latin typeface="Cambria Math" panose="02040503050406030204" pitchFamily="18" charset="0"/>
                          </a:rPr>
                          <m:t> </m:t>
                        </m:r>
                      </m:num>
                      <m:den>
                        <m:eqArr>
                          <m:eqArrPr>
                            <m:ctrlPr>
                              <a:rPr lang="en-US" b="0" i="1" smtClean="0">
                                <a:latin typeface="Cambria Math" panose="02040503050406030204" pitchFamily="18" charset="0"/>
                              </a:rPr>
                            </m:ctrlPr>
                          </m:eqArrPr>
                          <m:e>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𝑝𝑜𝑠𝑠𝑖𝑏𝑙𝑒</m:t>
                            </m:r>
                            <m:r>
                              <a:rPr lang="en-US" b="0" i="1" smtClean="0">
                                <a:latin typeface="Cambria Math" panose="02040503050406030204" pitchFamily="18" charset="0"/>
                              </a:rPr>
                              <m:t> </m:t>
                            </m:r>
                            <m:r>
                              <a:rPr lang="en-US" b="0" i="1" smtClean="0">
                                <a:latin typeface="Cambria Math" panose="02040503050406030204" pitchFamily="18" charset="0"/>
                              </a:rPr>
                              <m:t>𝑚𝑎𝑥𝑖𝑚𝑢𝑚</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𝑡h𝑎𝑡</m:t>
                            </m:r>
                            <m:r>
                              <a:rPr lang="en-US" b="0" i="1" smtClean="0">
                                <a:latin typeface="Cambria Math" panose="02040503050406030204" pitchFamily="18" charset="0"/>
                              </a:rPr>
                              <m:t> </m:t>
                            </m:r>
                          </m:e>
                          <m:e>
                            <m:r>
                              <a:rPr lang="en-US" b="0" i="1" smtClean="0">
                                <a:latin typeface="Cambria Math" panose="02040503050406030204" pitchFamily="18" charset="0"/>
                              </a:rPr>
                              <m:t>𝑐𝑜𝑢𝑙𝑑</m:t>
                            </m:r>
                            <m:r>
                              <a:rPr lang="en-US" b="0" i="1" smtClean="0">
                                <a:latin typeface="Cambria Math" panose="02040503050406030204" pitchFamily="18" charset="0"/>
                              </a:rPr>
                              <m:t> </m:t>
                            </m:r>
                            <m:r>
                              <a:rPr lang="en-US" b="0" i="1" smtClean="0">
                                <a:latin typeface="Cambria Math" panose="02040503050406030204" pitchFamily="18" charset="0"/>
                              </a:rPr>
                              <m:t>h𝑎𝑣𝑒</m:t>
                            </m:r>
                            <m:r>
                              <a:rPr lang="en-US" b="0" i="1" smtClean="0">
                                <a:latin typeface="Cambria Math" panose="02040503050406030204" pitchFamily="18" charset="0"/>
                              </a:rPr>
                              <m:t> </m:t>
                            </m:r>
                            <m:r>
                              <a:rPr lang="en-US" b="0" i="1" smtClean="0">
                                <a:latin typeface="Cambria Math" panose="02040503050406030204" pitchFamily="18" charset="0"/>
                              </a:rPr>
                              <m:t>𝑏𝑒𝑒𝑛</m:t>
                            </m:r>
                            <m:r>
                              <a:rPr lang="en-US" b="0" i="1" smtClean="0">
                                <a:latin typeface="Cambria Math" panose="02040503050406030204" pitchFamily="18" charset="0"/>
                              </a:rPr>
                              <m:t> </m:t>
                            </m:r>
                            <m:r>
                              <a:rPr lang="en-US" b="0" i="1" smtClean="0">
                                <a:latin typeface="Cambria Math" panose="02040503050406030204" pitchFamily="18" charset="0"/>
                              </a:rPr>
                              <m:t>𝑔𝑒𝑛𝑒𝑟𝑎𝑡𝑒𝑑</m:t>
                            </m:r>
                          </m:e>
                        </m:eqArr>
                      </m:den>
                    </m:f>
                  </m:oMath>
                </a14:m>
                <a:endParaRPr lang="en-US" dirty="0"/>
              </a:p>
            </p:txBody>
          </p:sp>
        </mc:Choice>
        <mc:Fallback xmlns="">
          <p:sp>
            <p:nvSpPr>
              <p:cNvPr id="3" name="TextBox 2">
                <a:extLst>
                  <a:ext uri="{FF2B5EF4-FFF2-40B4-BE49-F238E27FC236}">
                    <a16:creationId xmlns:a16="http://schemas.microsoft.com/office/drawing/2014/main" id="{6078BF52-F7D2-4127-B107-5F2F275CEB69}"/>
                  </a:ext>
                </a:extLst>
              </p:cNvPr>
              <p:cNvSpPr txBox="1">
                <a:spLocks noRot="1" noChangeAspect="1" noMove="1" noResize="1" noEditPoints="1" noAdjustHandles="1" noChangeArrowheads="1" noChangeShapeType="1" noTextEdit="1"/>
              </p:cNvSpPr>
              <p:nvPr/>
            </p:nvSpPr>
            <p:spPr>
              <a:xfrm>
                <a:off x="2760608" y="2975913"/>
                <a:ext cx="3505262" cy="586379"/>
              </a:xfrm>
              <a:prstGeom prst="rect">
                <a:avLst/>
              </a:prstGeom>
              <a:blipFill>
                <a:blip r:embed="rId2"/>
                <a:stretch>
                  <a:fillRect l="-4174" t="-2083" b="-135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D0A9200-0119-4C11-B5B1-4A27C785D0D5}"/>
                  </a:ext>
                </a:extLst>
              </p:cNvPr>
              <p:cNvSpPr txBox="1"/>
              <p:nvPr/>
            </p:nvSpPr>
            <p:spPr>
              <a:xfrm>
                <a:off x="3213886" y="3870938"/>
                <a:ext cx="2708370" cy="441211"/>
              </a:xfrm>
              <a:prstGeom prst="rect">
                <a:avLst/>
              </a:prstGeom>
              <a:noFill/>
            </p:spPr>
            <p:txBody>
              <a:bodyPr wrap="none" lIns="0" tIns="0" rIns="0" bIns="0" rtlCol="0">
                <a:spAutoFit/>
              </a:bodyPr>
              <a:lstStyle/>
              <a:p>
                <a:r>
                  <a:rPr lang="en-US" dirty="0"/>
                  <a:t>NCF=</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𝑎𝑐𝑡𝑢𝑎𝑙</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𝑀𝑊h</m:t>
                        </m:r>
                        <m:r>
                          <a:rPr lang="en-US" b="0" i="1" smtClean="0">
                            <a:latin typeface="Cambria Math" panose="02040503050406030204" pitchFamily="18" charset="0"/>
                          </a:rPr>
                          <m:t>) </m:t>
                        </m:r>
                      </m:num>
                      <m:den>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𝑐𝑎𝑝𝑎𝑐𝑖𝑡𝑦</m:t>
                        </m:r>
                        <m:r>
                          <a:rPr lang="en-US" b="0" i="1" smtClean="0">
                            <a:latin typeface="Cambria Math" panose="02040503050406030204" pitchFamily="18" charset="0"/>
                          </a:rPr>
                          <m:t> ∗</m:t>
                        </m:r>
                        <m:r>
                          <a:rPr lang="en-US" b="0" i="1" smtClean="0">
                            <a:latin typeface="Cambria Math" panose="02040503050406030204" pitchFamily="18" charset="0"/>
                          </a:rPr>
                          <m:t>𝑡𝑖𝑚𝑒</m:t>
                        </m:r>
                        <m:r>
                          <a:rPr lang="en-US" b="0" i="1" smtClean="0">
                            <a:latin typeface="Cambria Math" panose="02040503050406030204" pitchFamily="18" charset="0"/>
                          </a:rPr>
                          <m:t>  (</m:t>
                        </m:r>
                        <m:r>
                          <a:rPr lang="en-US" b="0" i="1" smtClean="0">
                            <a:latin typeface="Cambria Math" panose="02040503050406030204" pitchFamily="18" charset="0"/>
                          </a:rPr>
                          <m:t>𝑀𝑊h</m:t>
                        </m:r>
                        <m:r>
                          <a:rPr lang="en-US" b="0" i="1" smtClean="0">
                            <a:latin typeface="Cambria Math" panose="02040503050406030204" pitchFamily="18" charset="0"/>
                          </a:rPr>
                          <m:t>)</m:t>
                        </m:r>
                      </m:den>
                    </m:f>
                  </m:oMath>
                </a14:m>
                <a:endParaRPr lang="en-US" dirty="0"/>
              </a:p>
            </p:txBody>
          </p:sp>
        </mc:Choice>
        <mc:Fallback xmlns="">
          <p:sp>
            <p:nvSpPr>
              <p:cNvPr id="19" name="TextBox 18">
                <a:extLst>
                  <a:ext uri="{FF2B5EF4-FFF2-40B4-BE49-F238E27FC236}">
                    <a16:creationId xmlns:a16="http://schemas.microsoft.com/office/drawing/2014/main" id="{7D0A9200-0119-4C11-B5B1-4A27C785D0D5}"/>
                  </a:ext>
                </a:extLst>
              </p:cNvPr>
              <p:cNvSpPr txBox="1">
                <a:spLocks noRot="1" noChangeAspect="1" noMove="1" noResize="1" noEditPoints="1" noAdjustHandles="1" noChangeArrowheads="1" noChangeShapeType="1" noTextEdit="1"/>
              </p:cNvSpPr>
              <p:nvPr/>
            </p:nvSpPr>
            <p:spPr>
              <a:xfrm>
                <a:off x="3213886" y="3870938"/>
                <a:ext cx="2708370" cy="441211"/>
              </a:xfrm>
              <a:prstGeom prst="rect">
                <a:avLst/>
              </a:prstGeom>
              <a:blipFill>
                <a:blip r:embed="rId3"/>
                <a:stretch>
                  <a:fillRect l="-5180" t="-2778" r="-2703" b="-18056"/>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FAD441C3-EBD4-4DAD-A006-C03C6A43E655}"/>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
        <p:nvSpPr>
          <p:cNvPr id="17" name="Date Placeholder 1">
            <a:extLst>
              <a:ext uri="{FF2B5EF4-FFF2-40B4-BE49-F238E27FC236}">
                <a16:creationId xmlns:a16="http://schemas.microsoft.com/office/drawing/2014/main" id="{F04EA511-51FC-49BE-91E9-460D64664AD0}"/>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2060811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11</a:t>
            </a:fld>
            <a:endParaRPr lang="en-US"/>
          </a:p>
        </p:txBody>
      </p:sp>
      <p:sp>
        <p:nvSpPr>
          <p:cNvPr id="3" name="Rectangle 2">
            <a:extLst>
              <a:ext uri="{FF2B5EF4-FFF2-40B4-BE49-F238E27FC236}">
                <a16:creationId xmlns:a16="http://schemas.microsoft.com/office/drawing/2014/main" id="{7CAEB878-98BF-4AF6-8626-EBBD0C6F372D}"/>
              </a:ext>
            </a:extLst>
          </p:cNvPr>
          <p:cNvSpPr/>
          <p:nvPr/>
        </p:nvSpPr>
        <p:spPr>
          <a:xfrm>
            <a:off x="3488940" y="389167"/>
            <a:ext cx="2324739" cy="646331"/>
          </a:xfrm>
          <a:prstGeom prst="rect">
            <a:avLst/>
          </a:prstGeom>
        </p:spPr>
        <p:txBody>
          <a:bodyPr wrap="none">
            <a:spAutoFit/>
          </a:bodyPr>
          <a:lstStyle/>
          <a:p>
            <a:r>
              <a:rPr lang="en-US" dirty="0"/>
              <a:t>Wind Energy Modeling</a:t>
            </a:r>
          </a:p>
          <a:p>
            <a:pPr algn="ctr"/>
            <a:r>
              <a:rPr lang="en-US" dirty="0"/>
              <a:t> in 2009 and 2010</a:t>
            </a:r>
          </a:p>
        </p:txBody>
      </p:sp>
      <p:graphicFrame>
        <p:nvGraphicFramePr>
          <p:cNvPr id="5" name="Table 4">
            <a:extLst>
              <a:ext uri="{FF2B5EF4-FFF2-40B4-BE49-F238E27FC236}">
                <a16:creationId xmlns:a16="http://schemas.microsoft.com/office/drawing/2014/main" id="{62D81D0E-F44D-4E23-AB08-2059C0457ED8}"/>
              </a:ext>
            </a:extLst>
          </p:cNvPr>
          <p:cNvGraphicFramePr>
            <a:graphicFrameLocks noGrp="1"/>
          </p:cNvGraphicFramePr>
          <p:nvPr>
            <p:extLst>
              <p:ext uri="{D42A27DB-BD31-4B8C-83A1-F6EECF244321}">
                <p14:modId xmlns:p14="http://schemas.microsoft.com/office/powerpoint/2010/main" val="2925823695"/>
              </p:ext>
            </p:extLst>
          </p:nvPr>
        </p:nvGraphicFramePr>
        <p:xfrm>
          <a:off x="1698168" y="1283893"/>
          <a:ext cx="2799184" cy="1828800"/>
        </p:xfrm>
        <a:graphic>
          <a:graphicData uri="http://schemas.openxmlformats.org/drawingml/2006/table">
            <a:tbl>
              <a:tblPr/>
              <a:tblGrid>
                <a:gridCol w="938660">
                  <a:extLst>
                    <a:ext uri="{9D8B030D-6E8A-4147-A177-3AD203B41FA5}">
                      <a16:colId xmlns:a16="http://schemas.microsoft.com/office/drawing/2014/main" val="3594481729"/>
                    </a:ext>
                  </a:extLst>
                </a:gridCol>
                <a:gridCol w="938660">
                  <a:extLst>
                    <a:ext uri="{9D8B030D-6E8A-4147-A177-3AD203B41FA5}">
                      <a16:colId xmlns:a16="http://schemas.microsoft.com/office/drawing/2014/main" val="3661129295"/>
                    </a:ext>
                  </a:extLst>
                </a:gridCol>
                <a:gridCol w="921864">
                  <a:extLst>
                    <a:ext uri="{9D8B030D-6E8A-4147-A177-3AD203B41FA5}">
                      <a16:colId xmlns:a16="http://schemas.microsoft.com/office/drawing/2014/main" val="869980703"/>
                    </a:ext>
                  </a:extLst>
                </a:gridCol>
              </a:tblGrid>
              <a:tr h="217005">
                <a:tc>
                  <a:txBody>
                    <a:bodyPr/>
                    <a:lstStyle/>
                    <a:p>
                      <a:pPr algn="ctr"/>
                      <a:r>
                        <a:rPr lang="en-US" b="1" dirty="0">
                          <a:solidFill>
                            <a:srgbClr val="000000"/>
                          </a:solidFill>
                          <a:effectLst/>
                        </a:rPr>
                        <a:t>2009</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0000"/>
                          </a:solidFill>
                          <a:effectLst/>
                        </a:rPr>
                        <a:t>MWh</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0000"/>
                          </a:solidFill>
                          <a:effectLst/>
                        </a:rPr>
                        <a:t>NCF</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08547181"/>
                  </a:ext>
                </a:extLst>
              </a:tr>
              <a:tr h="182880">
                <a:tc>
                  <a:txBody>
                    <a:bodyPr/>
                    <a:lstStyle/>
                    <a:p>
                      <a:pPr algn="ctr"/>
                      <a:r>
                        <a:rPr lang="en-US" b="1" dirty="0">
                          <a:solidFill>
                            <a:srgbClr val="000000"/>
                          </a:solidFill>
                          <a:effectLst/>
                        </a:rPr>
                        <a:t>Charlotte</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3818.9</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29.1%</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1550785"/>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Boulder</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3278.4</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24.9%</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3498848"/>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Boston</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effectLst/>
                        </a:rPr>
                        <a:t>5440.1</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41.4%</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2950924"/>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Tucson</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2769.9</a:t>
                      </a:r>
                      <a:endParaRPr lang="en-US" b="1" dirty="0">
                        <a:solidFill>
                          <a:srgbClr val="000000"/>
                        </a:solidFill>
                        <a:effectLst/>
                      </a:endParaRP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21.1%</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8751553"/>
                  </a:ext>
                </a:extLst>
              </a:tr>
            </a:tbl>
          </a:graphicData>
        </a:graphic>
      </p:graphicFrame>
      <p:graphicFrame>
        <p:nvGraphicFramePr>
          <p:cNvPr id="9" name="Table 8">
            <a:extLst>
              <a:ext uri="{FF2B5EF4-FFF2-40B4-BE49-F238E27FC236}">
                <a16:creationId xmlns:a16="http://schemas.microsoft.com/office/drawing/2014/main" id="{7E458CB3-CBFA-42B3-8A5B-C002A6072D62}"/>
              </a:ext>
            </a:extLst>
          </p:cNvPr>
          <p:cNvGraphicFramePr>
            <a:graphicFrameLocks noGrp="1"/>
          </p:cNvGraphicFramePr>
          <p:nvPr>
            <p:extLst>
              <p:ext uri="{D42A27DB-BD31-4B8C-83A1-F6EECF244321}">
                <p14:modId xmlns:p14="http://schemas.microsoft.com/office/powerpoint/2010/main" val="1026638179"/>
              </p:ext>
            </p:extLst>
          </p:nvPr>
        </p:nvGraphicFramePr>
        <p:xfrm>
          <a:off x="4604421" y="1283893"/>
          <a:ext cx="2815980" cy="1828800"/>
        </p:xfrm>
        <a:graphic>
          <a:graphicData uri="http://schemas.openxmlformats.org/drawingml/2006/table">
            <a:tbl>
              <a:tblPr/>
              <a:tblGrid>
                <a:gridCol w="933684">
                  <a:extLst>
                    <a:ext uri="{9D8B030D-6E8A-4147-A177-3AD203B41FA5}">
                      <a16:colId xmlns:a16="http://schemas.microsoft.com/office/drawing/2014/main" val="3594481729"/>
                    </a:ext>
                  </a:extLst>
                </a:gridCol>
                <a:gridCol w="943636">
                  <a:extLst>
                    <a:ext uri="{9D8B030D-6E8A-4147-A177-3AD203B41FA5}">
                      <a16:colId xmlns:a16="http://schemas.microsoft.com/office/drawing/2014/main" val="3661129295"/>
                    </a:ext>
                  </a:extLst>
                </a:gridCol>
                <a:gridCol w="938660">
                  <a:extLst>
                    <a:ext uri="{9D8B030D-6E8A-4147-A177-3AD203B41FA5}">
                      <a16:colId xmlns:a16="http://schemas.microsoft.com/office/drawing/2014/main" val="869980703"/>
                    </a:ext>
                  </a:extLst>
                </a:gridCol>
              </a:tblGrid>
              <a:tr h="182880">
                <a:tc>
                  <a:txBody>
                    <a:bodyPr/>
                    <a:lstStyle/>
                    <a:p>
                      <a:pPr algn="ctr"/>
                      <a:r>
                        <a:rPr lang="en-US" b="1" dirty="0">
                          <a:solidFill>
                            <a:srgbClr val="000000"/>
                          </a:solidFill>
                          <a:effectLst/>
                        </a:rPr>
                        <a:t>2010</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0000"/>
                          </a:solidFill>
                          <a:effectLst/>
                        </a:rPr>
                        <a:t>MWh</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0000"/>
                          </a:solidFill>
                          <a:effectLst/>
                        </a:rPr>
                        <a:t>NCF</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08547181"/>
                  </a:ext>
                </a:extLst>
              </a:tr>
              <a:tr h="182880">
                <a:tc>
                  <a:txBody>
                    <a:bodyPr/>
                    <a:lstStyle/>
                    <a:p>
                      <a:pPr algn="ctr"/>
                      <a:r>
                        <a:rPr lang="en-US" b="1" dirty="0">
                          <a:solidFill>
                            <a:srgbClr val="000000"/>
                          </a:solidFill>
                          <a:effectLst/>
                        </a:rPr>
                        <a:t>Charlotte</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3544.6</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27.0%</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1550785"/>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Boulder</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2676.9</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20.4%</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3498848"/>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Boston</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6107.7</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46.5%</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2950924"/>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Tucson</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2969.9</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effectLst/>
                        </a:rPr>
                        <a:t>22.6%</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8751553"/>
                  </a:ext>
                </a:extLst>
              </a:tr>
            </a:tbl>
          </a:graphicData>
        </a:graphic>
      </p:graphicFrame>
      <p:graphicFrame>
        <p:nvGraphicFramePr>
          <p:cNvPr id="11" name="Chart 10">
            <a:extLst>
              <a:ext uri="{FF2B5EF4-FFF2-40B4-BE49-F238E27FC236}">
                <a16:creationId xmlns:a16="http://schemas.microsoft.com/office/drawing/2014/main" id="{692843B1-6D12-47FD-AB5D-297949DD750D}"/>
              </a:ext>
            </a:extLst>
          </p:cNvPr>
          <p:cNvGraphicFramePr>
            <a:graphicFrameLocks/>
          </p:cNvGraphicFramePr>
          <p:nvPr>
            <p:extLst>
              <p:ext uri="{D42A27DB-BD31-4B8C-83A1-F6EECF244321}">
                <p14:modId xmlns:p14="http://schemas.microsoft.com/office/powerpoint/2010/main" val="1539158931"/>
              </p:ext>
            </p:extLst>
          </p:nvPr>
        </p:nvGraphicFramePr>
        <p:xfrm>
          <a:off x="4697965" y="3307701"/>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605B6888-0610-41D3-8686-0A7CF2710242}"/>
              </a:ext>
            </a:extLst>
          </p:cNvPr>
          <p:cNvGraphicFramePr>
            <a:graphicFrameLocks/>
          </p:cNvGraphicFramePr>
          <p:nvPr>
            <p:extLst>
              <p:ext uri="{D42A27DB-BD31-4B8C-83A1-F6EECF244321}">
                <p14:modId xmlns:p14="http://schemas.microsoft.com/office/powerpoint/2010/main" val="2754161844"/>
              </p:ext>
            </p:extLst>
          </p:nvPr>
        </p:nvGraphicFramePr>
        <p:xfrm>
          <a:off x="79310" y="3307701"/>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angle 12">
            <a:extLst>
              <a:ext uri="{FF2B5EF4-FFF2-40B4-BE49-F238E27FC236}">
                <a16:creationId xmlns:a16="http://schemas.microsoft.com/office/drawing/2014/main" id="{51041618-724F-4E40-83B2-49D2FE5B88FC}"/>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
        <p:nvSpPr>
          <p:cNvPr id="10" name="Date Placeholder 1">
            <a:extLst>
              <a:ext uri="{FF2B5EF4-FFF2-40B4-BE49-F238E27FC236}">
                <a16:creationId xmlns:a16="http://schemas.microsoft.com/office/drawing/2014/main" id="{4518CE8A-866F-4DA4-983C-212343503BB1}"/>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3866471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12</a:t>
            </a:fld>
            <a:endParaRPr lang="en-US"/>
          </a:p>
        </p:txBody>
      </p:sp>
      <p:sp>
        <p:nvSpPr>
          <p:cNvPr id="15" name="Rectangle 14">
            <a:extLst>
              <a:ext uri="{FF2B5EF4-FFF2-40B4-BE49-F238E27FC236}">
                <a16:creationId xmlns:a16="http://schemas.microsoft.com/office/drawing/2014/main" id="{FA4FDAA9-6165-4710-8F03-A56EC731447B}"/>
              </a:ext>
            </a:extLst>
          </p:cNvPr>
          <p:cNvSpPr/>
          <p:nvPr/>
        </p:nvSpPr>
        <p:spPr>
          <a:xfrm>
            <a:off x="663461" y="451843"/>
            <a:ext cx="7933354" cy="369332"/>
          </a:xfrm>
          <a:prstGeom prst="rect">
            <a:avLst/>
          </a:prstGeom>
        </p:spPr>
        <p:txBody>
          <a:bodyPr wrap="square">
            <a:spAutoFit/>
          </a:bodyPr>
          <a:lstStyle/>
          <a:p>
            <a:pPr algn="ctr"/>
            <a:r>
              <a:rPr lang="en-US" dirty="0"/>
              <a:t>Time series of components of solar irradiance, GHI, DNI, DHI (W/m</a:t>
            </a:r>
            <a:r>
              <a:rPr lang="en-US" baseline="30000" dirty="0"/>
              <a:t>2</a:t>
            </a:r>
            <a:r>
              <a:rPr lang="en-US" dirty="0"/>
              <a:t>)</a:t>
            </a:r>
          </a:p>
        </p:txBody>
      </p:sp>
      <p:pic>
        <p:nvPicPr>
          <p:cNvPr id="11" name="Picture 6">
            <a:extLst>
              <a:ext uri="{FF2B5EF4-FFF2-40B4-BE49-F238E27FC236}">
                <a16:creationId xmlns:a16="http://schemas.microsoft.com/office/drawing/2014/main" id="{5612342A-2985-4E9D-8A58-C66E53BF95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0182"/>
            <a:ext cx="378142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a:extLst>
              <a:ext uri="{FF2B5EF4-FFF2-40B4-BE49-F238E27FC236}">
                <a16:creationId xmlns:a16="http://schemas.microsoft.com/office/drawing/2014/main" id="{40894B6F-C40E-44C7-9D99-5406720E8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598266"/>
            <a:ext cx="378142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22624E89-189E-4EB0-885B-A1041D9D47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9293" y="840182"/>
            <a:ext cx="378142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F21C98B8-014A-4FB8-8349-A594FD56ED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8871" y="3598266"/>
            <a:ext cx="3781425" cy="257175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80D7BBAC-D1EB-402E-B70D-AC6D39227CB6}"/>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
        <p:nvSpPr>
          <p:cNvPr id="10" name="Date Placeholder 1">
            <a:extLst>
              <a:ext uri="{FF2B5EF4-FFF2-40B4-BE49-F238E27FC236}">
                <a16:creationId xmlns:a16="http://schemas.microsoft.com/office/drawing/2014/main" id="{FA235993-D4DF-4A80-8660-A6D5FACA9395}"/>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541662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13</a:t>
            </a:fld>
            <a:endParaRPr lang="en-US"/>
          </a:p>
        </p:txBody>
      </p:sp>
      <p:pic>
        <p:nvPicPr>
          <p:cNvPr id="2052" name="Picture 4">
            <a:extLst>
              <a:ext uri="{FF2B5EF4-FFF2-40B4-BE49-F238E27FC236}">
                <a16:creationId xmlns:a16="http://schemas.microsoft.com/office/drawing/2014/main" id="{C10F1AE0-D1C5-4A47-ACEF-29D2549644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0182"/>
            <a:ext cx="3790950" cy="257175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6BD1D454-425A-4D1E-BEE3-8ECEFFF29775}"/>
              </a:ext>
            </a:extLst>
          </p:cNvPr>
          <p:cNvSpPr/>
          <p:nvPr/>
        </p:nvSpPr>
        <p:spPr>
          <a:xfrm>
            <a:off x="1621193" y="470850"/>
            <a:ext cx="5901613" cy="369332"/>
          </a:xfrm>
          <a:prstGeom prst="rect">
            <a:avLst/>
          </a:prstGeom>
        </p:spPr>
        <p:txBody>
          <a:bodyPr wrap="square">
            <a:spAutoFit/>
          </a:bodyPr>
          <a:lstStyle/>
          <a:p>
            <a:pPr algn="ctr"/>
            <a:r>
              <a:rPr lang="en-US" dirty="0"/>
              <a:t>Global Horizontal Irradiance (GHI) at the plane of array (POA)</a:t>
            </a:r>
          </a:p>
        </p:txBody>
      </p:sp>
      <p:pic>
        <p:nvPicPr>
          <p:cNvPr id="2054" name="Picture 6">
            <a:extLst>
              <a:ext uri="{FF2B5EF4-FFF2-40B4-BE49-F238E27FC236}">
                <a16:creationId xmlns:a16="http://schemas.microsoft.com/office/drawing/2014/main" id="{268D6486-A1A2-4541-BF46-0EB964D49C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98266"/>
            <a:ext cx="379095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1491529E-7D59-43C9-8D8F-9FAC8FE6B9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3052" y="840182"/>
            <a:ext cx="379095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5778FE30-9B5D-49D0-85F6-C75B2B4C80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3050" y="3598266"/>
            <a:ext cx="3790950" cy="25717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59960F00-DB88-43A0-B47D-32B1641394A0}"/>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
        <p:nvSpPr>
          <p:cNvPr id="10" name="Date Placeholder 1">
            <a:extLst>
              <a:ext uri="{FF2B5EF4-FFF2-40B4-BE49-F238E27FC236}">
                <a16:creationId xmlns:a16="http://schemas.microsoft.com/office/drawing/2014/main" id="{CA544982-29D9-42B8-A9DE-C09837ECBC19}"/>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2531246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14</a:t>
            </a:fld>
            <a:endParaRPr lang="en-US"/>
          </a:p>
        </p:txBody>
      </p:sp>
      <p:sp>
        <p:nvSpPr>
          <p:cNvPr id="15" name="Rectangle 14">
            <a:extLst>
              <a:ext uri="{FF2B5EF4-FFF2-40B4-BE49-F238E27FC236}">
                <a16:creationId xmlns:a16="http://schemas.microsoft.com/office/drawing/2014/main" id="{17936844-3E6A-4C7B-A46C-58377CC45E69}"/>
              </a:ext>
            </a:extLst>
          </p:cNvPr>
          <p:cNvSpPr/>
          <p:nvPr/>
        </p:nvSpPr>
        <p:spPr>
          <a:xfrm>
            <a:off x="102358" y="4977328"/>
            <a:ext cx="8984213" cy="369332"/>
          </a:xfrm>
          <a:prstGeom prst="rect">
            <a:avLst/>
          </a:prstGeom>
        </p:spPr>
        <p:txBody>
          <a:bodyPr wrap="square">
            <a:spAutoFit/>
          </a:bodyPr>
          <a:lstStyle/>
          <a:p>
            <a:r>
              <a:rPr lang="en-US" dirty="0" err="1"/>
              <a:t>Pvlib</a:t>
            </a:r>
            <a:r>
              <a:rPr lang="en-US" dirty="0"/>
              <a:t> Toolbox from Sandia and NREL’s SAM package and Weather Data from GFS Global Model</a:t>
            </a:r>
          </a:p>
        </p:txBody>
      </p:sp>
      <p:sp>
        <p:nvSpPr>
          <p:cNvPr id="22" name="Rectangle 21">
            <a:extLst>
              <a:ext uri="{FF2B5EF4-FFF2-40B4-BE49-F238E27FC236}">
                <a16:creationId xmlns:a16="http://schemas.microsoft.com/office/drawing/2014/main" id="{0FF4C3DC-0096-4132-8745-6B3994902BF7}"/>
              </a:ext>
            </a:extLst>
          </p:cNvPr>
          <p:cNvSpPr/>
          <p:nvPr/>
        </p:nvSpPr>
        <p:spPr>
          <a:xfrm>
            <a:off x="132408" y="5388730"/>
            <a:ext cx="5698672" cy="584775"/>
          </a:xfrm>
          <a:prstGeom prst="rect">
            <a:avLst/>
          </a:prstGeom>
        </p:spPr>
        <p:txBody>
          <a:bodyPr wrap="square">
            <a:spAutoFit/>
          </a:bodyPr>
          <a:lstStyle/>
          <a:p>
            <a:r>
              <a:rPr lang="en-US" sz="1600" dirty="0">
                <a:hlinkClick r:id="rId2"/>
              </a:rPr>
              <a:t>https://pvlib-python.readthedocs.io/en/latest/introexamples.html</a:t>
            </a:r>
            <a:endParaRPr lang="en-US" sz="1600" dirty="0"/>
          </a:p>
          <a:p>
            <a:r>
              <a:rPr lang="en-US" sz="1600" dirty="0">
                <a:hlinkClick r:id="rId3"/>
              </a:rPr>
              <a:t>https://pvlib-python.readthedocs.io/en/latest/forecasts.htm</a:t>
            </a:r>
            <a:r>
              <a:rPr lang="en-US" sz="1600" dirty="0"/>
              <a:t> </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C23A9AAE-0767-434E-A15B-01BD92512A6D}"/>
                  </a:ext>
                </a:extLst>
              </p:cNvPr>
              <p:cNvSpPr/>
              <p:nvPr/>
            </p:nvSpPr>
            <p:spPr>
              <a:xfrm>
                <a:off x="74646" y="950299"/>
                <a:ext cx="5014844" cy="1477328"/>
              </a:xfrm>
              <a:prstGeom prst="rect">
                <a:avLst/>
              </a:prstGeom>
            </p:spPr>
            <p:txBody>
              <a:bodyPr wrap="square">
                <a:spAutoFit/>
              </a:bodyPr>
              <a:lstStyle/>
              <a:p>
                <a:r>
                  <a:rPr lang="en-US" dirty="0"/>
                  <a:t>To convert the solar irradiance to solar PV power, besides the cloud cover and radiative transfer model, other parameters are considered, such as air temperature at the plane of array, module orientation and efficiency </a:t>
                </a:r>
                <a14:m>
                  <m:oMath xmlns:m="http://schemas.openxmlformats.org/officeDocument/2006/math">
                    <m:r>
                      <a:rPr lang="en-US" i="1">
                        <a:latin typeface="Cambria Math" panose="02040503050406030204" pitchFamily="18" charset="0"/>
                        <a:ea typeface="Cambria Math" panose="02040503050406030204" pitchFamily="18" charset="0"/>
                      </a:rPr>
                      <m:t>𝜂</m:t>
                    </m:r>
                    <m:r>
                      <a:rPr lang="en-US" i="1" baseline="-25000">
                        <a:latin typeface="Cambria Math" panose="02040503050406030204" pitchFamily="18" charset="0"/>
                        <a:ea typeface="Cambria Math" panose="02040503050406030204" pitchFamily="18" charset="0"/>
                      </a:rPr>
                      <m:t>𝑚𝑝𝑝</m:t>
                    </m:r>
                  </m:oMath>
                </a14:m>
                <a:r>
                  <a:rPr lang="en-US" dirty="0"/>
                  <a:t>.</a:t>
                </a:r>
              </a:p>
            </p:txBody>
          </p:sp>
        </mc:Choice>
        <mc:Fallback xmlns="">
          <p:sp>
            <p:nvSpPr>
              <p:cNvPr id="10" name="Rectangle 9">
                <a:extLst>
                  <a:ext uri="{FF2B5EF4-FFF2-40B4-BE49-F238E27FC236}">
                    <a16:creationId xmlns:a16="http://schemas.microsoft.com/office/drawing/2014/main" id="{C23A9AAE-0767-434E-A15B-01BD92512A6D}"/>
                  </a:ext>
                </a:extLst>
              </p:cNvPr>
              <p:cNvSpPr>
                <a:spLocks noRot="1" noChangeAspect="1" noMove="1" noResize="1" noEditPoints="1" noAdjustHandles="1" noChangeArrowheads="1" noChangeShapeType="1" noTextEdit="1"/>
              </p:cNvSpPr>
              <p:nvPr/>
            </p:nvSpPr>
            <p:spPr>
              <a:xfrm>
                <a:off x="74646" y="950299"/>
                <a:ext cx="5014844" cy="1477328"/>
              </a:xfrm>
              <a:prstGeom prst="rect">
                <a:avLst/>
              </a:prstGeom>
              <a:blipFill>
                <a:blip r:embed="rId4"/>
                <a:stretch>
                  <a:fillRect l="-972" t="-2479" b="-57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9405D73-11B5-4959-BC28-D7241EFBC86E}"/>
                  </a:ext>
                </a:extLst>
              </p:cNvPr>
              <p:cNvSpPr txBox="1"/>
              <p:nvPr/>
            </p:nvSpPr>
            <p:spPr>
              <a:xfrm>
                <a:off x="5145833" y="1143862"/>
                <a:ext cx="3927605" cy="276999"/>
              </a:xfrm>
              <a:prstGeom prst="rect">
                <a:avLst/>
              </a:prstGeom>
              <a:noFill/>
              <a:ln>
                <a:solidFill>
                  <a:schemeClr val="accent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baseline="-25000" smtClean="0">
                          <a:latin typeface="Cambria Math" panose="02040503050406030204" pitchFamily="18" charset="0"/>
                        </a:rPr>
                        <m:t>𝑠𝑜𝑙</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𝜂</m:t>
                      </m:r>
                      <m:r>
                        <a:rPr lang="en-US" b="0" i="1" baseline="-25000" smtClean="0">
                          <a:latin typeface="Cambria Math" panose="02040503050406030204" pitchFamily="18" charset="0"/>
                          <a:ea typeface="Cambria Math" panose="02040503050406030204" pitchFamily="18" charset="0"/>
                        </a:rPr>
                        <m:t>𝑚𝑝𝑝</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𝐺𝐻𝐼</m:t>
                          </m:r>
                          <m:r>
                            <a:rPr lang="en-US" i="1" baseline="-25000">
                              <a:latin typeface="Cambria Math" panose="02040503050406030204" pitchFamily="18" charset="0"/>
                              <a:ea typeface="Cambria Math" panose="02040503050406030204" pitchFamily="18" charset="0"/>
                            </a:rPr>
                            <m:t>𝑃𝑂𝐴</m:t>
                          </m:r>
                          <m:r>
                            <a:rPr lang="en-US" b="0" i="1" baseline="-25000"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𝑇𝑚</m:t>
                          </m:r>
                        </m:e>
                      </m:d>
                      <m:r>
                        <a:rPr lang="en-US" b="0" i="1" smtClean="0">
                          <a:latin typeface="Cambria Math" panose="02040503050406030204" pitchFamily="18" charset="0"/>
                          <a:ea typeface="Cambria Math" panose="02040503050406030204" pitchFamily="18" charset="0"/>
                        </a:rPr>
                        <m:t>𝐺𝐻𝐼</m:t>
                      </m:r>
                      <m:r>
                        <a:rPr lang="en-US" i="1" baseline="-25000">
                          <a:latin typeface="Cambria Math" panose="02040503050406030204" pitchFamily="18" charset="0"/>
                          <a:ea typeface="Cambria Math" panose="02040503050406030204" pitchFamily="18" charset="0"/>
                        </a:rPr>
                        <m:t>𝑃𝑂𝐴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oMath>
                  </m:oMathPara>
                </a14:m>
                <a:endParaRPr lang="en-US" dirty="0"/>
              </a:p>
            </p:txBody>
          </p:sp>
        </mc:Choice>
        <mc:Fallback xmlns="">
          <p:sp>
            <p:nvSpPr>
              <p:cNvPr id="8" name="TextBox 7">
                <a:extLst>
                  <a:ext uri="{FF2B5EF4-FFF2-40B4-BE49-F238E27FC236}">
                    <a16:creationId xmlns:a16="http://schemas.microsoft.com/office/drawing/2014/main" id="{99405D73-11B5-4959-BC28-D7241EFBC86E}"/>
                  </a:ext>
                </a:extLst>
              </p:cNvPr>
              <p:cNvSpPr txBox="1">
                <a:spLocks noRot="1" noChangeAspect="1" noMove="1" noResize="1" noEditPoints="1" noAdjustHandles="1" noChangeArrowheads="1" noChangeShapeType="1" noTextEdit="1"/>
              </p:cNvSpPr>
              <p:nvPr/>
            </p:nvSpPr>
            <p:spPr>
              <a:xfrm>
                <a:off x="5145833" y="1143862"/>
                <a:ext cx="3927605" cy="276999"/>
              </a:xfrm>
              <a:prstGeom prst="rect">
                <a:avLst/>
              </a:prstGeom>
              <a:blipFill>
                <a:blip r:embed="rId5"/>
                <a:stretch>
                  <a:fillRect b="-23404"/>
                </a:stretch>
              </a:blipFill>
              <a:ln>
                <a:solidFill>
                  <a:schemeClr val="accent1"/>
                </a:solidFill>
              </a:ln>
            </p:spPr>
            <p:txBody>
              <a:bodyPr/>
              <a:lstStyle/>
              <a:p>
                <a:r>
                  <a:rPr lang="en-US">
                    <a:noFill/>
                  </a:rPr>
                  <a:t> </a:t>
                </a:r>
              </a:p>
            </p:txBody>
          </p:sp>
        </mc:Fallback>
      </mc:AlternateContent>
      <p:sp>
        <p:nvSpPr>
          <p:cNvPr id="18" name="Rectangle 17">
            <a:extLst>
              <a:ext uri="{FF2B5EF4-FFF2-40B4-BE49-F238E27FC236}">
                <a16:creationId xmlns:a16="http://schemas.microsoft.com/office/drawing/2014/main" id="{A065F379-C6F4-4580-9EBE-21AB91808972}"/>
              </a:ext>
            </a:extLst>
          </p:cNvPr>
          <p:cNvSpPr/>
          <p:nvPr/>
        </p:nvSpPr>
        <p:spPr>
          <a:xfrm>
            <a:off x="1621193" y="470850"/>
            <a:ext cx="5901613" cy="369332"/>
          </a:xfrm>
          <a:prstGeom prst="rect">
            <a:avLst/>
          </a:prstGeom>
        </p:spPr>
        <p:txBody>
          <a:bodyPr wrap="square">
            <a:spAutoFit/>
          </a:bodyPr>
          <a:lstStyle/>
          <a:p>
            <a:pPr algn="ctr"/>
            <a:r>
              <a:rPr lang="en-US" dirty="0"/>
              <a:t>Convert GHI at the POA to Solar PV Power</a:t>
            </a:r>
          </a:p>
        </p:txBody>
      </p:sp>
      <p:sp>
        <p:nvSpPr>
          <p:cNvPr id="3" name="Rectangle 1">
            <a:extLst>
              <a:ext uri="{FF2B5EF4-FFF2-40B4-BE49-F238E27FC236}">
                <a16:creationId xmlns:a16="http://schemas.microsoft.com/office/drawing/2014/main" id="{4528E36F-6178-4813-B8E5-14FA3771C911}"/>
              </a:ext>
            </a:extLst>
          </p:cNvPr>
          <p:cNvSpPr>
            <a:spLocks noChangeArrowheads="1"/>
          </p:cNvSpPr>
          <p:nvPr/>
        </p:nvSpPr>
        <p:spPr bwMode="auto">
          <a:xfrm>
            <a:off x="102358" y="2441585"/>
            <a:ext cx="3918124"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cs typeface="Arial" panose="020B0604020202020204" pitchFamily="34" charset="0"/>
              </a:rPr>
              <a:t>PV Module CS5P-220M</a:t>
            </a:r>
          </a:p>
          <a:p>
            <a:pPr lvl="0"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cs typeface="Arial" panose="020B0604020202020204" pitchFamily="34" charset="0"/>
              </a:rPr>
              <a:t>Manufacturer: Canadian Solar </a:t>
            </a:r>
            <a:br>
              <a:rPr kumimoji="0" lang="en-US" altLang="en-US" b="0" i="0" u="none" strike="noStrike" cap="none" normalizeH="0" baseline="0" dirty="0">
                <a:ln>
                  <a:noFill/>
                </a:ln>
                <a:solidFill>
                  <a:schemeClr val="tx1"/>
                </a:solidFill>
                <a:effectLst/>
                <a:cs typeface="Arial" panose="020B0604020202020204" pitchFamily="34" charset="0"/>
              </a:rPr>
            </a:br>
            <a:r>
              <a:rPr kumimoji="0" lang="en-US" altLang="en-US" b="0" i="0" u="none" strike="noStrike" cap="none" normalizeH="0" baseline="0" dirty="0">
                <a:ln>
                  <a:noFill/>
                </a:ln>
                <a:solidFill>
                  <a:schemeClr val="tx1"/>
                </a:solidFill>
                <a:effectLst/>
                <a:cs typeface="Arial" panose="020B0604020202020204" pitchFamily="34" charset="0"/>
              </a:rPr>
              <a:t>Type</a:t>
            </a:r>
            <a:r>
              <a:rPr lang="en-US" altLang="en-US" dirty="0">
                <a:cs typeface="Arial" panose="020B0604020202020204" pitchFamily="34" charset="0"/>
              </a:rPr>
              <a:t>: Polycrystalline Cells</a:t>
            </a:r>
          </a:p>
          <a:p>
            <a:pPr lvl="0" defTabSz="914400" eaLnBrk="0" fontAlgn="base" hangingPunct="0">
              <a:spcBef>
                <a:spcPct val="0"/>
              </a:spcBef>
              <a:spcAft>
                <a:spcPct val="0"/>
              </a:spcAft>
            </a:pPr>
            <a:r>
              <a:rPr lang="en-US" dirty="0"/>
              <a:t>Power: 220 W (Maximum)</a:t>
            </a:r>
          </a:p>
          <a:p>
            <a:pPr lvl="0" defTabSz="914400" eaLnBrk="0" fontAlgn="base" hangingPunct="0">
              <a:spcBef>
                <a:spcPct val="0"/>
              </a:spcBef>
              <a:spcAft>
                <a:spcPct val="0"/>
              </a:spcAft>
            </a:pPr>
            <a:r>
              <a:rPr lang="en-US" dirty="0"/>
              <a:t>Length: 63.1in (1,602mm) </a:t>
            </a:r>
          </a:p>
          <a:p>
            <a:pPr lvl="0" defTabSz="914400" eaLnBrk="0" fontAlgn="base" hangingPunct="0">
              <a:spcBef>
                <a:spcPct val="0"/>
              </a:spcBef>
              <a:spcAft>
                <a:spcPct val="0"/>
              </a:spcAft>
            </a:pPr>
            <a:r>
              <a:rPr lang="en-US" dirty="0"/>
              <a:t>Width: 41.8in (1,061mm) </a:t>
            </a:r>
          </a:p>
          <a:p>
            <a:pPr lvl="0"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cs typeface="Arial" panose="020B0604020202020204" pitchFamily="34" charset="0"/>
              </a:rPr>
              <a:t>Depth: 1.6in (40mm)</a:t>
            </a:r>
          </a:p>
          <a:p>
            <a:pPr lvl="0" defTabSz="914400" eaLnBrk="0" fontAlgn="base" hangingPunct="0">
              <a:spcBef>
                <a:spcPct val="0"/>
              </a:spcBef>
              <a:spcAft>
                <a:spcPct val="0"/>
              </a:spcAft>
            </a:pPr>
            <a:r>
              <a:rPr lang="en-US" altLang="en-US" sz="1600" dirty="0">
                <a:cs typeface="Arial" panose="020B0604020202020204" pitchFamily="34" charset="0"/>
                <a:hlinkClick r:id="rId6"/>
              </a:rPr>
              <a:t>https://www.solarover.com/panels/cs5p.pdf</a:t>
            </a:r>
            <a:r>
              <a:rPr lang="en-US" altLang="en-US" sz="1600" dirty="0">
                <a:cs typeface="Arial" panose="020B0604020202020204" pitchFamily="34" charset="0"/>
              </a:rPr>
              <a:t> </a:t>
            </a:r>
            <a:endParaRPr kumimoji="0" lang="en-US" altLang="en-US" sz="1600" b="0" i="0" u="none" strike="noStrike" cap="none" normalizeH="0" baseline="0" dirty="0">
              <a:ln>
                <a:noFill/>
              </a:ln>
              <a:solidFill>
                <a:schemeClr val="tx1"/>
              </a:solidFill>
              <a:effectLst/>
              <a:cs typeface="Arial" panose="020B0604020202020204" pitchFamily="34" charset="0"/>
            </a:endParaRPr>
          </a:p>
        </p:txBody>
      </p:sp>
      <p:sp>
        <p:nvSpPr>
          <p:cNvPr id="5" name="Rectangle 2">
            <a:extLst>
              <a:ext uri="{FF2B5EF4-FFF2-40B4-BE49-F238E27FC236}">
                <a16:creationId xmlns:a16="http://schemas.microsoft.com/office/drawing/2014/main" id="{6C836635-E0C5-467E-97BD-4F044DF74BE9}"/>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6" name="Group 5">
            <a:extLst>
              <a:ext uri="{FF2B5EF4-FFF2-40B4-BE49-F238E27FC236}">
                <a16:creationId xmlns:a16="http://schemas.microsoft.com/office/drawing/2014/main" id="{A6490979-2F32-4DF8-8606-C55E26979622}"/>
              </a:ext>
            </a:extLst>
          </p:cNvPr>
          <p:cNvGrpSpPr/>
          <p:nvPr/>
        </p:nvGrpSpPr>
        <p:grpSpPr>
          <a:xfrm>
            <a:off x="5123520" y="2357420"/>
            <a:ext cx="3970098" cy="2352103"/>
            <a:chOff x="5125196" y="1833458"/>
            <a:chExt cx="3970098" cy="2352103"/>
          </a:xfrm>
        </p:grpSpPr>
        <p:pic>
          <p:nvPicPr>
            <p:cNvPr id="14" name="Picture 13">
              <a:extLst>
                <a:ext uri="{FF2B5EF4-FFF2-40B4-BE49-F238E27FC236}">
                  <a16:creationId xmlns:a16="http://schemas.microsoft.com/office/drawing/2014/main" id="{0B25AA3F-F1B2-4AA0-8DCA-E53B63E4E0BD}"/>
                </a:ext>
              </a:extLst>
            </p:cNvPr>
            <p:cNvPicPr/>
            <p:nvPr/>
          </p:nvPicPr>
          <p:blipFill rotWithShape="1">
            <a:blip r:embed="rId7"/>
            <a:srcRect l="48587" t="7109" r="26719" b="27076"/>
            <a:stretch/>
          </p:blipFill>
          <p:spPr>
            <a:xfrm>
              <a:off x="7023405" y="1867437"/>
              <a:ext cx="2071889" cy="2248718"/>
            </a:xfrm>
            <a:prstGeom prst="rect">
              <a:avLst/>
            </a:prstGeom>
          </p:spPr>
        </p:pic>
        <p:pic>
          <p:nvPicPr>
            <p:cNvPr id="16" name="Picture 15">
              <a:extLst>
                <a:ext uri="{FF2B5EF4-FFF2-40B4-BE49-F238E27FC236}">
                  <a16:creationId xmlns:a16="http://schemas.microsoft.com/office/drawing/2014/main" id="{72E70223-1E6A-477E-805F-9C60F2FA0A4A}"/>
                </a:ext>
              </a:extLst>
            </p:cNvPr>
            <p:cNvPicPr/>
            <p:nvPr/>
          </p:nvPicPr>
          <p:blipFill rotWithShape="1">
            <a:blip r:embed="rId7"/>
            <a:srcRect l="15884" t="5749" r="60892" b="26675"/>
            <a:stretch/>
          </p:blipFill>
          <p:spPr>
            <a:xfrm>
              <a:off x="5125196" y="1833458"/>
              <a:ext cx="1754993" cy="2352103"/>
            </a:xfrm>
            <a:prstGeom prst="rect">
              <a:avLst/>
            </a:prstGeom>
          </p:spPr>
        </p:pic>
      </p:grpSp>
      <p:sp>
        <p:nvSpPr>
          <p:cNvPr id="17" name="Rectangle 16">
            <a:extLst>
              <a:ext uri="{FF2B5EF4-FFF2-40B4-BE49-F238E27FC236}">
                <a16:creationId xmlns:a16="http://schemas.microsoft.com/office/drawing/2014/main" id="{1EFAD248-1495-4341-9B64-31A4A8F2C510}"/>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
        <p:nvSpPr>
          <p:cNvPr id="19" name="Date Placeholder 1">
            <a:extLst>
              <a:ext uri="{FF2B5EF4-FFF2-40B4-BE49-F238E27FC236}">
                <a16:creationId xmlns:a16="http://schemas.microsoft.com/office/drawing/2014/main" id="{38F16832-6B62-48EC-8220-DE7AD69AEFA3}"/>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272035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15</a:t>
            </a:fld>
            <a:endParaRPr lang="en-US"/>
          </a:p>
        </p:txBody>
      </p:sp>
      <p:sp>
        <p:nvSpPr>
          <p:cNvPr id="15" name="Rectangle 14">
            <a:extLst>
              <a:ext uri="{FF2B5EF4-FFF2-40B4-BE49-F238E27FC236}">
                <a16:creationId xmlns:a16="http://schemas.microsoft.com/office/drawing/2014/main" id="{FA4FDAA9-6165-4710-8F03-A56EC731447B}"/>
              </a:ext>
            </a:extLst>
          </p:cNvPr>
          <p:cNvSpPr/>
          <p:nvPr/>
        </p:nvSpPr>
        <p:spPr>
          <a:xfrm>
            <a:off x="60650" y="470850"/>
            <a:ext cx="9064686" cy="369332"/>
          </a:xfrm>
          <a:prstGeom prst="rect">
            <a:avLst/>
          </a:prstGeom>
        </p:spPr>
        <p:txBody>
          <a:bodyPr wrap="square">
            <a:spAutoFit/>
          </a:bodyPr>
          <a:lstStyle/>
          <a:p>
            <a:pPr algn="ctr"/>
            <a:r>
              <a:rPr lang="en-US" dirty="0"/>
              <a:t>Time series of Solar Power (W), for a solar plant with 15*300 PV modules (220W for each)</a:t>
            </a:r>
          </a:p>
        </p:txBody>
      </p:sp>
      <p:pic>
        <p:nvPicPr>
          <p:cNvPr id="4098" name="Picture 2">
            <a:extLst>
              <a:ext uri="{FF2B5EF4-FFF2-40B4-BE49-F238E27FC236}">
                <a16:creationId xmlns:a16="http://schemas.microsoft.com/office/drawing/2014/main" id="{324EEDD2-185A-4913-99FC-D0F0D8FE80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4" y="840182"/>
            <a:ext cx="391477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188DF78-AB13-43B5-A7AA-2ED3481288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98" y="3598266"/>
            <a:ext cx="391477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a:extLst>
              <a:ext uri="{FF2B5EF4-FFF2-40B4-BE49-F238E27FC236}">
                <a16:creationId xmlns:a16="http://schemas.microsoft.com/office/drawing/2014/main" id="{6FC14E0C-218B-417D-B958-085664097B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9225" y="840182"/>
            <a:ext cx="391477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4168306A-4797-4769-A08D-CCD24A4D41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5227" y="3598266"/>
            <a:ext cx="3914775" cy="25717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54078547-650F-496E-BF1D-74DFD55D2C0A}"/>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
        <p:nvSpPr>
          <p:cNvPr id="10" name="Date Placeholder 1">
            <a:extLst>
              <a:ext uri="{FF2B5EF4-FFF2-40B4-BE49-F238E27FC236}">
                <a16:creationId xmlns:a16="http://schemas.microsoft.com/office/drawing/2014/main" id="{206969F2-E49F-4327-933B-571615DE746D}"/>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3647346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16</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graphicFrame>
        <p:nvGraphicFramePr>
          <p:cNvPr id="12" name="Table 11">
            <a:extLst>
              <a:ext uri="{FF2B5EF4-FFF2-40B4-BE49-F238E27FC236}">
                <a16:creationId xmlns:a16="http://schemas.microsoft.com/office/drawing/2014/main" id="{81C9ABFF-3670-4CD7-B9A0-8B31FFF5EDFF}"/>
              </a:ext>
            </a:extLst>
          </p:cNvPr>
          <p:cNvGraphicFramePr>
            <a:graphicFrameLocks noGrp="1"/>
          </p:cNvGraphicFramePr>
          <p:nvPr>
            <p:extLst>
              <p:ext uri="{D42A27DB-BD31-4B8C-83A1-F6EECF244321}">
                <p14:modId xmlns:p14="http://schemas.microsoft.com/office/powerpoint/2010/main" val="1984742481"/>
              </p:ext>
            </p:extLst>
          </p:nvPr>
        </p:nvGraphicFramePr>
        <p:xfrm>
          <a:off x="7049263" y="710698"/>
          <a:ext cx="2074186" cy="2750293"/>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211561">
                <a:tc>
                  <a:txBody>
                    <a:bodyPr/>
                    <a:lstStyle/>
                    <a:p>
                      <a:pPr algn="ctr" fontAlgn="ctr"/>
                      <a:r>
                        <a:rPr lang="en-US" sz="1200" b="0" i="0" u="none" strike="noStrike" dirty="0">
                          <a:solidFill>
                            <a:srgbClr val="000000"/>
                          </a:solidFill>
                          <a:effectLst/>
                          <a:latin typeface="Calibri" panose="020F0502020204030204" pitchFamily="34" charset="0"/>
                        </a:rPr>
                        <a:t>Month0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err="1">
                          <a:solidFill>
                            <a:srgbClr val="000000"/>
                          </a:solidFill>
                          <a:effectLst/>
                          <a:latin typeface="Calibri" panose="020F0502020204030204" pitchFamily="34" charset="0"/>
                        </a:rPr>
                        <a:t>Wh</a:t>
                      </a:r>
                      <a:endParaRPr lang="en-US" sz="1200" b="0"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211561">
                <a:tc>
                  <a:txBody>
                    <a:bodyPr/>
                    <a:lstStyle/>
                    <a:p>
                      <a:pPr algn="ctr" fontAlgn="ctr"/>
                      <a:r>
                        <a:rPr lang="en-US" sz="1200" b="0" i="0" u="none" strike="noStrike">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20036.95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12.24%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211561">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24185.77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16.36%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211561">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28973.17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17.70%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211561">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30208.65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19.07%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211561">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34770.35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21.24%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211561">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32713.24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20.65%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211561">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35418.34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21.64%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211561">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33992.69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20.77%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211561">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29731.42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18.77%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211561">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25504.76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15.58%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211561">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19138.34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12.08%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211561">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17866.74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10.93%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4" name="Table 13">
            <a:extLst>
              <a:ext uri="{FF2B5EF4-FFF2-40B4-BE49-F238E27FC236}">
                <a16:creationId xmlns:a16="http://schemas.microsoft.com/office/drawing/2014/main" id="{D8E0C0E2-F8FD-41F8-91AD-4647360E60FA}"/>
              </a:ext>
            </a:extLst>
          </p:cNvPr>
          <p:cNvGraphicFramePr>
            <a:graphicFrameLocks noGrp="1"/>
          </p:cNvGraphicFramePr>
          <p:nvPr>
            <p:extLst>
              <p:ext uri="{D42A27DB-BD31-4B8C-83A1-F6EECF244321}">
                <p14:modId xmlns:p14="http://schemas.microsoft.com/office/powerpoint/2010/main" val="3819579834"/>
              </p:ext>
            </p:extLst>
          </p:nvPr>
        </p:nvGraphicFramePr>
        <p:xfrm>
          <a:off x="15060" y="711292"/>
          <a:ext cx="2074186" cy="2717702"/>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209054">
                <a:tc>
                  <a:txBody>
                    <a:bodyPr/>
                    <a:lstStyle/>
                    <a:p>
                      <a:pPr algn="ctr" fontAlgn="ctr"/>
                      <a:r>
                        <a:rPr lang="en-US" sz="1200" b="0" i="0" u="none" strike="noStrike" dirty="0">
                          <a:solidFill>
                            <a:srgbClr val="000000"/>
                          </a:solidFill>
                          <a:effectLst/>
                          <a:latin typeface="Calibri" panose="020F0502020204030204" pitchFamily="34" charset="0"/>
                        </a:rPr>
                        <a:t>Month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err="1">
                          <a:solidFill>
                            <a:srgbClr val="000000"/>
                          </a:solidFill>
                          <a:effectLst/>
                          <a:latin typeface="Calibri" panose="020F0502020204030204" pitchFamily="34" charset="0"/>
                        </a:rPr>
                        <a:t>Wh</a:t>
                      </a:r>
                      <a:endParaRPr lang="en-US" sz="1200" b="0"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209054">
                <a:tc>
                  <a:txBody>
                    <a:bodyPr/>
                    <a:lstStyle/>
                    <a:p>
                      <a:pPr algn="ctr" fontAlgn="ctr"/>
                      <a:r>
                        <a:rPr lang="en-US" sz="1200" b="0" i="0" u="none" strike="noStrike" dirty="0">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24215.85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14.79%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209054">
                <a:tc>
                  <a:txBody>
                    <a:bodyPr/>
                    <a:lstStyle/>
                    <a:p>
                      <a:pPr algn="ctr" fontAlgn="ctr"/>
                      <a:r>
                        <a:rPr lang="en-US" sz="1200" b="0" i="0" u="none" strike="noStrike" dirty="0">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23356.93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15.80%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209054">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32597.21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19.92%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209054">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34440.42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21.74%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209054">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34155.32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20.87%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209054">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34034.79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21.49%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209054">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33878.82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209054">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32241.97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209054">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29538.82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18.65%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209054">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32026.31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19.57%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209054">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24730.09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15.61%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209054">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23873.06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14.60%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5" name="Table 14">
            <a:extLst>
              <a:ext uri="{FF2B5EF4-FFF2-40B4-BE49-F238E27FC236}">
                <a16:creationId xmlns:a16="http://schemas.microsoft.com/office/drawing/2014/main" id="{56D729CC-98AD-454D-868C-4A9C44AE14CB}"/>
              </a:ext>
            </a:extLst>
          </p:cNvPr>
          <p:cNvGraphicFramePr>
            <a:graphicFrameLocks noGrp="1"/>
          </p:cNvGraphicFramePr>
          <p:nvPr>
            <p:extLst>
              <p:ext uri="{D42A27DB-BD31-4B8C-83A1-F6EECF244321}">
                <p14:modId xmlns:p14="http://schemas.microsoft.com/office/powerpoint/2010/main" val="2150224394"/>
              </p:ext>
            </p:extLst>
          </p:nvPr>
        </p:nvGraphicFramePr>
        <p:xfrm>
          <a:off x="12695" y="3825689"/>
          <a:ext cx="2074186" cy="2535325"/>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195025">
                <a:tc>
                  <a:txBody>
                    <a:bodyPr/>
                    <a:lstStyle/>
                    <a:p>
                      <a:pPr algn="ctr" fontAlgn="ctr"/>
                      <a:r>
                        <a:rPr lang="en-US" sz="1200" b="0" i="0" u="none" strike="noStrike" dirty="0">
                          <a:solidFill>
                            <a:srgbClr val="000000"/>
                          </a:solidFill>
                          <a:effectLst/>
                          <a:latin typeface="Calibri" panose="020F0502020204030204" pitchFamily="34" charset="0"/>
                        </a:rPr>
                        <a:t>Month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err="1">
                          <a:solidFill>
                            <a:srgbClr val="000000"/>
                          </a:solidFill>
                          <a:effectLst/>
                          <a:latin typeface="Calibri" panose="020F0502020204030204" pitchFamily="34" charset="0"/>
                        </a:rPr>
                        <a:t>Wh</a:t>
                      </a:r>
                      <a:endParaRPr lang="en-US" sz="1200" b="0"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195025">
                <a:tc>
                  <a:txBody>
                    <a:bodyPr/>
                    <a:lstStyle/>
                    <a:p>
                      <a:pPr algn="ctr" fontAlgn="ctr"/>
                      <a:r>
                        <a:rPr lang="en-US" sz="1200" b="0" i="0" u="none" strike="noStrike" dirty="0">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26432.06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16.15%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195025">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26847.92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18.16%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195025">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34451.63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21.05%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195025">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36840.41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23.26%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195025">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38157.38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23.31%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195025">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35819.85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22.61%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195025">
                <a:tc>
                  <a:txBody>
                    <a:bodyPr/>
                    <a:lstStyle/>
                    <a:p>
                      <a:pPr algn="ctr" fontAlgn="ctr"/>
                      <a:r>
                        <a:rPr lang="en-US" sz="1200" b="0" i="0" u="none" strike="noStrike">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35061.05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21.42%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195025">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34979.76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21.37%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195025">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33776.53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21.32%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195025">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31482.96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19.23%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195025">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25915.03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16.36%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195025">
                <a:tc>
                  <a:txBody>
                    <a:bodyPr/>
                    <a:lstStyle/>
                    <a:p>
                      <a:pPr algn="ctr" fontAlgn="ctr"/>
                      <a:r>
                        <a:rPr lang="en-US" sz="1200" b="0" i="0" u="none" strike="noStrike" dirty="0">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25576.46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15.65%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6" name="Table 15">
            <a:extLst>
              <a:ext uri="{FF2B5EF4-FFF2-40B4-BE49-F238E27FC236}">
                <a16:creationId xmlns:a16="http://schemas.microsoft.com/office/drawing/2014/main" id="{FD4FBF95-F9E4-41E6-9DB7-ED0094891BB3}"/>
              </a:ext>
            </a:extLst>
          </p:cNvPr>
          <p:cNvGraphicFramePr>
            <a:graphicFrameLocks noGrp="1"/>
          </p:cNvGraphicFramePr>
          <p:nvPr>
            <p:extLst>
              <p:ext uri="{D42A27DB-BD31-4B8C-83A1-F6EECF244321}">
                <p14:modId xmlns:p14="http://schemas.microsoft.com/office/powerpoint/2010/main" val="309936459"/>
              </p:ext>
            </p:extLst>
          </p:nvPr>
        </p:nvGraphicFramePr>
        <p:xfrm>
          <a:off x="7049262" y="3807451"/>
          <a:ext cx="2074186" cy="2567565"/>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197505">
                <a:tc>
                  <a:txBody>
                    <a:bodyPr/>
                    <a:lstStyle/>
                    <a:p>
                      <a:pPr algn="ctr" fontAlgn="ctr"/>
                      <a:r>
                        <a:rPr lang="en-US" sz="1200" b="0" i="0" u="none" strike="noStrike" dirty="0">
                          <a:solidFill>
                            <a:srgbClr val="000000"/>
                          </a:solidFill>
                          <a:effectLst/>
                          <a:latin typeface="Calibri" panose="020F0502020204030204" pitchFamily="34" charset="0"/>
                        </a:rPr>
                        <a:t>Month0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err="1">
                          <a:solidFill>
                            <a:srgbClr val="000000"/>
                          </a:solidFill>
                          <a:effectLst/>
                          <a:latin typeface="Calibri" panose="020F0502020204030204" pitchFamily="34" charset="0"/>
                        </a:rPr>
                        <a:t>Wh</a:t>
                      </a:r>
                      <a:endParaRPr lang="en-US" sz="1200" b="0"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197505">
                <a:tc>
                  <a:txBody>
                    <a:bodyPr/>
                    <a:lstStyle/>
                    <a:p>
                      <a:pPr algn="ctr" fontAlgn="ctr"/>
                      <a:r>
                        <a:rPr lang="en-US" sz="1200" b="0" i="0" u="none" strike="noStrike">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32631.67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19.94%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197505">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31464.61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21.28%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197505">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38343.02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23.43%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197505">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41304.64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26.08%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197505">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41329.6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25.25%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197505">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38467.5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24.29%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197505">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35637.61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21.77%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197505">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36685.47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22.41%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197505">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36643.06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23.13%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197505">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38215.38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23.35%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197505">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35144.2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22.19%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197505">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32264.5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19.74%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sp>
        <p:nvSpPr>
          <p:cNvPr id="13" name="Rectangle 12">
            <a:extLst>
              <a:ext uri="{FF2B5EF4-FFF2-40B4-BE49-F238E27FC236}">
                <a16:creationId xmlns:a16="http://schemas.microsoft.com/office/drawing/2014/main" id="{E6DD8F69-9515-4635-B347-DB545F6175E9}"/>
              </a:ext>
            </a:extLst>
          </p:cNvPr>
          <p:cNvSpPr/>
          <p:nvPr/>
        </p:nvSpPr>
        <p:spPr>
          <a:xfrm>
            <a:off x="3018027" y="463327"/>
            <a:ext cx="3365217" cy="646331"/>
          </a:xfrm>
          <a:prstGeom prst="rect">
            <a:avLst/>
          </a:prstGeom>
        </p:spPr>
        <p:txBody>
          <a:bodyPr wrap="none">
            <a:spAutoFit/>
          </a:bodyPr>
          <a:lstStyle/>
          <a:p>
            <a:pPr algn="ctr"/>
            <a:r>
              <a:rPr lang="en-US" dirty="0"/>
              <a:t>Solar Energy Modeling</a:t>
            </a:r>
          </a:p>
          <a:p>
            <a:pPr algn="ctr"/>
            <a:r>
              <a:rPr lang="en-US" dirty="0"/>
              <a:t>Typical Meteorological Year (TMY)</a:t>
            </a:r>
          </a:p>
        </p:txBody>
      </p:sp>
      <p:sp>
        <p:nvSpPr>
          <p:cNvPr id="18" name="Rectangle 17">
            <a:extLst>
              <a:ext uri="{FF2B5EF4-FFF2-40B4-BE49-F238E27FC236}">
                <a16:creationId xmlns:a16="http://schemas.microsoft.com/office/drawing/2014/main" id="{6D43878B-9C14-48AA-86E9-06CE8BAB9F6E}"/>
              </a:ext>
            </a:extLst>
          </p:cNvPr>
          <p:cNvSpPr/>
          <p:nvPr/>
        </p:nvSpPr>
        <p:spPr>
          <a:xfrm>
            <a:off x="2500603" y="1925124"/>
            <a:ext cx="4133461" cy="646331"/>
          </a:xfrm>
          <a:prstGeom prst="rect">
            <a:avLst/>
          </a:prstGeom>
        </p:spPr>
        <p:txBody>
          <a:bodyPr wrap="square">
            <a:spAutoFit/>
          </a:bodyPr>
          <a:lstStyle/>
          <a:p>
            <a:pPr algn="ctr"/>
            <a:r>
              <a:rPr lang="en-US" dirty="0"/>
              <a:t>Calculating the net capacity factor (NCF)</a:t>
            </a:r>
          </a:p>
          <a:p>
            <a:pPr algn="ctr"/>
            <a:r>
              <a:rPr lang="en-US" dirty="0"/>
              <a:t> for each month, then over the entire year</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078BF52-F7D2-4127-B107-5F2F275CEB69}"/>
                  </a:ext>
                </a:extLst>
              </p:cNvPr>
              <p:cNvSpPr txBox="1"/>
              <p:nvPr/>
            </p:nvSpPr>
            <p:spPr>
              <a:xfrm>
                <a:off x="2760608" y="2975913"/>
                <a:ext cx="3505262" cy="586379"/>
              </a:xfrm>
              <a:prstGeom prst="rect">
                <a:avLst/>
              </a:prstGeom>
              <a:noFill/>
            </p:spPr>
            <p:txBody>
              <a:bodyPr wrap="square" lIns="0" tIns="0" rIns="0" bIns="0" rtlCol="0">
                <a:spAutoFit/>
              </a:bodyPr>
              <a:lstStyle/>
              <a:p>
                <a:r>
                  <a:rPr lang="en-US" dirty="0"/>
                  <a:t>NCF=</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𝑎𝑐𝑡𝑢𝑎𝑙</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𝑔𝑒𝑛𝑒𝑟𝑎𝑡𝑒𝑑</m:t>
                        </m:r>
                        <m:r>
                          <a:rPr lang="en-US" b="0" i="1" smtClean="0">
                            <a:latin typeface="Cambria Math" panose="02040503050406030204" pitchFamily="18" charset="0"/>
                          </a:rPr>
                          <m:t> </m:t>
                        </m:r>
                      </m:num>
                      <m:den>
                        <m:eqArr>
                          <m:eqArrPr>
                            <m:ctrlPr>
                              <a:rPr lang="en-US" b="0" i="1" smtClean="0">
                                <a:latin typeface="Cambria Math" panose="02040503050406030204" pitchFamily="18" charset="0"/>
                              </a:rPr>
                            </m:ctrlPr>
                          </m:eqArrPr>
                          <m:e>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𝑝𝑜𝑠𝑠𝑖𝑏𝑙𝑒</m:t>
                            </m:r>
                            <m:r>
                              <a:rPr lang="en-US" b="0" i="1" smtClean="0">
                                <a:latin typeface="Cambria Math" panose="02040503050406030204" pitchFamily="18" charset="0"/>
                              </a:rPr>
                              <m:t> </m:t>
                            </m:r>
                            <m:r>
                              <a:rPr lang="en-US" b="0" i="1" smtClean="0">
                                <a:latin typeface="Cambria Math" panose="02040503050406030204" pitchFamily="18" charset="0"/>
                              </a:rPr>
                              <m:t>𝑚𝑎𝑥𝑖𝑚𝑢𝑚</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𝑡h𝑎𝑡</m:t>
                            </m:r>
                            <m:r>
                              <a:rPr lang="en-US" b="0" i="1" smtClean="0">
                                <a:latin typeface="Cambria Math" panose="02040503050406030204" pitchFamily="18" charset="0"/>
                              </a:rPr>
                              <m:t> </m:t>
                            </m:r>
                          </m:e>
                          <m:e>
                            <m:r>
                              <a:rPr lang="en-US" b="0" i="1" smtClean="0">
                                <a:latin typeface="Cambria Math" panose="02040503050406030204" pitchFamily="18" charset="0"/>
                              </a:rPr>
                              <m:t>𝑐𝑜𝑢𝑙𝑑</m:t>
                            </m:r>
                            <m:r>
                              <a:rPr lang="en-US" b="0" i="1" smtClean="0">
                                <a:latin typeface="Cambria Math" panose="02040503050406030204" pitchFamily="18" charset="0"/>
                              </a:rPr>
                              <m:t> </m:t>
                            </m:r>
                            <m:r>
                              <a:rPr lang="en-US" b="0" i="1" smtClean="0">
                                <a:latin typeface="Cambria Math" panose="02040503050406030204" pitchFamily="18" charset="0"/>
                              </a:rPr>
                              <m:t>h𝑎𝑣𝑒</m:t>
                            </m:r>
                            <m:r>
                              <a:rPr lang="en-US" b="0" i="1" smtClean="0">
                                <a:latin typeface="Cambria Math" panose="02040503050406030204" pitchFamily="18" charset="0"/>
                              </a:rPr>
                              <m:t> </m:t>
                            </m:r>
                            <m:r>
                              <a:rPr lang="en-US" b="0" i="1" smtClean="0">
                                <a:latin typeface="Cambria Math" panose="02040503050406030204" pitchFamily="18" charset="0"/>
                              </a:rPr>
                              <m:t>𝑏𝑒𝑒𝑛</m:t>
                            </m:r>
                            <m:r>
                              <a:rPr lang="en-US" b="0" i="1" smtClean="0">
                                <a:latin typeface="Cambria Math" panose="02040503050406030204" pitchFamily="18" charset="0"/>
                              </a:rPr>
                              <m:t> </m:t>
                            </m:r>
                            <m:r>
                              <a:rPr lang="en-US" b="0" i="1" smtClean="0">
                                <a:latin typeface="Cambria Math" panose="02040503050406030204" pitchFamily="18" charset="0"/>
                              </a:rPr>
                              <m:t>𝑔𝑒𝑛𝑒𝑟𝑎𝑡𝑒𝑑</m:t>
                            </m:r>
                          </m:e>
                        </m:eqArr>
                      </m:den>
                    </m:f>
                  </m:oMath>
                </a14:m>
                <a:endParaRPr lang="en-US" dirty="0"/>
              </a:p>
            </p:txBody>
          </p:sp>
        </mc:Choice>
        <mc:Fallback xmlns="">
          <p:sp>
            <p:nvSpPr>
              <p:cNvPr id="3" name="TextBox 2">
                <a:extLst>
                  <a:ext uri="{FF2B5EF4-FFF2-40B4-BE49-F238E27FC236}">
                    <a16:creationId xmlns:a16="http://schemas.microsoft.com/office/drawing/2014/main" id="{6078BF52-F7D2-4127-B107-5F2F275CEB69}"/>
                  </a:ext>
                </a:extLst>
              </p:cNvPr>
              <p:cNvSpPr txBox="1">
                <a:spLocks noRot="1" noChangeAspect="1" noMove="1" noResize="1" noEditPoints="1" noAdjustHandles="1" noChangeArrowheads="1" noChangeShapeType="1" noTextEdit="1"/>
              </p:cNvSpPr>
              <p:nvPr/>
            </p:nvSpPr>
            <p:spPr>
              <a:xfrm>
                <a:off x="2760608" y="2975913"/>
                <a:ext cx="3505262" cy="586379"/>
              </a:xfrm>
              <a:prstGeom prst="rect">
                <a:avLst/>
              </a:prstGeom>
              <a:blipFill>
                <a:blip r:embed="rId2"/>
                <a:stretch>
                  <a:fillRect l="-4174" t="-2083" b="-1354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7D0A9200-0119-4C11-B5B1-4A27C785D0D5}"/>
                  </a:ext>
                </a:extLst>
              </p:cNvPr>
              <p:cNvSpPr txBox="1"/>
              <p:nvPr/>
            </p:nvSpPr>
            <p:spPr>
              <a:xfrm>
                <a:off x="3213886" y="3870938"/>
                <a:ext cx="2560894" cy="441211"/>
              </a:xfrm>
              <a:prstGeom prst="rect">
                <a:avLst/>
              </a:prstGeom>
              <a:noFill/>
            </p:spPr>
            <p:txBody>
              <a:bodyPr wrap="none" lIns="0" tIns="0" rIns="0" bIns="0" rtlCol="0">
                <a:spAutoFit/>
              </a:bodyPr>
              <a:lstStyle/>
              <a:p>
                <a:r>
                  <a:rPr lang="en-US" dirty="0"/>
                  <a:t>NCF=</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𝑎𝑐𝑡𝑢𝑎𝑙</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𝑊h</m:t>
                        </m:r>
                        <m:r>
                          <a:rPr lang="en-US" b="0" i="1" smtClean="0">
                            <a:latin typeface="Cambria Math" panose="02040503050406030204" pitchFamily="18" charset="0"/>
                          </a:rPr>
                          <m:t>) </m:t>
                        </m:r>
                      </m:num>
                      <m:den>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𝑐𝑎𝑝𝑎𝑐𝑖𝑡𝑦</m:t>
                        </m:r>
                        <m:r>
                          <a:rPr lang="en-US" b="0" i="1" smtClean="0">
                            <a:latin typeface="Cambria Math" panose="02040503050406030204" pitchFamily="18" charset="0"/>
                          </a:rPr>
                          <m:t> ∗</m:t>
                        </m:r>
                        <m:r>
                          <a:rPr lang="en-US" b="0" i="1" smtClean="0">
                            <a:latin typeface="Cambria Math" panose="02040503050406030204" pitchFamily="18" charset="0"/>
                          </a:rPr>
                          <m:t>𝑡𝑖𝑚𝑒</m:t>
                        </m:r>
                        <m:r>
                          <a:rPr lang="en-US" b="0" i="1" smtClean="0">
                            <a:latin typeface="Cambria Math" panose="02040503050406030204" pitchFamily="18" charset="0"/>
                          </a:rPr>
                          <m:t>  (</m:t>
                        </m:r>
                        <m:r>
                          <a:rPr lang="en-US" b="0" i="1" smtClean="0">
                            <a:latin typeface="Cambria Math" panose="02040503050406030204" pitchFamily="18" charset="0"/>
                          </a:rPr>
                          <m:t>𝑊h</m:t>
                        </m:r>
                        <m:r>
                          <a:rPr lang="en-US" b="0" i="1" smtClean="0">
                            <a:latin typeface="Cambria Math" panose="02040503050406030204" pitchFamily="18" charset="0"/>
                          </a:rPr>
                          <m:t>)</m:t>
                        </m:r>
                      </m:den>
                    </m:f>
                  </m:oMath>
                </a14:m>
                <a:endParaRPr lang="en-US" dirty="0"/>
              </a:p>
            </p:txBody>
          </p:sp>
        </mc:Choice>
        <mc:Fallback>
          <p:sp>
            <p:nvSpPr>
              <p:cNvPr id="19" name="TextBox 18">
                <a:extLst>
                  <a:ext uri="{FF2B5EF4-FFF2-40B4-BE49-F238E27FC236}">
                    <a16:creationId xmlns:a16="http://schemas.microsoft.com/office/drawing/2014/main" id="{7D0A9200-0119-4C11-B5B1-4A27C785D0D5}"/>
                  </a:ext>
                </a:extLst>
              </p:cNvPr>
              <p:cNvSpPr txBox="1">
                <a:spLocks noRot="1" noChangeAspect="1" noMove="1" noResize="1" noEditPoints="1" noAdjustHandles="1" noChangeArrowheads="1" noChangeShapeType="1" noTextEdit="1"/>
              </p:cNvSpPr>
              <p:nvPr/>
            </p:nvSpPr>
            <p:spPr>
              <a:xfrm>
                <a:off x="3213886" y="3870938"/>
                <a:ext cx="2560894" cy="441211"/>
              </a:xfrm>
              <a:prstGeom prst="rect">
                <a:avLst/>
              </a:prstGeom>
              <a:blipFill>
                <a:blip r:embed="rId3"/>
                <a:stretch>
                  <a:fillRect l="-5476" t="-2778" r="-2857" b="-18056"/>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FAD441C3-EBD4-4DAD-A006-C03C6A43E655}"/>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
        <p:nvSpPr>
          <p:cNvPr id="21" name="Rectangle 20">
            <a:extLst>
              <a:ext uri="{FF2B5EF4-FFF2-40B4-BE49-F238E27FC236}">
                <a16:creationId xmlns:a16="http://schemas.microsoft.com/office/drawing/2014/main" id="{21AE7766-14BB-43F7-A951-2388A9B2F725}"/>
              </a:ext>
            </a:extLst>
          </p:cNvPr>
          <p:cNvSpPr/>
          <p:nvPr/>
        </p:nvSpPr>
        <p:spPr>
          <a:xfrm>
            <a:off x="2167530" y="1109658"/>
            <a:ext cx="4803449" cy="369332"/>
          </a:xfrm>
          <a:prstGeom prst="rect">
            <a:avLst/>
          </a:prstGeom>
        </p:spPr>
        <p:txBody>
          <a:bodyPr wrap="square">
            <a:spAutoFit/>
          </a:bodyPr>
          <a:lstStyle/>
          <a:p>
            <a:r>
              <a:rPr lang="en-US" dirty="0"/>
              <a:t>For 1 PV module (220W, </a:t>
            </a:r>
            <a:r>
              <a:rPr lang="en-US" altLang="en-US" b="1" dirty="0">
                <a:cs typeface="Arial" panose="020B0604020202020204" pitchFamily="34" charset="0"/>
              </a:rPr>
              <a:t>PV Module CS5P-220M</a:t>
            </a:r>
            <a:r>
              <a:rPr lang="en-US" dirty="0"/>
              <a:t>)</a:t>
            </a:r>
          </a:p>
        </p:txBody>
      </p:sp>
      <p:sp>
        <p:nvSpPr>
          <p:cNvPr id="22" name="Date Placeholder 1">
            <a:extLst>
              <a:ext uri="{FF2B5EF4-FFF2-40B4-BE49-F238E27FC236}">
                <a16:creationId xmlns:a16="http://schemas.microsoft.com/office/drawing/2014/main" id="{70F6ABAB-4778-4F51-B568-7D1515277E06}"/>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2562134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17</a:t>
            </a:fld>
            <a:endParaRPr lang="en-US"/>
          </a:p>
        </p:txBody>
      </p:sp>
      <p:graphicFrame>
        <p:nvGraphicFramePr>
          <p:cNvPr id="9" name="Table 8">
            <a:extLst>
              <a:ext uri="{FF2B5EF4-FFF2-40B4-BE49-F238E27FC236}">
                <a16:creationId xmlns:a16="http://schemas.microsoft.com/office/drawing/2014/main" id="{1EA32ADF-012E-4024-8338-A0405F2F30DD}"/>
              </a:ext>
            </a:extLst>
          </p:cNvPr>
          <p:cNvGraphicFramePr>
            <a:graphicFrameLocks noGrp="1"/>
          </p:cNvGraphicFramePr>
          <p:nvPr>
            <p:extLst>
              <p:ext uri="{D42A27DB-BD31-4B8C-83A1-F6EECF244321}">
                <p14:modId xmlns:p14="http://schemas.microsoft.com/office/powerpoint/2010/main" val="3437487989"/>
              </p:ext>
            </p:extLst>
          </p:nvPr>
        </p:nvGraphicFramePr>
        <p:xfrm>
          <a:off x="123086" y="1473366"/>
          <a:ext cx="3728913" cy="1390650"/>
        </p:xfrm>
        <a:graphic>
          <a:graphicData uri="http://schemas.openxmlformats.org/drawingml/2006/table">
            <a:tbl>
              <a:tblPr/>
              <a:tblGrid>
                <a:gridCol w="1242971">
                  <a:extLst>
                    <a:ext uri="{9D8B030D-6E8A-4147-A177-3AD203B41FA5}">
                      <a16:colId xmlns:a16="http://schemas.microsoft.com/office/drawing/2014/main" val="163920406"/>
                    </a:ext>
                  </a:extLst>
                </a:gridCol>
                <a:gridCol w="1242971">
                  <a:extLst>
                    <a:ext uri="{9D8B030D-6E8A-4147-A177-3AD203B41FA5}">
                      <a16:colId xmlns:a16="http://schemas.microsoft.com/office/drawing/2014/main" val="31718192"/>
                    </a:ext>
                  </a:extLst>
                </a:gridCol>
                <a:gridCol w="1242971">
                  <a:extLst>
                    <a:ext uri="{9D8B030D-6E8A-4147-A177-3AD203B41FA5}">
                      <a16:colId xmlns:a16="http://schemas.microsoft.com/office/drawing/2014/main" val="3715020645"/>
                    </a:ext>
                  </a:extLst>
                </a:gridCol>
              </a:tblGrid>
              <a:tr h="182880">
                <a:tc>
                  <a:txBody>
                    <a:bodyPr/>
                    <a:lstStyle/>
                    <a:p>
                      <a:pPr algn="ctr" fontAlgn="ctr"/>
                      <a:r>
                        <a:rPr lang="en-US" sz="1800" b="1" i="0" u="none" strike="noStrike" dirty="0">
                          <a:solidFill>
                            <a:srgbClr val="000000"/>
                          </a:solidFill>
                          <a:effectLst/>
                          <a:latin typeface="Calibri" panose="020F0502020204030204" pitchFamily="34" charset="0"/>
                        </a:rPr>
                        <a:t>TMY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err="1">
                          <a:solidFill>
                            <a:srgbClr val="000000"/>
                          </a:solidFill>
                          <a:effectLst/>
                          <a:latin typeface="Calibri" panose="020F0502020204030204" pitchFamily="34" charset="0"/>
                        </a:rPr>
                        <a:t>KWh</a:t>
                      </a:r>
                      <a:endParaRPr lang="en-US" sz="1800" b="1"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8502901"/>
                  </a:ext>
                </a:extLst>
              </a:tr>
              <a:tr h="182880">
                <a:tc>
                  <a:txBody>
                    <a:bodyPr/>
                    <a:lstStyle/>
                    <a:p>
                      <a:pPr algn="ctr" fontAlgn="ctr"/>
                      <a:r>
                        <a:rPr lang="en-US" sz="1800" b="1" i="0" u="none" strike="noStrike">
                          <a:solidFill>
                            <a:srgbClr val="000000"/>
                          </a:solidFill>
                          <a:effectLst/>
                          <a:latin typeface="Calibri" panose="020F0502020204030204" pitchFamily="34" charset="0"/>
                        </a:rPr>
                        <a:t>Charlotte</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359.0896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18.63%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914903"/>
                  </a:ext>
                </a:extLst>
              </a:tr>
              <a:tr h="182880">
                <a:tc>
                  <a:txBody>
                    <a:bodyPr/>
                    <a:lstStyle/>
                    <a:p>
                      <a:pPr algn="ctr" fontAlgn="ctr"/>
                      <a:r>
                        <a:rPr lang="en-US" sz="1800" b="1" i="0" u="none" strike="noStrike">
                          <a:solidFill>
                            <a:srgbClr val="000000"/>
                          </a:solidFill>
                          <a:effectLst/>
                          <a:latin typeface="Calibri" panose="020F0502020204030204" pitchFamily="34" charset="0"/>
                        </a:rPr>
                        <a:t>Boulder</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385.341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19.99%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8955167"/>
                  </a:ext>
                </a:extLst>
              </a:tr>
              <a:tr h="182880">
                <a:tc>
                  <a:txBody>
                    <a:bodyPr/>
                    <a:lstStyle/>
                    <a:p>
                      <a:pPr algn="ctr" fontAlgn="ctr"/>
                      <a:r>
                        <a:rPr lang="en-US" sz="1800" b="1" i="0" u="none" strike="noStrike">
                          <a:solidFill>
                            <a:srgbClr val="000000"/>
                          </a:solidFill>
                          <a:effectLst/>
                          <a:latin typeface="Calibri" panose="020F0502020204030204" pitchFamily="34" charset="0"/>
                        </a:rPr>
                        <a:t>Boston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332.5404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17.26%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5311047"/>
                  </a:ext>
                </a:extLst>
              </a:tr>
              <a:tr h="0">
                <a:tc>
                  <a:txBody>
                    <a:bodyPr/>
                    <a:lstStyle/>
                    <a:p>
                      <a:pPr algn="ctr" fontAlgn="ctr"/>
                      <a:r>
                        <a:rPr lang="en-US" sz="1800" b="1" i="0" u="none" strike="noStrike">
                          <a:solidFill>
                            <a:srgbClr val="000000"/>
                          </a:solidFill>
                          <a:effectLst/>
                          <a:latin typeface="Calibri" panose="020F0502020204030204" pitchFamily="34" charset="0"/>
                        </a:rPr>
                        <a:t>Tucson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438.1313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Calibri" panose="020F0502020204030204" pitchFamily="34" charset="0"/>
                        </a:rPr>
                        <a:t>22.73%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5095234"/>
                  </a:ext>
                </a:extLst>
              </a:tr>
            </a:tbl>
          </a:graphicData>
        </a:graphic>
      </p:graphicFrame>
      <p:sp>
        <p:nvSpPr>
          <p:cNvPr id="8" name="Rectangle 7">
            <a:extLst>
              <a:ext uri="{FF2B5EF4-FFF2-40B4-BE49-F238E27FC236}">
                <a16:creationId xmlns:a16="http://schemas.microsoft.com/office/drawing/2014/main" id="{D9D8D736-8A7C-40D9-8921-745F117CD44B}"/>
              </a:ext>
            </a:extLst>
          </p:cNvPr>
          <p:cNvSpPr/>
          <p:nvPr/>
        </p:nvSpPr>
        <p:spPr>
          <a:xfrm>
            <a:off x="2956762" y="110819"/>
            <a:ext cx="3346750" cy="369332"/>
          </a:xfrm>
          <a:prstGeom prst="rect">
            <a:avLst/>
          </a:prstGeom>
        </p:spPr>
        <p:txBody>
          <a:bodyPr wrap="none">
            <a:spAutoFit/>
          </a:bodyPr>
          <a:lstStyle/>
          <a:p>
            <a:r>
              <a:rPr lang="en-US" b="1" dirty="0"/>
              <a:t>Solar Energy Resources Modeling</a:t>
            </a:r>
          </a:p>
        </p:txBody>
      </p:sp>
      <p:sp>
        <p:nvSpPr>
          <p:cNvPr id="3" name="Rectangle 2">
            <a:extLst>
              <a:ext uri="{FF2B5EF4-FFF2-40B4-BE49-F238E27FC236}">
                <a16:creationId xmlns:a16="http://schemas.microsoft.com/office/drawing/2014/main" id="{DDED47BB-55E1-4C43-BB44-48E5304E2385}"/>
              </a:ext>
            </a:extLst>
          </p:cNvPr>
          <p:cNvSpPr/>
          <p:nvPr/>
        </p:nvSpPr>
        <p:spPr>
          <a:xfrm>
            <a:off x="0" y="846265"/>
            <a:ext cx="4952638" cy="369332"/>
          </a:xfrm>
          <a:prstGeom prst="rect">
            <a:avLst/>
          </a:prstGeom>
        </p:spPr>
        <p:txBody>
          <a:bodyPr wrap="none">
            <a:spAutoFit/>
          </a:bodyPr>
          <a:lstStyle/>
          <a:p>
            <a:r>
              <a:rPr lang="en-US" dirty="0"/>
              <a:t>For 1 PV module (220W, </a:t>
            </a:r>
            <a:r>
              <a:rPr lang="en-US" altLang="en-US" b="1" dirty="0">
                <a:cs typeface="Arial" panose="020B0604020202020204" pitchFamily="34" charset="0"/>
              </a:rPr>
              <a:t>PV Module CS5P-220M</a:t>
            </a:r>
            <a:r>
              <a:rPr lang="en-US" dirty="0"/>
              <a:t>)</a:t>
            </a:r>
          </a:p>
        </p:txBody>
      </p:sp>
      <p:sp>
        <p:nvSpPr>
          <p:cNvPr id="12" name="Rectangle 11">
            <a:extLst>
              <a:ext uri="{FF2B5EF4-FFF2-40B4-BE49-F238E27FC236}">
                <a16:creationId xmlns:a16="http://schemas.microsoft.com/office/drawing/2014/main" id="{34329541-479E-4717-A109-3D6680211DB2}"/>
              </a:ext>
            </a:extLst>
          </p:cNvPr>
          <p:cNvSpPr/>
          <p:nvPr/>
        </p:nvSpPr>
        <p:spPr>
          <a:xfrm>
            <a:off x="25989" y="515913"/>
            <a:ext cx="8905130" cy="369332"/>
          </a:xfrm>
          <a:prstGeom prst="rect">
            <a:avLst/>
          </a:prstGeom>
        </p:spPr>
        <p:txBody>
          <a:bodyPr wrap="none">
            <a:spAutoFit/>
          </a:bodyPr>
          <a:lstStyle/>
          <a:p>
            <a:r>
              <a:rPr lang="en-US" dirty="0"/>
              <a:t>Calculating the total energy and net capacity factor, as it is done in the wind energy modeling</a:t>
            </a:r>
          </a:p>
        </p:txBody>
      </p:sp>
      <p:graphicFrame>
        <p:nvGraphicFramePr>
          <p:cNvPr id="11" name="Chart 10">
            <a:extLst>
              <a:ext uri="{FF2B5EF4-FFF2-40B4-BE49-F238E27FC236}">
                <a16:creationId xmlns:a16="http://schemas.microsoft.com/office/drawing/2014/main" id="{39DA2AA1-8842-4473-B8E5-2B7D36D4EE1E}"/>
              </a:ext>
            </a:extLst>
          </p:cNvPr>
          <p:cNvGraphicFramePr>
            <a:graphicFrameLocks/>
          </p:cNvGraphicFramePr>
          <p:nvPr>
            <p:extLst>
              <p:ext uri="{D42A27DB-BD31-4B8C-83A1-F6EECF244321}">
                <p14:modId xmlns:p14="http://schemas.microsoft.com/office/powerpoint/2010/main" val="857162664"/>
              </p:ext>
            </p:extLst>
          </p:nvPr>
        </p:nvGraphicFramePr>
        <p:xfrm>
          <a:off x="6668" y="3265184"/>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a:extLst>
              <a:ext uri="{FF2B5EF4-FFF2-40B4-BE49-F238E27FC236}">
                <a16:creationId xmlns:a16="http://schemas.microsoft.com/office/drawing/2014/main" id="{05290410-85E1-476B-A6D4-5F86C389790C}"/>
              </a:ext>
            </a:extLst>
          </p:cNvPr>
          <p:cNvSpPr/>
          <p:nvPr/>
        </p:nvSpPr>
        <p:spPr>
          <a:xfrm>
            <a:off x="4079811" y="1473366"/>
            <a:ext cx="4851308" cy="923330"/>
          </a:xfrm>
          <a:prstGeom prst="rect">
            <a:avLst/>
          </a:prstGeom>
        </p:spPr>
        <p:txBody>
          <a:bodyPr wrap="square">
            <a:spAutoFit/>
          </a:bodyPr>
          <a:lstStyle/>
          <a:p>
            <a:r>
              <a:rPr lang="en-US" b="1" dirty="0">
                <a:solidFill>
                  <a:srgbClr val="000000"/>
                </a:solidFill>
                <a:latin typeface="Calibri" panose="020F0502020204030204" pitchFamily="34" charset="0"/>
              </a:rPr>
              <a:t>TMY</a:t>
            </a:r>
            <a:r>
              <a:rPr lang="en-US" dirty="0">
                <a:solidFill>
                  <a:srgbClr val="000000"/>
                </a:solidFill>
                <a:latin typeface="Calibri" panose="020F0502020204030204" pitchFamily="34" charset="0"/>
              </a:rPr>
              <a:t>: Typical Meteorological Year, which means it assumes the same variability of solar output for other years.</a:t>
            </a:r>
            <a:endParaRPr lang="en-US" dirty="0"/>
          </a:p>
        </p:txBody>
      </p:sp>
      <p:graphicFrame>
        <p:nvGraphicFramePr>
          <p:cNvPr id="14" name="Chart 13">
            <a:extLst>
              <a:ext uri="{FF2B5EF4-FFF2-40B4-BE49-F238E27FC236}">
                <a16:creationId xmlns:a16="http://schemas.microsoft.com/office/drawing/2014/main" id="{F4C71B15-FAF7-4AA1-A8C2-B07FB904EF37}"/>
              </a:ext>
            </a:extLst>
          </p:cNvPr>
          <p:cNvGraphicFramePr>
            <a:graphicFrameLocks/>
          </p:cNvGraphicFramePr>
          <p:nvPr>
            <p:extLst>
              <p:ext uri="{D42A27DB-BD31-4B8C-83A1-F6EECF244321}">
                <p14:modId xmlns:p14="http://schemas.microsoft.com/office/powerpoint/2010/main" val="2414838631"/>
              </p:ext>
            </p:extLst>
          </p:nvPr>
        </p:nvGraphicFramePr>
        <p:xfrm>
          <a:off x="4576663" y="3230596"/>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3" name="Date Placeholder 1">
            <a:extLst>
              <a:ext uri="{FF2B5EF4-FFF2-40B4-BE49-F238E27FC236}">
                <a16:creationId xmlns:a16="http://schemas.microsoft.com/office/drawing/2014/main" id="{625E253D-0D97-47C8-B22E-1F782B5222D3}"/>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2685342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18</a:t>
            </a:fld>
            <a:endParaRPr lang="en-US"/>
          </a:p>
        </p:txBody>
      </p:sp>
      <p:graphicFrame>
        <p:nvGraphicFramePr>
          <p:cNvPr id="3" name="Table 2">
            <a:extLst>
              <a:ext uri="{FF2B5EF4-FFF2-40B4-BE49-F238E27FC236}">
                <a16:creationId xmlns:a16="http://schemas.microsoft.com/office/drawing/2014/main" id="{D6E4D323-61B4-460B-8399-B968A6C65EED}"/>
              </a:ext>
            </a:extLst>
          </p:cNvPr>
          <p:cNvGraphicFramePr>
            <a:graphicFrameLocks noGrp="1"/>
          </p:cNvGraphicFramePr>
          <p:nvPr>
            <p:extLst>
              <p:ext uri="{D42A27DB-BD31-4B8C-83A1-F6EECF244321}">
                <p14:modId xmlns:p14="http://schemas.microsoft.com/office/powerpoint/2010/main" val="698021816"/>
              </p:ext>
            </p:extLst>
          </p:nvPr>
        </p:nvGraphicFramePr>
        <p:xfrm>
          <a:off x="443205" y="855283"/>
          <a:ext cx="2576028" cy="2178484"/>
        </p:xfrm>
        <a:graphic>
          <a:graphicData uri="http://schemas.openxmlformats.org/drawingml/2006/table">
            <a:tbl>
              <a:tblPr/>
              <a:tblGrid>
                <a:gridCol w="858676">
                  <a:extLst>
                    <a:ext uri="{9D8B030D-6E8A-4147-A177-3AD203B41FA5}">
                      <a16:colId xmlns:a16="http://schemas.microsoft.com/office/drawing/2014/main" val="3463889052"/>
                    </a:ext>
                  </a:extLst>
                </a:gridCol>
                <a:gridCol w="858676">
                  <a:extLst>
                    <a:ext uri="{9D8B030D-6E8A-4147-A177-3AD203B41FA5}">
                      <a16:colId xmlns:a16="http://schemas.microsoft.com/office/drawing/2014/main" val="344497057"/>
                    </a:ext>
                  </a:extLst>
                </a:gridCol>
                <a:gridCol w="858676">
                  <a:extLst>
                    <a:ext uri="{9D8B030D-6E8A-4147-A177-3AD203B41FA5}">
                      <a16:colId xmlns:a16="http://schemas.microsoft.com/office/drawing/2014/main" val="1376101935"/>
                    </a:ext>
                  </a:extLst>
                </a:gridCol>
              </a:tblGrid>
              <a:tr h="553622">
                <a:tc rowSpan="2">
                  <a:txBody>
                    <a:bodyPr/>
                    <a:lstStyle/>
                    <a:p>
                      <a:pPr algn="ctr" fontAlgn="ctr"/>
                      <a:r>
                        <a:rPr lang="en-US" sz="1800" b="1" i="0" u="none" strike="noStrike" dirty="0">
                          <a:solidFill>
                            <a:srgbClr val="000000"/>
                          </a:solidFill>
                          <a:effectLst/>
                          <a:latin typeface="Calibri" panose="020F0502020204030204" pitchFamily="34" charset="0"/>
                        </a:rPr>
                        <a:t>2009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400" b="1"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1400" b="0"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9775045"/>
                  </a:ext>
                </a:extLst>
              </a:tr>
              <a:tr h="298583">
                <a:tc vMerge="1">
                  <a:txBody>
                    <a:bodyPr/>
                    <a:lstStyle/>
                    <a:p>
                      <a:endParaRPr 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Wind Energy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Solar Energy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5922586"/>
                  </a:ext>
                </a:extLst>
              </a:tr>
              <a:tr h="298583">
                <a:tc>
                  <a:txBody>
                    <a:bodyPr/>
                    <a:lstStyle/>
                    <a:p>
                      <a:pPr algn="ctr" fontAlgn="ctr"/>
                      <a:r>
                        <a:rPr lang="en-US" sz="1400" b="1" i="0" u="none" strike="noStrike">
                          <a:solidFill>
                            <a:srgbClr val="000000"/>
                          </a:solidFill>
                          <a:effectLst/>
                          <a:latin typeface="Calibri" panose="020F0502020204030204" pitchFamily="34" charset="0"/>
                        </a:rPr>
                        <a:t>Charlotte</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29.10%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18.63%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1457333"/>
                  </a:ext>
                </a:extLst>
              </a:tr>
              <a:tr h="298583">
                <a:tc>
                  <a:txBody>
                    <a:bodyPr/>
                    <a:lstStyle/>
                    <a:p>
                      <a:pPr algn="ctr" fontAlgn="ctr"/>
                      <a:r>
                        <a:rPr lang="en-US" sz="1400" b="1" i="0" u="none" strike="noStrike">
                          <a:solidFill>
                            <a:srgbClr val="000000"/>
                          </a:solidFill>
                          <a:effectLst/>
                          <a:latin typeface="Calibri" panose="020F0502020204030204" pitchFamily="34" charset="0"/>
                        </a:rPr>
                        <a:t>Boulder</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24.90%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19.99%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3730338"/>
                  </a:ext>
                </a:extLst>
              </a:tr>
              <a:tr h="298583">
                <a:tc>
                  <a:txBody>
                    <a:bodyPr/>
                    <a:lstStyle/>
                    <a:p>
                      <a:pPr algn="ctr" fontAlgn="ctr"/>
                      <a:r>
                        <a:rPr lang="en-US" sz="1400" b="1" i="0" u="none" strike="noStrike" dirty="0">
                          <a:solidFill>
                            <a:srgbClr val="000000"/>
                          </a:solidFill>
                          <a:effectLst/>
                          <a:latin typeface="Calibri" panose="020F0502020204030204" pitchFamily="34" charset="0"/>
                        </a:rPr>
                        <a:t>Boston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41.40%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17.26%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995091"/>
                  </a:ext>
                </a:extLst>
              </a:tr>
              <a:tr h="298583">
                <a:tc>
                  <a:txBody>
                    <a:bodyPr/>
                    <a:lstStyle/>
                    <a:p>
                      <a:pPr algn="ctr" fontAlgn="ctr"/>
                      <a:r>
                        <a:rPr lang="en-US" sz="1400" b="1" i="0" u="none" strike="noStrike">
                          <a:solidFill>
                            <a:srgbClr val="000000"/>
                          </a:solidFill>
                          <a:effectLst/>
                          <a:latin typeface="Calibri" panose="020F0502020204030204" pitchFamily="34" charset="0"/>
                        </a:rPr>
                        <a:t>Tucson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21.10%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22.73%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224322"/>
                  </a:ext>
                </a:extLst>
              </a:tr>
            </a:tbl>
          </a:graphicData>
        </a:graphic>
      </p:graphicFrame>
      <p:graphicFrame>
        <p:nvGraphicFramePr>
          <p:cNvPr id="13" name="Table 12">
            <a:extLst>
              <a:ext uri="{FF2B5EF4-FFF2-40B4-BE49-F238E27FC236}">
                <a16:creationId xmlns:a16="http://schemas.microsoft.com/office/drawing/2014/main" id="{B43B4936-3826-483D-B8B6-F6155600D22C}"/>
              </a:ext>
            </a:extLst>
          </p:cNvPr>
          <p:cNvGraphicFramePr>
            <a:graphicFrameLocks noGrp="1"/>
          </p:cNvGraphicFramePr>
          <p:nvPr>
            <p:extLst>
              <p:ext uri="{D42A27DB-BD31-4B8C-83A1-F6EECF244321}">
                <p14:modId xmlns:p14="http://schemas.microsoft.com/office/powerpoint/2010/main" val="547284140"/>
              </p:ext>
            </p:extLst>
          </p:nvPr>
        </p:nvGraphicFramePr>
        <p:xfrm>
          <a:off x="443205" y="3685568"/>
          <a:ext cx="2576028" cy="2178484"/>
        </p:xfrm>
        <a:graphic>
          <a:graphicData uri="http://schemas.openxmlformats.org/drawingml/2006/table">
            <a:tbl>
              <a:tblPr/>
              <a:tblGrid>
                <a:gridCol w="858676">
                  <a:extLst>
                    <a:ext uri="{9D8B030D-6E8A-4147-A177-3AD203B41FA5}">
                      <a16:colId xmlns:a16="http://schemas.microsoft.com/office/drawing/2014/main" val="3463889052"/>
                    </a:ext>
                  </a:extLst>
                </a:gridCol>
                <a:gridCol w="858676">
                  <a:extLst>
                    <a:ext uri="{9D8B030D-6E8A-4147-A177-3AD203B41FA5}">
                      <a16:colId xmlns:a16="http://schemas.microsoft.com/office/drawing/2014/main" val="344497057"/>
                    </a:ext>
                  </a:extLst>
                </a:gridCol>
                <a:gridCol w="858676">
                  <a:extLst>
                    <a:ext uri="{9D8B030D-6E8A-4147-A177-3AD203B41FA5}">
                      <a16:colId xmlns:a16="http://schemas.microsoft.com/office/drawing/2014/main" val="1376101935"/>
                    </a:ext>
                  </a:extLst>
                </a:gridCol>
              </a:tblGrid>
              <a:tr h="553622">
                <a:tc rowSpan="2">
                  <a:txBody>
                    <a:bodyPr/>
                    <a:lstStyle/>
                    <a:p>
                      <a:pPr algn="ctr" fontAlgn="ctr"/>
                      <a:r>
                        <a:rPr lang="en-US" sz="1800" b="1" i="0" u="none" strike="noStrike" dirty="0">
                          <a:solidFill>
                            <a:srgbClr val="000000"/>
                          </a:solidFill>
                          <a:effectLst/>
                          <a:latin typeface="Calibri" panose="020F0502020204030204" pitchFamily="34" charset="0"/>
                        </a:rPr>
                        <a:t>2010</a:t>
                      </a:r>
                      <a:endParaRPr lang="en-US" sz="1400" b="1"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400" b="1"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1400" b="0"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9775045"/>
                  </a:ext>
                </a:extLst>
              </a:tr>
              <a:tr h="298583">
                <a:tc vMerge="1">
                  <a:txBody>
                    <a:bodyPr/>
                    <a:lstStyle/>
                    <a:p>
                      <a:endParaRPr 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Wind Energy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Solar Energy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5922586"/>
                  </a:ext>
                </a:extLst>
              </a:tr>
              <a:tr h="298583">
                <a:tc>
                  <a:txBody>
                    <a:bodyPr/>
                    <a:lstStyle/>
                    <a:p>
                      <a:pPr algn="ctr" fontAlgn="ctr"/>
                      <a:r>
                        <a:rPr lang="en-US" sz="1400" b="1" i="0" u="none" strike="noStrike">
                          <a:solidFill>
                            <a:srgbClr val="000000"/>
                          </a:solidFill>
                          <a:effectLst/>
                          <a:latin typeface="Calibri" panose="020F0502020204030204" pitchFamily="34" charset="0"/>
                        </a:rPr>
                        <a:t>Charlotte</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27.00%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18.63%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1457333"/>
                  </a:ext>
                </a:extLst>
              </a:tr>
              <a:tr h="298583">
                <a:tc>
                  <a:txBody>
                    <a:bodyPr/>
                    <a:lstStyle/>
                    <a:p>
                      <a:pPr algn="ctr" fontAlgn="ctr"/>
                      <a:r>
                        <a:rPr lang="en-US" sz="1400" b="1" i="0" u="none" strike="noStrike">
                          <a:solidFill>
                            <a:srgbClr val="000000"/>
                          </a:solidFill>
                          <a:effectLst/>
                          <a:latin typeface="Calibri" panose="020F0502020204030204" pitchFamily="34" charset="0"/>
                        </a:rPr>
                        <a:t>Boulder</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20.40%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19.99%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3730338"/>
                  </a:ext>
                </a:extLst>
              </a:tr>
              <a:tr h="298583">
                <a:tc>
                  <a:txBody>
                    <a:bodyPr/>
                    <a:lstStyle/>
                    <a:p>
                      <a:pPr algn="ctr" fontAlgn="ctr"/>
                      <a:r>
                        <a:rPr lang="en-US" sz="1400" b="1" i="0" u="none" strike="noStrike" dirty="0">
                          <a:solidFill>
                            <a:srgbClr val="000000"/>
                          </a:solidFill>
                          <a:effectLst/>
                          <a:latin typeface="Calibri" panose="020F0502020204030204" pitchFamily="34" charset="0"/>
                        </a:rPr>
                        <a:t>Boston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46.50%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17.26%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995091"/>
                  </a:ext>
                </a:extLst>
              </a:tr>
              <a:tr h="298583">
                <a:tc>
                  <a:txBody>
                    <a:bodyPr/>
                    <a:lstStyle/>
                    <a:p>
                      <a:pPr algn="ctr" fontAlgn="ctr"/>
                      <a:r>
                        <a:rPr lang="en-US" sz="1400" b="1" i="0" u="none" strike="noStrike">
                          <a:solidFill>
                            <a:srgbClr val="000000"/>
                          </a:solidFill>
                          <a:effectLst/>
                          <a:latin typeface="Calibri" panose="020F0502020204030204" pitchFamily="34" charset="0"/>
                        </a:rPr>
                        <a:t>Tucson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22.60%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22.73%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224322"/>
                  </a:ext>
                </a:extLst>
              </a:tr>
            </a:tbl>
          </a:graphicData>
        </a:graphic>
      </p:graphicFrame>
      <p:sp>
        <p:nvSpPr>
          <p:cNvPr id="14" name="Rectangle 13">
            <a:extLst>
              <a:ext uri="{FF2B5EF4-FFF2-40B4-BE49-F238E27FC236}">
                <a16:creationId xmlns:a16="http://schemas.microsoft.com/office/drawing/2014/main" id="{FF82B59A-C814-4379-8F13-033052741CA5}"/>
              </a:ext>
            </a:extLst>
          </p:cNvPr>
          <p:cNvSpPr/>
          <p:nvPr/>
        </p:nvSpPr>
        <p:spPr>
          <a:xfrm>
            <a:off x="1703779" y="447718"/>
            <a:ext cx="5736442" cy="369332"/>
          </a:xfrm>
          <a:prstGeom prst="rect">
            <a:avLst/>
          </a:prstGeom>
        </p:spPr>
        <p:txBody>
          <a:bodyPr wrap="none">
            <a:spAutoFit/>
          </a:bodyPr>
          <a:lstStyle/>
          <a:p>
            <a:r>
              <a:rPr lang="en-US" dirty="0"/>
              <a:t>Comparison of NCF for Resources of Wind &amp; Solar Energy</a:t>
            </a:r>
          </a:p>
        </p:txBody>
      </p:sp>
      <p:sp>
        <p:nvSpPr>
          <p:cNvPr id="9" name="Rectangle 8">
            <a:extLst>
              <a:ext uri="{FF2B5EF4-FFF2-40B4-BE49-F238E27FC236}">
                <a16:creationId xmlns:a16="http://schemas.microsoft.com/office/drawing/2014/main" id="{96626E68-D8A3-45E0-98B7-44DA214BD373}"/>
              </a:ext>
            </a:extLst>
          </p:cNvPr>
          <p:cNvSpPr/>
          <p:nvPr/>
        </p:nvSpPr>
        <p:spPr>
          <a:xfrm>
            <a:off x="2409260" y="105918"/>
            <a:ext cx="4325479" cy="369332"/>
          </a:xfrm>
          <a:prstGeom prst="rect">
            <a:avLst/>
          </a:prstGeom>
        </p:spPr>
        <p:txBody>
          <a:bodyPr wrap="none">
            <a:spAutoFit/>
          </a:bodyPr>
          <a:lstStyle/>
          <a:p>
            <a:r>
              <a:rPr lang="en-US" b="1" dirty="0"/>
              <a:t>Wind and Solar Energy Resources Modeling</a:t>
            </a:r>
          </a:p>
        </p:txBody>
      </p:sp>
      <p:graphicFrame>
        <p:nvGraphicFramePr>
          <p:cNvPr id="10" name="Chart 9">
            <a:extLst>
              <a:ext uri="{FF2B5EF4-FFF2-40B4-BE49-F238E27FC236}">
                <a16:creationId xmlns:a16="http://schemas.microsoft.com/office/drawing/2014/main" id="{7B8FABF8-5CA1-4C8A-9B2C-2DD6DC857C22}"/>
              </a:ext>
            </a:extLst>
          </p:cNvPr>
          <p:cNvGraphicFramePr>
            <a:graphicFrameLocks/>
          </p:cNvGraphicFramePr>
          <p:nvPr>
            <p:extLst>
              <p:ext uri="{D42A27DB-BD31-4B8C-83A1-F6EECF244321}">
                <p14:modId xmlns:p14="http://schemas.microsoft.com/office/powerpoint/2010/main" val="2123846616"/>
              </p:ext>
            </p:extLst>
          </p:nvPr>
        </p:nvGraphicFramePr>
        <p:xfrm>
          <a:off x="4571999" y="78536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a:extLst>
              <a:ext uri="{FF2B5EF4-FFF2-40B4-BE49-F238E27FC236}">
                <a16:creationId xmlns:a16="http://schemas.microsoft.com/office/drawing/2014/main" id="{A2E10D2C-D668-4262-AE7D-6B640E12F0A5}"/>
              </a:ext>
            </a:extLst>
          </p:cNvPr>
          <p:cNvGraphicFramePr>
            <a:graphicFrameLocks/>
          </p:cNvGraphicFramePr>
          <p:nvPr>
            <p:extLst>
              <p:ext uri="{D42A27DB-BD31-4B8C-83A1-F6EECF244321}">
                <p14:modId xmlns:p14="http://schemas.microsoft.com/office/powerpoint/2010/main" val="1521974958"/>
              </p:ext>
            </p:extLst>
          </p:nvPr>
        </p:nvGraphicFramePr>
        <p:xfrm>
          <a:off x="4572000" y="3554963"/>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1" name="Date Placeholder 1">
            <a:extLst>
              <a:ext uri="{FF2B5EF4-FFF2-40B4-BE49-F238E27FC236}">
                <a16:creationId xmlns:a16="http://schemas.microsoft.com/office/drawing/2014/main" id="{2100042D-C7A6-4549-AA18-EDE1B04DB566}"/>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2958287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A5099AE-D35A-4932-B9C4-6F989665D39A}"/>
              </a:ext>
            </a:extLst>
          </p:cNvPr>
          <p:cNvSpPr/>
          <p:nvPr/>
        </p:nvSpPr>
        <p:spPr>
          <a:xfrm>
            <a:off x="2409260" y="97930"/>
            <a:ext cx="4325479" cy="369332"/>
          </a:xfrm>
          <a:prstGeom prst="rect">
            <a:avLst/>
          </a:prstGeom>
        </p:spPr>
        <p:txBody>
          <a:bodyPr wrap="none">
            <a:spAutoFit/>
          </a:bodyPr>
          <a:lstStyle/>
          <a:p>
            <a:r>
              <a:rPr lang="en-US" b="1" dirty="0"/>
              <a:t>Wind and Solar Energy Resources Modeling</a:t>
            </a:r>
          </a:p>
        </p:txBody>
      </p:sp>
      <p:sp>
        <p:nvSpPr>
          <p:cNvPr id="15" name="Slide Number Placeholder 3">
            <a:extLst>
              <a:ext uri="{FF2B5EF4-FFF2-40B4-BE49-F238E27FC236}">
                <a16:creationId xmlns:a16="http://schemas.microsoft.com/office/drawing/2014/main" id="{DF6998C0-1A33-41EF-86BF-933214B319B4}"/>
              </a:ext>
            </a:extLst>
          </p:cNvPr>
          <p:cNvSpPr>
            <a:spLocks noGrp="1"/>
          </p:cNvSpPr>
          <p:nvPr>
            <p:ph type="sldNum" sz="quarter" idx="12"/>
          </p:nvPr>
        </p:nvSpPr>
        <p:spPr>
          <a:xfrm>
            <a:off x="6457950" y="6356351"/>
            <a:ext cx="2057400" cy="365125"/>
          </a:xfrm>
        </p:spPr>
        <p:txBody>
          <a:bodyPr/>
          <a:lstStyle/>
          <a:p>
            <a:fld id="{564B1479-74DF-4380-85F6-AB0A2FFC7165}" type="slidenum">
              <a:rPr lang="en-US" smtClean="0"/>
              <a:t>19</a:t>
            </a:fld>
            <a:endParaRPr lang="en-US"/>
          </a:p>
        </p:txBody>
      </p:sp>
      <p:sp>
        <p:nvSpPr>
          <p:cNvPr id="16" name="Rectangle 15">
            <a:extLst>
              <a:ext uri="{FF2B5EF4-FFF2-40B4-BE49-F238E27FC236}">
                <a16:creationId xmlns:a16="http://schemas.microsoft.com/office/drawing/2014/main" id="{3651F2A1-A4B0-4EB7-91F4-B5E23D2F01BA}"/>
              </a:ext>
            </a:extLst>
          </p:cNvPr>
          <p:cNvSpPr/>
          <p:nvPr/>
        </p:nvSpPr>
        <p:spPr>
          <a:xfrm>
            <a:off x="0" y="235942"/>
            <a:ext cx="9098782" cy="6240426"/>
          </a:xfrm>
          <a:prstGeom prst="rect">
            <a:avLst/>
          </a:prstGeom>
        </p:spPr>
        <p:txBody>
          <a:bodyPr wrap="square">
            <a:spAutoFit/>
          </a:bodyPr>
          <a:lstStyle/>
          <a:p>
            <a:pPr>
              <a:lnSpc>
                <a:spcPct val="150000"/>
              </a:lnSpc>
            </a:pPr>
            <a:r>
              <a:rPr lang="en-US" b="1" dirty="0"/>
              <a:t>Conclusion</a:t>
            </a:r>
          </a:p>
          <a:p>
            <a:pPr>
              <a:lnSpc>
                <a:spcPct val="150000"/>
              </a:lnSpc>
            </a:pPr>
            <a:r>
              <a:rPr lang="en-US" dirty="0"/>
              <a:t>The performance of wind and solar energy resources depends significantly on their location and weather conditions.</a:t>
            </a:r>
          </a:p>
          <a:p>
            <a:pPr>
              <a:lnSpc>
                <a:spcPct val="150000"/>
              </a:lnSpc>
            </a:pPr>
            <a:r>
              <a:rPr lang="en-US" b="1" dirty="0"/>
              <a:t>Further Work </a:t>
            </a:r>
          </a:p>
          <a:p>
            <a:pPr>
              <a:lnSpc>
                <a:spcPct val="150000"/>
              </a:lnSpc>
            </a:pPr>
            <a:r>
              <a:rPr lang="en-US" dirty="0"/>
              <a:t>Modeling and evaluate the wind and solar resources backed up by energy storage systems.</a:t>
            </a:r>
          </a:p>
          <a:p>
            <a:pPr>
              <a:lnSpc>
                <a:spcPct val="150000"/>
              </a:lnSpc>
            </a:pPr>
            <a:r>
              <a:rPr lang="en-US" b="1" dirty="0"/>
              <a:t>References</a:t>
            </a:r>
          </a:p>
          <a:p>
            <a:pPr marL="171450" indent="-171450">
              <a:lnSpc>
                <a:spcPct val="150000"/>
              </a:lnSpc>
              <a:buFont typeface="+mj-lt"/>
              <a:buAutoNum type="arabicPeriod"/>
            </a:pPr>
            <a:r>
              <a:rPr lang="en-US" sz="1600" dirty="0">
                <a:hlinkClick r:id="rId3"/>
              </a:rPr>
              <a:t>https://www.r-bloggers.com/time-series-analysis-with-wind-resource- assessment-in-r/</a:t>
            </a:r>
            <a:r>
              <a:rPr lang="en-US" sz="1600" dirty="0"/>
              <a:t> </a:t>
            </a:r>
          </a:p>
          <a:p>
            <a:pPr marL="171450" indent="-171450">
              <a:lnSpc>
                <a:spcPct val="150000"/>
              </a:lnSpc>
              <a:buFont typeface="+mj-lt"/>
              <a:buAutoNum type="arabicPeriod"/>
            </a:pPr>
            <a:r>
              <a:rPr lang="en-US" sz="1600" dirty="0">
                <a:hlinkClick r:id="rId4"/>
              </a:rPr>
              <a:t>https://github.com/mhdella/AWEA_WRA_Working_Group/blob/master/Example_Wind_Resource_Assessment_Using_R.md</a:t>
            </a:r>
            <a:r>
              <a:rPr lang="en-US" sz="1600" dirty="0"/>
              <a:t> </a:t>
            </a:r>
          </a:p>
          <a:p>
            <a:pPr marL="171450" indent="-171450">
              <a:lnSpc>
                <a:spcPct val="150000"/>
              </a:lnSpc>
              <a:buFont typeface="+mj-lt"/>
              <a:buAutoNum type="arabicPeriod"/>
            </a:pPr>
            <a:r>
              <a:rPr lang="en-US" sz="1600" dirty="0">
                <a:hlinkClick r:id="rId5"/>
              </a:rPr>
              <a:t>https://pvlib-python.readthedocs.io/en/latest/introexamples.html</a:t>
            </a:r>
            <a:r>
              <a:rPr lang="en-US" sz="1600" dirty="0"/>
              <a:t> </a:t>
            </a:r>
          </a:p>
          <a:p>
            <a:pPr marL="171450" indent="-171450">
              <a:lnSpc>
                <a:spcPct val="150000"/>
              </a:lnSpc>
              <a:buFont typeface="+mj-lt"/>
              <a:buAutoNum type="arabicPeriod"/>
            </a:pPr>
            <a:r>
              <a:rPr lang="en-US" sz="1600" dirty="0"/>
              <a:t>Stein, J. S., Holmgren, W. F., Forbess, J., &amp; Hansen, C. W. (2016, June). PVLIB: Open source photovoltaic performance modeling functions for </a:t>
            </a:r>
            <a:r>
              <a:rPr lang="en-US" sz="1600" dirty="0" err="1"/>
              <a:t>Matlab</a:t>
            </a:r>
            <a:r>
              <a:rPr lang="en-US" sz="1600" dirty="0"/>
              <a:t> and Python. In </a:t>
            </a:r>
            <a:r>
              <a:rPr lang="en-US" sz="1600" i="1" dirty="0"/>
              <a:t>2016 </a:t>
            </a:r>
            <a:r>
              <a:rPr lang="en-US" sz="1600" i="1" dirty="0" err="1"/>
              <a:t>ieee</a:t>
            </a:r>
            <a:r>
              <a:rPr lang="en-US" sz="1600" i="1" dirty="0"/>
              <a:t> 43rd photovoltaic specialists conference (</a:t>
            </a:r>
            <a:r>
              <a:rPr lang="en-US" sz="1600" i="1" dirty="0" err="1"/>
              <a:t>pvsc</a:t>
            </a:r>
            <a:r>
              <a:rPr lang="en-US" sz="1600" i="1" dirty="0"/>
              <a:t>)</a:t>
            </a:r>
            <a:r>
              <a:rPr lang="en-US" sz="1600" dirty="0"/>
              <a:t> (pp. 3425-3430). IEEE.</a:t>
            </a:r>
          </a:p>
          <a:p>
            <a:pPr marL="171450" indent="-171450">
              <a:lnSpc>
                <a:spcPct val="150000"/>
              </a:lnSpc>
              <a:buFont typeface="+mj-lt"/>
              <a:buAutoNum type="arabicPeriod"/>
            </a:pPr>
            <a:r>
              <a:rPr lang="en-US" sz="1600" dirty="0"/>
              <a:t>Blair, N., </a:t>
            </a:r>
            <a:r>
              <a:rPr lang="en-US" sz="1600" dirty="0" err="1"/>
              <a:t>Dobos</a:t>
            </a:r>
            <a:r>
              <a:rPr lang="en-US" sz="1600" dirty="0"/>
              <a:t>, A. P., Freeman, J., </a:t>
            </a:r>
            <a:r>
              <a:rPr lang="en-US" sz="1600" dirty="0" err="1"/>
              <a:t>Neises</a:t>
            </a:r>
            <a:r>
              <a:rPr lang="en-US" sz="1600" dirty="0"/>
              <a:t>, T., Wagner, M., Ferguson, T., ... &amp; </a:t>
            </a:r>
            <a:r>
              <a:rPr lang="en-US" sz="1600" dirty="0" err="1"/>
              <a:t>Janzou</a:t>
            </a:r>
            <a:r>
              <a:rPr lang="en-US" sz="1600" dirty="0"/>
              <a:t>, S. (2014). </a:t>
            </a:r>
            <a:r>
              <a:rPr lang="en-US" sz="1600" i="1" dirty="0"/>
              <a:t>System advisor model, </a:t>
            </a:r>
            <a:r>
              <a:rPr lang="en-US" sz="1600" i="1" dirty="0" err="1"/>
              <a:t>sam</a:t>
            </a:r>
            <a:r>
              <a:rPr lang="en-US" sz="1600" i="1" dirty="0"/>
              <a:t> 2014.1. 14: General description</a:t>
            </a:r>
            <a:r>
              <a:rPr lang="en-US" sz="1600" dirty="0"/>
              <a:t> (No. NREL/TP-6A20-61019). National Renewable Energy Lab.(NREL), Golden, CO (United States).</a:t>
            </a:r>
            <a:endParaRPr lang="en-US" sz="1600" b="1" dirty="0"/>
          </a:p>
        </p:txBody>
      </p:sp>
      <p:sp>
        <p:nvSpPr>
          <p:cNvPr id="7" name="Date Placeholder 1">
            <a:extLst>
              <a:ext uri="{FF2B5EF4-FFF2-40B4-BE49-F238E27FC236}">
                <a16:creationId xmlns:a16="http://schemas.microsoft.com/office/drawing/2014/main" id="{27A89C12-1B13-4DE0-8CC8-6A76EC28382E}"/>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754902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038807-1F43-C242-97ED-819D14105488}" type="slidenum">
              <a:rPr lang="en-US" smtClean="0">
                <a:solidFill>
                  <a:schemeClr val="tx1"/>
                </a:solidFill>
              </a:rPr>
              <a:t>2</a:t>
            </a:fld>
            <a:endParaRPr lang="en-US" dirty="0">
              <a:solidFill>
                <a:schemeClr val="tx1"/>
              </a:solidFill>
            </a:endParaRPr>
          </a:p>
        </p:txBody>
      </p:sp>
      <p:graphicFrame>
        <p:nvGraphicFramePr>
          <p:cNvPr id="5" name="Diagram 4"/>
          <p:cNvGraphicFramePr/>
          <p:nvPr>
            <p:extLst>
              <p:ext uri="{D42A27DB-BD31-4B8C-83A1-F6EECF244321}">
                <p14:modId xmlns:p14="http://schemas.microsoft.com/office/powerpoint/2010/main" val="464208637"/>
              </p:ext>
            </p:extLst>
          </p:nvPr>
        </p:nvGraphicFramePr>
        <p:xfrm>
          <a:off x="1771650" y="1028701"/>
          <a:ext cx="5943600" cy="4235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1">
            <a:extLst>
              <a:ext uri="{FF2B5EF4-FFF2-40B4-BE49-F238E27FC236}">
                <a16:creationId xmlns:a16="http://schemas.microsoft.com/office/drawing/2014/main" id="{692AD37A-9EC1-4F6F-9640-352DD1C6BD89}"/>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3405449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engineering">
            <a:extLst>
              <a:ext uri="{FF2B5EF4-FFF2-40B4-BE49-F238E27FC236}">
                <a16:creationId xmlns:a16="http://schemas.microsoft.com/office/drawing/2014/main" id="{19E5DF26-E024-495F-A292-1200A8AB0FE0}"/>
              </a:ext>
            </a:extLst>
          </p:cNvPr>
          <p:cNvPicPr/>
          <p:nvPr/>
        </p:nvPicPr>
        <p:blipFill rotWithShape="1">
          <a:blip r:embed="rId3" cstate="print">
            <a:extLst>
              <a:ext uri="{28A0092B-C50C-407E-A947-70E740481C1C}">
                <a14:useLocalDpi xmlns:a14="http://schemas.microsoft.com/office/drawing/2010/main" val="0"/>
              </a:ext>
            </a:extLst>
          </a:blip>
          <a:srcRect b="30096"/>
          <a:stretch/>
        </p:blipFill>
        <p:spPr bwMode="auto">
          <a:xfrm>
            <a:off x="3443820" y="5841409"/>
            <a:ext cx="2246312" cy="314071"/>
          </a:xfrm>
          <a:prstGeom prst="rect">
            <a:avLst/>
          </a:prstGeom>
          <a:noFill/>
          <a:ln>
            <a:noFill/>
          </a:ln>
        </p:spPr>
      </p:pic>
      <p:sp>
        <p:nvSpPr>
          <p:cNvPr id="5" name="Rectangle 4"/>
          <p:cNvSpPr/>
          <p:nvPr/>
        </p:nvSpPr>
        <p:spPr>
          <a:xfrm>
            <a:off x="2483109" y="1089866"/>
            <a:ext cx="4177782" cy="1200329"/>
          </a:xfrm>
          <a:prstGeom prst="rect">
            <a:avLst/>
          </a:prstGeom>
        </p:spPr>
        <p:txBody>
          <a:bodyPr wrap="square">
            <a:spAutoFit/>
          </a:bodyPr>
          <a:lstStyle/>
          <a:p>
            <a:pPr algn="ctr"/>
            <a:r>
              <a:rPr lang="en-US" sz="2400" b="1" dirty="0">
                <a:latin typeface="Times New Roman"/>
                <a:cs typeface="Times New Roman"/>
              </a:rPr>
              <a:t>Thanks for Listening </a:t>
            </a:r>
          </a:p>
          <a:p>
            <a:pPr algn="ctr"/>
            <a:endParaRPr lang="en-US" sz="2400" b="1" dirty="0">
              <a:latin typeface="Times New Roman"/>
              <a:cs typeface="Times New Roman"/>
            </a:endParaRPr>
          </a:p>
          <a:p>
            <a:pPr algn="ctr"/>
            <a:r>
              <a:rPr lang="en-US" sz="2400" b="1" dirty="0">
                <a:latin typeface="Times New Roman"/>
                <a:cs typeface="Times New Roman"/>
              </a:rPr>
              <a:t>Any Question? </a:t>
            </a:r>
          </a:p>
        </p:txBody>
      </p:sp>
      <p:sp>
        <p:nvSpPr>
          <p:cNvPr id="7" name="Rectangle 6"/>
          <p:cNvSpPr/>
          <p:nvPr/>
        </p:nvSpPr>
        <p:spPr>
          <a:xfrm>
            <a:off x="1137977" y="5196443"/>
            <a:ext cx="6636544" cy="276999"/>
          </a:xfrm>
          <a:prstGeom prst="rect">
            <a:avLst/>
          </a:prstGeom>
        </p:spPr>
        <p:txBody>
          <a:bodyPr wrap="square">
            <a:spAutoFit/>
          </a:bodyPr>
          <a:lstStyle/>
          <a:p>
            <a:pPr algn="ctr"/>
            <a:r>
              <a:rPr lang="en-US" sz="1200" dirty="0">
                <a:hlinkClick r:id="rId4"/>
              </a:rPr>
              <a:t>http://epic.uncc.edu/</a:t>
            </a:r>
            <a:r>
              <a:rPr lang="en-US" sz="1200" dirty="0"/>
              <a:t> </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2999" y="3391705"/>
            <a:ext cx="6858000" cy="1804737"/>
          </a:xfrm>
          <a:prstGeom prst="rect">
            <a:avLst/>
          </a:prstGeom>
        </p:spPr>
      </p:pic>
      <p:sp>
        <p:nvSpPr>
          <p:cNvPr id="4" name="Rectangle 3">
            <a:extLst>
              <a:ext uri="{FF2B5EF4-FFF2-40B4-BE49-F238E27FC236}">
                <a16:creationId xmlns:a16="http://schemas.microsoft.com/office/drawing/2014/main" id="{C8EA155E-B2E3-4B0C-AB63-3A0A825DF719}"/>
              </a:ext>
            </a:extLst>
          </p:cNvPr>
          <p:cNvSpPr/>
          <p:nvPr/>
        </p:nvSpPr>
        <p:spPr>
          <a:xfrm>
            <a:off x="3135334" y="2736742"/>
            <a:ext cx="2863284" cy="600164"/>
          </a:xfrm>
          <a:prstGeom prst="rect">
            <a:avLst/>
          </a:prstGeom>
        </p:spPr>
        <p:txBody>
          <a:bodyPr wrap="none">
            <a:spAutoFit/>
          </a:bodyPr>
          <a:lstStyle/>
          <a:p>
            <a:pPr algn="ctr"/>
            <a:r>
              <a:rPr lang="en-US" b="1" dirty="0">
                <a:latin typeface="Times New Roman"/>
                <a:cs typeface="Times New Roman"/>
              </a:rPr>
              <a:t>Mohamed Abuella</a:t>
            </a:r>
          </a:p>
          <a:p>
            <a:pPr algn="ctr"/>
            <a:r>
              <a:rPr lang="en-US" sz="1500" dirty="0">
                <a:latin typeface="Times New Roman"/>
                <a:cs typeface="Times New Roman"/>
                <a:hlinkClick r:id="rId6"/>
              </a:rPr>
              <a:t>https://mohamedabuella.github.io</a:t>
            </a:r>
            <a:r>
              <a:rPr lang="en-US" sz="1500" dirty="0">
                <a:latin typeface="Times New Roman"/>
                <a:cs typeface="Times New Roman"/>
              </a:rPr>
              <a:t> </a:t>
            </a:r>
          </a:p>
        </p:txBody>
      </p:sp>
      <p:sp>
        <p:nvSpPr>
          <p:cNvPr id="9" name="Rectangle 8"/>
          <p:cNvSpPr/>
          <p:nvPr/>
        </p:nvSpPr>
        <p:spPr>
          <a:xfrm>
            <a:off x="2550232" y="5388851"/>
            <a:ext cx="3812032" cy="507831"/>
          </a:xfrm>
          <a:prstGeom prst="rect">
            <a:avLst/>
          </a:prstGeom>
        </p:spPr>
        <p:txBody>
          <a:bodyPr wrap="square">
            <a:spAutoFit/>
          </a:bodyPr>
          <a:lstStyle/>
          <a:p>
            <a:pPr algn="ctr"/>
            <a:r>
              <a:rPr lang="en-US" altLang="en-US" sz="1350" dirty="0">
                <a:latin typeface="Times New Roman" panose="02020603050405020304" pitchFamily="18" charset="0"/>
                <a:cs typeface="Times New Roman" panose="02020603050405020304" pitchFamily="18" charset="0"/>
              </a:rPr>
              <a:t>Energy Production and Infrastructure Center </a:t>
            </a:r>
          </a:p>
          <a:p>
            <a:pPr algn="ctr"/>
            <a:r>
              <a:rPr lang="en-US" altLang="en-US" sz="1350" dirty="0">
                <a:latin typeface="Times New Roman" panose="02020603050405020304" pitchFamily="18" charset="0"/>
                <a:cs typeface="Times New Roman" panose="02020603050405020304" pitchFamily="18" charset="0"/>
              </a:rPr>
              <a:t>University of North Carolina at Charlotte</a:t>
            </a:r>
          </a:p>
        </p:txBody>
      </p:sp>
    </p:spTree>
    <p:extLst>
      <p:ext uri="{BB962C8B-B14F-4D97-AF65-F5344CB8AC3E}">
        <p14:creationId xmlns:p14="http://schemas.microsoft.com/office/powerpoint/2010/main" val="927029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90ABA8D-E190-4E0C-8A43-2E220723DDEA}"/>
              </a:ext>
            </a:extLst>
          </p:cNvPr>
          <p:cNvSpPr/>
          <p:nvPr/>
        </p:nvSpPr>
        <p:spPr>
          <a:xfrm>
            <a:off x="732452" y="4806010"/>
            <a:ext cx="7767735" cy="369332"/>
          </a:xfrm>
          <a:prstGeom prst="rect">
            <a:avLst/>
          </a:prstGeom>
        </p:spPr>
        <p:txBody>
          <a:bodyPr wrap="square">
            <a:spAutoFit/>
          </a:bodyPr>
          <a:lstStyle/>
          <a:p>
            <a:r>
              <a:rPr lang="en-US" dirty="0"/>
              <a:t>Four U.S. Locations for Comparison of Renewable Energy Modeling and Analysis</a:t>
            </a:r>
          </a:p>
        </p:txBody>
      </p:sp>
      <p:pic>
        <p:nvPicPr>
          <p:cNvPr id="11" name="Picture 10" descr="A picture containing text, map&#10;&#10;Description automatically generated">
            <a:extLst>
              <a:ext uri="{FF2B5EF4-FFF2-40B4-BE49-F238E27FC236}">
                <a16:creationId xmlns:a16="http://schemas.microsoft.com/office/drawing/2014/main" id="{57595296-B43C-4A86-950B-61AD1B6A7508}"/>
              </a:ext>
            </a:extLst>
          </p:cNvPr>
          <p:cNvPicPr>
            <a:picLocks noChangeAspect="1"/>
          </p:cNvPicPr>
          <p:nvPr/>
        </p:nvPicPr>
        <p:blipFill rotWithShape="1">
          <a:blip r:embed="rId2">
            <a:extLst>
              <a:ext uri="{28A0092B-C50C-407E-A947-70E740481C1C}">
                <a14:useLocalDpi xmlns:a14="http://schemas.microsoft.com/office/drawing/2010/main" val="0"/>
              </a:ext>
            </a:extLst>
          </a:blip>
          <a:srcRect t="30204" b="39456"/>
          <a:stretch/>
        </p:blipFill>
        <p:spPr>
          <a:xfrm>
            <a:off x="721214" y="967376"/>
            <a:ext cx="7701572" cy="3680927"/>
          </a:xfrm>
          <a:prstGeom prst="rect">
            <a:avLst/>
          </a:prstGeom>
        </p:spPr>
      </p:pic>
      <p:sp>
        <p:nvSpPr>
          <p:cNvPr id="15" name="Rectangle 14">
            <a:extLst>
              <a:ext uri="{FF2B5EF4-FFF2-40B4-BE49-F238E27FC236}">
                <a16:creationId xmlns:a16="http://schemas.microsoft.com/office/drawing/2014/main" id="{159D3AB7-606E-4EAD-AE7C-F29289BBE9A0}"/>
              </a:ext>
            </a:extLst>
          </p:cNvPr>
          <p:cNvSpPr/>
          <p:nvPr/>
        </p:nvSpPr>
        <p:spPr>
          <a:xfrm>
            <a:off x="2137876" y="5175342"/>
            <a:ext cx="4320074" cy="338554"/>
          </a:xfrm>
          <a:prstGeom prst="rect">
            <a:avLst/>
          </a:prstGeom>
        </p:spPr>
        <p:txBody>
          <a:bodyPr wrap="square">
            <a:spAutoFit/>
          </a:bodyPr>
          <a:lstStyle/>
          <a:p>
            <a:r>
              <a:rPr lang="en-US" sz="1600" dirty="0"/>
              <a:t>Charlotte NC, Boston MA, Boulder CO, Tucson AZ.</a:t>
            </a:r>
          </a:p>
        </p:txBody>
      </p:sp>
      <p:sp>
        <p:nvSpPr>
          <p:cNvPr id="3" name="Slide Number Placeholder 2">
            <a:extLst>
              <a:ext uri="{FF2B5EF4-FFF2-40B4-BE49-F238E27FC236}">
                <a16:creationId xmlns:a16="http://schemas.microsoft.com/office/drawing/2014/main" id="{A8520013-B16B-4263-A333-E7A644BBF79A}"/>
              </a:ext>
            </a:extLst>
          </p:cNvPr>
          <p:cNvSpPr>
            <a:spLocks noGrp="1"/>
          </p:cNvSpPr>
          <p:nvPr>
            <p:ph type="sldNum" sz="quarter" idx="12"/>
          </p:nvPr>
        </p:nvSpPr>
        <p:spPr/>
        <p:txBody>
          <a:bodyPr/>
          <a:lstStyle/>
          <a:p>
            <a:fld id="{564B1479-74DF-4380-85F6-AB0A2FFC7165}" type="slidenum">
              <a:rPr lang="en-US" smtClean="0"/>
              <a:t>3</a:t>
            </a:fld>
            <a:endParaRPr lang="en-US"/>
          </a:p>
        </p:txBody>
      </p:sp>
      <p:sp>
        <p:nvSpPr>
          <p:cNvPr id="7" name="TextBox 6">
            <a:extLst>
              <a:ext uri="{FF2B5EF4-FFF2-40B4-BE49-F238E27FC236}">
                <a16:creationId xmlns:a16="http://schemas.microsoft.com/office/drawing/2014/main" id="{0F3B6A5C-A683-48C0-BEC8-1710C77768FE}"/>
              </a:ext>
            </a:extLst>
          </p:cNvPr>
          <p:cNvSpPr txBox="1"/>
          <p:nvPr/>
        </p:nvSpPr>
        <p:spPr>
          <a:xfrm>
            <a:off x="3000600" y="489739"/>
            <a:ext cx="3380734" cy="369332"/>
          </a:xfrm>
          <a:prstGeom prst="rect">
            <a:avLst/>
          </a:prstGeom>
          <a:noFill/>
        </p:spPr>
        <p:txBody>
          <a:bodyPr wrap="none" rtlCol="0">
            <a:spAutoFit/>
          </a:bodyPr>
          <a:lstStyle/>
          <a:p>
            <a:r>
              <a:rPr lang="en-US" dirty="0"/>
              <a:t>For Different Locations in the U.S. </a:t>
            </a:r>
          </a:p>
        </p:txBody>
      </p:sp>
      <p:sp>
        <p:nvSpPr>
          <p:cNvPr id="8" name="Rectangle 7">
            <a:extLst>
              <a:ext uri="{FF2B5EF4-FFF2-40B4-BE49-F238E27FC236}">
                <a16:creationId xmlns:a16="http://schemas.microsoft.com/office/drawing/2014/main" id="{450BC685-9433-415B-AC0F-3EABC7EDE3F8}"/>
              </a:ext>
            </a:extLst>
          </p:cNvPr>
          <p:cNvSpPr/>
          <p:nvPr/>
        </p:nvSpPr>
        <p:spPr>
          <a:xfrm>
            <a:off x="496431" y="5521292"/>
            <a:ext cx="7926355" cy="369332"/>
          </a:xfrm>
          <a:prstGeom prst="rect">
            <a:avLst/>
          </a:prstGeom>
        </p:spPr>
        <p:txBody>
          <a:bodyPr wrap="square">
            <a:spAutoFit/>
          </a:bodyPr>
          <a:lstStyle/>
          <a:p>
            <a:r>
              <a:rPr lang="en-US" dirty="0"/>
              <a:t>Data are retrieved from NREL’s Developer Network: </a:t>
            </a:r>
            <a:r>
              <a:rPr lang="en-US" dirty="0">
                <a:hlinkClick r:id="rId3"/>
              </a:rPr>
              <a:t>https://developer.nrel.gov/</a:t>
            </a:r>
            <a:endParaRPr lang="en-US" dirty="0"/>
          </a:p>
        </p:txBody>
      </p:sp>
      <p:sp>
        <p:nvSpPr>
          <p:cNvPr id="10" name="Rectangle 9">
            <a:extLst>
              <a:ext uri="{FF2B5EF4-FFF2-40B4-BE49-F238E27FC236}">
                <a16:creationId xmlns:a16="http://schemas.microsoft.com/office/drawing/2014/main" id="{D20966A2-2619-47CE-A4F1-ED3B9160C6FE}"/>
              </a:ext>
            </a:extLst>
          </p:cNvPr>
          <p:cNvSpPr/>
          <p:nvPr/>
        </p:nvSpPr>
        <p:spPr>
          <a:xfrm>
            <a:off x="1905397" y="120407"/>
            <a:ext cx="5571141" cy="369332"/>
          </a:xfrm>
          <a:prstGeom prst="rect">
            <a:avLst/>
          </a:prstGeom>
        </p:spPr>
        <p:txBody>
          <a:bodyPr wrap="none">
            <a:spAutoFit/>
          </a:bodyPr>
          <a:lstStyle/>
          <a:p>
            <a:r>
              <a:rPr lang="en-US" b="1" dirty="0"/>
              <a:t>Wind and Solar Energy Resources Modeling and Analysis</a:t>
            </a:r>
          </a:p>
        </p:txBody>
      </p:sp>
      <p:sp>
        <p:nvSpPr>
          <p:cNvPr id="12" name="Date Placeholder 1">
            <a:extLst>
              <a:ext uri="{FF2B5EF4-FFF2-40B4-BE49-F238E27FC236}">
                <a16:creationId xmlns:a16="http://schemas.microsoft.com/office/drawing/2014/main" id="{06774C40-67FC-48CB-BC79-5FEC1779B919}"/>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3169833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A8E88E-B7CB-4D63-A11F-FB00C89F18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2883"/>
            <a:ext cx="4480560" cy="2572998"/>
          </a:xfrm>
          <a:prstGeom prst="rect">
            <a:avLst/>
          </a:prstGeom>
        </p:spPr>
      </p:pic>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4</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4D4E8ED8-489C-4EF9-9C5A-7F476E22F9F2}"/>
              </a:ext>
            </a:extLst>
          </p:cNvPr>
          <p:cNvPicPr>
            <a:picLocks noChangeAspect="1"/>
          </p:cNvPicPr>
          <p:nvPr/>
        </p:nvPicPr>
        <p:blipFill>
          <a:blip r:embed="rId3"/>
          <a:stretch>
            <a:fillRect/>
          </a:stretch>
        </p:blipFill>
        <p:spPr>
          <a:xfrm>
            <a:off x="51066" y="3799948"/>
            <a:ext cx="4480560" cy="2524358"/>
          </a:xfrm>
          <a:prstGeom prst="rect">
            <a:avLst/>
          </a:prstGeom>
        </p:spPr>
      </p:pic>
      <p:pic>
        <p:nvPicPr>
          <p:cNvPr id="10" name="Picture 9">
            <a:extLst>
              <a:ext uri="{FF2B5EF4-FFF2-40B4-BE49-F238E27FC236}">
                <a16:creationId xmlns:a16="http://schemas.microsoft.com/office/drawing/2014/main" id="{11BBACBA-0D99-4F88-BF9B-397680BFAF38}"/>
              </a:ext>
            </a:extLst>
          </p:cNvPr>
          <p:cNvPicPr>
            <a:picLocks noChangeAspect="1"/>
          </p:cNvPicPr>
          <p:nvPr/>
        </p:nvPicPr>
        <p:blipFill>
          <a:blip r:embed="rId4"/>
          <a:stretch>
            <a:fillRect/>
          </a:stretch>
        </p:blipFill>
        <p:spPr>
          <a:xfrm>
            <a:off x="4663442" y="771523"/>
            <a:ext cx="4480560" cy="2524358"/>
          </a:xfrm>
          <a:prstGeom prst="rect">
            <a:avLst/>
          </a:prstGeom>
        </p:spPr>
      </p:pic>
      <p:pic>
        <p:nvPicPr>
          <p:cNvPr id="11" name="Picture 10">
            <a:extLst>
              <a:ext uri="{FF2B5EF4-FFF2-40B4-BE49-F238E27FC236}">
                <a16:creationId xmlns:a16="http://schemas.microsoft.com/office/drawing/2014/main" id="{D943A766-3FAB-4ED6-9C0F-3BDB86EFF3B1}"/>
              </a:ext>
            </a:extLst>
          </p:cNvPr>
          <p:cNvPicPr>
            <a:picLocks noChangeAspect="1"/>
          </p:cNvPicPr>
          <p:nvPr/>
        </p:nvPicPr>
        <p:blipFill>
          <a:blip r:embed="rId5"/>
          <a:stretch>
            <a:fillRect/>
          </a:stretch>
        </p:blipFill>
        <p:spPr>
          <a:xfrm>
            <a:off x="4656588" y="3799948"/>
            <a:ext cx="4480560" cy="2524358"/>
          </a:xfrm>
          <a:prstGeom prst="rect">
            <a:avLst/>
          </a:prstGeom>
        </p:spPr>
      </p:pic>
      <p:sp>
        <p:nvSpPr>
          <p:cNvPr id="12" name="Rectangle 11">
            <a:extLst>
              <a:ext uri="{FF2B5EF4-FFF2-40B4-BE49-F238E27FC236}">
                <a16:creationId xmlns:a16="http://schemas.microsoft.com/office/drawing/2014/main" id="{5DF65E3B-2B85-4479-8F53-870DB799F05E}"/>
              </a:ext>
            </a:extLst>
          </p:cNvPr>
          <p:cNvSpPr/>
          <p:nvPr/>
        </p:nvSpPr>
        <p:spPr>
          <a:xfrm>
            <a:off x="1622490" y="462704"/>
            <a:ext cx="5901613" cy="369332"/>
          </a:xfrm>
          <a:prstGeom prst="rect">
            <a:avLst/>
          </a:prstGeom>
        </p:spPr>
        <p:txBody>
          <a:bodyPr wrap="square">
            <a:spAutoFit/>
          </a:bodyPr>
          <a:lstStyle/>
          <a:p>
            <a:pPr algn="ctr"/>
            <a:r>
              <a:rPr lang="en-US" dirty="0"/>
              <a:t>Time series of wind speed at height 100m (m/s)</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C2C6ADC-9019-4AD6-A1F9-E330210D09AD}"/>
                  </a:ext>
                </a:extLst>
              </p:cNvPr>
              <p:cNvSpPr txBox="1"/>
              <p:nvPr/>
            </p:nvSpPr>
            <p:spPr>
              <a:xfrm>
                <a:off x="3814088" y="3267968"/>
                <a:ext cx="2096854" cy="576183"/>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ysClr val="windowText" lastClr="000000"/>
                          </a:solidFill>
                          <a:latin typeface="Cambria Math" panose="02040503050406030204" pitchFamily="18" charset="0"/>
                        </a:rPr>
                        <m:t>𝑃𝑤</m:t>
                      </m:r>
                      <m:r>
                        <a:rPr lang="en-US" sz="2000" b="0" i="1" smtClean="0">
                          <a:solidFill>
                            <a:sysClr val="windowText" lastClr="000000"/>
                          </a:solidFill>
                          <a:latin typeface="Cambria Math" panose="02040503050406030204" pitchFamily="18" charset="0"/>
                        </a:rPr>
                        <m:t>=</m:t>
                      </m:r>
                      <m:f>
                        <m:fPr>
                          <m:ctrlPr>
                            <a:rPr lang="en-US" sz="2000" b="0" i="1" smtClean="0">
                              <a:solidFill>
                                <a:sysClr val="windowText" lastClr="000000"/>
                              </a:solidFill>
                              <a:latin typeface="Cambria Math" panose="02040503050406030204" pitchFamily="18" charset="0"/>
                            </a:rPr>
                          </m:ctrlPr>
                        </m:fPr>
                        <m:num>
                          <m:r>
                            <a:rPr lang="en-US" sz="2000" b="0" i="1" smtClean="0">
                              <a:solidFill>
                                <a:sysClr val="windowText" lastClr="000000"/>
                              </a:solidFill>
                              <a:latin typeface="Cambria Math" panose="02040503050406030204" pitchFamily="18" charset="0"/>
                            </a:rPr>
                            <m:t>1</m:t>
                          </m:r>
                        </m:num>
                        <m:den>
                          <m:r>
                            <a:rPr lang="en-US" sz="2000" b="0" i="1" smtClean="0">
                              <a:solidFill>
                                <a:sysClr val="windowText" lastClr="000000"/>
                              </a:solidFill>
                              <a:latin typeface="Cambria Math" panose="02040503050406030204" pitchFamily="18" charset="0"/>
                            </a:rPr>
                            <m:t>2</m:t>
                          </m:r>
                        </m:den>
                      </m:f>
                      <m:r>
                        <a:rPr lang="en-US" sz="2000" b="0" i="1" smtClean="0">
                          <a:solidFill>
                            <a:sysClr val="windowText" lastClr="000000"/>
                          </a:solidFill>
                          <a:latin typeface="Cambria Math" panose="02040503050406030204" pitchFamily="18" charset="0"/>
                          <a:ea typeface="Cambria Math" panose="02040503050406030204" pitchFamily="18" charset="0"/>
                        </a:rPr>
                        <m:t>𝜌</m:t>
                      </m:r>
                      <m:r>
                        <a:rPr lang="en-US" sz="2000" b="0" i="1" smtClean="0">
                          <a:solidFill>
                            <a:sysClr val="windowText" lastClr="000000"/>
                          </a:solidFill>
                          <a:latin typeface="Cambria Math" panose="02040503050406030204" pitchFamily="18" charset="0"/>
                        </a:rPr>
                        <m:t>𝐴</m:t>
                      </m:r>
                      <m:sSup>
                        <m:sSupPr>
                          <m:ctrlPr>
                            <a:rPr lang="en-US" sz="2000" b="1" i="1" smtClean="0">
                              <a:solidFill>
                                <a:srgbClr val="FF0000"/>
                              </a:solidFill>
                              <a:latin typeface="Cambria Math" panose="02040503050406030204" pitchFamily="18" charset="0"/>
                            </a:rPr>
                          </m:ctrlPr>
                        </m:sSupPr>
                        <m:e>
                          <m:r>
                            <a:rPr lang="en-US" sz="2000" b="1" i="1" smtClean="0">
                              <a:solidFill>
                                <a:srgbClr val="FF0000"/>
                              </a:solidFill>
                              <a:latin typeface="Cambria Math" panose="02040503050406030204" pitchFamily="18" charset="0"/>
                            </a:rPr>
                            <m:t>𝒗</m:t>
                          </m:r>
                        </m:e>
                        <m:sup>
                          <m:r>
                            <a:rPr lang="en-US" sz="2000" b="1" i="1" smtClean="0">
                              <a:solidFill>
                                <a:srgbClr val="FF0000"/>
                              </a:solidFill>
                              <a:latin typeface="Cambria Math" panose="02040503050406030204" pitchFamily="18" charset="0"/>
                            </a:rPr>
                            <m:t>𝟑</m:t>
                          </m:r>
                        </m:sup>
                      </m:sSup>
                    </m:oMath>
                  </m:oMathPara>
                </a14:m>
                <a:endParaRPr lang="en-US" sz="2000" b="1" dirty="0">
                  <a:solidFill>
                    <a:sysClr val="windowText" lastClr="000000"/>
                  </a:solidFill>
                </a:endParaRPr>
              </a:p>
            </p:txBody>
          </p:sp>
        </mc:Choice>
        <mc:Fallback xmlns="">
          <p:sp>
            <p:nvSpPr>
              <p:cNvPr id="17" name="TextBox 16">
                <a:extLst>
                  <a:ext uri="{FF2B5EF4-FFF2-40B4-BE49-F238E27FC236}">
                    <a16:creationId xmlns:a16="http://schemas.microsoft.com/office/drawing/2014/main" id="{2C2C6ADC-9019-4AD6-A1F9-E330210D09AD}"/>
                  </a:ext>
                </a:extLst>
              </p:cNvPr>
              <p:cNvSpPr txBox="1">
                <a:spLocks noRot="1" noChangeAspect="1" noMove="1" noResize="1" noEditPoints="1" noAdjustHandles="1" noChangeArrowheads="1" noChangeShapeType="1" noTextEdit="1"/>
              </p:cNvSpPr>
              <p:nvPr/>
            </p:nvSpPr>
            <p:spPr>
              <a:xfrm>
                <a:off x="3814088" y="3267968"/>
                <a:ext cx="2096854" cy="576183"/>
              </a:xfrm>
              <a:prstGeom prst="rect">
                <a:avLst/>
              </a:prstGeom>
              <a:blipFill>
                <a:blip r:embed="rId6"/>
                <a:stretch>
                  <a:fillRect/>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878E9C76-FC5B-436C-B95A-63FDADCEC6EE}"/>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
        <p:nvSpPr>
          <p:cNvPr id="16" name="Date Placeholder 1">
            <a:extLst>
              <a:ext uri="{FF2B5EF4-FFF2-40B4-BE49-F238E27FC236}">
                <a16:creationId xmlns:a16="http://schemas.microsoft.com/office/drawing/2014/main" id="{3EBC181B-A7B7-4754-A5D3-828804262611}"/>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881104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5</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12" name="Picture 11">
            <a:extLst>
              <a:ext uri="{FF2B5EF4-FFF2-40B4-BE49-F238E27FC236}">
                <a16:creationId xmlns:a16="http://schemas.microsoft.com/office/drawing/2014/main" id="{92D61122-BB17-43D8-8ED5-89D5E5CBBC6E}"/>
              </a:ext>
            </a:extLst>
          </p:cNvPr>
          <p:cNvPicPr>
            <a:picLocks noChangeAspect="1"/>
          </p:cNvPicPr>
          <p:nvPr/>
        </p:nvPicPr>
        <p:blipFill>
          <a:blip r:embed="rId2"/>
          <a:stretch>
            <a:fillRect/>
          </a:stretch>
        </p:blipFill>
        <p:spPr>
          <a:xfrm>
            <a:off x="0" y="744745"/>
            <a:ext cx="4480560" cy="2524358"/>
          </a:xfrm>
          <a:prstGeom prst="rect">
            <a:avLst/>
          </a:prstGeom>
        </p:spPr>
      </p:pic>
      <p:pic>
        <p:nvPicPr>
          <p:cNvPr id="13" name="Picture 12">
            <a:extLst>
              <a:ext uri="{FF2B5EF4-FFF2-40B4-BE49-F238E27FC236}">
                <a16:creationId xmlns:a16="http://schemas.microsoft.com/office/drawing/2014/main" id="{15A6F85C-1A32-41AA-A3D1-B5188F5BDEBD}"/>
              </a:ext>
            </a:extLst>
          </p:cNvPr>
          <p:cNvPicPr>
            <a:picLocks noChangeAspect="1"/>
          </p:cNvPicPr>
          <p:nvPr/>
        </p:nvPicPr>
        <p:blipFill>
          <a:blip r:embed="rId3"/>
          <a:stretch>
            <a:fillRect/>
          </a:stretch>
        </p:blipFill>
        <p:spPr>
          <a:xfrm>
            <a:off x="36635" y="3831993"/>
            <a:ext cx="4480560" cy="2524358"/>
          </a:xfrm>
          <a:prstGeom prst="rect">
            <a:avLst/>
          </a:prstGeom>
        </p:spPr>
      </p:pic>
      <p:pic>
        <p:nvPicPr>
          <p:cNvPr id="14" name="Picture 13">
            <a:extLst>
              <a:ext uri="{FF2B5EF4-FFF2-40B4-BE49-F238E27FC236}">
                <a16:creationId xmlns:a16="http://schemas.microsoft.com/office/drawing/2014/main" id="{CC4D59A6-1D2D-45BF-B974-612F56083A8B}"/>
              </a:ext>
            </a:extLst>
          </p:cNvPr>
          <p:cNvPicPr>
            <a:picLocks noChangeAspect="1"/>
          </p:cNvPicPr>
          <p:nvPr/>
        </p:nvPicPr>
        <p:blipFill>
          <a:blip r:embed="rId4"/>
          <a:stretch>
            <a:fillRect/>
          </a:stretch>
        </p:blipFill>
        <p:spPr>
          <a:xfrm>
            <a:off x="4663440" y="752717"/>
            <a:ext cx="4480560" cy="2524370"/>
          </a:xfrm>
          <a:prstGeom prst="rect">
            <a:avLst/>
          </a:prstGeom>
        </p:spPr>
      </p:pic>
      <p:pic>
        <p:nvPicPr>
          <p:cNvPr id="15" name="Picture 14">
            <a:extLst>
              <a:ext uri="{FF2B5EF4-FFF2-40B4-BE49-F238E27FC236}">
                <a16:creationId xmlns:a16="http://schemas.microsoft.com/office/drawing/2014/main" id="{C515203E-E09B-47AE-A36C-2C63226E1BC6}"/>
              </a:ext>
            </a:extLst>
          </p:cNvPr>
          <p:cNvPicPr>
            <a:picLocks noChangeAspect="1"/>
          </p:cNvPicPr>
          <p:nvPr/>
        </p:nvPicPr>
        <p:blipFill>
          <a:blip r:embed="rId5"/>
          <a:stretch>
            <a:fillRect/>
          </a:stretch>
        </p:blipFill>
        <p:spPr>
          <a:xfrm>
            <a:off x="4650130" y="3831993"/>
            <a:ext cx="4480560" cy="2524358"/>
          </a:xfrm>
          <a:prstGeom prst="rect">
            <a:avLst/>
          </a:prstGeom>
        </p:spPr>
      </p:pic>
      <p:sp>
        <p:nvSpPr>
          <p:cNvPr id="16" name="Rectangle 15">
            <a:extLst>
              <a:ext uri="{FF2B5EF4-FFF2-40B4-BE49-F238E27FC236}">
                <a16:creationId xmlns:a16="http://schemas.microsoft.com/office/drawing/2014/main" id="{F084DC6E-F927-4674-8570-8C6F1C3A2378}"/>
              </a:ext>
            </a:extLst>
          </p:cNvPr>
          <p:cNvSpPr/>
          <p:nvPr/>
        </p:nvSpPr>
        <p:spPr>
          <a:xfrm>
            <a:off x="1622490" y="462704"/>
            <a:ext cx="5901613" cy="369332"/>
          </a:xfrm>
          <a:prstGeom prst="rect">
            <a:avLst/>
          </a:prstGeom>
        </p:spPr>
        <p:txBody>
          <a:bodyPr wrap="square">
            <a:spAutoFit/>
          </a:bodyPr>
          <a:lstStyle/>
          <a:p>
            <a:pPr algn="ctr"/>
            <a:r>
              <a:rPr lang="en-US" dirty="0"/>
              <a:t>Boxplots of monthly distribution of wind speed</a:t>
            </a:r>
          </a:p>
        </p:txBody>
      </p:sp>
      <p:sp>
        <p:nvSpPr>
          <p:cNvPr id="18" name="Rectangle 17">
            <a:extLst>
              <a:ext uri="{FF2B5EF4-FFF2-40B4-BE49-F238E27FC236}">
                <a16:creationId xmlns:a16="http://schemas.microsoft.com/office/drawing/2014/main" id="{282BFB0E-A509-4B59-9EB5-D51AA3483E5E}"/>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
        <p:nvSpPr>
          <p:cNvPr id="17" name="Date Placeholder 1">
            <a:extLst>
              <a:ext uri="{FF2B5EF4-FFF2-40B4-BE49-F238E27FC236}">
                <a16:creationId xmlns:a16="http://schemas.microsoft.com/office/drawing/2014/main" id="{93A44239-83D4-4F36-B64E-0890A4C5C2A3}"/>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2789876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6</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5A5BAA74-87AB-4CCA-A64B-D9A872C6478C}"/>
              </a:ext>
            </a:extLst>
          </p:cNvPr>
          <p:cNvPicPr>
            <a:picLocks noChangeAspect="1"/>
          </p:cNvPicPr>
          <p:nvPr/>
        </p:nvPicPr>
        <p:blipFill>
          <a:blip r:embed="rId2"/>
          <a:stretch>
            <a:fillRect/>
          </a:stretch>
        </p:blipFill>
        <p:spPr>
          <a:xfrm>
            <a:off x="0" y="783702"/>
            <a:ext cx="4480560" cy="2524358"/>
          </a:xfrm>
          <a:prstGeom prst="rect">
            <a:avLst/>
          </a:prstGeom>
        </p:spPr>
      </p:pic>
      <p:pic>
        <p:nvPicPr>
          <p:cNvPr id="10" name="Picture 9">
            <a:extLst>
              <a:ext uri="{FF2B5EF4-FFF2-40B4-BE49-F238E27FC236}">
                <a16:creationId xmlns:a16="http://schemas.microsoft.com/office/drawing/2014/main" id="{B0521865-5053-483A-8B96-472B3330F928}"/>
              </a:ext>
            </a:extLst>
          </p:cNvPr>
          <p:cNvPicPr>
            <a:picLocks noChangeAspect="1"/>
          </p:cNvPicPr>
          <p:nvPr/>
        </p:nvPicPr>
        <p:blipFill>
          <a:blip r:embed="rId3"/>
          <a:stretch>
            <a:fillRect/>
          </a:stretch>
        </p:blipFill>
        <p:spPr>
          <a:xfrm>
            <a:off x="0" y="3831981"/>
            <a:ext cx="4480560" cy="2524370"/>
          </a:xfrm>
          <a:prstGeom prst="rect">
            <a:avLst/>
          </a:prstGeom>
        </p:spPr>
      </p:pic>
      <p:pic>
        <p:nvPicPr>
          <p:cNvPr id="11" name="Picture 10">
            <a:extLst>
              <a:ext uri="{FF2B5EF4-FFF2-40B4-BE49-F238E27FC236}">
                <a16:creationId xmlns:a16="http://schemas.microsoft.com/office/drawing/2014/main" id="{FD276A14-5535-4C20-9CCB-9805344B7E30}"/>
              </a:ext>
            </a:extLst>
          </p:cNvPr>
          <p:cNvPicPr>
            <a:picLocks noChangeAspect="1"/>
          </p:cNvPicPr>
          <p:nvPr/>
        </p:nvPicPr>
        <p:blipFill>
          <a:blip r:embed="rId4"/>
          <a:stretch>
            <a:fillRect/>
          </a:stretch>
        </p:blipFill>
        <p:spPr>
          <a:xfrm>
            <a:off x="4663440" y="783690"/>
            <a:ext cx="4480560" cy="2524370"/>
          </a:xfrm>
          <a:prstGeom prst="rect">
            <a:avLst/>
          </a:prstGeom>
        </p:spPr>
      </p:pic>
      <p:pic>
        <p:nvPicPr>
          <p:cNvPr id="12" name="Picture 11">
            <a:extLst>
              <a:ext uri="{FF2B5EF4-FFF2-40B4-BE49-F238E27FC236}">
                <a16:creationId xmlns:a16="http://schemas.microsoft.com/office/drawing/2014/main" id="{DE452AAA-C7F0-430F-A111-72394CE0FEA0}"/>
              </a:ext>
            </a:extLst>
          </p:cNvPr>
          <p:cNvPicPr>
            <a:picLocks noChangeAspect="1"/>
          </p:cNvPicPr>
          <p:nvPr/>
        </p:nvPicPr>
        <p:blipFill>
          <a:blip r:embed="rId5"/>
          <a:stretch>
            <a:fillRect/>
          </a:stretch>
        </p:blipFill>
        <p:spPr>
          <a:xfrm>
            <a:off x="4651908" y="3879830"/>
            <a:ext cx="4480560" cy="2524358"/>
          </a:xfrm>
          <a:prstGeom prst="rect">
            <a:avLst/>
          </a:prstGeom>
        </p:spPr>
      </p:pic>
      <p:sp>
        <p:nvSpPr>
          <p:cNvPr id="13" name="Rectangle 12">
            <a:extLst>
              <a:ext uri="{FF2B5EF4-FFF2-40B4-BE49-F238E27FC236}">
                <a16:creationId xmlns:a16="http://schemas.microsoft.com/office/drawing/2014/main" id="{DA97B2E1-4D0E-4C3E-BE6F-E85366907655}"/>
              </a:ext>
            </a:extLst>
          </p:cNvPr>
          <p:cNvSpPr/>
          <p:nvPr/>
        </p:nvSpPr>
        <p:spPr>
          <a:xfrm>
            <a:off x="1622490" y="462704"/>
            <a:ext cx="5901613" cy="369332"/>
          </a:xfrm>
          <a:prstGeom prst="rect">
            <a:avLst/>
          </a:prstGeom>
        </p:spPr>
        <p:txBody>
          <a:bodyPr wrap="square">
            <a:spAutoFit/>
          </a:bodyPr>
          <a:lstStyle/>
          <a:p>
            <a:pPr algn="ctr"/>
            <a:r>
              <a:rPr lang="en-US" dirty="0"/>
              <a:t>Wind Roses of Wind Speed</a:t>
            </a:r>
          </a:p>
        </p:txBody>
      </p:sp>
      <p:sp>
        <p:nvSpPr>
          <p:cNvPr id="3" name="Rectangle 2">
            <a:extLst>
              <a:ext uri="{FF2B5EF4-FFF2-40B4-BE49-F238E27FC236}">
                <a16:creationId xmlns:a16="http://schemas.microsoft.com/office/drawing/2014/main" id="{2555E2D8-644E-4703-9835-CCEF5E021422}"/>
              </a:ext>
            </a:extLst>
          </p:cNvPr>
          <p:cNvSpPr/>
          <p:nvPr/>
        </p:nvSpPr>
        <p:spPr>
          <a:xfrm>
            <a:off x="1622490" y="3269103"/>
            <a:ext cx="6186413" cy="369332"/>
          </a:xfrm>
          <a:prstGeom prst="rect">
            <a:avLst/>
          </a:prstGeom>
        </p:spPr>
        <p:txBody>
          <a:bodyPr wrap="square">
            <a:spAutoFit/>
          </a:bodyPr>
          <a:lstStyle/>
          <a:p>
            <a:pPr algn="ctr"/>
            <a:r>
              <a:rPr lang="en-US" dirty="0"/>
              <a:t>Distribution of wind direction and speed </a:t>
            </a:r>
          </a:p>
        </p:txBody>
      </p:sp>
      <p:sp>
        <p:nvSpPr>
          <p:cNvPr id="15" name="Rectangle 14">
            <a:extLst>
              <a:ext uri="{FF2B5EF4-FFF2-40B4-BE49-F238E27FC236}">
                <a16:creationId xmlns:a16="http://schemas.microsoft.com/office/drawing/2014/main" id="{0DCAD325-D6F2-4166-986C-AA33116D08FA}"/>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
        <p:nvSpPr>
          <p:cNvPr id="16" name="Date Placeholder 1">
            <a:extLst>
              <a:ext uri="{FF2B5EF4-FFF2-40B4-BE49-F238E27FC236}">
                <a16:creationId xmlns:a16="http://schemas.microsoft.com/office/drawing/2014/main" id="{A6639697-16A6-4AD8-BA01-F392409DD8D2}"/>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2782313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7</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01AA3901-EA44-4722-A15C-E3B1D80E0437}"/>
              </a:ext>
            </a:extLst>
          </p:cNvPr>
          <p:cNvPicPr>
            <a:picLocks noChangeAspect="1"/>
          </p:cNvPicPr>
          <p:nvPr/>
        </p:nvPicPr>
        <p:blipFill>
          <a:blip r:embed="rId2"/>
          <a:stretch>
            <a:fillRect/>
          </a:stretch>
        </p:blipFill>
        <p:spPr>
          <a:xfrm>
            <a:off x="0" y="711115"/>
            <a:ext cx="4480560" cy="2524358"/>
          </a:xfrm>
          <a:prstGeom prst="rect">
            <a:avLst/>
          </a:prstGeom>
        </p:spPr>
      </p:pic>
      <p:pic>
        <p:nvPicPr>
          <p:cNvPr id="10" name="Picture 9">
            <a:extLst>
              <a:ext uri="{FF2B5EF4-FFF2-40B4-BE49-F238E27FC236}">
                <a16:creationId xmlns:a16="http://schemas.microsoft.com/office/drawing/2014/main" id="{A412F697-F63C-45B3-8A2E-B50A6A7B6758}"/>
              </a:ext>
            </a:extLst>
          </p:cNvPr>
          <p:cNvPicPr>
            <a:picLocks noChangeAspect="1"/>
          </p:cNvPicPr>
          <p:nvPr/>
        </p:nvPicPr>
        <p:blipFill>
          <a:blip r:embed="rId3"/>
          <a:stretch>
            <a:fillRect/>
          </a:stretch>
        </p:blipFill>
        <p:spPr>
          <a:xfrm>
            <a:off x="9081" y="3870938"/>
            <a:ext cx="4480560" cy="2524358"/>
          </a:xfrm>
          <a:prstGeom prst="rect">
            <a:avLst/>
          </a:prstGeom>
        </p:spPr>
      </p:pic>
      <p:pic>
        <p:nvPicPr>
          <p:cNvPr id="11" name="Picture 10">
            <a:extLst>
              <a:ext uri="{FF2B5EF4-FFF2-40B4-BE49-F238E27FC236}">
                <a16:creationId xmlns:a16="http://schemas.microsoft.com/office/drawing/2014/main" id="{EAEEDFD0-4CB8-4019-B1AE-5F2A04F904DB}"/>
              </a:ext>
            </a:extLst>
          </p:cNvPr>
          <p:cNvPicPr>
            <a:picLocks noChangeAspect="1"/>
          </p:cNvPicPr>
          <p:nvPr/>
        </p:nvPicPr>
        <p:blipFill>
          <a:blip r:embed="rId4"/>
          <a:stretch>
            <a:fillRect/>
          </a:stretch>
        </p:blipFill>
        <p:spPr>
          <a:xfrm>
            <a:off x="4663440" y="711115"/>
            <a:ext cx="4480560" cy="2524358"/>
          </a:xfrm>
          <a:prstGeom prst="rect">
            <a:avLst/>
          </a:prstGeom>
        </p:spPr>
      </p:pic>
      <p:pic>
        <p:nvPicPr>
          <p:cNvPr id="12" name="Picture 11">
            <a:extLst>
              <a:ext uri="{FF2B5EF4-FFF2-40B4-BE49-F238E27FC236}">
                <a16:creationId xmlns:a16="http://schemas.microsoft.com/office/drawing/2014/main" id="{A3C802FA-F170-4543-8E79-CE7556CE74A4}"/>
              </a:ext>
            </a:extLst>
          </p:cNvPr>
          <p:cNvPicPr>
            <a:picLocks noChangeAspect="1"/>
          </p:cNvPicPr>
          <p:nvPr/>
        </p:nvPicPr>
        <p:blipFill>
          <a:blip r:embed="rId5"/>
          <a:stretch>
            <a:fillRect/>
          </a:stretch>
        </p:blipFill>
        <p:spPr>
          <a:xfrm>
            <a:off x="4663440" y="3870938"/>
            <a:ext cx="4480560" cy="2524358"/>
          </a:xfrm>
          <a:prstGeom prst="rect">
            <a:avLst/>
          </a:prstGeom>
        </p:spPr>
      </p:pic>
      <p:sp>
        <p:nvSpPr>
          <p:cNvPr id="13" name="Rectangle 12">
            <a:extLst>
              <a:ext uri="{FF2B5EF4-FFF2-40B4-BE49-F238E27FC236}">
                <a16:creationId xmlns:a16="http://schemas.microsoft.com/office/drawing/2014/main" id="{3ECE0BEB-A1FB-4C25-89AB-431474360720}"/>
              </a:ext>
            </a:extLst>
          </p:cNvPr>
          <p:cNvSpPr/>
          <p:nvPr/>
        </p:nvSpPr>
        <p:spPr>
          <a:xfrm>
            <a:off x="1622490" y="462704"/>
            <a:ext cx="5901613" cy="369332"/>
          </a:xfrm>
          <a:prstGeom prst="rect">
            <a:avLst/>
          </a:prstGeom>
        </p:spPr>
        <p:txBody>
          <a:bodyPr wrap="square">
            <a:spAutoFit/>
          </a:bodyPr>
          <a:lstStyle/>
          <a:p>
            <a:pPr algn="ctr"/>
            <a:r>
              <a:rPr lang="en-US" dirty="0"/>
              <a:t>Probability density distribution of wind speed</a:t>
            </a:r>
          </a:p>
        </p:txBody>
      </p:sp>
      <p:sp>
        <p:nvSpPr>
          <p:cNvPr id="15" name="Rectangle 14">
            <a:extLst>
              <a:ext uri="{FF2B5EF4-FFF2-40B4-BE49-F238E27FC236}">
                <a16:creationId xmlns:a16="http://schemas.microsoft.com/office/drawing/2014/main" id="{FAB9590D-B1CA-47C2-8BDE-6B51D8DAEB54}"/>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
        <p:nvSpPr>
          <p:cNvPr id="14" name="Date Placeholder 1">
            <a:extLst>
              <a:ext uri="{FF2B5EF4-FFF2-40B4-BE49-F238E27FC236}">
                <a16:creationId xmlns:a16="http://schemas.microsoft.com/office/drawing/2014/main" id="{3D9BBC89-4B0D-4F62-AA59-AED69CB067B4}"/>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2471904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8</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729602F4-D264-428A-8E00-270F06CE5A02}"/>
              </a:ext>
            </a:extLst>
          </p:cNvPr>
          <p:cNvPicPr>
            <a:picLocks noChangeAspect="1"/>
          </p:cNvPicPr>
          <p:nvPr/>
        </p:nvPicPr>
        <p:blipFill>
          <a:blip r:embed="rId2"/>
          <a:stretch>
            <a:fillRect/>
          </a:stretch>
        </p:blipFill>
        <p:spPr>
          <a:xfrm>
            <a:off x="0" y="795518"/>
            <a:ext cx="4480560" cy="2524358"/>
          </a:xfrm>
          <a:prstGeom prst="rect">
            <a:avLst/>
          </a:prstGeom>
        </p:spPr>
      </p:pic>
      <p:pic>
        <p:nvPicPr>
          <p:cNvPr id="10" name="Picture 9">
            <a:extLst>
              <a:ext uri="{FF2B5EF4-FFF2-40B4-BE49-F238E27FC236}">
                <a16:creationId xmlns:a16="http://schemas.microsoft.com/office/drawing/2014/main" id="{0AD6E144-BAFA-4E68-B3A1-B2F58FC6EBCE}"/>
              </a:ext>
            </a:extLst>
          </p:cNvPr>
          <p:cNvPicPr>
            <a:picLocks noChangeAspect="1"/>
          </p:cNvPicPr>
          <p:nvPr/>
        </p:nvPicPr>
        <p:blipFill>
          <a:blip r:embed="rId2"/>
          <a:stretch>
            <a:fillRect/>
          </a:stretch>
        </p:blipFill>
        <p:spPr>
          <a:xfrm>
            <a:off x="0" y="3870938"/>
            <a:ext cx="4480560" cy="2524358"/>
          </a:xfrm>
          <a:prstGeom prst="rect">
            <a:avLst/>
          </a:prstGeom>
        </p:spPr>
      </p:pic>
      <p:pic>
        <p:nvPicPr>
          <p:cNvPr id="11" name="Picture 10">
            <a:extLst>
              <a:ext uri="{FF2B5EF4-FFF2-40B4-BE49-F238E27FC236}">
                <a16:creationId xmlns:a16="http://schemas.microsoft.com/office/drawing/2014/main" id="{180A7838-ED54-48B1-A0CD-6CDCAEA2FE2E}"/>
              </a:ext>
            </a:extLst>
          </p:cNvPr>
          <p:cNvPicPr>
            <a:picLocks noChangeAspect="1"/>
          </p:cNvPicPr>
          <p:nvPr/>
        </p:nvPicPr>
        <p:blipFill>
          <a:blip r:embed="rId2"/>
          <a:stretch>
            <a:fillRect/>
          </a:stretch>
        </p:blipFill>
        <p:spPr>
          <a:xfrm>
            <a:off x="4651908" y="795518"/>
            <a:ext cx="4480560" cy="2524358"/>
          </a:xfrm>
          <a:prstGeom prst="rect">
            <a:avLst/>
          </a:prstGeom>
        </p:spPr>
      </p:pic>
      <p:pic>
        <p:nvPicPr>
          <p:cNvPr id="12" name="Picture 11">
            <a:extLst>
              <a:ext uri="{FF2B5EF4-FFF2-40B4-BE49-F238E27FC236}">
                <a16:creationId xmlns:a16="http://schemas.microsoft.com/office/drawing/2014/main" id="{C02AF80A-306D-4E2B-9F04-E4D376FC9416}"/>
              </a:ext>
            </a:extLst>
          </p:cNvPr>
          <p:cNvPicPr>
            <a:picLocks noChangeAspect="1"/>
          </p:cNvPicPr>
          <p:nvPr/>
        </p:nvPicPr>
        <p:blipFill>
          <a:blip r:embed="rId2"/>
          <a:stretch>
            <a:fillRect/>
          </a:stretch>
        </p:blipFill>
        <p:spPr>
          <a:xfrm>
            <a:off x="4654359" y="3870938"/>
            <a:ext cx="4480560" cy="2524358"/>
          </a:xfrm>
          <a:prstGeom prst="rect">
            <a:avLst/>
          </a:prstGeom>
        </p:spPr>
      </p:pic>
      <p:sp>
        <p:nvSpPr>
          <p:cNvPr id="3" name="Rectangle 2">
            <a:extLst>
              <a:ext uri="{FF2B5EF4-FFF2-40B4-BE49-F238E27FC236}">
                <a16:creationId xmlns:a16="http://schemas.microsoft.com/office/drawing/2014/main" id="{D35EC430-F3DC-42C6-952E-BAF12DF6C2A4}"/>
              </a:ext>
            </a:extLst>
          </p:cNvPr>
          <p:cNvSpPr/>
          <p:nvPr/>
        </p:nvSpPr>
        <p:spPr>
          <a:xfrm>
            <a:off x="1622490" y="462704"/>
            <a:ext cx="5901613" cy="369332"/>
          </a:xfrm>
          <a:prstGeom prst="rect">
            <a:avLst/>
          </a:prstGeom>
        </p:spPr>
        <p:txBody>
          <a:bodyPr wrap="square">
            <a:spAutoFit/>
          </a:bodyPr>
          <a:lstStyle/>
          <a:p>
            <a:pPr algn="ctr"/>
            <a:r>
              <a:rPr lang="en-US" dirty="0"/>
              <a:t>Wind turbine GE 1.5SLE 77m is utilized for modeling</a:t>
            </a:r>
          </a:p>
        </p:txBody>
      </p:sp>
      <p:sp>
        <p:nvSpPr>
          <p:cNvPr id="13" name="Rectangle 12">
            <a:extLst>
              <a:ext uri="{FF2B5EF4-FFF2-40B4-BE49-F238E27FC236}">
                <a16:creationId xmlns:a16="http://schemas.microsoft.com/office/drawing/2014/main" id="{423BFB57-D0E1-4837-8A1B-E14E9658012B}"/>
              </a:ext>
            </a:extLst>
          </p:cNvPr>
          <p:cNvSpPr/>
          <p:nvPr/>
        </p:nvSpPr>
        <p:spPr>
          <a:xfrm>
            <a:off x="1264067" y="3224445"/>
            <a:ext cx="4038350" cy="646331"/>
          </a:xfrm>
          <a:prstGeom prst="rect">
            <a:avLst/>
          </a:prstGeom>
        </p:spPr>
        <p:txBody>
          <a:bodyPr wrap="none">
            <a:spAutoFit/>
          </a:bodyPr>
          <a:lstStyle/>
          <a:p>
            <a:r>
              <a:rPr lang="en-US" dirty="0"/>
              <a:t>The wind power curve for GE 1.5SLE 77m</a:t>
            </a:r>
          </a:p>
          <a:p>
            <a:r>
              <a:rPr lang="en-US" dirty="0"/>
              <a:t>to covert the wind speed to wind power</a:t>
            </a:r>
          </a:p>
        </p:txBody>
      </p:sp>
      <p:sp>
        <p:nvSpPr>
          <p:cNvPr id="16" name="Rectangle 15">
            <a:extLst>
              <a:ext uri="{FF2B5EF4-FFF2-40B4-BE49-F238E27FC236}">
                <a16:creationId xmlns:a16="http://schemas.microsoft.com/office/drawing/2014/main" id="{A7855545-60CA-4EBF-9040-74EFB1B9B87B}"/>
              </a:ext>
            </a:extLst>
          </p:cNvPr>
          <p:cNvSpPr/>
          <p:nvPr/>
        </p:nvSpPr>
        <p:spPr>
          <a:xfrm>
            <a:off x="2022243" y="6304332"/>
            <a:ext cx="5270042" cy="261610"/>
          </a:xfrm>
          <a:prstGeom prst="rect">
            <a:avLst/>
          </a:prstGeom>
        </p:spPr>
        <p:txBody>
          <a:bodyPr wrap="square">
            <a:spAutoFit/>
          </a:bodyPr>
          <a:lstStyle/>
          <a:p>
            <a:r>
              <a:rPr lang="en-US" sz="1100" dirty="0">
                <a:hlinkClick r:id="rId3"/>
              </a:rPr>
              <a:t>http://www.wind-power-program.com/Downloads/Databasepowercurves(May2017).zip</a:t>
            </a:r>
            <a:endParaRPr lang="en-US" sz="1100"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17327D9-FF2C-4B4F-A55C-5F47740F0B53}"/>
                  </a:ext>
                </a:extLst>
              </p:cNvPr>
              <p:cNvSpPr txBox="1"/>
              <p:nvPr/>
            </p:nvSpPr>
            <p:spPr>
              <a:xfrm>
                <a:off x="5207108" y="3235267"/>
                <a:ext cx="1478679" cy="576183"/>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ysClr val="windowText" lastClr="000000"/>
                          </a:solidFill>
                          <a:latin typeface="Cambria Math" panose="02040503050406030204" pitchFamily="18" charset="0"/>
                        </a:rPr>
                        <m:t>𝑃𝑤</m:t>
                      </m:r>
                      <m:r>
                        <a:rPr lang="en-US" sz="2000" b="0" i="1" smtClean="0">
                          <a:solidFill>
                            <a:sysClr val="windowText" lastClr="000000"/>
                          </a:solidFill>
                          <a:latin typeface="Cambria Math" panose="02040503050406030204" pitchFamily="18" charset="0"/>
                        </a:rPr>
                        <m:t>=</m:t>
                      </m:r>
                      <m:f>
                        <m:fPr>
                          <m:ctrlPr>
                            <a:rPr lang="en-US" sz="2000" b="0" i="1" smtClean="0">
                              <a:solidFill>
                                <a:sysClr val="windowText" lastClr="000000"/>
                              </a:solidFill>
                              <a:latin typeface="Cambria Math" panose="02040503050406030204" pitchFamily="18" charset="0"/>
                            </a:rPr>
                          </m:ctrlPr>
                        </m:fPr>
                        <m:num>
                          <m:r>
                            <a:rPr lang="en-US" sz="2000" b="0" i="1" smtClean="0">
                              <a:solidFill>
                                <a:sysClr val="windowText" lastClr="000000"/>
                              </a:solidFill>
                              <a:latin typeface="Cambria Math" panose="02040503050406030204" pitchFamily="18" charset="0"/>
                            </a:rPr>
                            <m:t>1</m:t>
                          </m:r>
                        </m:num>
                        <m:den>
                          <m:r>
                            <a:rPr lang="en-US" sz="2000" b="0" i="1" smtClean="0">
                              <a:solidFill>
                                <a:sysClr val="windowText" lastClr="000000"/>
                              </a:solidFill>
                              <a:latin typeface="Cambria Math" panose="02040503050406030204" pitchFamily="18" charset="0"/>
                            </a:rPr>
                            <m:t>2</m:t>
                          </m:r>
                        </m:den>
                      </m:f>
                      <m:r>
                        <a:rPr lang="en-US" sz="2000" b="0" i="1" smtClean="0">
                          <a:solidFill>
                            <a:sysClr val="windowText" lastClr="000000"/>
                          </a:solidFill>
                          <a:latin typeface="Cambria Math" panose="02040503050406030204" pitchFamily="18" charset="0"/>
                          <a:ea typeface="Cambria Math" panose="02040503050406030204" pitchFamily="18" charset="0"/>
                        </a:rPr>
                        <m:t>𝜌</m:t>
                      </m:r>
                      <m:r>
                        <a:rPr lang="en-US" sz="2000" b="0" i="1" smtClean="0">
                          <a:solidFill>
                            <a:sysClr val="windowText" lastClr="000000"/>
                          </a:solidFill>
                          <a:latin typeface="Cambria Math" panose="02040503050406030204" pitchFamily="18" charset="0"/>
                        </a:rPr>
                        <m:t>𝐴</m:t>
                      </m:r>
                      <m:sSup>
                        <m:sSupPr>
                          <m:ctrlPr>
                            <a:rPr lang="en-US" sz="2000" i="1" smtClean="0">
                              <a:solidFill>
                                <a:sysClr val="windowText" lastClr="000000"/>
                              </a:solidFill>
                              <a:latin typeface="Cambria Math" panose="02040503050406030204" pitchFamily="18" charset="0"/>
                            </a:rPr>
                          </m:ctrlPr>
                        </m:sSupPr>
                        <m:e>
                          <m:r>
                            <a:rPr lang="en-US" sz="2000" b="0" i="1" smtClean="0">
                              <a:solidFill>
                                <a:sysClr val="windowText" lastClr="000000"/>
                              </a:solidFill>
                              <a:latin typeface="Cambria Math" panose="02040503050406030204" pitchFamily="18" charset="0"/>
                            </a:rPr>
                            <m:t>𝑣</m:t>
                          </m:r>
                        </m:e>
                        <m:sup>
                          <m:r>
                            <a:rPr lang="en-US" sz="2000" b="0" i="1" smtClean="0">
                              <a:solidFill>
                                <a:sysClr val="windowText" lastClr="000000"/>
                              </a:solidFill>
                              <a:latin typeface="Cambria Math" panose="02040503050406030204" pitchFamily="18" charset="0"/>
                            </a:rPr>
                            <m:t>3</m:t>
                          </m:r>
                        </m:sup>
                      </m:sSup>
                    </m:oMath>
                  </m:oMathPara>
                </a14:m>
                <a:endParaRPr lang="en-US" sz="2000" dirty="0">
                  <a:solidFill>
                    <a:sysClr val="windowText" lastClr="000000"/>
                  </a:solidFill>
                </a:endParaRPr>
              </a:p>
            </p:txBody>
          </p:sp>
        </mc:Choice>
        <mc:Fallback xmlns="">
          <p:sp>
            <p:nvSpPr>
              <p:cNvPr id="15" name="TextBox 14">
                <a:extLst>
                  <a:ext uri="{FF2B5EF4-FFF2-40B4-BE49-F238E27FC236}">
                    <a16:creationId xmlns:a16="http://schemas.microsoft.com/office/drawing/2014/main" id="{D17327D9-FF2C-4B4F-A55C-5F47740F0B53}"/>
                  </a:ext>
                </a:extLst>
              </p:cNvPr>
              <p:cNvSpPr txBox="1">
                <a:spLocks noRot="1" noChangeAspect="1" noMove="1" noResize="1" noEditPoints="1" noAdjustHandles="1" noChangeArrowheads="1" noChangeShapeType="1" noTextEdit="1"/>
              </p:cNvSpPr>
              <p:nvPr/>
            </p:nvSpPr>
            <p:spPr>
              <a:xfrm>
                <a:off x="5207108" y="3235267"/>
                <a:ext cx="1478679" cy="576183"/>
              </a:xfrm>
              <a:prstGeom prst="rect">
                <a:avLst/>
              </a:prstGeom>
              <a:blipFill>
                <a:blip r:embed="rId4"/>
                <a:stretch>
                  <a:fillRect/>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E23309B3-895D-4F1E-A407-73A5AA190722}"/>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
        <p:nvSpPr>
          <p:cNvPr id="17" name="Date Placeholder 1">
            <a:extLst>
              <a:ext uri="{FF2B5EF4-FFF2-40B4-BE49-F238E27FC236}">
                <a16:creationId xmlns:a16="http://schemas.microsoft.com/office/drawing/2014/main" id="{EA11ED85-47F9-4207-B24A-D88E13C756B4}"/>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3843897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9</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083E2912-5E65-4725-8A4A-D5CB0C7EC27F}"/>
              </a:ext>
            </a:extLst>
          </p:cNvPr>
          <p:cNvPicPr>
            <a:picLocks noChangeAspect="1"/>
          </p:cNvPicPr>
          <p:nvPr/>
        </p:nvPicPr>
        <p:blipFill>
          <a:blip r:embed="rId2"/>
          <a:stretch>
            <a:fillRect/>
          </a:stretch>
        </p:blipFill>
        <p:spPr>
          <a:xfrm>
            <a:off x="0" y="744745"/>
            <a:ext cx="4480560" cy="2524358"/>
          </a:xfrm>
          <a:prstGeom prst="rect">
            <a:avLst/>
          </a:prstGeom>
        </p:spPr>
      </p:pic>
      <p:pic>
        <p:nvPicPr>
          <p:cNvPr id="10" name="Picture 9">
            <a:extLst>
              <a:ext uri="{FF2B5EF4-FFF2-40B4-BE49-F238E27FC236}">
                <a16:creationId xmlns:a16="http://schemas.microsoft.com/office/drawing/2014/main" id="{521924C2-9CD1-45D8-886D-C297BC6FF8F5}"/>
              </a:ext>
            </a:extLst>
          </p:cNvPr>
          <p:cNvPicPr>
            <a:picLocks noChangeAspect="1"/>
          </p:cNvPicPr>
          <p:nvPr/>
        </p:nvPicPr>
        <p:blipFill>
          <a:blip r:embed="rId3"/>
          <a:stretch>
            <a:fillRect/>
          </a:stretch>
        </p:blipFill>
        <p:spPr>
          <a:xfrm>
            <a:off x="0" y="3831992"/>
            <a:ext cx="4480560" cy="2524359"/>
          </a:xfrm>
          <a:prstGeom prst="rect">
            <a:avLst/>
          </a:prstGeom>
        </p:spPr>
      </p:pic>
      <p:pic>
        <p:nvPicPr>
          <p:cNvPr id="11" name="Picture 10">
            <a:extLst>
              <a:ext uri="{FF2B5EF4-FFF2-40B4-BE49-F238E27FC236}">
                <a16:creationId xmlns:a16="http://schemas.microsoft.com/office/drawing/2014/main" id="{48588986-E906-4136-B54B-603A5CAB1915}"/>
              </a:ext>
            </a:extLst>
          </p:cNvPr>
          <p:cNvPicPr>
            <a:picLocks noChangeAspect="1"/>
          </p:cNvPicPr>
          <p:nvPr/>
        </p:nvPicPr>
        <p:blipFill>
          <a:blip r:embed="rId4"/>
          <a:stretch>
            <a:fillRect/>
          </a:stretch>
        </p:blipFill>
        <p:spPr>
          <a:xfrm>
            <a:off x="4663440" y="751754"/>
            <a:ext cx="4480560" cy="2524359"/>
          </a:xfrm>
          <a:prstGeom prst="rect">
            <a:avLst/>
          </a:prstGeom>
        </p:spPr>
      </p:pic>
      <p:pic>
        <p:nvPicPr>
          <p:cNvPr id="12" name="Picture 11">
            <a:extLst>
              <a:ext uri="{FF2B5EF4-FFF2-40B4-BE49-F238E27FC236}">
                <a16:creationId xmlns:a16="http://schemas.microsoft.com/office/drawing/2014/main" id="{9C55AAD8-C817-47CE-BA77-721778A253C0}"/>
              </a:ext>
            </a:extLst>
          </p:cNvPr>
          <p:cNvPicPr>
            <a:picLocks noChangeAspect="1"/>
          </p:cNvPicPr>
          <p:nvPr/>
        </p:nvPicPr>
        <p:blipFill>
          <a:blip r:embed="rId5"/>
          <a:stretch>
            <a:fillRect/>
          </a:stretch>
        </p:blipFill>
        <p:spPr>
          <a:xfrm>
            <a:off x="4663440" y="3831992"/>
            <a:ext cx="4480560" cy="2524359"/>
          </a:xfrm>
          <a:prstGeom prst="rect">
            <a:avLst/>
          </a:prstGeom>
        </p:spPr>
      </p:pic>
      <p:sp>
        <p:nvSpPr>
          <p:cNvPr id="15" name="Rectangle 14">
            <a:extLst>
              <a:ext uri="{FF2B5EF4-FFF2-40B4-BE49-F238E27FC236}">
                <a16:creationId xmlns:a16="http://schemas.microsoft.com/office/drawing/2014/main" id="{88454873-0E08-4851-BC5F-5482392BA648}"/>
              </a:ext>
            </a:extLst>
          </p:cNvPr>
          <p:cNvSpPr/>
          <p:nvPr/>
        </p:nvSpPr>
        <p:spPr>
          <a:xfrm>
            <a:off x="1622490" y="462704"/>
            <a:ext cx="5901613" cy="369332"/>
          </a:xfrm>
          <a:prstGeom prst="rect">
            <a:avLst/>
          </a:prstGeom>
        </p:spPr>
        <p:txBody>
          <a:bodyPr wrap="square">
            <a:spAutoFit/>
          </a:bodyPr>
          <a:lstStyle/>
          <a:p>
            <a:pPr algn="ctr"/>
            <a:r>
              <a:rPr lang="en-US" dirty="0"/>
              <a:t>Probability density distribution of wind power </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75B130C-55D6-4493-92CD-0738B2B05AD0}"/>
                  </a:ext>
                </a:extLst>
              </p:cNvPr>
              <p:cNvSpPr txBox="1"/>
              <p:nvPr/>
            </p:nvSpPr>
            <p:spPr>
              <a:xfrm>
                <a:off x="6457950" y="3224607"/>
                <a:ext cx="1478679" cy="576183"/>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ysClr val="windowText" lastClr="000000"/>
                          </a:solidFill>
                          <a:latin typeface="Cambria Math" panose="02040503050406030204" pitchFamily="18" charset="0"/>
                        </a:rPr>
                        <m:t>𝑃𝑤</m:t>
                      </m:r>
                      <m:r>
                        <a:rPr lang="en-US" sz="2000" b="0" i="1" smtClean="0">
                          <a:solidFill>
                            <a:sysClr val="windowText" lastClr="000000"/>
                          </a:solidFill>
                          <a:latin typeface="Cambria Math" panose="02040503050406030204" pitchFamily="18" charset="0"/>
                        </a:rPr>
                        <m:t>=</m:t>
                      </m:r>
                      <m:f>
                        <m:fPr>
                          <m:ctrlPr>
                            <a:rPr lang="en-US" sz="2000" b="0" i="1" smtClean="0">
                              <a:solidFill>
                                <a:sysClr val="windowText" lastClr="000000"/>
                              </a:solidFill>
                              <a:latin typeface="Cambria Math" panose="02040503050406030204" pitchFamily="18" charset="0"/>
                            </a:rPr>
                          </m:ctrlPr>
                        </m:fPr>
                        <m:num>
                          <m:r>
                            <a:rPr lang="en-US" sz="2000" b="0" i="1" smtClean="0">
                              <a:solidFill>
                                <a:sysClr val="windowText" lastClr="000000"/>
                              </a:solidFill>
                              <a:latin typeface="Cambria Math" panose="02040503050406030204" pitchFamily="18" charset="0"/>
                            </a:rPr>
                            <m:t>1</m:t>
                          </m:r>
                        </m:num>
                        <m:den>
                          <m:r>
                            <a:rPr lang="en-US" sz="2000" b="0" i="1" smtClean="0">
                              <a:solidFill>
                                <a:sysClr val="windowText" lastClr="000000"/>
                              </a:solidFill>
                              <a:latin typeface="Cambria Math" panose="02040503050406030204" pitchFamily="18" charset="0"/>
                            </a:rPr>
                            <m:t>2</m:t>
                          </m:r>
                        </m:den>
                      </m:f>
                      <m:r>
                        <a:rPr lang="en-US" sz="2000" b="0" i="1" smtClean="0">
                          <a:solidFill>
                            <a:sysClr val="windowText" lastClr="000000"/>
                          </a:solidFill>
                          <a:latin typeface="Cambria Math" panose="02040503050406030204" pitchFamily="18" charset="0"/>
                          <a:ea typeface="Cambria Math" panose="02040503050406030204" pitchFamily="18" charset="0"/>
                        </a:rPr>
                        <m:t>𝜌</m:t>
                      </m:r>
                      <m:r>
                        <a:rPr lang="en-US" sz="2000" b="0" i="1" smtClean="0">
                          <a:solidFill>
                            <a:sysClr val="windowText" lastClr="000000"/>
                          </a:solidFill>
                          <a:latin typeface="Cambria Math" panose="02040503050406030204" pitchFamily="18" charset="0"/>
                        </a:rPr>
                        <m:t>𝐴</m:t>
                      </m:r>
                      <m:sSup>
                        <m:sSupPr>
                          <m:ctrlPr>
                            <a:rPr lang="en-US" sz="2000" i="1" smtClean="0">
                              <a:solidFill>
                                <a:sysClr val="windowText" lastClr="000000"/>
                              </a:solidFill>
                              <a:latin typeface="Cambria Math" panose="02040503050406030204" pitchFamily="18" charset="0"/>
                            </a:rPr>
                          </m:ctrlPr>
                        </m:sSupPr>
                        <m:e>
                          <m:r>
                            <a:rPr lang="en-US" sz="2000" b="0" i="1" smtClean="0">
                              <a:solidFill>
                                <a:sysClr val="windowText" lastClr="000000"/>
                              </a:solidFill>
                              <a:latin typeface="Cambria Math" panose="02040503050406030204" pitchFamily="18" charset="0"/>
                            </a:rPr>
                            <m:t>𝑣</m:t>
                          </m:r>
                        </m:e>
                        <m:sup>
                          <m:r>
                            <a:rPr lang="en-US" sz="2000" b="0" i="1" smtClean="0">
                              <a:solidFill>
                                <a:sysClr val="windowText" lastClr="000000"/>
                              </a:solidFill>
                              <a:latin typeface="Cambria Math" panose="02040503050406030204" pitchFamily="18" charset="0"/>
                            </a:rPr>
                            <m:t>3</m:t>
                          </m:r>
                        </m:sup>
                      </m:sSup>
                    </m:oMath>
                  </m:oMathPara>
                </a14:m>
                <a:endParaRPr lang="en-US" sz="2000" dirty="0">
                  <a:solidFill>
                    <a:sysClr val="windowText" lastClr="000000"/>
                  </a:solidFill>
                </a:endParaRPr>
              </a:p>
            </p:txBody>
          </p:sp>
        </mc:Choice>
        <mc:Fallback xmlns="">
          <p:sp>
            <p:nvSpPr>
              <p:cNvPr id="14" name="TextBox 13">
                <a:extLst>
                  <a:ext uri="{FF2B5EF4-FFF2-40B4-BE49-F238E27FC236}">
                    <a16:creationId xmlns:a16="http://schemas.microsoft.com/office/drawing/2014/main" id="{D75B130C-55D6-4493-92CD-0738B2B05AD0}"/>
                  </a:ext>
                </a:extLst>
              </p:cNvPr>
              <p:cNvSpPr txBox="1">
                <a:spLocks noRot="1" noChangeAspect="1" noMove="1" noResize="1" noEditPoints="1" noAdjustHandles="1" noChangeArrowheads="1" noChangeShapeType="1" noTextEdit="1"/>
              </p:cNvSpPr>
              <p:nvPr/>
            </p:nvSpPr>
            <p:spPr>
              <a:xfrm>
                <a:off x="6457950" y="3224607"/>
                <a:ext cx="1478679" cy="576183"/>
              </a:xfrm>
              <a:prstGeom prst="rect">
                <a:avLst/>
              </a:prstGeom>
              <a:blipFill>
                <a:blip r:embed="rId6"/>
                <a:stretch>
                  <a:fillRect/>
                </a:stretch>
              </a:blipFill>
            </p:spPr>
            <p:txBody>
              <a:bodyPr/>
              <a:lstStyle/>
              <a:p>
                <a:r>
                  <a:rPr lang="en-US">
                    <a:noFill/>
                  </a:rPr>
                  <a:t> </a:t>
                </a:r>
              </a:p>
            </p:txBody>
          </p:sp>
        </mc:Fallback>
      </mc:AlternateContent>
      <p:sp>
        <p:nvSpPr>
          <p:cNvPr id="16" name="Rectangle 15">
            <a:extLst>
              <a:ext uri="{FF2B5EF4-FFF2-40B4-BE49-F238E27FC236}">
                <a16:creationId xmlns:a16="http://schemas.microsoft.com/office/drawing/2014/main" id="{CBB407A2-5605-461E-8DED-644CB9BEE7B5}"/>
              </a:ext>
            </a:extLst>
          </p:cNvPr>
          <p:cNvSpPr/>
          <p:nvPr/>
        </p:nvSpPr>
        <p:spPr>
          <a:xfrm>
            <a:off x="1359211" y="3224607"/>
            <a:ext cx="5046253" cy="646331"/>
          </a:xfrm>
          <a:prstGeom prst="rect">
            <a:avLst/>
          </a:prstGeom>
        </p:spPr>
        <p:txBody>
          <a:bodyPr wrap="square">
            <a:spAutoFit/>
          </a:bodyPr>
          <a:lstStyle/>
          <a:p>
            <a:r>
              <a:rPr lang="en-US" dirty="0"/>
              <a:t>Considering other parameters such as air pressure, temperature and density at the given height=100m </a:t>
            </a:r>
          </a:p>
        </p:txBody>
      </p:sp>
      <p:sp>
        <p:nvSpPr>
          <p:cNvPr id="18" name="Rectangle 17">
            <a:extLst>
              <a:ext uri="{FF2B5EF4-FFF2-40B4-BE49-F238E27FC236}">
                <a16:creationId xmlns:a16="http://schemas.microsoft.com/office/drawing/2014/main" id="{C5B8727E-659D-4B3F-A143-CCBF8188B923}"/>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
        <p:nvSpPr>
          <p:cNvPr id="17" name="Date Placeholder 1">
            <a:extLst>
              <a:ext uri="{FF2B5EF4-FFF2-40B4-BE49-F238E27FC236}">
                <a16:creationId xmlns:a16="http://schemas.microsoft.com/office/drawing/2014/main" id="{AC34D580-B364-4CE8-BC60-A604505D916C}"/>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15438044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930</TotalTime>
  <Words>1514</Words>
  <Application>Microsoft Office PowerPoint</Application>
  <PresentationFormat>On-screen Show (4:3)</PresentationFormat>
  <Paragraphs>572</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Abuella</dc:creator>
  <cp:lastModifiedBy>Mohamed Abuella</cp:lastModifiedBy>
  <cp:revision>245</cp:revision>
  <dcterms:created xsi:type="dcterms:W3CDTF">2019-08-04T07:57:21Z</dcterms:created>
  <dcterms:modified xsi:type="dcterms:W3CDTF">2019-08-09T07:31:02Z</dcterms:modified>
</cp:coreProperties>
</file>