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26" r:id="rId2"/>
    <p:sldId id="290" r:id="rId3"/>
    <p:sldId id="325" r:id="rId4"/>
    <p:sldId id="343" r:id="rId5"/>
    <p:sldId id="344" r:id="rId6"/>
    <p:sldId id="345" r:id="rId7"/>
    <p:sldId id="346" r:id="rId8"/>
    <p:sldId id="331" r:id="rId9"/>
    <p:sldId id="332" r:id="rId10"/>
    <p:sldId id="333" r:id="rId11"/>
    <p:sldId id="341" r:id="rId12"/>
    <p:sldId id="356" r:id="rId13"/>
    <p:sldId id="357" r:id="rId14"/>
    <p:sldId id="354" r:id="rId15"/>
    <p:sldId id="351" r:id="rId16"/>
    <p:sldId id="350" r:id="rId17"/>
    <p:sldId id="348" r:id="rId18"/>
    <p:sldId id="353" r:id="rId19"/>
    <p:sldId id="352" r:id="rId20"/>
    <p:sldId id="340"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hdella\Desktop\wind_solar_time_series_analysis\NCF_Wind_Solar_Charlotte_Boulder_Boston_Tucs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Solar</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NCF_Wind_Solar_Charlotte_Boulde!$F$23:$F$26</c:f>
              <c:numCache>
                <c:formatCode>General</c:formatCode>
                <c:ptCount val="4"/>
                <c:pt idx="0">
                  <c:v>359.089572917</c:v>
                </c:pt>
                <c:pt idx="1">
                  <c:v>385.34104614099999</c:v>
                </c:pt>
                <c:pt idx="2">
                  <c:v>332.54042693900004</c:v>
                </c:pt>
                <c:pt idx="3">
                  <c:v>438.13125857699998</c:v>
                </c:pt>
              </c:numCache>
            </c:numRef>
          </c:val>
          <c:extLst>
            <c:ext xmlns:c16="http://schemas.microsoft.com/office/drawing/2014/chart" uri="{C3380CC4-5D6E-409C-BE32-E72D297353CC}">
              <c16:uniqueId val="{00000000-1272-459E-8D9F-DC21C059017F}"/>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KWh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NCF_Wind_Solar_Charlotte_Boulde!$B$20</c:f>
              <c:strCache>
                <c:ptCount val="1"/>
                <c:pt idx="0">
                  <c:v>TMY</c:v>
                </c:pt>
              </c:strCache>
            </c:strRef>
          </c:tx>
          <c:spPr>
            <a:solidFill>
              <a:srgbClr val="92D05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NCF_Wind_Solar_Charlotte_Boulde!$G$23:$G$26</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0-3020-490D-AE69-6F685C15FD1A}"/>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2009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358092738407698"/>
          <c:y val="0.11615740740740743"/>
          <c:w val="0.82162314085739274"/>
          <c:h val="0.77644320501603947"/>
        </c:manualLayout>
      </c:layout>
      <c:barChart>
        <c:barDir val="col"/>
        <c:grouping val="clustered"/>
        <c:varyColors val="0"/>
        <c:ser>
          <c:idx val="0"/>
          <c:order val="0"/>
          <c:tx>
            <c:strRef>
              <c:f>NCF_Wind_Solar_Charlotte_Boulde!$I$46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NCF_Wind_Solar_Charlotte_Boulde!$I$47:$I$50</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E630-4BB8-A83B-B940E01EAF68}"/>
            </c:ext>
          </c:extLst>
        </c:ser>
        <c:ser>
          <c:idx val="1"/>
          <c:order val="1"/>
          <c:tx>
            <c:strRef>
              <c:f>NCF_Wind_Solar_Charlotte_Boulde!$J$46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NCF_Wind_Solar_Charlotte_Boulde!$J$47:$J$50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E630-4BB8-A83B-B940E01EAF68}"/>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layout>
            <c:manualLayout>
              <c:xMode val="edge"/>
              <c:yMode val="edge"/>
              <c:x val="0"/>
              <c:y val="0.42458734324876057"/>
            </c:manualLayout>
          </c:layout>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2010 Net Capacity Factor</a:t>
            </a:r>
            <a:r>
              <a:rPr lang="en-US" baseline="0"/>
              <a:t> </a:t>
            </a:r>
            <a:endParaRPr lang="en-US"/>
          </a:p>
        </c:rich>
      </c:tx>
      <c:overlay val="0"/>
      <c:spPr>
        <a:noFill/>
        <a:ln>
          <a:noFill/>
        </a:ln>
        <a:effectLst/>
      </c:spPr>
    </c:title>
    <c:autoTitleDeleted val="0"/>
    <c:plotArea>
      <c:layout>
        <c:manualLayout>
          <c:layoutTarget val="inner"/>
          <c:xMode val="edge"/>
          <c:yMode val="edge"/>
          <c:x val="0.13635870516185475"/>
          <c:y val="0.11615740740740743"/>
          <c:w val="0.81884536307961509"/>
          <c:h val="0.77644320501603947"/>
        </c:manualLayout>
      </c:layout>
      <c:barChart>
        <c:barDir val="col"/>
        <c:grouping val="clustered"/>
        <c:varyColors val="0"/>
        <c:ser>
          <c:idx val="0"/>
          <c:order val="0"/>
          <c:tx>
            <c:strRef>
              <c:f>NCF_Wind_Solar_Charlotte_Boulde!$M$46</c:f>
              <c:strCache>
                <c:ptCount val="1"/>
                <c:pt idx="0">
                  <c:v>Wind Energy</c:v>
                </c:pt>
              </c:strCache>
            </c:strRef>
          </c:tx>
          <c:spPr>
            <a:solidFill>
              <a:srgbClr val="00B0F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NCF_Wind_Solar_Charlotte_Boulde!$M$47:$M$50</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17E-4E73-9342-8F8716C9F062}"/>
            </c:ext>
          </c:extLst>
        </c:ser>
        <c:ser>
          <c:idx val="1"/>
          <c:order val="1"/>
          <c:tx>
            <c:strRef>
              <c:f>NCF_Wind_Solar_Charlotte_Boulde!$N$46</c:f>
              <c:strCache>
                <c:ptCount val="1"/>
                <c:pt idx="0">
                  <c:v>Solar Energy</c:v>
                </c:pt>
              </c:strCache>
            </c:strRef>
          </c:tx>
          <c:spPr>
            <a:solidFill>
              <a:srgbClr val="FFC000"/>
            </a:solidFill>
          </c:spPr>
          <c:invertIfNegative val="0"/>
          <c:cat>
            <c:strRef>
              <c:f>NCF_Wind_Solar_Charlotte_Boulde!$K$3:$K$6</c:f>
              <c:strCache>
                <c:ptCount val="4"/>
                <c:pt idx="0">
                  <c:v>Charlotte</c:v>
                </c:pt>
                <c:pt idx="1">
                  <c:v>Boulder</c:v>
                </c:pt>
                <c:pt idx="2">
                  <c:v>Boston</c:v>
                </c:pt>
                <c:pt idx="3">
                  <c:v>Tucson</c:v>
                </c:pt>
              </c:strCache>
            </c:strRef>
          </c:cat>
          <c:val>
            <c:numRef>
              <c:f>NCF_Wind_Solar_Charlotte_Boulde!$N$47:$N$50</c:f>
              <c:numCache>
                <c:formatCode>0.00%</c:formatCode>
                <c:ptCount val="4"/>
                <c:pt idx="0">
                  <c:v>0.18632699999999999</c:v>
                </c:pt>
                <c:pt idx="1">
                  <c:v>0.19994899999999999</c:v>
                </c:pt>
                <c:pt idx="2">
                  <c:v>0.17255100000000001</c:v>
                </c:pt>
                <c:pt idx="3">
                  <c:v>0.22734099999999999</c:v>
                </c:pt>
              </c:numCache>
            </c:numRef>
          </c:val>
          <c:extLst>
            <c:ext xmlns:c16="http://schemas.microsoft.com/office/drawing/2014/chart" uri="{C3380CC4-5D6E-409C-BE32-E72D297353CC}">
              <c16:uniqueId val="{00000001-117E-4E73-9342-8F8716C9F062}"/>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NCF</a:t>
                </a:r>
              </a:p>
            </c:rich>
          </c:tx>
          <c:overlay val="0"/>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77187073490813662"/>
          <c:y val="6.0971493146689995E-2"/>
          <c:w val="0.18646259842519686"/>
          <c:h val="0.12847331583552055"/>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21</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22</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44.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0.png"/><Relationship Id="rId4" Type="http://schemas.openxmlformats.org/officeDocument/2006/relationships/image" Target="../media/image360.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50.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a:t>August 9th</a:t>
            </a:r>
            <a:r>
              <a:rPr lang="en-US" dirty="0"/>
              <a:t>,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F04EA511-51FC-49BE-91E9-460D64664AD0}"/>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06081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0" name="Date Placeholder 1">
            <a:extLst>
              <a:ext uri="{FF2B5EF4-FFF2-40B4-BE49-F238E27FC236}">
                <a16:creationId xmlns:a16="http://schemas.microsoft.com/office/drawing/2014/main" id="{4518CE8A-866F-4DA4-983C-212343503BB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6647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10" name="Date Placeholder 1">
            <a:extLst>
              <a:ext uri="{FF2B5EF4-FFF2-40B4-BE49-F238E27FC236}">
                <a16:creationId xmlns:a16="http://schemas.microsoft.com/office/drawing/2014/main" id="{FA235993-D4DF-4A80-8660-A6D5FACA9395}"/>
              </a:ext>
            </a:extLst>
          </p:cNvPr>
          <p:cNvSpPr>
            <a:spLocks noGrp="1"/>
          </p:cNvSpPr>
          <p:nvPr>
            <p:ph type="dt" sz="half" idx="10"/>
          </p:nvPr>
        </p:nvSpPr>
        <p:spPr>
          <a:xfrm>
            <a:off x="628650" y="6356351"/>
            <a:ext cx="2057400" cy="365125"/>
          </a:xfrm>
        </p:spPr>
        <p:txBody>
          <a:bodyPr/>
          <a:lstStyle/>
          <a:p>
            <a:r>
              <a:rPr lang="en-US" dirty="0"/>
              <a:t>8/9/2019</a:t>
            </a:r>
          </a:p>
        </p:txBody>
      </p:sp>
      <p:sp>
        <p:nvSpPr>
          <p:cNvPr id="25" name="Rectangle 24">
            <a:extLst>
              <a:ext uri="{FF2B5EF4-FFF2-40B4-BE49-F238E27FC236}">
                <a16:creationId xmlns:a16="http://schemas.microsoft.com/office/drawing/2014/main" id="{6CFE931B-8478-4EA0-BEBF-C165396CC1F2}"/>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6" name="TextBox 25">
            <a:extLst>
              <a:ext uri="{FF2B5EF4-FFF2-40B4-BE49-F238E27FC236}">
                <a16:creationId xmlns:a16="http://schemas.microsoft.com/office/drawing/2014/main" id="{9332B689-01F0-4ED5-A70C-CDD7EE10E8DA}"/>
              </a:ext>
            </a:extLst>
          </p:cNvPr>
          <p:cNvSpPr txBox="1"/>
          <p:nvPr/>
        </p:nvSpPr>
        <p:spPr>
          <a:xfrm>
            <a:off x="0" y="797457"/>
            <a:ext cx="1442061" cy="369332"/>
          </a:xfrm>
          <a:prstGeom prst="rect">
            <a:avLst/>
          </a:prstGeom>
          <a:noFill/>
        </p:spPr>
        <p:txBody>
          <a:bodyPr wrap="none" rtlCol="0">
            <a:spAutoFit/>
          </a:bodyPr>
          <a:lstStyle/>
          <a:p>
            <a:r>
              <a:rPr lang="en-US" dirty="0"/>
              <a:t>Charlotte, NC</a:t>
            </a:r>
          </a:p>
        </p:txBody>
      </p:sp>
      <p:sp>
        <p:nvSpPr>
          <p:cNvPr id="27" name="TextBox 26">
            <a:extLst>
              <a:ext uri="{FF2B5EF4-FFF2-40B4-BE49-F238E27FC236}">
                <a16:creationId xmlns:a16="http://schemas.microsoft.com/office/drawing/2014/main" id="{9B80F853-1B08-4A6D-869B-A542B03F58BD}"/>
              </a:ext>
            </a:extLst>
          </p:cNvPr>
          <p:cNvSpPr txBox="1"/>
          <p:nvPr/>
        </p:nvSpPr>
        <p:spPr>
          <a:xfrm>
            <a:off x="7845473" y="797457"/>
            <a:ext cx="1277914" cy="369332"/>
          </a:xfrm>
          <a:prstGeom prst="rect">
            <a:avLst/>
          </a:prstGeom>
          <a:noFill/>
        </p:spPr>
        <p:txBody>
          <a:bodyPr wrap="none" rtlCol="0">
            <a:spAutoFit/>
          </a:bodyPr>
          <a:lstStyle/>
          <a:p>
            <a:r>
              <a:rPr lang="en-US" dirty="0"/>
              <a:t>Boston, MA</a:t>
            </a:r>
          </a:p>
        </p:txBody>
      </p:sp>
      <p:sp>
        <p:nvSpPr>
          <p:cNvPr id="28" name="TextBox 27">
            <a:extLst>
              <a:ext uri="{FF2B5EF4-FFF2-40B4-BE49-F238E27FC236}">
                <a16:creationId xmlns:a16="http://schemas.microsoft.com/office/drawing/2014/main" id="{5091C739-02E8-4A33-9982-E09DC86FCBF2}"/>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29" name="TextBox 28">
            <a:extLst>
              <a:ext uri="{FF2B5EF4-FFF2-40B4-BE49-F238E27FC236}">
                <a16:creationId xmlns:a16="http://schemas.microsoft.com/office/drawing/2014/main" id="{41BF4F89-30D1-4CC4-B77B-462371B0005B}"/>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sp>
        <p:nvSpPr>
          <p:cNvPr id="30" name="Rectangle 29">
            <a:extLst>
              <a:ext uri="{FF2B5EF4-FFF2-40B4-BE49-F238E27FC236}">
                <a16:creationId xmlns:a16="http://schemas.microsoft.com/office/drawing/2014/main" id="{A1B2F844-3C9B-4B5A-A4D7-42443FF46D94}"/>
              </a:ext>
            </a:extLst>
          </p:cNvPr>
          <p:cNvSpPr/>
          <p:nvPr/>
        </p:nvSpPr>
        <p:spPr>
          <a:xfrm>
            <a:off x="1622490" y="462704"/>
            <a:ext cx="5901613" cy="369332"/>
          </a:xfrm>
          <a:prstGeom prst="rect">
            <a:avLst/>
          </a:prstGeom>
        </p:spPr>
        <p:txBody>
          <a:bodyPr wrap="square">
            <a:spAutoFit/>
          </a:bodyPr>
          <a:lstStyle/>
          <a:p>
            <a:pPr algn="ctr"/>
            <a:r>
              <a:rPr lang="en-US" dirty="0"/>
              <a:t>Time series of Global Horizontal Solar Irradiance data (W/m</a:t>
            </a:r>
            <a:r>
              <a:rPr lang="en-US" baseline="30000" dirty="0"/>
              <a:t>2</a:t>
            </a:r>
            <a:r>
              <a:rPr lang="en-US" dirty="0"/>
              <a:t>)</a:t>
            </a:r>
          </a:p>
        </p:txBody>
      </p:sp>
      <p:pic>
        <p:nvPicPr>
          <p:cNvPr id="31" name="Picture 2">
            <a:extLst>
              <a:ext uri="{FF2B5EF4-FFF2-40B4-BE49-F238E27FC236}">
                <a16:creationId xmlns:a16="http://schemas.microsoft.com/office/drawing/2014/main" id="{D4B47A24-3B6B-41C3-8B89-DE1B03FDA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789"/>
            <a:ext cx="4572000" cy="17966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55778B75-EA57-42D6-ADDC-02F1CE788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94586"/>
            <a:ext cx="4572000" cy="179662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7A6B957F-0640-41F1-9EC6-DF5DE5E33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30914"/>
            <a:ext cx="4572000" cy="179662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a:extLst>
              <a:ext uri="{FF2B5EF4-FFF2-40B4-BE49-F238E27FC236}">
                <a16:creationId xmlns:a16="http://schemas.microsoft.com/office/drawing/2014/main" id="{E250662D-4BFC-43A8-891C-0FF8BFEB7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387" y="3870938"/>
            <a:ext cx="4572000" cy="179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85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10" name="Date Placeholder 1">
            <a:extLst>
              <a:ext uri="{FF2B5EF4-FFF2-40B4-BE49-F238E27FC236}">
                <a16:creationId xmlns:a16="http://schemas.microsoft.com/office/drawing/2014/main" id="{FA235993-D4DF-4A80-8660-A6D5FACA9395}"/>
              </a:ext>
            </a:extLst>
          </p:cNvPr>
          <p:cNvSpPr>
            <a:spLocks noGrp="1"/>
          </p:cNvSpPr>
          <p:nvPr>
            <p:ph type="dt" sz="half" idx="10"/>
          </p:nvPr>
        </p:nvSpPr>
        <p:spPr>
          <a:xfrm>
            <a:off x="628650" y="6356351"/>
            <a:ext cx="2057400" cy="365125"/>
          </a:xfrm>
        </p:spPr>
        <p:txBody>
          <a:bodyPr/>
          <a:lstStyle/>
          <a:p>
            <a:r>
              <a:rPr lang="en-US" dirty="0"/>
              <a:t>8/9/2019</a:t>
            </a:r>
          </a:p>
        </p:txBody>
      </p:sp>
      <p:sp>
        <p:nvSpPr>
          <p:cNvPr id="25" name="Rectangle 24">
            <a:extLst>
              <a:ext uri="{FF2B5EF4-FFF2-40B4-BE49-F238E27FC236}">
                <a16:creationId xmlns:a16="http://schemas.microsoft.com/office/drawing/2014/main" id="{6CFE931B-8478-4EA0-BEBF-C165396CC1F2}"/>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6" name="TextBox 25">
            <a:extLst>
              <a:ext uri="{FF2B5EF4-FFF2-40B4-BE49-F238E27FC236}">
                <a16:creationId xmlns:a16="http://schemas.microsoft.com/office/drawing/2014/main" id="{9332B689-01F0-4ED5-A70C-CDD7EE10E8DA}"/>
              </a:ext>
            </a:extLst>
          </p:cNvPr>
          <p:cNvSpPr txBox="1"/>
          <p:nvPr/>
        </p:nvSpPr>
        <p:spPr>
          <a:xfrm>
            <a:off x="0" y="797457"/>
            <a:ext cx="1442061" cy="369332"/>
          </a:xfrm>
          <a:prstGeom prst="rect">
            <a:avLst/>
          </a:prstGeom>
          <a:noFill/>
        </p:spPr>
        <p:txBody>
          <a:bodyPr wrap="none" rtlCol="0">
            <a:spAutoFit/>
          </a:bodyPr>
          <a:lstStyle/>
          <a:p>
            <a:r>
              <a:rPr lang="en-US" dirty="0"/>
              <a:t>Charlotte, NC</a:t>
            </a:r>
          </a:p>
        </p:txBody>
      </p:sp>
      <p:sp>
        <p:nvSpPr>
          <p:cNvPr id="27" name="TextBox 26">
            <a:extLst>
              <a:ext uri="{FF2B5EF4-FFF2-40B4-BE49-F238E27FC236}">
                <a16:creationId xmlns:a16="http://schemas.microsoft.com/office/drawing/2014/main" id="{9B80F853-1B08-4A6D-869B-A542B03F58BD}"/>
              </a:ext>
            </a:extLst>
          </p:cNvPr>
          <p:cNvSpPr txBox="1"/>
          <p:nvPr/>
        </p:nvSpPr>
        <p:spPr>
          <a:xfrm>
            <a:off x="7845473" y="797457"/>
            <a:ext cx="1277914" cy="369332"/>
          </a:xfrm>
          <a:prstGeom prst="rect">
            <a:avLst/>
          </a:prstGeom>
          <a:noFill/>
        </p:spPr>
        <p:txBody>
          <a:bodyPr wrap="none" rtlCol="0">
            <a:spAutoFit/>
          </a:bodyPr>
          <a:lstStyle/>
          <a:p>
            <a:r>
              <a:rPr lang="en-US" dirty="0"/>
              <a:t>Boston, MA</a:t>
            </a:r>
          </a:p>
        </p:txBody>
      </p:sp>
      <p:sp>
        <p:nvSpPr>
          <p:cNvPr id="28" name="TextBox 27">
            <a:extLst>
              <a:ext uri="{FF2B5EF4-FFF2-40B4-BE49-F238E27FC236}">
                <a16:creationId xmlns:a16="http://schemas.microsoft.com/office/drawing/2014/main" id="{5091C739-02E8-4A33-9982-E09DC86FCBF2}"/>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29" name="TextBox 28">
            <a:extLst>
              <a:ext uri="{FF2B5EF4-FFF2-40B4-BE49-F238E27FC236}">
                <a16:creationId xmlns:a16="http://schemas.microsoft.com/office/drawing/2014/main" id="{41BF4F89-30D1-4CC4-B77B-462371B0005B}"/>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sp>
        <p:nvSpPr>
          <p:cNvPr id="14" name="Rectangle 13">
            <a:extLst>
              <a:ext uri="{FF2B5EF4-FFF2-40B4-BE49-F238E27FC236}">
                <a16:creationId xmlns:a16="http://schemas.microsoft.com/office/drawing/2014/main" id="{5EE5F1B9-7EB5-4C8E-864B-84512014E096}"/>
              </a:ext>
            </a:extLst>
          </p:cNvPr>
          <p:cNvSpPr/>
          <p:nvPr/>
        </p:nvSpPr>
        <p:spPr>
          <a:xfrm>
            <a:off x="1526805" y="489734"/>
            <a:ext cx="6232064" cy="646331"/>
          </a:xfrm>
          <a:prstGeom prst="rect">
            <a:avLst/>
          </a:prstGeom>
        </p:spPr>
        <p:txBody>
          <a:bodyPr wrap="square">
            <a:spAutoFit/>
          </a:bodyPr>
          <a:lstStyle/>
          <a:p>
            <a:pPr algn="ctr"/>
            <a:r>
              <a:rPr lang="en-US" dirty="0"/>
              <a:t>Boxplots of monthly distribution of Global Horizontal </a:t>
            </a:r>
          </a:p>
          <a:p>
            <a:pPr algn="ctr"/>
            <a:r>
              <a:rPr lang="en-US" dirty="0"/>
              <a:t>Solar Irradiance (GHI)</a:t>
            </a:r>
          </a:p>
        </p:txBody>
      </p:sp>
      <p:pic>
        <p:nvPicPr>
          <p:cNvPr id="15" name="Picture 2">
            <a:extLst>
              <a:ext uri="{FF2B5EF4-FFF2-40B4-BE49-F238E27FC236}">
                <a16:creationId xmlns:a16="http://schemas.microsoft.com/office/drawing/2014/main" id="{B87A7B17-3739-4815-BBA3-5EA1D3A069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49"/>
          <a:stretch/>
        </p:blipFill>
        <p:spPr bwMode="auto">
          <a:xfrm>
            <a:off x="0" y="1214718"/>
            <a:ext cx="4572000" cy="17403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48EA3230-4707-4905-BB39-B5FF6F4059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49"/>
          <a:stretch/>
        </p:blipFill>
        <p:spPr bwMode="auto">
          <a:xfrm>
            <a:off x="12904" y="3902891"/>
            <a:ext cx="4572000" cy="17403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44DE79F-8813-4F53-A5C2-2669A7243C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89"/>
          <a:stretch/>
        </p:blipFill>
        <p:spPr bwMode="auto">
          <a:xfrm>
            <a:off x="4572000" y="1182765"/>
            <a:ext cx="4572000" cy="174713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B54FB13D-2FF6-4600-A11C-5E5DC91B4B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49"/>
          <a:stretch/>
        </p:blipFill>
        <p:spPr bwMode="auto">
          <a:xfrm>
            <a:off x="4578525" y="3870938"/>
            <a:ext cx="4572000" cy="1740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00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FA235993-D4DF-4A80-8660-A6D5FACA9395}"/>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3838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CA544982-29D9-42B8-A9DE-C09837ECBC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312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9" name="Date Placeholder 1">
            <a:extLst>
              <a:ext uri="{FF2B5EF4-FFF2-40B4-BE49-F238E27FC236}">
                <a16:creationId xmlns:a16="http://schemas.microsoft.com/office/drawing/2014/main" id="{38F16832-6B62-48EC-8220-DE7AD69AEF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203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0" name="Date Placeholder 1">
            <a:extLst>
              <a:ext uri="{FF2B5EF4-FFF2-40B4-BE49-F238E27FC236}">
                <a16:creationId xmlns:a16="http://schemas.microsoft.com/office/drawing/2014/main" id="{206969F2-E49F-4327-933B-571615DE746D}"/>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64734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1984742481"/>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20036.95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24185.77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16.36%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28973.17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17.70%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30208.65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19.07%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34770.35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32713.24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20.65%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35418.34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33992.69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20.77%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29731.42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18.77%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25504.76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15.58%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19138.34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12.08%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17866.74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10.93%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3819579834"/>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24215.85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23356.93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32597.21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34440.42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21.74%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34155.32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20.87%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34034.79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33878.82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32241.97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29538.82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32026.31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19.57%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24730.09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23873.06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2150224394"/>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26432.06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26847.92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18.16%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34451.63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36840.41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23.26%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38157.38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35819.85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35061.05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21.42%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34979.76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33776.53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21.32%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31482.96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25915.03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25576.46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15.65%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309936459"/>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err="1">
                          <a:solidFill>
                            <a:srgbClr val="000000"/>
                          </a:solidFill>
                          <a:effectLst/>
                          <a:latin typeface="Calibri" panose="020F0502020204030204" pitchFamily="34" charset="0"/>
                        </a:rPr>
                        <a:t>Wh</a:t>
                      </a:r>
                      <a:endParaRPr lang="en-US" sz="12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32631.67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19.94%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31464.61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38343.02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23.43%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41304.64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26.08%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41329.6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25.25%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38467.5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24.29%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35637.61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21.77%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36685.47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36643.06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38215.38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35144.2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22.19%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32264.5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19.74%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018027" y="463327"/>
            <a:ext cx="3365217" cy="646331"/>
          </a:xfrm>
          <a:prstGeom prst="rect">
            <a:avLst/>
          </a:prstGeom>
        </p:spPr>
        <p:txBody>
          <a:bodyPr wrap="none">
            <a:spAutoFit/>
          </a:bodyPr>
          <a:lstStyle/>
          <a:p>
            <a:pPr algn="ctr"/>
            <a:r>
              <a:rPr lang="en-US" dirty="0"/>
              <a:t>Solar Energy Modeling</a:t>
            </a:r>
          </a:p>
          <a:p>
            <a:pPr algn="ctr"/>
            <a:r>
              <a:rPr lang="en-US" dirty="0"/>
              <a:t>Typical Meteorological Year (TMY)</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560894"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560894" cy="441211"/>
              </a:xfrm>
              <a:prstGeom prst="rect">
                <a:avLst/>
              </a:prstGeom>
              <a:blipFill>
                <a:blip r:embed="rId3"/>
                <a:stretch>
                  <a:fillRect l="-5476" t="-2778" r="-2857"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21" name="Rectangle 20">
            <a:extLst>
              <a:ext uri="{FF2B5EF4-FFF2-40B4-BE49-F238E27FC236}">
                <a16:creationId xmlns:a16="http://schemas.microsoft.com/office/drawing/2014/main" id="{21AE7766-14BB-43F7-A951-2388A9B2F725}"/>
              </a:ext>
            </a:extLst>
          </p:cNvPr>
          <p:cNvSpPr/>
          <p:nvPr/>
        </p:nvSpPr>
        <p:spPr>
          <a:xfrm>
            <a:off x="2167530" y="1109658"/>
            <a:ext cx="4803449" cy="369332"/>
          </a:xfrm>
          <a:prstGeom prst="rect">
            <a:avLst/>
          </a:prstGeom>
        </p:spPr>
        <p:txBody>
          <a:bodyPr wrap="squar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22" name="Date Placeholder 1">
            <a:extLst>
              <a:ext uri="{FF2B5EF4-FFF2-40B4-BE49-F238E27FC236}">
                <a16:creationId xmlns:a16="http://schemas.microsoft.com/office/drawing/2014/main" id="{70F6ABAB-4778-4F51-B568-7D1515277E0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56213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19</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3437487989"/>
              </p:ext>
            </p:extLst>
          </p:nvPr>
        </p:nvGraphicFramePr>
        <p:xfrm>
          <a:off x="123086" y="1473366"/>
          <a:ext cx="3728913"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tblGrid>
              <a:tr h="182880">
                <a:tc>
                  <a:txBody>
                    <a:bodyPr/>
                    <a:lstStyle/>
                    <a:p>
                      <a:pPr algn="ctr" fontAlgn="ctr"/>
                      <a:r>
                        <a:rPr lang="en-US" sz="1800" b="1" i="0" u="none" strike="noStrike" dirty="0">
                          <a:solidFill>
                            <a:srgbClr val="000000"/>
                          </a:solidFill>
                          <a:effectLst/>
                          <a:latin typeface="Calibri" panose="020F0502020204030204" pitchFamily="34" charset="0"/>
                        </a:rPr>
                        <a:t>TMY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dirty="0" err="1">
                          <a:solidFill>
                            <a:srgbClr val="000000"/>
                          </a:solidFill>
                          <a:effectLst/>
                          <a:latin typeface="Calibri" panose="020F0502020204030204" pitchFamily="34" charset="0"/>
                        </a:rPr>
                        <a:t>KWh</a:t>
                      </a:r>
                      <a:endParaRPr lang="en-US" sz="18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359.0896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385.341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332.5404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438.1313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846265"/>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
        <p:nvSpPr>
          <p:cNvPr id="12" name="Rectangle 11">
            <a:extLst>
              <a:ext uri="{FF2B5EF4-FFF2-40B4-BE49-F238E27FC236}">
                <a16:creationId xmlns:a16="http://schemas.microsoft.com/office/drawing/2014/main" id="{34329541-479E-4717-A109-3D6680211DB2}"/>
              </a:ext>
            </a:extLst>
          </p:cNvPr>
          <p:cNvSpPr/>
          <p:nvPr/>
        </p:nvSpPr>
        <p:spPr>
          <a:xfrm>
            <a:off x="25989" y="515913"/>
            <a:ext cx="8905130" cy="369332"/>
          </a:xfrm>
          <a:prstGeom prst="rect">
            <a:avLst/>
          </a:prstGeom>
        </p:spPr>
        <p:txBody>
          <a:bodyPr wrap="none">
            <a:spAutoFit/>
          </a:bodyPr>
          <a:lstStyle/>
          <a:p>
            <a:r>
              <a:rPr lang="en-US" dirty="0"/>
              <a:t>Calculating the total energy and net capacity factor, as it is done in the wind energy modeling</a:t>
            </a:r>
          </a:p>
        </p:txBody>
      </p:sp>
      <p:graphicFrame>
        <p:nvGraphicFramePr>
          <p:cNvPr id="11" name="Chart 10">
            <a:extLst>
              <a:ext uri="{FF2B5EF4-FFF2-40B4-BE49-F238E27FC236}">
                <a16:creationId xmlns:a16="http://schemas.microsoft.com/office/drawing/2014/main" id="{39DA2AA1-8842-4473-B8E5-2B7D36D4EE1E}"/>
              </a:ext>
            </a:extLst>
          </p:cNvPr>
          <p:cNvGraphicFramePr>
            <a:graphicFrameLocks/>
          </p:cNvGraphicFramePr>
          <p:nvPr>
            <p:extLst>
              <p:ext uri="{D42A27DB-BD31-4B8C-83A1-F6EECF244321}">
                <p14:modId xmlns:p14="http://schemas.microsoft.com/office/powerpoint/2010/main" val="857162664"/>
              </p:ext>
            </p:extLst>
          </p:nvPr>
        </p:nvGraphicFramePr>
        <p:xfrm>
          <a:off x="6668" y="32651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05290410-85E1-476B-A6D4-5F86C389790C}"/>
              </a:ext>
            </a:extLst>
          </p:cNvPr>
          <p:cNvSpPr/>
          <p:nvPr/>
        </p:nvSpPr>
        <p:spPr>
          <a:xfrm>
            <a:off x="4079811" y="1473366"/>
            <a:ext cx="4851308" cy="923330"/>
          </a:xfrm>
          <a:prstGeom prst="rect">
            <a:avLst/>
          </a:prstGeom>
        </p:spPr>
        <p:txBody>
          <a:bodyPr wrap="square">
            <a:spAutoFit/>
          </a:bodyPr>
          <a:lstStyle/>
          <a:p>
            <a:r>
              <a:rPr lang="en-US" b="1" dirty="0">
                <a:solidFill>
                  <a:srgbClr val="000000"/>
                </a:solidFill>
                <a:latin typeface="Calibri" panose="020F0502020204030204" pitchFamily="34" charset="0"/>
              </a:rPr>
              <a:t>TMY</a:t>
            </a:r>
            <a:r>
              <a:rPr lang="en-US" dirty="0">
                <a:solidFill>
                  <a:srgbClr val="000000"/>
                </a:solidFill>
                <a:latin typeface="Calibri" panose="020F0502020204030204" pitchFamily="34" charset="0"/>
              </a:rPr>
              <a:t>: Typical Meteorological Year, which means it assumes the same variability of solar output for other years.</a:t>
            </a:r>
            <a:endParaRPr lang="en-US" dirty="0"/>
          </a:p>
        </p:txBody>
      </p:sp>
      <p:graphicFrame>
        <p:nvGraphicFramePr>
          <p:cNvPr id="14" name="Chart 13">
            <a:extLst>
              <a:ext uri="{FF2B5EF4-FFF2-40B4-BE49-F238E27FC236}">
                <a16:creationId xmlns:a16="http://schemas.microsoft.com/office/drawing/2014/main" id="{F4C71B15-FAF7-4AA1-A8C2-B07FB904EF37}"/>
              </a:ext>
            </a:extLst>
          </p:cNvPr>
          <p:cNvGraphicFramePr>
            <a:graphicFrameLocks/>
          </p:cNvGraphicFramePr>
          <p:nvPr>
            <p:extLst>
              <p:ext uri="{D42A27DB-BD31-4B8C-83A1-F6EECF244321}">
                <p14:modId xmlns:p14="http://schemas.microsoft.com/office/powerpoint/2010/main" val="2414838631"/>
              </p:ext>
            </p:extLst>
          </p:nvPr>
        </p:nvGraphicFramePr>
        <p:xfrm>
          <a:off x="4576663" y="323059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
            <a:extLst>
              <a:ext uri="{FF2B5EF4-FFF2-40B4-BE49-F238E27FC236}">
                <a16:creationId xmlns:a16="http://schemas.microsoft.com/office/drawing/2014/main" id="{625E253D-0D97-47C8-B22E-1F782B5222D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68534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20</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698021816"/>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547284140"/>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27.00%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18.63%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20.40%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19.99%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46.50%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22.60%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22.73%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graphicFrame>
        <p:nvGraphicFramePr>
          <p:cNvPr id="10" name="Chart 9">
            <a:extLst>
              <a:ext uri="{FF2B5EF4-FFF2-40B4-BE49-F238E27FC236}">
                <a16:creationId xmlns:a16="http://schemas.microsoft.com/office/drawing/2014/main" id="{7B8FABF8-5CA1-4C8A-9B2C-2DD6DC857C22}"/>
              </a:ext>
            </a:extLst>
          </p:cNvPr>
          <p:cNvGraphicFramePr>
            <a:graphicFrameLocks/>
          </p:cNvGraphicFramePr>
          <p:nvPr>
            <p:extLst>
              <p:ext uri="{D42A27DB-BD31-4B8C-83A1-F6EECF244321}">
                <p14:modId xmlns:p14="http://schemas.microsoft.com/office/powerpoint/2010/main" val="2123846616"/>
              </p:ext>
            </p:extLst>
          </p:nvPr>
        </p:nvGraphicFramePr>
        <p:xfrm>
          <a:off x="4571999" y="7853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2E10D2C-D668-4262-AE7D-6B640E12F0A5}"/>
              </a:ext>
            </a:extLst>
          </p:cNvPr>
          <p:cNvGraphicFramePr>
            <a:graphicFrameLocks/>
          </p:cNvGraphicFramePr>
          <p:nvPr>
            <p:extLst>
              <p:ext uri="{D42A27DB-BD31-4B8C-83A1-F6EECF244321}">
                <p14:modId xmlns:p14="http://schemas.microsoft.com/office/powerpoint/2010/main" val="1521974958"/>
              </p:ext>
            </p:extLst>
          </p:nvPr>
        </p:nvGraphicFramePr>
        <p:xfrm>
          <a:off x="4572000" y="355496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Date Placeholder 1">
            <a:extLst>
              <a:ext uri="{FF2B5EF4-FFF2-40B4-BE49-F238E27FC236}">
                <a16:creationId xmlns:a16="http://schemas.microsoft.com/office/drawing/2014/main" id="{2100042D-C7A6-4549-AA18-EDE1B04DB566}"/>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95828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21</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
        <p:nvSpPr>
          <p:cNvPr id="7" name="Date Placeholder 1">
            <a:extLst>
              <a:ext uri="{FF2B5EF4-FFF2-40B4-BE49-F238E27FC236}">
                <a16:creationId xmlns:a16="http://schemas.microsoft.com/office/drawing/2014/main" id="{27A89C12-1B13-4DE0-8CC8-6A76EC28382E}"/>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75490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3</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
        <p:nvSpPr>
          <p:cNvPr id="12" name="Date Placeholder 1">
            <a:extLst>
              <a:ext uri="{FF2B5EF4-FFF2-40B4-BE49-F238E27FC236}">
                <a16:creationId xmlns:a16="http://schemas.microsoft.com/office/drawing/2014/main" id="{06774C40-67FC-48CB-BC79-5FEC1779B919}"/>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1698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3EBC181B-A7B7-4754-A5D3-828804262611}"/>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8811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93A44239-83D4-4F36-B64E-0890A4C5C2A3}"/>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98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6" name="Date Placeholder 1">
            <a:extLst>
              <a:ext uri="{FF2B5EF4-FFF2-40B4-BE49-F238E27FC236}">
                <a16:creationId xmlns:a16="http://schemas.microsoft.com/office/drawing/2014/main" id="{A6639697-16A6-4AD8-BA01-F392409DD8D2}"/>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782313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4" name="Date Placeholder 1">
            <a:extLst>
              <a:ext uri="{FF2B5EF4-FFF2-40B4-BE49-F238E27FC236}">
                <a16:creationId xmlns:a16="http://schemas.microsoft.com/office/drawing/2014/main" id="{3D9BBC89-4B0D-4F62-AA59-AED69CB067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247190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EA11ED85-47F9-4207-B24A-D88E13C756B4}"/>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3843897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
        <p:nvSpPr>
          <p:cNvPr id="17" name="Date Placeholder 1">
            <a:extLst>
              <a:ext uri="{FF2B5EF4-FFF2-40B4-BE49-F238E27FC236}">
                <a16:creationId xmlns:a16="http://schemas.microsoft.com/office/drawing/2014/main" id="{AC34D580-B364-4CE8-BC60-A604505D916C}"/>
              </a:ext>
            </a:extLst>
          </p:cNvPr>
          <p:cNvSpPr>
            <a:spLocks noGrp="1"/>
          </p:cNvSpPr>
          <p:nvPr>
            <p:ph type="dt" sz="half" idx="10"/>
          </p:nvPr>
        </p:nvSpPr>
        <p:spPr>
          <a:xfrm>
            <a:off x="628650" y="6356351"/>
            <a:ext cx="2057400" cy="365125"/>
          </a:xfrm>
        </p:spPr>
        <p:txBody>
          <a:bodyPr/>
          <a:lstStyle/>
          <a:p>
            <a:r>
              <a:rPr lang="en-US" dirty="0"/>
              <a:t>8/9/2019</a:t>
            </a:r>
          </a:p>
        </p:txBody>
      </p:sp>
    </p:spTree>
    <p:extLst>
      <p:ext uri="{BB962C8B-B14F-4D97-AF65-F5344CB8AC3E}">
        <p14:creationId xmlns:p14="http://schemas.microsoft.com/office/powerpoint/2010/main" val="15438044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TotalTime>
  <Words>1575</Words>
  <Application>Microsoft Office PowerPoint</Application>
  <PresentationFormat>On-screen Show (4:3)</PresentationFormat>
  <Paragraphs>589</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253</cp:revision>
  <dcterms:created xsi:type="dcterms:W3CDTF">2019-08-04T07:57:21Z</dcterms:created>
  <dcterms:modified xsi:type="dcterms:W3CDTF">2019-08-10T05:31:51Z</dcterms:modified>
</cp:coreProperties>
</file>