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3"/>
  </p:notesMasterIdLst>
  <p:handoutMasterIdLst>
    <p:handoutMasterId r:id="rId4"/>
  </p:handoutMasterIdLst>
  <p:sldIdLst>
    <p:sldId id="257" r:id="rId2"/>
  </p:sldIdLst>
  <p:sldSz cx="43891200" cy="32918400"/>
  <p:notesSz cx="9296400" cy="6881813"/>
  <p:defaultTextStyle>
    <a:defPPr>
      <a:defRPr lang="en-US"/>
    </a:defPPr>
    <a:lvl1pPr marL="0" algn="l" defTabSz="3686713" rtl="0" eaLnBrk="1" latinLnBrk="0" hangingPunct="1">
      <a:defRPr sz="7258" kern="1200">
        <a:solidFill>
          <a:schemeClr val="tx1"/>
        </a:solidFill>
        <a:latin typeface="+mn-lt"/>
        <a:ea typeface="+mn-ea"/>
        <a:cs typeface="+mn-cs"/>
      </a:defRPr>
    </a:lvl1pPr>
    <a:lvl2pPr marL="1843356" algn="l" defTabSz="3686713" rtl="0" eaLnBrk="1" latinLnBrk="0" hangingPunct="1">
      <a:defRPr sz="7258" kern="1200">
        <a:solidFill>
          <a:schemeClr val="tx1"/>
        </a:solidFill>
        <a:latin typeface="+mn-lt"/>
        <a:ea typeface="+mn-ea"/>
        <a:cs typeface="+mn-cs"/>
      </a:defRPr>
    </a:lvl2pPr>
    <a:lvl3pPr marL="3686713" algn="l" defTabSz="3686713" rtl="0" eaLnBrk="1" latinLnBrk="0" hangingPunct="1">
      <a:defRPr sz="7258" kern="1200">
        <a:solidFill>
          <a:schemeClr val="tx1"/>
        </a:solidFill>
        <a:latin typeface="+mn-lt"/>
        <a:ea typeface="+mn-ea"/>
        <a:cs typeface="+mn-cs"/>
      </a:defRPr>
    </a:lvl3pPr>
    <a:lvl4pPr marL="5530069" algn="l" defTabSz="3686713" rtl="0" eaLnBrk="1" latinLnBrk="0" hangingPunct="1">
      <a:defRPr sz="7258" kern="1200">
        <a:solidFill>
          <a:schemeClr val="tx1"/>
        </a:solidFill>
        <a:latin typeface="+mn-lt"/>
        <a:ea typeface="+mn-ea"/>
        <a:cs typeface="+mn-cs"/>
      </a:defRPr>
    </a:lvl4pPr>
    <a:lvl5pPr marL="7373428" algn="l" defTabSz="3686713" rtl="0" eaLnBrk="1" latinLnBrk="0" hangingPunct="1">
      <a:defRPr sz="7258" kern="1200">
        <a:solidFill>
          <a:schemeClr val="tx1"/>
        </a:solidFill>
        <a:latin typeface="+mn-lt"/>
        <a:ea typeface="+mn-ea"/>
        <a:cs typeface="+mn-cs"/>
      </a:defRPr>
    </a:lvl5pPr>
    <a:lvl6pPr marL="9216784" algn="l" defTabSz="3686713" rtl="0" eaLnBrk="1" latinLnBrk="0" hangingPunct="1">
      <a:defRPr sz="7258" kern="1200">
        <a:solidFill>
          <a:schemeClr val="tx1"/>
        </a:solidFill>
        <a:latin typeface="+mn-lt"/>
        <a:ea typeface="+mn-ea"/>
        <a:cs typeface="+mn-cs"/>
      </a:defRPr>
    </a:lvl6pPr>
    <a:lvl7pPr marL="11060140" algn="l" defTabSz="3686713" rtl="0" eaLnBrk="1" latinLnBrk="0" hangingPunct="1">
      <a:defRPr sz="7258" kern="1200">
        <a:solidFill>
          <a:schemeClr val="tx1"/>
        </a:solidFill>
        <a:latin typeface="+mn-lt"/>
        <a:ea typeface="+mn-ea"/>
        <a:cs typeface="+mn-cs"/>
      </a:defRPr>
    </a:lvl7pPr>
    <a:lvl8pPr marL="12903497" algn="l" defTabSz="3686713" rtl="0" eaLnBrk="1" latinLnBrk="0" hangingPunct="1">
      <a:defRPr sz="7258" kern="1200">
        <a:solidFill>
          <a:schemeClr val="tx1"/>
        </a:solidFill>
        <a:latin typeface="+mn-lt"/>
        <a:ea typeface="+mn-ea"/>
        <a:cs typeface="+mn-cs"/>
      </a:defRPr>
    </a:lvl8pPr>
    <a:lvl9pPr marL="14746853" algn="l" defTabSz="3686713"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A5391B"/>
    <a:srgbClr val="CC99FF"/>
    <a:srgbClr val="FFCCCC"/>
    <a:srgbClr val="FA3652"/>
    <a:srgbClr val="1430BC"/>
    <a:srgbClr val="FFFFFF"/>
    <a:srgbClr val="9900CC"/>
    <a:srgbClr val="E004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4" autoAdjust="0"/>
    <p:restoredTop sz="92308" autoAdjust="0"/>
  </p:normalViewPr>
  <p:slideViewPr>
    <p:cSldViewPr snapToGrid="0">
      <p:cViewPr>
        <p:scale>
          <a:sx n="10" d="100"/>
          <a:sy n="10" d="100"/>
        </p:scale>
        <p:origin x="1296" y="-48"/>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notesViewPr>
    <p:cSldViewPr snapToGrid="0">
      <p:cViewPr varScale="1">
        <p:scale>
          <a:sx n="27" d="100"/>
          <a:sy n="27" d="100"/>
        </p:scale>
        <p:origin x="3996" y="1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buella\Dropbox\+papers\Combining%20S%20PW%20Forecasts\+figs\Day-ahead%20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800">
                <a:latin typeface="Times New Roman"/>
              </a:defRPr>
            </a:pPr>
            <a:r>
              <a:rPr lang="en-US" sz="2000" b="0" i="0" baseline="0" dirty="0">
                <a:effectLst/>
              </a:rPr>
              <a:t>Monthly RMSE for different forecasts</a:t>
            </a:r>
            <a:endParaRPr lang="en-US" sz="2000" b="0" dirty="0">
              <a:effectLst/>
            </a:endParaRPr>
          </a:p>
        </c:rich>
      </c:tx>
      <c:layout>
        <c:manualLayout>
          <c:xMode val="edge"/>
          <c:yMode val="edge"/>
          <c:x val="0.34006386085542128"/>
          <c:y val="2.7147442046894378E-2"/>
        </c:manualLayout>
      </c:layout>
      <c:overlay val="0"/>
    </c:title>
    <c:autoTitleDeleted val="0"/>
    <c:plotArea>
      <c:layout>
        <c:manualLayout>
          <c:layoutTarget val="inner"/>
          <c:xMode val="edge"/>
          <c:yMode val="edge"/>
          <c:x val="0.10176505847603068"/>
          <c:y val="9.9753864116312776E-2"/>
          <c:w val="0.8925959451238149"/>
          <c:h val="0.66760745524970877"/>
        </c:manualLayout>
      </c:layout>
      <c:barChart>
        <c:barDir val="col"/>
        <c:grouping val="clustered"/>
        <c:varyColors val="0"/>
        <c:ser>
          <c:idx val="2"/>
          <c:order val="0"/>
          <c:tx>
            <c:strRef>
              <c:f>statistics!$S$303</c:f>
              <c:strCache>
                <c:ptCount val="1"/>
                <c:pt idx="0">
                  <c:v>Persistance</c:v>
                </c:pt>
              </c:strCache>
            </c:strRef>
          </c:tx>
          <c:spPr>
            <a:solidFill>
              <a:srgbClr val="FF6600"/>
            </a:solidFill>
            <a:ln>
              <a:noFill/>
              <a:prstDash val="sysDash"/>
            </a:ln>
          </c:spPr>
          <c:invertIfNegative val="0"/>
          <c:cat>
            <c:strRef>
              <c:f>statistics!$W$222:$W$233</c:f>
              <c:strCache>
                <c:ptCount val="11"/>
                <c:pt idx="0">
                  <c:v>June</c:v>
                </c:pt>
                <c:pt idx="1">
                  <c:v>July</c:v>
                </c:pt>
                <c:pt idx="2">
                  <c:v>September</c:v>
                </c:pt>
                <c:pt idx="3">
                  <c:v>October</c:v>
                </c:pt>
                <c:pt idx="4">
                  <c:v>November</c:v>
                </c:pt>
                <c:pt idx="5">
                  <c:v>December</c:v>
                </c:pt>
                <c:pt idx="6">
                  <c:v>January</c:v>
                </c:pt>
                <c:pt idx="7">
                  <c:v>February</c:v>
                </c:pt>
                <c:pt idx="8">
                  <c:v>March</c:v>
                </c:pt>
                <c:pt idx="9">
                  <c:v>April</c:v>
                </c:pt>
                <c:pt idx="10">
                  <c:v>May</c:v>
                </c:pt>
              </c:strCache>
            </c:strRef>
          </c:cat>
          <c:val>
            <c:numRef>
              <c:f>statistics!$S$305:$S$316</c:f>
              <c:numCache>
                <c:formatCode>0.0000</c:formatCode>
                <c:ptCount val="11"/>
                <c:pt idx="0">
                  <c:v>0.1285</c:v>
                </c:pt>
                <c:pt idx="1">
                  <c:v>0.1166</c:v>
                </c:pt>
                <c:pt idx="2">
                  <c:v>0.1343</c:v>
                </c:pt>
                <c:pt idx="3">
                  <c:v>0.1353</c:v>
                </c:pt>
                <c:pt idx="4">
                  <c:v>0.1542</c:v>
                </c:pt>
                <c:pt idx="5">
                  <c:v>0.1183</c:v>
                </c:pt>
                <c:pt idx="6">
                  <c:v>0.1235</c:v>
                </c:pt>
                <c:pt idx="7">
                  <c:v>0.13070000000000001</c:v>
                </c:pt>
                <c:pt idx="8">
                  <c:v>0.15110000000000001</c:v>
                </c:pt>
                <c:pt idx="9">
                  <c:v>0.13200000000000001</c:v>
                </c:pt>
                <c:pt idx="10">
                  <c:v>0.1208</c:v>
                </c:pt>
              </c:numCache>
            </c:numRef>
          </c:val>
          <c:extLst>
            <c:ext xmlns:c16="http://schemas.microsoft.com/office/drawing/2014/chart" uri="{C3380CC4-5D6E-409C-BE32-E72D297353CC}">
              <c16:uniqueId val="{00000000-48E9-4153-82E1-0BA8D4A8FBBD}"/>
            </c:ext>
          </c:extLst>
        </c:ser>
        <c:ser>
          <c:idx val="3"/>
          <c:order val="1"/>
          <c:tx>
            <c:strRef>
              <c:f>statistics!$T$303</c:f>
              <c:strCache>
                <c:ptCount val="1"/>
                <c:pt idx="0">
                  <c:v>MLR</c:v>
                </c:pt>
              </c:strCache>
            </c:strRef>
          </c:tx>
          <c:spPr>
            <a:solidFill>
              <a:srgbClr val="008000"/>
            </a:solidFill>
            <a:ln w="44450" cmpd="sng">
              <a:noFill/>
              <a:prstDash val="solid"/>
            </a:ln>
          </c:spPr>
          <c:invertIfNegative val="0"/>
          <c:cat>
            <c:strRef>
              <c:f>statistics!$W$222:$W$233</c:f>
              <c:strCache>
                <c:ptCount val="11"/>
                <c:pt idx="0">
                  <c:v>June</c:v>
                </c:pt>
                <c:pt idx="1">
                  <c:v>July</c:v>
                </c:pt>
                <c:pt idx="2">
                  <c:v>September</c:v>
                </c:pt>
                <c:pt idx="3">
                  <c:v>October</c:v>
                </c:pt>
                <c:pt idx="4">
                  <c:v>November</c:v>
                </c:pt>
                <c:pt idx="5">
                  <c:v>December</c:v>
                </c:pt>
                <c:pt idx="6">
                  <c:v>January</c:v>
                </c:pt>
                <c:pt idx="7">
                  <c:v>February</c:v>
                </c:pt>
                <c:pt idx="8">
                  <c:v>March</c:v>
                </c:pt>
                <c:pt idx="9">
                  <c:v>April</c:v>
                </c:pt>
                <c:pt idx="10">
                  <c:v>May</c:v>
                </c:pt>
              </c:strCache>
            </c:strRef>
          </c:cat>
          <c:val>
            <c:numRef>
              <c:f>statistics!$T$305:$T$316</c:f>
              <c:numCache>
                <c:formatCode>0.0000</c:formatCode>
                <c:ptCount val="11"/>
                <c:pt idx="0">
                  <c:v>7.4486472857440394E-2</c:v>
                </c:pt>
                <c:pt idx="1">
                  <c:v>9.2622522557937598E-2</c:v>
                </c:pt>
                <c:pt idx="2">
                  <c:v>7.3773123454728196E-2</c:v>
                </c:pt>
                <c:pt idx="3">
                  <c:v>7.2295303714251302E-2</c:v>
                </c:pt>
                <c:pt idx="4">
                  <c:v>7.9342200752189396E-2</c:v>
                </c:pt>
                <c:pt idx="5">
                  <c:v>6.17699371163455E-2</c:v>
                </c:pt>
                <c:pt idx="6">
                  <c:v>7.0461444653078006E-2</c:v>
                </c:pt>
                <c:pt idx="7">
                  <c:v>8.7412636257043E-2</c:v>
                </c:pt>
                <c:pt idx="8">
                  <c:v>8.5471220567647402E-2</c:v>
                </c:pt>
                <c:pt idx="9">
                  <c:v>7.4836407024319901E-2</c:v>
                </c:pt>
                <c:pt idx="10">
                  <c:v>5.7079499286278403E-2</c:v>
                </c:pt>
              </c:numCache>
            </c:numRef>
          </c:val>
          <c:extLst>
            <c:ext xmlns:c16="http://schemas.microsoft.com/office/drawing/2014/chart" uri="{C3380CC4-5D6E-409C-BE32-E72D297353CC}">
              <c16:uniqueId val="{00000001-48E9-4153-82E1-0BA8D4A8FBBD}"/>
            </c:ext>
          </c:extLst>
        </c:ser>
        <c:ser>
          <c:idx val="5"/>
          <c:order val="2"/>
          <c:tx>
            <c:strRef>
              <c:f>statistics!$U$303</c:f>
              <c:strCache>
                <c:ptCount val="1"/>
                <c:pt idx="0">
                  <c:v>ANN</c:v>
                </c:pt>
              </c:strCache>
            </c:strRef>
          </c:tx>
          <c:spPr>
            <a:solidFill>
              <a:srgbClr val="0000FF"/>
            </a:solidFill>
            <a:ln w="44450" cmpd="sng">
              <a:noFill/>
              <a:prstDash val="solid"/>
            </a:ln>
          </c:spPr>
          <c:invertIfNegative val="0"/>
          <c:cat>
            <c:strRef>
              <c:f>statistics!$W$222:$W$233</c:f>
              <c:strCache>
                <c:ptCount val="11"/>
                <c:pt idx="0">
                  <c:v>June</c:v>
                </c:pt>
                <c:pt idx="1">
                  <c:v>July</c:v>
                </c:pt>
                <c:pt idx="2">
                  <c:v>September</c:v>
                </c:pt>
                <c:pt idx="3">
                  <c:v>October</c:v>
                </c:pt>
                <c:pt idx="4">
                  <c:v>November</c:v>
                </c:pt>
                <c:pt idx="5">
                  <c:v>December</c:v>
                </c:pt>
                <c:pt idx="6">
                  <c:v>January</c:v>
                </c:pt>
                <c:pt idx="7">
                  <c:v>February</c:v>
                </c:pt>
                <c:pt idx="8">
                  <c:v>March</c:v>
                </c:pt>
                <c:pt idx="9">
                  <c:v>April</c:v>
                </c:pt>
                <c:pt idx="10">
                  <c:v>May</c:v>
                </c:pt>
              </c:strCache>
            </c:strRef>
          </c:cat>
          <c:val>
            <c:numRef>
              <c:f>statistics!$U$305:$U$316</c:f>
              <c:numCache>
                <c:formatCode>0.0000</c:formatCode>
                <c:ptCount val="11"/>
                <c:pt idx="0">
                  <c:v>6.80177074362254E-2</c:v>
                </c:pt>
                <c:pt idx="1">
                  <c:v>8.6462233608925895E-2</c:v>
                </c:pt>
                <c:pt idx="2">
                  <c:v>7.2390058750473704E-2</c:v>
                </c:pt>
                <c:pt idx="3">
                  <c:v>6.7022204186792E-2</c:v>
                </c:pt>
                <c:pt idx="4">
                  <c:v>6.6535636317800698E-2</c:v>
                </c:pt>
                <c:pt idx="5">
                  <c:v>5.4161946409333299E-2</c:v>
                </c:pt>
                <c:pt idx="6">
                  <c:v>5.2571504189114097E-2</c:v>
                </c:pt>
                <c:pt idx="7">
                  <c:v>7.0400433496837306E-2</c:v>
                </c:pt>
                <c:pt idx="8">
                  <c:v>8.0522965565010304E-2</c:v>
                </c:pt>
                <c:pt idx="9">
                  <c:v>6.3680544626066093E-2</c:v>
                </c:pt>
                <c:pt idx="10">
                  <c:v>5.4511710422333402E-2</c:v>
                </c:pt>
              </c:numCache>
            </c:numRef>
          </c:val>
          <c:extLst>
            <c:ext xmlns:c16="http://schemas.microsoft.com/office/drawing/2014/chart" uri="{C3380CC4-5D6E-409C-BE32-E72D297353CC}">
              <c16:uniqueId val="{00000002-48E9-4153-82E1-0BA8D4A8FBBD}"/>
            </c:ext>
          </c:extLst>
        </c:ser>
        <c:ser>
          <c:idx val="6"/>
          <c:order val="3"/>
          <c:tx>
            <c:strRef>
              <c:f>statistics!$V$303</c:f>
              <c:strCache>
                <c:ptCount val="1"/>
                <c:pt idx="0">
                  <c:v>SVR</c:v>
                </c:pt>
              </c:strCache>
            </c:strRef>
          </c:tx>
          <c:spPr>
            <a:solidFill>
              <a:srgbClr val="FF0000"/>
            </a:solidFill>
            <a:ln w="44450" cmpd="sng">
              <a:noFill/>
              <a:prstDash val="solid"/>
            </a:ln>
          </c:spPr>
          <c:invertIfNegative val="0"/>
          <c:cat>
            <c:strRef>
              <c:f>statistics!$W$222:$W$233</c:f>
              <c:strCache>
                <c:ptCount val="11"/>
                <c:pt idx="0">
                  <c:v>June</c:v>
                </c:pt>
                <c:pt idx="1">
                  <c:v>July</c:v>
                </c:pt>
                <c:pt idx="2">
                  <c:v>September</c:v>
                </c:pt>
                <c:pt idx="3">
                  <c:v>October</c:v>
                </c:pt>
                <c:pt idx="4">
                  <c:v>November</c:v>
                </c:pt>
                <c:pt idx="5">
                  <c:v>December</c:v>
                </c:pt>
                <c:pt idx="6">
                  <c:v>January</c:v>
                </c:pt>
                <c:pt idx="7">
                  <c:v>February</c:v>
                </c:pt>
                <c:pt idx="8">
                  <c:v>March</c:v>
                </c:pt>
                <c:pt idx="9">
                  <c:v>April</c:v>
                </c:pt>
                <c:pt idx="10">
                  <c:v>May</c:v>
                </c:pt>
              </c:strCache>
            </c:strRef>
          </c:cat>
          <c:val>
            <c:numRef>
              <c:f>statistics!$V$305:$V$316</c:f>
              <c:numCache>
                <c:formatCode>0.0000</c:formatCode>
                <c:ptCount val="11"/>
                <c:pt idx="0">
                  <c:v>7.2599999999999998E-2</c:v>
                </c:pt>
                <c:pt idx="1">
                  <c:v>8.3099999999999993E-2</c:v>
                </c:pt>
                <c:pt idx="2">
                  <c:v>7.7600000000000002E-2</c:v>
                </c:pt>
                <c:pt idx="3">
                  <c:v>6.4799999999999996E-2</c:v>
                </c:pt>
                <c:pt idx="4">
                  <c:v>6.7900000000000002E-2</c:v>
                </c:pt>
                <c:pt idx="5">
                  <c:v>6.0400000000000002E-2</c:v>
                </c:pt>
                <c:pt idx="6">
                  <c:v>5.5199999999999999E-2</c:v>
                </c:pt>
                <c:pt idx="7">
                  <c:v>7.4899999999999994E-2</c:v>
                </c:pt>
                <c:pt idx="8">
                  <c:v>8.3199999999999996E-2</c:v>
                </c:pt>
                <c:pt idx="9">
                  <c:v>6.4799999999999996E-2</c:v>
                </c:pt>
                <c:pt idx="10">
                  <c:v>5.6599999999999998E-2</c:v>
                </c:pt>
              </c:numCache>
            </c:numRef>
          </c:val>
          <c:extLst>
            <c:ext xmlns:c16="http://schemas.microsoft.com/office/drawing/2014/chart" uri="{C3380CC4-5D6E-409C-BE32-E72D297353CC}">
              <c16:uniqueId val="{00000003-48E9-4153-82E1-0BA8D4A8FBBD}"/>
            </c:ext>
          </c:extLst>
        </c:ser>
        <c:ser>
          <c:idx val="4"/>
          <c:order val="4"/>
          <c:tx>
            <c:strRef>
              <c:f>statistics!$W$303</c:f>
              <c:strCache>
                <c:ptCount val="1"/>
                <c:pt idx="0">
                  <c:v>Simple Avg.</c:v>
                </c:pt>
              </c:strCache>
            </c:strRef>
          </c:tx>
          <c:spPr>
            <a:solidFill>
              <a:schemeClr val="bg1">
                <a:lumMod val="75000"/>
              </a:schemeClr>
            </a:solidFill>
            <a:ln w="44450" cmpd="sng">
              <a:noFill/>
              <a:prstDash val="solid"/>
            </a:ln>
          </c:spPr>
          <c:invertIfNegative val="0"/>
          <c:cat>
            <c:strRef>
              <c:f>(statistics!$W$222:$W$223,statistics!$W$225:$W$233)</c:f>
              <c:strCache>
                <c:ptCount val="10"/>
                <c:pt idx="0">
                  <c:v>June</c:v>
                </c:pt>
                <c:pt idx="1">
                  <c:v>July</c:v>
                </c:pt>
                <c:pt idx="2">
                  <c:v>October</c:v>
                </c:pt>
                <c:pt idx="3">
                  <c:v>November</c:v>
                </c:pt>
                <c:pt idx="4">
                  <c:v>December</c:v>
                </c:pt>
                <c:pt idx="5">
                  <c:v>January</c:v>
                </c:pt>
                <c:pt idx="6">
                  <c:v>February</c:v>
                </c:pt>
                <c:pt idx="7">
                  <c:v>March</c:v>
                </c:pt>
                <c:pt idx="8">
                  <c:v>April</c:v>
                </c:pt>
                <c:pt idx="9">
                  <c:v>May</c:v>
                </c:pt>
              </c:strCache>
            </c:strRef>
          </c:cat>
          <c:val>
            <c:numRef>
              <c:f>statistics!$W$305:$W$316</c:f>
              <c:numCache>
                <c:formatCode>0.0000</c:formatCode>
                <c:ptCount val="11"/>
                <c:pt idx="0">
                  <c:v>6.8199999999999997E-2</c:v>
                </c:pt>
                <c:pt idx="1">
                  <c:v>8.8999999999999996E-2</c:v>
                </c:pt>
                <c:pt idx="2">
                  <c:v>7.0400000000000004E-2</c:v>
                </c:pt>
                <c:pt idx="3">
                  <c:v>6.6400000000000001E-2</c:v>
                </c:pt>
                <c:pt idx="4">
                  <c:v>6.7199999999999996E-2</c:v>
                </c:pt>
                <c:pt idx="5">
                  <c:v>5.3600000000000002E-2</c:v>
                </c:pt>
                <c:pt idx="6">
                  <c:v>5.4399999999999997E-2</c:v>
                </c:pt>
                <c:pt idx="7">
                  <c:v>7.6799999999999993E-2</c:v>
                </c:pt>
                <c:pt idx="8">
                  <c:v>8.2100000000000006E-2</c:v>
                </c:pt>
                <c:pt idx="9">
                  <c:v>6.6500000000000004E-2</c:v>
                </c:pt>
                <c:pt idx="10">
                  <c:v>5.3800000000000001E-2</c:v>
                </c:pt>
              </c:numCache>
            </c:numRef>
          </c:val>
          <c:extLst>
            <c:ext xmlns:c16="http://schemas.microsoft.com/office/drawing/2014/chart" uri="{C3380CC4-5D6E-409C-BE32-E72D297353CC}">
              <c16:uniqueId val="{00000004-48E9-4153-82E1-0BA8D4A8FBBD}"/>
            </c:ext>
          </c:extLst>
        </c:ser>
        <c:ser>
          <c:idx val="8"/>
          <c:order val="5"/>
          <c:tx>
            <c:strRef>
              <c:f>statistics!$X$303</c:f>
              <c:strCache>
                <c:ptCount val="1"/>
                <c:pt idx="0">
                  <c:v>Ensemble </c:v>
                </c:pt>
              </c:strCache>
            </c:strRef>
          </c:tx>
          <c:spPr>
            <a:solidFill>
              <a:schemeClr val="tx1">
                <a:lumMod val="95000"/>
                <a:lumOff val="5000"/>
              </a:schemeClr>
            </a:solidFill>
            <a:ln w="44450" cmpd="sng">
              <a:noFill/>
              <a:prstDash val="solid"/>
            </a:ln>
          </c:spPr>
          <c:invertIfNegative val="0"/>
          <c:cat>
            <c:strRef>
              <c:f>(statistics!$W$222:$W$223,statistics!$W$225:$W$233)</c:f>
              <c:strCache>
                <c:ptCount val="10"/>
                <c:pt idx="0">
                  <c:v>June</c:v>
                </c:pt>
                <c:pt idx="1">
                  <c:v>July</c:v>
                </c:pt>
                <c:pt idx="2">
                  <c:v>October</c:v>
                </c:pt>
                <c:pt idx="3">
                  <c:v>November</c:v>
                </c:pt>
                <c:pt idx="4">
                  <c:v>December</c:v>
                </c:pt>
                <c:pt idx="5">
                  <c:v>January</c:v>
                </c:pt>
                <c:pt idx="6">
                  <c:v>February</c:v>
                </c:pt>
                <c:pt idx="7">
                  <c:v>March</c:v>
                </c:pt>
                <c:pt idx="8">
                  <c:v>April</c:v>
                </c:pt>
                <c:pt idx="9">
                  <c:v>May</c:v>
                </c:pt>
              </c:strCache>
            </c:strRef>
          </c:cat>
          <c:val>
            <c:numRef>
              <c:f>statistics!$X$305:$X$316</c:f>
              <c:numCache>
                <c:formatCode>0.0000</c:formatCode>
                <c:ptCount val="11"/>
                <c:pt idx="0">
                  <c:v>6.7500000000000004E-2</c:v>
                </c:pt>
                <c:pt idx="1">
                  <c:v>8.6999999999999994E-2</c:v>
                </c:pt>
                <c:pt idx="2">
                  <c:v>7.2800000000000004E-2</c:v>
                </c:pt>
                <c:pt idx="3">
                  <c:v>6.3700000000000007E-2</c:v>
                </c:pt>
                <c:pt idx="4">
                  <c:v>6.7599999999999993E-2</c:v>
                </c:pt>
                <c:pt idx="5">
                  <c:v>5.2900000000000003E-2</c:v>
                </c:pt>
                <c:pt idx="6">
                  <c:v>5.1400000000000001E-2</c:v>
                </c:pt>
                <c:pt idx="7">
                  <c:v>7.1499999999999994E-2</c:v>
                </c:pt>
                <c:pt idx="8">
                  <c:v>8.2100000000000006E-2</c:v>
                </c:pt>
                <c:pt idx="9">
                  <c:v>6.5100000000000005E-2</c:v>
                </c:pt>
                <c:pt idx="10">
                  <c:v>5.5199999999999999E-2</c:v>
                </c:pt>
              </c:numCache>
            </c:numRef>
          </c:val>
          <c:extLst>
            <c:ext xmlns:c16="http://schemas.microsoft.com/office/drawing/2014/chart" uri="{C3380CC4-5D6E-409C-BE32-E72D297353CC}">
              <c16:uniqueId val="{00000005-48E9-4153-82E1-0BA8D4A8FBBD}"/>
            </c:ext>
          </c:extLst>
        </c:ser>
        <c:dLbls>
          <c:showLegendKey val="0"/>
          <c:showVal val="0"/>
          <c:showCatName val="0"/>
          <c:showSerName val="0"/>
          <c:showPercent val="0"/>
          <c:showBubbleSize val="0"/>
        </c:dLbls>
        <c:gapWidth val="150"/>
        <c:axId val="-2108732968"/>
        <c:axId val="-2109558664"/>
      </c:barChart>
      <c:catAx>
        <c:axId val="-2108732968"/>
        <c:scaling>
          <c:orientation val="minMax"/>
        </c:scaling>
        <c:delete val="0"/>
        <c:axPos val="b"/>
        <c:numFmt formatCode="General" sourceLinked="0"/>
        <c:majorTickMark val="cross"/>
        <c:minorTickMark val="in"/>
        <c:tickLblPos val="nextTo"/>
        <c:txPr>
          <a:bodyPr/>
          <a:lstStyle/>
          <a:p>
            <a:pPr>
              <a:defRPr sz="1800">
                <a:latin typeface="Times New Roman"/>
              </a:defRPr>
            </a:pPr>
            <a:endParaRPr lang="en-US"/>
          </a:p>
        </c:txPr>
        <c:crossAx val="-2109558664"/>
        <c:crosses val="autoZero"/>
        <c:auto val="0"/>
        <c:lblAlgn val="ctr"/>
        <c:lblOffset val="100"/>
        <c:noMultiLvlLbl val="0"/>
      </c:catAx>
      <c:valAx>
        <c:axId val="-2109558664"/>
        <c:scaling>
          <c:orientation val="minMax"/>
          <c:max val="0.16500000000000004"/>
          <c:min val="0.03"/>
        </c:scaling>
        <c:delete val="0"/>
        <c:axPos val="l"/>
        <c:majorGridlines>
          <c:spPr>
            <a:ln>
              <a:solidFill>
                <a:schemeClr val="bg1">
                  <a:lumMod val="85000"/>
                </a:schemeClr>
              </a:solidFill>
              <a:prstDash val="sysDot"/>
            </a:ln>
          </c:spPr>
        </c:majorGridlines>
        <c:title>
          <c:tx>
            <c:rich>
              <a:bodyPr rot="-5400000" vert="horz"/>
              <a:lstStyle/>
              <a:p>
                <a:pPr>
                  <a:defRPr sz="1600">
                    <a:latin typeface="Times New Roman"/>
                  </a:defRPr>
                </a:pPr>
                <a:r>
                  <a:rPr lang="en-US" sz="1600">
                    <a:latin typeface="Times New Roman"/>
                  </a:rPr>
                  <a:t>RMSE</a:t>
                </a:r>
              </a:p>
            </c:rich>
          </c:tx>
          <c:layout>
            <c:manualLayout>
              <c:xMode val="edge"/>
              <c:yMode val="edge"/>
              <c:x val="1.0563380281690141E-2"/>
              <c:y val="0.34342189746911667"/>
            </c:manualLayout>
          </c:layout>
          <c:overlay val="0"/>
        </c:title>
        <c:numFmt formatCode="0.000" sourceLinked="0"/>
        <c:majorTickMark val="out"/>
        <c:minorTickMark val="none"/>
        <c:tickLblPos val="nextTo"/>
        <c:txPr>
          <a:bodyPr/>
          <a:lstStyle/>
          <a:p>
            <a:pPr>
              <a:defRPr sz="1600">
                <a:latin typeface="Times New Roman"/>
              </a:defRPr>
            </a:pPr>
            <a:endParaRPr lang="en-US"/>
          </a:p>
        </c:txPr>
        <c:crossAx val="-2108732968"/>
        <c:crosses val="autoZero"/>
        <c:crossBetween val="between"/>
      </c:valAx>
    </c:plotArea>
    <c:legend>
      <c:legendPos val="r"/>
      <c:layout>
        <c:manualLayout>
          <c:xMode val="edge"/>
          <c:yMode val="edge"/>
          <c:x val="0.87270003815804875"/>
          <c:y val="1.3578277349085861E-2"/>
          <c:w val="0.1252004182413326"/>
          <c:h val="0.32809919628830114"/>
        </c:manualLayout>
      </c:layout>
      <c:overlay val="0"/>
      <c:spPr>
        <a:solidFill>
          <a:schemeClr val="bg1"/>
        </a:solidFill>
        <a:ln>
          <a:solidFill>
            <a:schemeClr val="bg1"/>
          </a:solidFill>
        </a:ln>
      </c:spPr>
      <c:txPr>
        <a:bodyPr/>
        <a:lstStyle/>
        <a:p>
          <a:pPr>
            <a:defRPr sz="1600">
              <a:latin typeface="Times New Roman"/>
            </a:defRPr>
          </a:pPr>
          <a:endParaRPr lang="en-US"/>
        </a:p>
      </c:txPr>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C0B153-926A-BB43-8D9B-AD983F9B5CE9}" type="doc">
      <dgm:prSet loTypeId="urn:microsoft.com/office/officeart/2005/8/layout/process1" loCatId="" qsTypeId="urn:microsoft.com/office/officeart/2005/8/quickstyle/simple3" qsCatId="simple" csTypeId="urn:microsoft.com/office/officeart/2005/8/colors/accent1_2" csCatId="accent1" phldr="1"/>
      <dgm:spPr/>
    </dgm:pt>
    <dgm:pt modelId="{2BD8325C-2DD0-C341-A031-F84A5580545D}">
      <dgm:prSet phldrT="[Text]" custT="1"/>
      <dgm:spPr>
        <a:solidFill>
          <a:schemeClr val="bg1"/>
        </a:solidFill>
        <a:ln>
          <a:solidFill>
            <a:schemeClr val="tx1"/>
          </a:solidFill>
        </a:ln>
      </dgm:spPr>
      <dgm:t>
        <a:bodyPr/>
        <a:lstStyle/>
        <a:p>
          <a:pPr algn="ctr"/>
          <a:r>
            <a:rPr lang="en-US" sz="2000" dirty="0">
              <a:latin typeface="Times New Roman" panose="02020603050405020304" pitchFamily="18" charset="0"/>
              <a:cs typeface="Times New Roman" panose="02020603050405020304" pitchFamily="18" charset="0"/>
            </a:rPr>
            <a:t>Training Dataset</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(solar power and weather data) </a:t>
          </a:r>
          <a:endParaRPr lang="en-US" sz="2000" dirty="0">
            <a:latin typeface="Times New Roman" panose="02020603050405020304" pitchFamily="18" charset="0"/>
            <a:cs typeface="Times New Roman" panose="02020603050405020304" pitchFamily="18" charset="0"/>
          </a:endParaRPr>
        </a:p>
      </dgm:t>
    </dgm:pt>
    <dgm:pt modelId="{DB277D6B-6D2F-FC44-8C12-A88EE07FA482}" type="parTrans" cxnId="{EB6D4C8A-8E7D-7B42-84BB-789182AA9F90}">
      <dgm:prSet/>
      <dgm:spPr/>
      <dgm:t>
        <a:bodyPr/>
        <a:lstStyle/>
        <a:p>
          <a:pPr algn="ctr"/>
          <a:endParaRPr lang="en-US" sz="1400"/>
        </a:p>
      </dgm:t>
    </dgm:pt>
    <dgm:pt modelId="{1CA17F72-9CEE-B346-8F13-6FA4552DA9F5}" type="sibTrans" cxnId="{EB6D4C8A-8E7D-7B42-84BB-789182AA9F90}">
      <dgm:prSet custT="1"/>
      <dgm:spPr>
        <a:ln>
          <a:solidFill>
            <a:srgbClr val="00B050"/>
          </a:solidFill>
        </a:ln>
      </dgm:spPr>
      <dgm:t>
        <a:bodyPr/>
        <a:lstStyle/>
        <a:p>
          <a:pPr algn="ctr"/>
          <a:endParaRPr lang="en-US" sz="1400" dirty="0"/>
        </a:p>
      </dgm:t>
    </dgm:pt>
    <dgm:pt modelId="{20B43EDF-E151-544F-9BB1-C4F6E8C2019F}">
      <dgm:prSet phldrT="[Text]" custT="1"/>
      <dgm:spPr>
        <a:solidFill>
          <a:schemeClr val="bg1"/>
        </a:solidFill>
        <a:ln w="12700">
          <a:solidFill>
            <a:schemeClr val="tx1"/>
          </a:solidFill>
        </a:ln>
      </dgm:spPr>
      <dgm:t>
        <a:bodyPr/>
        <a:lstStyle/>
        <a:p>
          <a:pPr algn="ctr"/>
          <a:r>
            <a:rPr lang="en-US" sz="2000" dirty="0">
              <a:latin typeface="Times New Roman" panose="02020603050405020304" pitchFamily="18" charset="0"/>
              <a:cs typeface="Times New Roman" panose="02020603050405020304" pitchFamily="18" charset="0"/>
            </a:rPr>
            <a:t>Task: </a:t>
          </a:r>
        </a:p>
        <a:p>
          <a:pPr algn="ctr"/>
          <a:r>
            <a:rPr lang="en-US" sz="2000" dirty="0">
              <a:latin typeface="Times New Roman" panose="02020603050405020304" pitchFamily="18" charset="0"/>
              <a:cs typeface="Times New Roman" panose="02020603050405020304" pitchFamily="18" charset="0"/>
            </a:rPr>
            <a:t>PV Solar Power Forecasting</a:t>
          </a:r>
        </a:p>
      </dgm:t>
    </dgm:pt>
    <dgm:pt modelId="{C50B09AE-5775-6C42-ACB2-A67CD8EDE2B6}" type="parTrans" cxnId="{D1EA0246-6E08-F747-9677-28026C6BB090}">
      <dgm:prSet/>
      <dgm:spPr/>
      <dgm:t>
        <a:bodyPr/>
        <a:lstStyle/>
        <a:p>
          <a:pPr algn="ctr"/>
          <a:endParaRPr lang="en-US" sz="1400"/>
        </a:p>
      </dgm:t>
    </dgm:pt>
    <dgm:pt modelId="{F7DCD797-335C-D544-BD30-79E4906E9C37}" type="sibTrans" cxnId="{D1EA0246-6E08-F747-9677-28026C6BB090}">
      <dgm:prSet custT="1"/>
      <dgm:spPr/>
      <dgm:t>
        <a:bodyPr/>
        <a:lstStyle/>
        <a:p>
          <a:pPr algn="ctr"/>
          <a:endParaRPr lang="en-US" sz="1400"/>
        </a:p>
      </dgm:t>
    </dgm:pt>
    <dgm:pt modelId="{D3E55525-B3AF-4A44-B575-A451D72F7BCA}">
      <dgm:prSet custT="1"/>
      <dgm:spPr>
        <a:solidFill>
          <a:schemeClr val="bg1"/>
        </a:solidFill>
        <a:ln w="12700">
          <a:solidFill>
            <a:schemeClr val="tx1">
              <a:lumMod val="95000"/>
              <a:lumOff val="5000"/>
            </a:schemeClr>
          </a:solidFill>
        </a:ln>
      </dgm:spPr>
      <dgm:t>
        <a:bodyPr/>
        <a:lstStyle/>
        <a:p>
          <a:r>
            <a:rPr lang="en-US" sz="2000" dirty="0">
              <a:latin typeface="Times New Roman" panose="02020603050405020304" pitchFamily="18" charset="0"/>
              <a:cs typeface="Times New Roman" panose="02020603050405020304" pitchFamily="18" charset="0"/>
            </a:rPr>
            <a:t>Learning Algorithm </a:t>
          </a:r>
        </a:p>
        <a:p>
          <a:r>
            <a:rPr lang="en-US" sz="2000" dirty="0">
              <a:latin typeface="Times New Roman" panose="02020603050405020304" pitchFamily="18" charset="0"/>
              <a:cs typeface="Times New Roman" panose="02020603050405020304" pitchFamily="18" charset="0"/>
            </a:rPr>
            <a:t>(MLR / ANN / SVR)</a:t>
          </a:r>
        </a:p>
      </dgm:t>
    </dgm:pt>
    <dgm:pt modelId="{AD5973C0-ABE1-3747-9D64-B6030A188A71}" type="parTrans" cxnId="{43D0F784-E9A0-6240-80AD-716FECFC3AA0}">
      <dgm:prSet/>
      <dgm:spPr/>
      <dgm:t>
        <a:bodyPr/>
        <a:lstStyle/>
        <a:p>
          <a:endParaRPr lang="en-US" sz="1400"/>
        </a:p>
      </dgm:t>
    </dgm:pt>
    <dgm:pt modelId="{013F7D47-B6E2-DE4E-93A7-D72F12CEBCA9}" type="sibTrans" cxnId="{43D0F784-E9A0-6240-80AD-716FECFC3AA0}">
      <dgm:prSet custT="1"/>
      <dgm:spPr>
        <a:ln>
          <a:solidFill>
            <a:srgbClr val="00B050"/>
          </a:solidFill>
        </a:ln>
      </dgm:spPr>
      <dgm:t>
        <a:bodyPr/>
        <a:lstStyle/>
        <a:p>
          <a:endParaRPr lang="en-US" sz="1400" dirty="0"/>
        </a:p>
      </dgm:t>
    </dgm:pt>
    <dgm:pt modelId="{C125E650-7A6A-6A4A-B526-EC0CF3DC8834}" type="pres">
      <dgm:prSet presAssocID="{85C0B153-926A-BB43-8D9B-AD983F9B5CE9}" presName="Name0" presStyleCnt="0">
        <dgm:presLayoutVars>
          <dgm:dir/>
          <dgm:resizeHandles val="exact"/>
        </dgm:presLayoutVars>
      </dgm:prSet>
      <dgm:spPr/>
    </dgm:pt>
    <dgm:pt modelId="{80D29E9F-E651-4F44-84BC-4C65BE44CFFF}" type="pres">
      <dgm:prSet presAssocID="{2BD8325C-2DD0-C341-A031-F84A5580545D}" presName="node" presStyleLbl="node1" presStyleIdx="0" presStyleCnt="3" custScaleX="87669">
        <dgm:presLayoutVars>
          <dgm:bulletEnabled val="1"/>
        </dgm:presLayoutVars>
      </dgm:prSet>
      <dgm:spPr/>
    </dgm:pt>
    <dgm:pt modelId="{08EB72CA-5FCD-A04A-9ABC-DF83241B0C47}" type="pres">
      <dgm:prSet presAssocID="{1CA17F72-9CEE-B346-8F13-6FA4552DA9F5}" presName="sibTrans" presStyleLbl="sibTrans2D1" presStyleIdx="0" presStyleCnt="2"/>
      <dgm:spPr/>
    </dgm:pt>
    <dgm:pt modelId="{AFDD5663-5294-0C44-8494-075B54D08182}" type="pres">
      <dgm:prSet presAssocID="{1CA17F72-9CEE-B346-8F13-6FA4552DA9F5}" presName="connectorText" presStyleLbl="sibTrans2D1" presStyleIdx="0" presStyleCnt="2"/>
      <dgm:spPr/>
    </dgm:pt>
    <dgm:pt modelId="{0F3C1928-1E13-0441-866F-5EF0D15E62B8}" type="pres">
      <dgm:prSet presAssocID="{D3E55525-B3AF-4A44-B575-A451D72F7BCA}" presName="node" presStyleLbl="node1" presStyleIdx="1" presStyleCnt="3" custScaleX="94050">
        <dgm:presLayoutVars>
          <dgm:bulletEnabled val="1"/>
        </dgm:presLayoutVars>
      </dgm:prSet>
      <dgm:spPr/>
    </dgm:pt>
    <dgm:pt modelId="{CFB1D9FA-9D68-C94F-9731-0A45E76361A0}" type="pres">
      <dgm:prSet presAssocID="{013F7D47-B6E2-DE4E-93A7-D72F12CEBCA9}" presName="sibTrans" presStyleLbl="sibTrans2D1" presStyleIdx="1" presStyleCnt="2"/>
      <dgm:spPr/>
    </dgm:pt>
    <dgm:pt modelId="{7554BE8D-2CA0-D842-9BBF-AC8C3F46475F}" type="pres">
      <dgm:prSet presAssocID="{013F7D47-B6E2-DE4E-93A7-D72F12CEBCA9}" presName="connectorText" presStyleLbl="sibTrans2D1" presStyleIdx="1" presStyleCnt="2"/>
      <dgm:spPr/>
    </dgm:pt>
    <dgm:pt modelId="{08982944-1B8B-E44D-8FF1-991E2FB1412D}" type="pres">
      <dgm:prSet presAssocID="{20B43EDF-E151-544F-9BB1-C4F6E8C2019F}" presName="node" presStyleLbl="node1" presStyleIdx="2" presStyleCnt="3" custScaleX="82757">
        <dgm:presLayoutVars>
          <dgm:bulletEnabled val="1"/>
        </dgm:presLayoutVars>
      </dgm:prSet>
      <dgm:spPr/>
    </dgm:pt>
  </dgm:ptLst>
  <dgm:cxnLst>
    <dgm:cxn modelId="{37CBFE11-250D-2C49-9FB1-95B72D8DB6E6}" type="presOf" srcId="{85C0B153-926A-BB43-8D9B-AD983F9B5CE9}" destId="{C125E650-7A6A-6A4A-B526-EC0CF3DC8834}" srcOrd="0" destOrd="0" presId="urn:microsoft.com/office/officeart/2005/8/layout/process1"/>
    <dgm:cxn modelId="{8BE76C17-6263-B143-BC8C-59155493E65D}" type="presOf" srcId="{1CA17F72-9CEE-B346-8F13-6FA4552DA9F5}" destId="{08EB72CA-5FCD-A04A-9ABC-DF83241B0C47}" srcOrd="0" destOrd="0" presId="urn:microsoft.com/office/officeart/2005/8/layout/process1"/>
    <dgm:cxn modelId="{6AB39417-76BB-884D-A8E4-B131BD839626}" type="presOf" srcId="{2BD8325C-2DD0-C341-A031-F84A5580545D}" destId="{80D29E9F-E651-4F44-84BC-4C65BE44CFFF}" srcOrd="0" destOrd="0" presId="urn:microsoft.com/office/officeart/2005/8/layout/process1"/>
    <dgm:cxn modelId="{A7F0E418-49DB-9646-870A-F07E7B1E3A5C}" type="presOf" srcId="{013F7D47-B6E2-DE4E-93A7-D72F12CEBCA9}" destId="{7554BE8D-2CA0-D842-9BBF-AC8C3F46475F}" srcOrd="1" destOrd="0" presId="urn:microsoft.com/office/officeart/2005/8/layout/process1"/>
    <dgm:cxn modelId="{41B6273C-6F6B-0B4A-8AC2-910D1A8CA711}" type="presOf" srcId="{20B43EDF-E151-544F-9BB1-C4F6E8C2019F}" destId="{08982944-1B8B-E44D-8FF1-991E2FB1412D}" srcOrd="0" destOrd="0" presId="urn:microsoft.com/office/officeart/2005/8/layout/process1"/>
    <dgm:cxn modelId="{D1EA0246-6E08-F747-9677-28026C6BB090}" srcId="{85C0B153-926A-BB43-8D9B-AD983F9B5CE9}" destId="{20B43EDF-E151-544F-9BB1-C4F6E8C2019F}" srcOrd="2" destOrd="0" parTransId="{C50B09AE-5775-6C42-ACB2-A67CD8EDE2B6}" sibTransId="{F7DCD797-335C-D544-BD30-79E4906E9C37}"/>
    <dgm:cxn modelId="{43D0F784-E9A0-6240-80AD-716FECFC3AA0}" srcId="{85C0B153-926A-BB43-8D9B-AD983F9B5CE9}" destId="{D3E55525-B3AF-4A44-B575-A451D72F7BCA}" srcOrd="1" destOrd="0" parTransId="{AD5973C0-ABE1-3747-9D64-B6030A188A71}" sibTransId="{013F7D47-B6E2-DE4E-93A7-D72F12CEBCA9}"/>
    <dgm:cxn modelId="{EB6D4C8A-8E7D-7B42-84BB-789182AA9F90}" srcId="{85C0B153-926A-BB43-8D9B-AD983F9B5CE9}" destId="{2BD8325C-2DD0-C341-A031-F84A5580545D}" srcOrd="0" destOrd="0" parTransId="{DB277D6B-6D2F-FC44-8C12-A88EE07FA482}" sibTransId="{1CA17F72-9CEE-B346-8F13-6FA4552DA9F5}"/>
    <dgm:cxn modelId="{EB5C438F-DAF9-1C44-8631-BEDB9B6C9887}" type="presOf" srcId="{013F7D47-B6E2-DE4E-93A7-D72F12CEBCA9}" destId="{CFB1D9FA-9D68-C94F-9731-0A45E76361A0}" srcOrd="0" destOrd="0" presId="urn:microsoft.com/office/officeart/2005/8/layout/process1"/>
    <dgm:cxn modelId="{04BBE2B2-8962-D842-99F6-FFE57B600ADE}" type="presOf" srcId="{1CA17F72-9CEE-B346-8F13-6FA4552DA9F5}" destId="{AFDD5663-5294-0C44-8494-075B54D08182}" srcOrd="1" destOrd="0" presId="urn:microsoft.com/office/officeart/2005/8/layout/process1"/>
    <dgm:cxn modelId="{D5CCCECD-23A6-CC48-89CF-6A2D09DB076E}" type="presOf" srcId="{D3E55525-B3AF-4A44-B575-A451D72F7BCA}" destId="{0F3C1928-1E13-0441-866F-5EF0D15E62B8}" srcOrd="0" destOrd="0" presId="urn:microsoft.com/office/officeart/2005/8/layout/process1"/>
    <dgm:cxn modelId="{171E413A-20BA-0642-9DE2-3B025E094A13}" type="presParOf" srcId="{C125E650-7A6A-6A4A-B526-EC0CF3DC8834}" destId="{80D29E9F-E651-4F44-84BC-4C65BE44CFFF}" srcOrd="0" destOrd="0" presId="urn:microsoft.com/office/officeart/2005/8/layout/process1"/>
    <dgm:cxn modelId="{46C2FBAC-E89A-1044-A3D2-05A85B86B69F}" type="presParOf" srcId="{C125E650-7A6A-6A4A-B526-EC0CF3DC8834}" destId="{08EB72CA-5FCD-A04A-9ABC-DF83241B0C47}" srcOrd="1" destOrd="0" presId="urn:microsoft.com/office/officeart/2005/8/layout/process1"/>
    <dgm:cxn modelId="{1A6D13D0-3868-BF47-9E9D-61169265BB55}" type="presParOf" srcId="{08EB72CA-5FCD-A04A-9ABC-DF83241B0C47}" destId="{AFDD5663-5294-0C44-8494-075B54D08182}" srcOrd="0" destOrd="0" presId="urn:microsoft.com/office/officeart/2005/8/layout/process1"/>
    <dgm:cxn modelId="{DA3C458A-06BE-6C40-B643-10DFF030D969}" type="presParOf" srcId="{C125E650-7A6A-6A4A-B526-EC0CF3DC8834}" destId="{0F3C1928-1E13-0441-866F-5EF0D15E62B8}" srcOrd="2" destOrd="0" presId="urn:microsoft.com/office/officeart/2005/8/layout/process1"/>
    <dgm:cxn modelId="{42399BC5-1BC1-8543-B41E-9D7E4D177692}" type="presParOf" srcId="{C125E650-7A6A-6A4A-B526-EC0CF3DC8834}" destId="{CFB1D9FA-9D68-C94F-9731-0A45E76361A0}" srcOrd="3" destOrd="0" presId="urn:microsoft.com/office/officeart/2005/8/layout/process1"/>
    <dgm:cxn modelId="{9C59F9B4-380B-994C-B2E8-7BDAD07AEC48}" type="presParOf" srcId="{CFB1D9FA-9D68-C94F-9731-0A45E76361A0}" destId="{7554BE8D-2CA0-D842-9BBF-AC8C3F46475F}" srcOrd="0" destOrd="0" presId="urn:microsoft.com/office/officeart/2005/8/layout/process1"/>
    <dgm:cxn modelId="{A6540A40-F889-264F-8D71-970B8E23510A}" type="presParOf" srcId="{C125E650-7A6A-6A4A-B526-EC0CF3DC8834}" destId="{08982944-1B8B-E44D-8FF1-991E2FB1412D}" srcOrd="4" destOrd="0" presId="urn:microsoft.com/office/officeart/2005/8/layout/process1"/>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29E9F-E651-4F44-84BC-4C65BE44CFFF}">
      <dsp:nvSpPr>
        <dsp:cNvPr id="0" name=""/>
        <dsp:cNvSpPr/>
      </dsp:nvSpPr>
      <dsp:spPr>
        <a:xfrm>
          <a:off x="4140" y="0"/>
          <a:ext cx="2378995" cy="1171291"/>
        </a:xfrm>
        <a:prstGeom prst="roundRect">
          <a:avLst>
            <a:gd name="adj" fmla="val 10000"/>
          </a:avLst>
        </a:prstGeom>
        <a:solidFill>
          <a:schemeClr val="bg1"/>
        </a:solidFill>
        <a:ln>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Training Dataset</a:t>
          </a:r>
        </a:p>
        <a:p>
          <a:pPr marL="0" lvl="0" indent="0" algn="ctr" defTabSz="889000">
            <a:lnSpc>
              <a:spcPct val="90000"/>
            </a:lnSpc>
            <a:spcBef>
              <a:spcPct val="0"/>
            </a:spcBef>
            <a:spcAft>
              <a:spcPct val="35000"/>
            </a:spcAft>
            <a:buNone/>
          </a:pPr>
          <a:r>
            <a:rPr lang="en-US" sz="2000" kern="1200" dirty="0">
              <a:solidFill>
                <a:schemeClr val="tx1">
                  <a:lumMod val="95000"/>
                  <a:lumOff val="5000"/>
                </a:schemeClr>
              </a:solidFill>
              <a:latin typeface="Times New Roman" panose="02020603050405020304" pitchFamily="18" charset="0"/>
              <a:cs typeface="Times New Roman" panose="02020603050405020304" pitchFamily="18" charset="0"/>
            </a:rPr>
            <a:t>(solar power and weather data) </a:t>
          </a:r>
          <a:endParaRPr lang="en-US" sz="2000" kern="1200" dirty="0">
            <a:latin typeface="Times New Roman" panose="02020603050405020304" pitchFamily="18" charset="0"/>
            <a:cs typeface="Times New Roman" panose="02020603050405020304" pitchFamily="18" charset="0"/>
          </a:endParaRPr>
        </a:p>
      </dsp:txBody>
      <dsp:txXfrm>
        <a:off x="38446" y="34306"/>
        <a:ext cx="2310383" cy="1102679"/>
      </dsp:txXfrm>
    </dsp:sp>
    <dsp:sp modelId="{08EB72CA-5FCD-A04A-9ABC-DF83241B0C47}">
      <dsp:nvSpPr>
        <dsp:cNvPr id="0" name=""/>
        <dsp:cNvSpPr/>
      </dsp:nvSpPr>
      <dsp:spPr>
        <a:xfrm>
          <a:off x="2654496" y="249157"/>
          <a:ext cx="575285" cy="672975"/>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solidFill>
            <a:srgbClr val="00B050"/>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654496" y="383752"/>
        <a:ext cx="402700" cy="403785"/>
      </dsp:txXfrm>
    </dsp:sp>
    <dsp:sp modelId="{0F3C1928-1E13-0441-866F-5EF0D15E62B8}">
      <dsp:nvSpPr>
        <dsp:cNvPr id="0" name=""/>
        <dsp:cNvSpPr/>
      </dsp:nvSpPr>
      <dsp:spPr>
        <a:xfrm>
          <a:off x="3468579" y="0"/>
          <a:ext cx="2552150" cy="1171291"/>
        </a:xfrm>
        <a:prstGeom prst="roundRect">
          <a:avLst>
            <a:gd name="adj" fmla="val 10000"/>
          </a:avLst>
        </a:prstGeom>
        <a:solidFill>
          <a:schemeClr val="bg1"/>
        </a:solidFill>
        <a:ln w="12700">
          <a:solidFill>
            <a:schemeClr val="tx1">
              <a:lumMod val="95000"/>
              <a:lumOff val="5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Learning Algorithm </a:t>
          </a:r>
        </a:p>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(MLR / ANN / SVR)</a:t>
          </a:r>
        </a:p>
      </dsp:txBody>
      <dsp:txXfrm>
        <a:off x="3502885" y="34306"/>
        <a:ext cx="2483538" cy="1102679"/>
      </dsp:txXfrm>
    </dsp:sp>
    <dsp:sp modelId="{CFB1D9FA-9D68-C94F-9731-0A45E76361A0}">
      <dsp:nvSpPr>
        <dsp:cNvPr id="0" name=""/>
        <dsp:cNvSpPr/>
      </dsp:nvSpPr>
      <dsp:spPr>
        <a:xfrm>
          <a:off x="6292091" y="249157"/>
          <a:ext cx="575285" cy="672975"/>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solidFill>
            <a:srgbClr val="00B050"/>
          </a:solid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6292091" y="383752"/>
        <a:ext cx="402700" cy="403785"/>
      </dsp:txXfrm>
    </dsp:sp>
    <dsp:sp modelId="{08982944-1B8B-E44D-8FF1-991E2FB1412D}">
      <dsp:nvSpPr>
        <dsp:cNvPr id="0" name=""/>
        <dsp:cNvSpPr/>
      </dsp:nvSpPr>
      <dsp:spPr>
        <a:xfrm>
          <a:off x="7106174" y="0"/>
          <a:ext cx="2245702" cy="1171291"/>
        </a:xfrm>
        <a:prstGeom prst="roundRect">
          <a:avLst>
            <a:gd name="adj" fmla="val 10000"/>
          </a:avLst>
        </a:prstGeom>
        <a:solidFill>
          <a:schemeClr val="bg1"/>
        </a:solidFill>
        <a:ln w="12700">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Task: </a:t>
          </a:r>
        </a:p>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PV Solar Power Forecasting</a:t>
          </a:r>
        </a:p>
      </dsp:txBody>
      <dsp:txXfrm>
        <a:off x="7140480" y="34306"/>
        <a:ext cx="2177090" cy="110267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4028699" cy="345117"/>
          </a:xfrm>
          <a:prstGeom prst="rect">
            <a:avLst/>
          </a:prstGeom>
        </p:spPr>
        <p:txBody>
          <a:bodyPr vert="horz" lIns="29177" tIns="14589" rIns="29177" bIns="14589" rtlCol="0"/>
          <a:lstStyle>
            <a:lvl1pPr algn="l">
              <a:defRPr sz="400"/>
            </a:lvl1pPr>
          </a:lstStyle>
          <a:p>
            <a:endParaRPr lang="en-US" dirty="0"/>
          </a:p>
        </p:txBody>
      </p:sp>
      <p:sp>
        <p:nvSpPr>
          <p:cNvPr id="3" name="Date Placeholder 2"/>
          <p:cNvSpPr>
            <a:spLocks noGrp="1"/>
          </p:cNvSpPr>
          <p:nvPr>
            <p:ph type="dt" sz="quarter" idx="1"/>
          </p:nvPr>
        </p:nvSpPr>
        <p:spPr>
          <a:xfrm>
            <a:off x="5265589" y="1"/>
            <a:ext cx="4028699" cy="345117"/>
          </a:xfrm>
          <a:prstGeom prst="rect">
            <a:avLst/>
          </a:prstGeom>
        </p:spPr>
        <p:txBody>
          <a:bodyPr vert="horz" lIns="29177" tIns="14589" rIns="29177" bIns="14589" rtlCol="0"/>
          <a:lstStyle>
            <a:lvl1pPr algn="r">
              <a:defRPr sz="400"/>
            </a:lvl1pPr>
          </a:lstStyle>
          <a:p>
            <a:fld id="{E9AB3F08-1EAF-4303-8718-9013C07C6FAD}" type="datetimeFigureOut">
              <a:rPr lang="en-US" smtClean="0"/>
              <a:t>5/25/2018</a:t>
            </a:fld>
            <a:endParaRPr lang="en-US"/>
          </a:p>
        </p:txBody>
      </p:sp>
      <p:sp>
        <p:nvSpPr>
          <p:cNvPr id="4" name="Footer Placeholder 3"/>
          <p:cNvSpPr>
            <a:spLocks noGrp="1"/>
          </p:cNvSpPr>
          <p:nvPr>
            <p:ph type="ftr" sz="quarter" idx="2"/>
          </p:nvPr>
        </p:nvSpPr>
        <p:spPr>
          <a:xfrm>
            <a:off x="3" y="6536699"/>
            <a:ext cx="4028699" cy="345117"/>
          </a:xfrm>
          <a:prstGeom prst="rect">
            <a:avLst/>
          </a:prstGeom>
        </p:spPr>
        <p:txBody>
          <a:bodyPr vert="horz" lIns="29177" tIns="14589" rIns="29177" bIns="14589" rtlCol="0" anchor="b"/>
          <a:lstStyle>
            <a:lvl1pPr algn="l">
              <a:defRPr sz="400"/>
            </a:lvl1pPr>
          </a:lstStyle>
          <a:p>
            <a:endParaRPr lang="en-US"/>
          </a:p>
        </p:txBody>
      </p:sp>
      <p:sp>
        <p:nvSpPr>
          <p:cNvPr id="5" name="Slide Number Placeholder 4"/>
          <p:cNvSpPr>
            <a:spLocks noGrp="1"/>
          </p:cNvSpPr>
          <p:nvPr>
            <p:ph type="sldNum" sz="quarter" idx="3"/>
          </p:nvPr>
        </p:nvSpPr>
        <p:spPr>
          <a:xfrm>
            <a:off x="5265589" y="6536699"/>
            <a:ext cx="4028699" cy="345117"/>
          </a:xfrm>
          <a:prstGeom prst="rect">
            <a:avLst/>
          </a:prstGeom>
        </p:spPr>
        <p:txBody>
          <a:bodyPr vert="horz" lIns="29177" tIns="14589" rIns="29177" bIns="14589" rtlCol="0" anchor="b"/>
          <a:lstStyle>
            <a:lvl1pPr algn="r">
              <a:defRPr sz="400"/>
            </a:lvl1pPr>
          </a:lstStyle>
          <a:p>
            <a:fld id="{7A2252E0-A3F2-4886-8EEB-D90A80875A2C}" type="slidenum">
              <a:rPr lang="en-US" smtClean="0"/>
              <a:t>‹#›</a:t>
            </a:fld>
            <a:endParaRPr lang="en-US"/>
          </a:p>
        </p:txBody>
      </p:sp>
    </p:spTree>
    <p:extLst>
      <p:ext uri="{BB962C8B-B14F-4D97-AF65-F5344CB8AC3E}">
        <p14:creationId xmlns:p14="http://schemas.microsoft.com/office/powerpoint/2010/main" val="435348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3"/>
            <a:ext cx="4028440" cy="345286"/>
          </a:xfrm>
          <a:prstGeom prst="rect">
            <a:avLst/>
          </a:prstGeom>
        </p:spPr>
        <p:txBody>
          <a:bodyPr vert="horz" lIns="92506" tIns="46253" rIns="92506" bIns="46253" rtlCol="0"/>
          <a:lstStyle>
            <a:lvl1pPr algn="l">
              <a:defRPr sz="1200"/>
            </a:lvl1pPr>
          </a:lstStyle>
          <a:p>
            <a:endParaRPr lang="en-US"/>
          </a:p>
        </p:txBody>
      </p:sp>
      <p:sp>
        <p:nvSpPr>
          <p:cNvPr id="3" name="Date Placeholder 2"/>
          <p:cNvSpPr>
            <a:spLocks noGrp="1"/>
          </p:cNvSpPr>
          <p:nvPr>
            <p:ph type="dt" idx="1"/>
          </p:nvPr>
        </p:nvSpPr>
        <p:spPr>
          <a:xfrm>
            <a:off x="5265814" y="3"/>
            <a:ext cx="4028440" cy="345286"/>
          </a:xfrm>
          <a:prstGeom prst="rect">
            <a:avLst/>
          </a:prstGeom>
        </p:spPr>
        <p:txBody>
          <a:bodyPr vert="horz" lIns="92506" tIns="46253" rIns="92506" bIns="46253" rtlCol="0"/>
          <a:lstStyle>
            <a:lvl1pPr algn="r">
              <a:defRPr sz="1200"/>
            </a:lvl1pPr>
          </a:lstStyle>
          <a:p>
            <a:fld id="{6FC27A8E-037E-41E2-A6CF-B7D7A3141345}" type="datetimeFigureOut">
              <a:rPr lang="en-US" smtClean="0"/>
              <a:t>5/25/2018</a:t>
            </a:fld>
            <a:endParaRPr lang="en-US"/>
          </a:p>
        </p:txBody>
      </p:sp>
      <p:sp>
        <p:nvSpPr>
          <p:cNvPr id="4" name="Slide Image Placeholder 3"/>
          <p:cNvSpPr>
            <a:spLocks noGrp="1" noRot="1" noChangeAspect="1"/>
          </p:cNvSpPr>
          <p:nvPr>
            <p:ph type="sldImg" idx="2"/>
          </p:nvPr>
        </p:nvSpPr>
        <p:spPr>
          <a:xfrm>
            <a:off x="3100388" y="860425"/>
            <a:ext cx="3095625" cy="2322513"/>
          </a:xfrm>
          <a:prstGeom prst="rect">
            <a:avLst/>
          </a:prstGeom>
          <a:noFill/>
          <a:ln w="12700">
            <a:solidFill>
              <a:prstClr val="black"/>
            </a:solidFill>
          </a:ln>
        </p:spPr>
        <p:txBody>
          <a:bodyPr vert="horz" lIns="92506" tIns="46253" rIns="92506" bIns="46253" rtlCol="0" anchor="ctr"/>
          <a:lstStyle/>
          <a:p>
            <a:endParaRPr lang="en-US"/>
          </a:p>
        </p:txBody>
      </p:sp>
      <p:sp>
        <p:nvSpPr>
          <p:cNvPr id="5" name="Notes Placeholder 4"/>
          <p:cNvSpPr>
            <a:spLocks noGrp="1"/>
          </p:cNvSpPr>
          <p:nvPr>
            <p:ph type="body" sz="quarter" idx="3"/>
          </p:nvPr>
        </p:nvSpPr>
        <p:spPr>
          <a:xfrm>
            <a:off x="929640" y="3311873"/>
            <a:ext cx="7437120" cy="2709712"/>
          </a:xfrm>
          <a:prstGeom prst="rect">
            <a:avLst/>
          </a:prstGeom>
        </p:spPr>
        <p:txBody>
          <a:bodyPr vert="horz" lIns="92506" tIns="46253" rIns="92506" bIns="4625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4" y="6536529"/>
            <a:ext cx="4028440" cy="345285"/>
          </a:xfrm>
          <a:prstGeom prst="rect">
            <a:avLst/>
          </a:prstGeom>
        </p:spPr>
        <p:txBody>
          <a:bodyPr vert="horz" lIns="92506" tIns="46253" rIns="92506" bIns="46253" rtlCol="0" anchor="b"/>
          <a:lstStyle>
            <a:lvl1pPr algn="l">
              <a:defRPr sz="1200"/>
            </a:lvl1pPr>
          </a:lstStyle>
          <a:p>
            <a:endParaRPr lang="en-US"/>
          </a:p>
        </p:txBody>
      </p:sp>
      <p:sp>
        <p:nvSpPr>
          <p:cNvPr id="7" name="Slide Number Placeholder 6"/>
          <p:cNvSpPr>
            <a:spLocks noGrp="1"/>
          </p:cNvSpPr>
          <p:nvPr>
            <p:ph type="sldNum" sz="quarter" idx="5"/>
          </p:nvPr>
        </p:nvSpPr>
        <p:spPr>
          <a:xfrm>
            <a:off x="5265814" y="6536529"/>
            <a:ext cx="4028440" cy="345285"/>
          </a:xfrm>
          <a:prstGeom prst="rect">
            <a:avLst/>
          </a:prstGeom>
        </p:spPr>
        <p:txBody>
          <a:bodyPr vert="horz" lIns="92506" tIns="46253" rIns="92506" bIns="46253" rtlCol="0" anchor="b"/>
          <a:lstStyle>
            <a:lvl1pPr algn="r">
              <a:defRPr sz="1200"/>
            </a:lvl1pPr>
          </a:lstStyle>
          <a:p>
            <a:fld id="{579F0AC6-7F20-49A0-A98C-20760C03A456}" type="slidenum">
              <a:rPr lang="en-US" smtClean="0"/>
              <a:t>‹#›</a:t>
            </a:fld>
            <a:endParaRPr lang="en-US"/>
          </a:p>
        </p:txBody>
      </p:sp>
    </p:spTree>
    <p:extLst>
      <p:ext uri="{BB962C8B-B14F-4D97-AF65-F5344CB8AC3E}">
        <p14:creationId xmlns:p14="http://schemas.microsoft.com/office/powerpoint/2010/main" val="1805071535"/>
      </p:ext>
    </p:extLst>
  </p:cSld>
  <p:clrMap bg1="lt1" tx1="dk1" bg2="lt2" tx2="dk2" accent1="accent1" accent2="accent2" accent3="accent3" accent4="accent4" accent5="accent5" accent6="accent6" hlink="hlink" folHlink="folHlink"/>
  <p:notesStyle>
    <a:lvl1pPr marL="0" algn="l" defTabSz="3686713" rtl="0" eaLnBrk="1" latinLnBrk="0" hangingPunct="1">
      <a:defRPr sz="4838" kern="1200">
        <a:solidFill>
          <a:schemeClr val="tx1"/>
        </a:solidFill>
        <a:latin typeface="+mn-lt"/>
        <a:ea typeface="+mn-ea"/>
        <a:cs typeface="+mn-cs"/>
      </a:defRPr>
    </a:lvl1pPr>
    <a:lvl2pPr marL="1843356" algn="l" defTabSz="3686713" rtl="0" eaLnBrk="1" latinLnBrk="0" hangingPunct="1">
      <a:defRPr sz="4838" kern="1200">
        <a:solidFill>
          <a:schemeClr val="tx1"/>
        </a:solidFill>
        <a:latin typeface="+mn-lt"/>
        <a:ea typeface="+mn-ea"/>
        <a:cs typeface="+mn-cs"/>
      </a:defRPr>
    </a:lvl2pPr>
    <a:lvl3pPr marL="3686713" algn="l" defTabSz="3686713" rtl="0" eaLnBrk="1" latinLnBrk="0" hangingPunct="1">
      <a:defRPr sz="4838" kern="1200">
        <a:solidFill>
          <a:schemeClr val="tx1"/>
        </a:solidFill>
        <a:latin typeface="+mn-lt"/>
        <a:ea typeface="+mn-ea"/>
        <a:cs typeface="+mn-cs"/>
      </a:defRPr>
    </a:lvl3pPr>
    <a:lvl4pPr marL="5530069" algn="l" defTabSz="3686713" rtl="0" eaLnBrk="1" latinLnBrk="0" hangingPunct="1">
      <a:defRPr sz="4838" kern="1200">
        <a:solidFill>
          <a:schemeClr val="tx1"/>
        </a:solidFill>
        <a:latin typeface="+mn-lt"/>
        <a:ea typeface="+mn-ea"/>
        <a:cs typeface="+mn-cs"/>
      </a:defRPr>
    </a:lvl4pPr>
    <a:lvl5pPr marL="7373428" algn="l" defTabSz="3686713" rtl="0" eaLnBrk="1" latinLnBrk="0" hangingPunct="1">
      <a:defRPr sz="4838" kern="1200">
        <a:solidFill>
          <a:schemeClr val="tx1"/>
        </a:solidFill>
        <a:latin typeface="+mn-lt"/>
        <a:ea typeface="+mn-ea"/>
        <a:cs typeface="+mn-cs"/>
      </a:defRPr>
    </a:lvl5pPr>
    <a:lvl6pPr marL="9216784" algn="l" defTabSz="3686713" rtl="0" eaLnBrk="1" latinLnBrk="0" hangingPunct="1">
      <a:defRPr sz="4838" kern="1200">
        <a:solidFill>
          <a:schemeClr val="tx1"/>
        </a:solidFill>
        <a:latin typeface="+mn-lt"/>
        <a:ea typeface="+mn-ea"/>
        <a:cs typeface="+mn-cs"/>
      </a:defRPr>
    </a:lvl6pPr>
    <a:lvl7pPr marL="11060140" algn="l" defTabSz="3686713" rtl="0" eaLnBrk="1" latinLnBrk="0" hangingPunct="1">
      <a:defRPr sz="4838" kern="1200">
        <a:solidFill>
          <a:schemeClr val="tx1"/>
        </a:solidFill>
        <a:latin typeface="+mn-lt"/>
        <a:ea typeface="+mn-ea"/>
        <a:cs typeface="+mn-cs"/>
      </a:defRPr>
    </a:lvl7pPr>
    <a:lvl8pPr marL="12903497" algn="l" defTabSz="3686713" rtl="0" eaLnBrk="1" latinLnBrk="0" hangingPunct="1">
      <a:defRPr sz="4838" kern="1200">
        <a:solidFill>
          <a:schemeClr val="tx1"/>
        </a:solidFill>
        <a:latin typeface="+mn-lt"/>
        <a:ea typeface="+mn-ea"/>
        <a:cs typeface="+mn-cs"/>
      </a:defRPr>
    </a:lvl8pPr>
    <a:lvl9pPr marL="14746853" algn="l" defTabSz="3686713"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F0AC6-7F20-49A0-A98C-20760C03A456}" type="slidenum">
              <a:rPr lang="en-US" smtClean="0"/>
              <a:t>1</a:t>
            </a:fld>
            <a:endParaRPr lang="en-US"/>
          </a:p>
        </p:txBody>
      </p:sp>
    </p:spTree>
    <p:extLst>
      <p:ext uri="{BB962C8B-B14F-4D97-AF65-F5344CB8AC3E}">
        <p14:creationId xmlns:p14="http://schemas.microsoft.com/office/powerpoint/2010/main" val="3827078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2"/>
          <p:cNvSpPr>
            <a:spLocks noGrp="1"/>
          </p:cNvSpPr>
          <p:nvPr>
            <p:ph type="body" sz="quarter" idx="15" hasCustomPrompt="1"/>
          </p:nvPr>
        </p:nvSpPr>
        <p:spPr>
          <a:xfrm>
            <a:off x="953951" y="15538595"/>
            <a:ext cx="10217635" cy="993497"/>
          </a:xfrm>
          <a:prstGeom prst="rect">
            <a:avLst/>
          </a:prstGeom>
        </p:spPr>
        <p:txBody>
          <a:bodyPr/>
          <a:lstStyle>
            <a:lvl1pPr marL="0" indent="0" algn="ctr">
              <a:lnSpc>
                <a:spcPct val="100000"/>
              </a:lnSpc>
              <a:buNone/>
              <a:defRPr sz="4800" b="1">
                <a:solidFill>
                  <a:srgbClr val="006600"/>
                </a:solidFill>
              </a:defRPr>
            </a:lvl1pPr>
            <a:lvl5pPr marL="8777888" indent="0">
              <a:buNone/>
              <a:defRPr/>
            </a:lvl5pPr>
          </a:lstStyle>
          <a:p>
            <a:pPr lvl="0"/>
            <a:r>
              <a:rPr lang="en-US" dirty="0"/>
              <a:t>Introduction</a:t>
            </a:r>
          </a:p>
        </p:txBody>
      </p:sp>
      <p:sp>
        <p:nvSpPr>
          <p:cNvPr id="11" name="Text Placeholder 4"/>
          <p:cNvSpPr>
            <a:spLocks noGrp="1"/>
          </p:cNvSpPr>
          <p:nvPr>
            <p:ph type="body" sz="quarter" idx="16"/>
          </p:nvPr>
        </p:nvSpPr>
        <p:spPr>
          <a:xfrm>
            <a:off x="953949" y="16611607"/>
            <a:ext cx="10217635" cy="11575775"/>
          </a:xfrm>
          <a:prstGeom prst="rect">
            <a:avLst/>
          </a:prstGeom>
        </p:spPr>
        <p:txBody>
          <a:bodyPr/>
          <a:lstStyle>
            <a:lvl1pPr marL="0" indent="0">
              <a:lnSpc>
                <a:spcPct val="100000"/>
              </a:lnSpc>
              <a:spcBef>
                <a:spcPts val="0"/>
              </a:spcBef>
              <a:buNone/>
              <a:defRPr sz="2800" baseline="0">
                <a:solidFill>
                  <a:schemeClr val="tx1"/>
                </a:solidFill>
              </a:defRPr>
            </a:lvl1pPr>
          </a:lstStyle>
          <a:p>
            <a:pPr lvl="0"/>
            <a:endParaRPr lang="en-US" dirty="0"/>
          </a:p>
        </p:txBody>
      </p:sp>
      <p:sp>
        <p:nvSpPr>
          <p:cNvPr id="13" name="Text Placeholder 4"/>
          <p:cNvSpPr>
            <a:spLocks noGrp="1"/>
          </p:cNvSpPr>
          <p:nvPr>
            <p:ph type="body" sz="quarter" idx="18" hasCustomPrompt="1"/>
          </p:nvPr>
        </p:nvSpPr>
        <p:spPr>
          <a:xfrm>
            <a:off x="1335891" y="30961401"/>
            <a:ext cx="10217635" cy="1296754"/>
          </a:xfrm>
          <a:prstGeom prst="rect">
            <a:avLst/>
          </a:prstGeom>
        </p:spPr>
        <p:txBody>
          <a:bodyPr/>
          <a:lstStyle>
            <a:lvl1pPr marL="0" indent="0">
              <a:lnSpc>
                <a:spcPct val="100000"/>
              </a:lnSpc>
              <a:spcBef>
                <a:spcPts val="0"/>
              </a:spcBef>
              <a:buNone/>
              <a:defRPr sz="2800" baseline="0">
                <a:solidFill>
                  <a:schemeClr val="tx1"/>
                </a:solidFill>
              </a:defRPr>
            </a:lvl1pPr>
          </a:lstStyle>
          <a:p>
            <a:pPr lvl="0"/>
            <a:r>
              <a:rPr lang="en-US" dirty="0"/>
              <a:t>Type your Acknowledgments here</a:t>
            </a:r>
          </a:p>
        </p:txBody>
      </p:sp>
      <p:sp>
        <p:nvSpPr>
          <p:cNvPr id="14" name="Text Placeholder 2"/>
          <p:cNvSpPr>
            <a:spLocks noGrp="1"/>
          </p:cNvSpPr>
          <p:nvPr>
            <p:ph type="body" sz="quarter" idx="19" hasCustomPrompt="1"/>
          </p:nvPr>
        </p:nvSpPr>
        <p:spPr>
          <a:xfrm>
            <a:off x="9730105" y="21649833"/>
            <a:ext cx="20415284" cy="993499"/>
          </a:xfrm>
          <a:prstGeom prst="rect">
            <a:avLst/>
          </a:prstGeom>
        </p:spPr>
        <p:txBody>
          <a:bodyPr/>
          <a:lstStyle>
            <a:lvl1pPr marL="0" indent="0" algn="ctr">
              <a:lnSpc>
                <a:spcPct val="100000"/>
              </a:lnSpc>
              <a:buNone/>
              <a:defRPr sz="4800" b="1">
                <a:solidFill>
                  <a:srgbClr val="006600"/>
                </a:solidFill>
              </a:defRPr>
            </a:lvl1pPr>
            <a:lvl5pPr marL="8777888" indent="0">
              <a:buNone/>
              <a:defRPr/>
            </a:lvl5pPr>
          </a:lstStyle>
          <a:p>
            <a:pPr lvl="0"/>
            <a:r>
              <a:rPr lang="en-US" dirty="0"/>
              <a:t>Methodology</a:t>
            </a:r>
          </a:p>
        </p:txBody>
      </p:sp>
      <p:sp>
        <p:nvSpPr>
          <p:cNvPr id="16" name="Text Placeholder 2"/>
          <p:cNvSpPr>
            <a:spLocks noGrp="1"/>
          </p:cNvSpPr>
          <p:nvPr>
            <p:ph type="body" sz="quarter" idx="21" hasCustomPrompt="1"/>
          </p:nvPr>
        </p:nvSpPr>
        <p:spPr>
          <a:xfrm>
            <a:off x="29723763" y="5481186"/>
            <a:ext cx="10177876" cy="993499"/>
          </a:xfrm>
          <a:prstGeom prst="rect">
            <a:avLst/>
          </a:prstGeom>
        </p:spPr>
        <p:txBody>
          <a:bodyPr/>
          <a:lstStyle>
            <a:lvl1pPr marL="0" indent="0" algn="ctr">
              <a:lnSpc>
                <a:spcPct val="100000"/>
              </a:lnSpc>
              <a:buNone/>
              <a:defRPr sz="4800" b="1">
                <a:solidFill>
                  <a:srgbClr val="006600"/>
                </a:solidFill>
              </a:defRPr>
            </a:lvl1pPr>
            <a:lvl5pPr marL="8777888" indent="0">
              <a:buNone/>
              <a:defRPr/>
            </a:lvl5pPr>
          </a:lstStyle>
          <a:p>
            <a:pPr lvl="0"/>
            <a:r>
              <a:rPr lang="en-US" dirty="0"/>
              <a:t>Simulation Results</a:t>
            </a:r>
          </a:p>
        </p:txBody>
      </p:sp>
      <p:sp>
        <p:nvSpPr>
          <p:cNvPr id="18" name="Text Placeholder 2"/>
          <p:cNvSpPr>
            <a:spLocks noGrp="1"/>
          </p:cNvSpPr>
          <p:nvPr>
            <p:ph type="body" sz="quarter" idx="23" hasCustomPrompt="1"/>
          </p:nvPr>
        </p:nvSpPr>
        <p:spPr>
          <a:xfrm>
            <a:off x="953951" y="6202437"/>
            <a:ext cx="10217635" cy="993499"/>
          </a:xfrm>
          <a:prstGeom prst="rect">
            <a:avLst/>
          </a:prstGeom>
        </p:spPr>
        <p:txBody>
          <a:bodyPr/>
          <a:lstStyle>
            <a:lvl1pPr marL="0" indent="0" algn="ctr">
              <a:lnSpc>
                <a:spcPct val="100000"/>
              </a:lnSpc>
              <a:buNone/>
              <a:defRPr sz="4800" b="1">
                <a:solidFill>
                  <a:srgbClr val="006600"/>
                </a:solidFill>
              </a:defRPr>
            </a:lvl1pPr>
            <a:lvl5pPr marL="8777888" indent="0">
              <a:buNone/>
              <a:defRPr/>
            </a:lvl5pPr>
          </a:lstStyle>
          <a:p>
            <a:pPr lvl="0"/>
            <a:r>
              <a:rPr lang="en-US" dirty="0"/>
              <a:t>Abstract</a:t>
            </a:r>
          </a:p>
        </p:txBody>
      </p:sp>
      <p:sp>
        <p:nvSpPr>
          <p:cNvPr id="22" name="Text Placeholder 2"/>
          <p:cNvSpPr>
            <a:spLocks noGrp="1"/>
          </p:cNvSpPr>
          <p:nvPr>
            <p:ph type="body" sz="quarter" idx="26" hasCustomPrompt="1"/>
          </p:nvPr>
        </p:nvSpPr>
        <p:spPr>
          <a:xfrm>
            <a:off x="30209494" y="18220428"/>
            <a:ext cx="9399932" cy="993499"/>
          </a:xfrm>
          <a:prstGeom prst="rect">
            <a:avLst/>
          </a:prstGeom>
        </p:spPr>
        <p:txBody>
          <a:bodyPr/>
          <a:lstStyle>
            <a:lvl1pPr marL="0" indent="0" algn="ctr">
              <a:lnSpc>
                <a:spcPct val="100000"/>
              </a:lnSpc>
              <a:buNone/>
              <a:defRPr sz="4800" b="1" baseline="0">
                <a:solidFill>
                  <a:srgbClr val="006600"/>
                </a:solidFill>
              </a:defRPr>
            </a:lvl1pPr>
            <a:lvl5pPr marL="8777888" indent="0">
              <a:buNone/>
              <a:defRPr/>
            </a:lvl5pPr>
          </a:lstStyle>
          <a:p>
            <a:pPr lvl="0"/>
            <a:r>
              <a:rPr lang="en-US" dirty="0"/>
              <a:t>Comparative Analysis</a:t>
            </a:r>
          </a:p>
        </p:txBody>
      </p:sp>
      <p:sp>
        <p:nvSpPr>
          <p:cNvPr id="24" name="Picture Placeholder 23"/>
          <p:cNvSpPr>
            <a:spLocks noGrp="1"/>
          </p:cNvSpPr>
          <p:nvPr>
            <p:ph type="pic" sz="quarter" idx="27" hasCustomPrompt="1"/>
          </p:nvPr>
        </p:nvSpPr>
        <p:spPr>
          <a:xfrm>
            <a:off x="14233079" y="27352992"/>
            <a:ext cx="6996803" cy="2610502"/>
          </a:xfrm>
          <a:prstGeom prst="rect">
            <a:avLst/>
          </a:prstGeom>
        </p:spPr>
        <p:txBody>
          <a:bodyPr/>
          <a:lstStyle>
            <a:lvl1pPr marL="0" indent="0">
              <a:buNone/>
              <a:defRPr sz="4800"/>
            </a:lvl1pPr>
          </a:lstStyle>
          <a:p>
            <a:r>
              <a:rPr lang="en-US" dirty="0"/>
              <a:t>You can add pictures here</a:t>
            </a:r>
          </a:p>
        </p:txBody>
      </p:sp>
      <p:sp>
        <p:nvSpPr>
          <p:cNvPr id="25" name="Text Placeholder 4"/>
          <p:cNvSpPr>
            <a:spLocks noGrp="1"/>
          </p:cNvSpPr>
          <p:nvPr>
            <p:ph type="body" sz="quarter" idx="28" hasCustomPrompt="1"/>
          </p:nvPr>
        </p:nvSpPr>
        <p:spPr>
          <a:xfrm>
            <a:off x="947323" y="7229065"/>
            <a:ext cx="10217635" cy="7832035"/>
          </a:xfrm>
          <a:prstGeom prst="rect">
            <a:avLst/>
          </a:prstGeom>
        </p:spPr>
        <p:txBody>
          <a:bodyPr/>
          <a:lstStyle>
            <a:lvl1pPr marL="0" indent="0">
              <a:lnSpc>
                <a:spcPct val="100000"/>
              </a:lnSpc>
              <a:spcBef>
                <a:spcPts val="0"/>
              </a:spcBef>
              <a:buNone/>
              <a:defRPr sz="2800" baseline="0">
                <a:solidFill>
                  <a:schemeClr val="tx1"/>
                </a:solidFill>
              </a:defRPr>
            </a:lvl1pPr>
          </a:lstStyle>
          <a:p>
            <a:pPr lvl="0"/>
            <a:r>
              <a:rPr lang="en-US" dirty="0"/>
              <a:t>You can change the title of the section</a:t>
            </a:r>
          </a:p>
          <a:p>
            <a:pPr lvl="0"/>
            <a:r>
              <a:rPr lang="en-US" dirty="0"/>
              <a:t>Type your abstract here</a:t>
            </a:r>
          </a:p>
        </p:txBody>
      </p:sp>
      <p:sp>
        <p:nvSpPr>
          <p:cNvPr id="6" name="Text Placeholder 5"/>
          <p:cNvSpPr>
            <a:spLocks noGrp="1"/>
          </p:cNvSpPr>
          <p:nvPr>
            <p:ph type="body" sz="quarter" idx="29" hasCustomPrompt="1"/>
          </p:nvPr>
        </p:nvSpPr>
        <p:spPr>
          <a:xfrm>
            <a:off x="829761" y="2823414"/>
            <a:ext cx="32441339" cy="2225675"/>
          </a:xfrm>
          <a:prstGeom prst="rect">
            <a:avLst/>
          </a:prstGeom>
        </p:spPr>
        <p:txBody>
          <a:bodyPr numCol="3"/>
          <a:lstStyle>
            <a:lvl1pPr marL="0" indent="0" algn="ctr">
              <a:lnSpc>
                <a:spcPct val="100000"/>
              </a:lnSpc>
              <a:spcBef>
                <a:spcPts val="0"/>
              </a:spcBef>
              <a:buNone/>
              <a:defRPr sz="4000" baseline="0"/>
            </a:lvl1pPr>
          </a:lstStyle>
          <a:p>
            <a:pPr lvl="0"/>
            <a:r>
              <a:rPr lang="en-US" dirty="0"/>
              <a:t>Name</a:t>
            </a:r>
          </a:p>
          <a:p>
            <a:pPr lvl="0"/>
            <a:r>
              <a:rPr lang="en-US" dirty="0"/>
              <a:t>Department</a:t>
            </a:r>
          </a:p>
          <a:p>
            <a:pPr lvl="0"/>
            <a:r>
              <a:rPr lang="en-US" dirty="0"/>
              <a:t>E-mail/Contact Information</a:t>
            </a:r>
          </a:p>
          <a:p>
            <a:pPr lvl="0"/>
            <a:r>
              <a:rPr lang="en-US" dirty="0"/>
              <a:t>Name</a:t>
            </a:r>
          </a:p>
          <a:p>
            <a:pPr lvl="0"/>
            <a:r>
              <a:rPr lang="en-US" dirty="0"/>
              <a:t>Department</a:t>
            </a:r>
          </a:p>
          <a:p>
            <a:pPr lvl="0"/>
            <a:r>
              <a:rPr lang="en-US" dirty="0"/>
              <a:t>E-mail/Contact Information</a:t>
            </a:r>
          </a:p>
          <a:p>
            <a:pPr lvl="0"/>
            <a:r>
              <a:rPr lang="en-US" dirty="0"/>
              <a:t>Name</a:t>
            </a:r>
          </a:p>
          <a:p>
            <a:pPr lvl="0"/>
            <a:r>
              <a:rPr lang="en-US" dirty="0"/>
              <a:t>Department</a:t>
            </a:r>
          </a:p>
          <a:p>
            <a:pPr lvl="0"/>
            <a:r>
              <a:rPr lang="en-US" dirty="0"/>
              <a:t>E-mail/Contact Information</a:t>
            </a:r>
          </a:p>
        </p:txBody>
      </p:sp>
      <p:sp>
        <p:nvSpPr>
          <p:cNvPr id="8" name="Text Placeholder 7"/>
          <p:cNvSpPr>
            <a:spLocks noGrp="1"/>
          </p:cNvSpPr>
          <p:nvPr>
            <p:ph type="body" sz="quarter" idx="30" hasCustomPrompt="1"/>
          </p:nvPr>
        </p:nvSpPr>
        <p:spPr>
          <a:xfrm>
            <a:off x="790571" y="1469505"/>
            <a:ext cx="32481155" cy="1000609"/>
          </a:xfrm>
          <a:prstGeom prst="rect">
            <a:avLst/>
          </a:prstGeom>
        </p:spPr>
        <p:txBody>
          <a:bodyPr/>
          <a:lstStyle>
            <a:lvl1pPr marL="0" indent="0">
              <a:buNone/>
              <a:defRPr/>
            </a:lvl1pPr>
            <a:lvl2pPr marL="0" indent="0" algn="ctr">
              <a:spcBef>
                <a:spcPts val="0"/>
              </a:spcBef>
              <a:buNone/>
              <a:defRPr sz="7200">
                <a:ln>
                  <a:solidFill>
                    <a:srgbClr val="006600"/>
                  </a:solidFill>
                </a:ln>
                <a:solidFill>
                  <a:srgbClr val="006600"/>
                </a:solidFill>
                <a:effectLst>
                  <a:outerShdw blurRad="50800" dist="38100" dir="18900000" algn="bl" rotWithShape="0">
                    <a:prstClr val="black">
                      <a:alpha val="40000"/>
                    </a:prstClr>
                  </a:outerShdw>
                </a:effectLst>
              </a:defRPr>
            </a:lvl2pPr>
          </a:lstStyle>
          <a:p>
            <a:pPr lvl="1"/>
            <a:r>
              <a:rPr lang="en-US" dirty="0"/>
              <a:t>Poster Title</a:t>
            </a:r>
          </a:p>
        </p:txBody>
      </p:sp>
    </p:spTree>
    <p:extLst>
      <p:ext uri="{BB962C8B-B14F-4D97-AF65-F5344CB8AC3E}">
        <p14:creationId xmlns:p14="http://schemas.microsoft.com/office/powerpoint/2010/main" val="208947277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818153" y="4810539"/>
            <a:ext cx="42254905" cy="320837"/>
          </a:xfrm>
          <a:prstGeom prst="rect">
            <a:avLst/>
          </a:prstGeom>
          <a:gradFill flip="none" rotWithShape="1">
            <a:gsLst>
              <a:gs pos="90265">
                <a:srgbClr val="006600"/>
              </a:gs>
              <a:gs pos="0">
                <a:srgbClr val="006600"/>
              </a:gs>
              <a:gs pos="0">
                <a:schemeClr val="accent6">
                  <a:lumMod val="60000"/>
                  <a:lumOff val="40000"/>
                </a:schemeClr>
              </a:gs>
              <a:gs pos="39000">
                <a:schemeClr val="accent6">
                  <a:lumMod val="75000"/>
                </a:schemeClr>
              </a:gs>
            </a:gsLst>
            <a:path path="circle">
              <a:fillToRect l="50000" t="-80000" r="50000" b="180000"/>
            </a:path>
            <a:tileRect/>
          </a:gradFill>
          <a:ln w="88900" cmpd="sng">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solidFill>
                <a:srgbClr val="BF9000"/>
              </a:solidFill>
            </a:endParaRPr>
          </a:p>
        </p:txBody>
      </p:sp>
      <p:sp>
        <p:nvSpPr>
          <p:cNvPr id="13" name="Rectangle 12"/>
          <p:cNvSpPr/>
          <p:nvPr userDrawn="1"/>
        </p:nvSpPr>
        <p:spPr>
          <a:xfrm>
            <a:off x="818153" y="680367"/>
            <a:ext cx="42254905" cy="267129"/>
          </a:xfrm>
          <a:prstGeom prst="rect">
            <a:avLst/>
          </a:prstGeom>
          <a:gradFill flip="none" rotWithShape="1">
            <a:gsLst>
              <a:gs pos="90265">
                <a:srgbClr val="006600"/>
              </a:gs>
              <a:gs pos="0">
                <a:srgbClr val="006600"/>
              </a:gs>
              <a:gs pos="0">
                <a:schemeClr val="accent6">
                  <a:lumMod val="60000"/>
                  <a:lumOff val="40000"/>
                </a:schemeClr>
              </a:gs>
              <a:gs pos="39000">
                <a:schemeClr val="accent6">
                  <a:lumMod val="75000"/>
                </a:schemeClr>
              </a:gs>
            </a:gsLst>
            <a:path path="circle">
              <a:fillToRect l="50000" t="-80000" r="50000" b="180000"/>
            </a:path>
            <a:tileRect/>
          </a:gradFill>
          <a:ln w="88900" cmpd="sng">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solidFill>
                <a:srgbClr val="BF9000"/>
              </a:solidFill>
            </a:endParaRPr>
          </a:p>
        </p:txBody>
      </p:sp>
    </p:spTree>
    <p:extLst>
      <p:ext uri="{BB962C8B-B14F-4D97-AF65-F5344CB8AC3E}">
        <p14:creationId xmlns:p14="http://schemas.microsoft.com/office/powerpoint/2010/main" val="2157648543"/>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8945"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1097236" indent="-1097236" algn="l" defTabSz="4388945"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708" indent="-1097236" algn="l" defTabSz="4388945" rtl="0" eaLnBrk="1" latinLnBrk="0" hangingPunct="1">
        <a:lnSpc>
          <a:spcPct val="90000"/>
        </a:lnSpc>
        <a:spcBef>
          <a:spcPts val="2400"/>
        </a:spcBef>
        <a:buFont typeface="Arial" panose="020B0604020202020204" pitchFamily="34" charset="0"/>
        <a:buChar char="•"/>
        <a:defRPr sz="11520" kern="1200">
          <a:solidFill>
            <a:srgbClr val="006600"/>
          </a:solidFill>
          <a:latin typeface="+mn-lt"/>
          <a:ea typeface="+mn-ea"/>
          <a:cs typeface="+mn-cs"/>
        </a:defRPr>
      </a:lvl2pPr>
      <a:lvl3pPr marL="5486180" indent="-1097236" algn="l" defTabSz="4388945"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653"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125"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69598"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070"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8541"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014"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8945" rtl="0" eaLnBrk="1" latinLnBrk="0" hangingPunct="1">
        <a:defRPr sz="8640" kern="1200">
          <a:solidFill>
            <a:schemeClr val="tx1"/>
          </a:solidFill>
          <a:latin typeface="+mn-lt"/>
          <a:ea typeface="+mn-ea"/>
          <a:cs typeface="+mn-cs"/>
        </a:defRPr>
      </a:lvl1pPr>
      <a:lvl2pPr marL="2194472" algn="l" defTabSz="4388945" rtl="0" eaLnBrk="1" latinLnBrk="0" hangingPunct="1">
        <a:defRPr sz="8640" kern="1200">
          <a:solidFill>
            <a:schemeClr val="tx1"/>
          </a:solidFill>
          <a:latin typeface="+mn-lt"/>
          <a:ea typeface="+mn-ea"/>
          <a:cs typeface="+mn-cs"/>
        </a:defRPr>
      </a:lvl2pPr>
      <a:lvl3pPr marL="4388945" algn="l" defTabSz="4388945" rtl="0" eaLnBrk="1" latinLnBrk="0" hangingPunct="1">
        <a:defRPr sz="8640" kern="1200">
          <a:solidFill>
            <a:schemeClr val="tx1"/>
          </a:solidFill>
          <a:latin typeface="+mn-lt"/>
          <a:ea typeface="+mn-ea"/>
          <a:cs typeface="+mn-cs"/>
        </a:defRPr>
      </a:lvl3pPr>
      <a:lvl4pPr marL="6583417" algn="l" defTabSz="4388945" rtl="0" eaLnBrk="1" latinLnBrk="0" hangingPunct="1">
        <a:defRPr sz="8640" kern="1200">
          <a:solidFill>
            <a:schemeClr val="tx1"/>
          </a:solidFill>
          <a:latin typeface="+mn-lt"/>
          <a:ea typeface="+mn-ea"/>
          <a:cs typeface="+mn-cs"/>
        </a:defRPr>
      </a:lvl4pPr>
      <a:lvl5pPr marL="8777888" algn="l" defTabSz="4388945" rtl="0" eaLnBrk="1" latinLnBrk="0" hangingPunct="1">
        <a:defRPr sz="8640" kern="1200">
          <a:solidFill>
            <a:schemeClr val="tx1"/>
          </a:solidFill>
          <a:latin typeface="+mn-lt"/>
          <a:ea typeface="+mn-ea"/>
          <a:cs typeface="+mn-cs"/>
        </a:defRPr>
      </a:lvl5pPr>
      <a:lvl6pPr marL="10972361" algn="l" defTabSz="4388945" rtl="0" eaLnBrk="1" latinLnBrk="0" hangingPunct="1">
        <a:defRPr sz="8640" kern="1200">
          <a:solidFill>
            <a:schemeClr val="tx1"/>
          </a:solidFill>
          <a:latin typeface="+mn-lt"/>
          <a:ea typeface="+mn-ea"/>
          <a:cs typeface="+mn-cs"/>
        </a:defRPr>
      </a:lvl6pPr>
      <a:lvl7pPr marL="13166833" algn="l" defTabSz="4388945" rtl="0" eaLnBrk="1" latinLnBrk="0" hangingPunct="1">
        <a:defRPr sz="8640" kern="1200">
          <a:solidFill>
            <a:schemeClr val="tx1"/>
          </a:solidFill>
          <a:latin typeface="+mn-lt"/>
          <a:ea typeface="+mn-ea"/>
          <a:cs typeface="+mn-cs"/>
        </a:defRPr>
      </a:lvl7pPr>
      <a:lvl8pPr marL="15361306" algn="l" defTabSz="4388945" rtl="0" eaLnBrk="1" latinLnBrk="0" hangingPunct="1">
        <a:defRPr sz="8640" kern="1200">
          <a:solidFill>
            <a:schemeClr val="tx1"/>
          </a:solidFill>
          <a:latin typeface="+mn-lt"/>
          <a:ea typeface="+mn-ea"/>
          <a:cs typeface="+mn-cs"/>
        </a:defRPr>
      </a:lvl8pPr>
      <a:lvl9pPr marL="17555778" algn="l" defTabSz="4388945"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diagramLayout" Target="../diagrams/layout1.xml"/><Relationship Id="rId18" Type="http://schemas.openxmlformats.org/officeDocument/2006/relationships/image" Target="../media/image60.png"/><Relationship Id="rId3" Type="http://schemas.openxmlformats.org/officeDocument/2006/relationships/image" Target="../media/image1.jpeg"/><Relationship Id="rId21" Type="http://schemas.openxmlformats.org/officeDocument/2006/relationships/image" Target="../media/image12.png"/><Relationship Id="rId7" Type="http://schemas.openxmlformats.org/officeDocument/2006/relationships/image" Target="../media/image4.png"/><Relationship Id="rId12" Type="http://schemas.openxmlformats.org/officeDocument/2006/relationships/diagramData" Target="../diagrams/data1.xml"/><Relationship Id="rId17" Type="http://schemas.openxmlformats.org/officeDocument/2006/relationships/image" Target="../media/image9.emf"/><Relationship Id="rId2" Type="http://schemas.openxmlformats.org/officeDocument/2006/relationships/notesSlide" Target="../notesSlides/notesSlide1.xml"/><Relationship Id="rId16" Type="http://schemas.microsoft.com/office/2007/relationships/diagramDrawing" Target="../diagrams/drawing1.xml"/><Relationship Id="rId20"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emf"/><Relationship Id="rId5" Type="http://schemas.openxmlformats.org/officeDocument/2006/relationships/image" Target="../media/image2.emf"/><Relationship Id="rId15" Type="http://schemas.openxmlformats.org/officeDocument/2006/relationships/diagramColors" Target="../diagrams/colors1.xml"/><Relationship Id="rId10" Type="http://schemas.openxmlformats.org/officeDocument/2006/relationships/image" Target="../media/image7.png"/><Relationship Id="rId19" Type="http://schemas.openxmlformats.org/officeDocument/2006/relationships/image" Target="../media/image70.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diagramQuickStyle" Target="../diagrams/quickStyle1.xml"/><Relationship Id="rId2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c charlotte ep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31097" y="2010379"/>
            <a:ext cx="7764818" cy="251709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4294967295"/>
          </p:nvPr>
        </p:nvSpPr>
        <p:spPr>
          <a:xfrm>
            <a:off x="13300364" y="2061090"/>
            <a:ext cx="18288000" cy="2506445"/>
          </a:xfrm>
          <a:prstGeom prst="rect">
            <a:avLst/>
          </a:prstGeom>
        </p:spPr>
        <p:txBody>
          <a:bodyPr numCol="1"/>
          <a:lstStyle/>
          <a:p>
            <a:pPr marL="0" indent="0" algn="ctr">
              <a:lnSpc>
                <a:spcPct val="100000"/>
              </a:lnSpc>
              <a:spcBef>
                <a:spcPts val="0"/>
              </a:spcBef>
              <a:buNone/>
            </a:pPr>
            <a:r>
              <a:rPr lang="en-US" sz="4000" dirty="0">
                <a:latin typeface="Times New Roman" panose="02020603050405020304" pitchFamily="18" charset="0"/>
                <a:cs typeface="Times New Roman" panose="02020603050405020304" pitchFamily="18" charset="0"/>
              </a:rPr>
              <a:t>Mohamed Abuella, </a:t>
            </a:r>
            <a:r>
              <a:rPr lang="en-US" sz="4000" i="1" dirty="0">
                <a:latin typeface="Times New Roman" panose="02020603050405020304" pitchFamily="18" charset="0"/>
                <a:cs typeface="Times New Roman" panose="02020603050405020304" pitchFamily="18" charset="0"/>
              </a:rPr>
              <a:t>Student Member, IEEE, </a:t>
            </a:r>
            <a:r>
              <a:rPr lang="en-US" sz="4000" dirty="0">
                <a:latin typeface="Times New Roman" panose="02020603050405020304" pitchFamily="18" charset="0"/>
                <a:cs typeface="Times New Roman" panose="02020603050405020304" pitchFamily="18" charset="0"/>
              </a:rPr>
              <a:t>Badrul Chowdhury, </a:t>
            </a:r>
            <a:r>
              <a:rPr lang="en-US" sz="4000" i="1" dirty="0">
                <a:latin typeface="Times New Roman" panose="02020603050405020304" pitchFamily="18" charset="0"/>
                <a:cs typeface="Times New Roman" panose="02020603050405020304" pitchFamily="18" charset="0"/>
              </a:rPr>
              <a:t>Senior Member, IEEE</a:t>
            </a:r>
          </a:p>
          <a:p>
            <a:pPr marL="0" indent="0" algn="ctr">
              <a:lnSpc>
                <a:spcPct val="100000"/>
              </a:lnSpc>
              <a:spcBef>
                <a:spcPts val="0"/>
              </a:spcBef>
              <a:buNone/>
            </a:pPr>
            <a:r>
              <a:rPr lang="en-US" sz="4000" dirty="0">
                <a:latin typeface="Times New Roman" panose="02020603050405020304" pitchFamily="18" charset="0"/>
                <a:cs typeface="Times New Roman" panose="02020603050405020304" pitchFamily="18" charset="0"/>
              </a:rPr>
              <a:t> Department of Electrical and Computer Engineering</a:t>
            </a:r>
          </a:p>
          <a:p>
            <a:pPr marL="0" indent="0" algn="ctr">
              <a:lnSpc>
                <a:spcPct val="100000"/>
              </a:lnSpc>
              <a:spcBef>
                <a:spcPts val="0"/>
              </a:spcBef>
              <a:buNone/>
            </a:pPr>
            <a:r>
              <a:rPr lang="en-US" sz="4000" dirty="0">
                <a:latin typeface="Times New Roman" panose="02020603050405020304" pitchFamily="18" charset="0"/>
                <a:cs typeface="Times New Roman" panose="02020603050405020304" pitchFamily="18" charset="0"/>
              </a:rPr>
              <a:t>Energy Production &amp; Infrastructure Centre (EPIC)</a:t>
            </a:r>
          </a:p>
          <a:p>
            <a:pPr marL="0" indent="0" algn="ctr">
              <a:lnSpc>
                <a:spcPct val="100000"/>
              </a:lnSpc>
              <a:spcBef>
                <a:spcPts val="0"/>
              </a:spcBef>
              <a:buNone/>
            </a:pPr>
            <a:r>
              <a:rPr lang="en-US" sz="4000" dirty="0">
                <a:latin typeface="Times New Roman" panose="02020603050405020304" pitchFamily="18" charset="0"/>
                <a:cs typeface="Times New Roman" panose="02020603050405020304" pitchFamily="18" charset="0"/>
              </a:rPr>
              <a:t>University of North Carolina at Charlotte, Charlotte, NC 28223-0001</a:t>
            </a:r>
          </a:p>
        </p:txBody>
      </p:sp>
      <p:sp>
        <p:nvSpPr>
          <p:cNvPr id="5" name="Text Placeholder 4"/>
          <p:cNvSpPr>
            <a:spLocks noGrp="1"/>
          </p:cNvSpPr>
          <p:nvPr>
            <p:ph type="body" sz="quarter" idx="4294967295"/>
          </p:nvPr>
        </p:nvSpPr>
        <p:spPr>
          <a:xfrm>
            <a:off x="221665" y="876785"/>
            <a:ext cx="43033890" cy="1154979"/>
          </a:xfrm>
          <a:prstGeom prst="rect">
            <a:avLst/>
          </a:prstGeom>
        </p:spPr>
        <p:txBody>
          <a:bodyPr/>
          <a:lstStyle/>
          <a:p>
            <a:pPr marL="0" indent="0" algn="ctr">
              <a:lnSpc>
                <a:spcPct val="100000"/>
              </a:lnSpc>
              <a:buNone/>
            </a:pPr>
            <a:r>
              <a:rPr lang="en-US" sz="6500" b="1" dirty="0">
                <a:solidFill>
                  <a:srgbClr val="0066FF"/>
                </a:solidFill>
                <a:latin typeface="Times New Roman" panose="02020603050405020304" pitchFamily="18" charset="0"/>
                <a:cs typeface="Times New Roman" panose="02020603050405020304" pitchFamily="18" charset="0"/>
              </a:rPr>
              <a:t>Photovoltaic Solar Power Forecasting</a:t>
            </a:r>
          </a:p>
        </p:txBody>
      </p:sp>
      <p:sp>
        <p:nvSpPr>
          <p:cNvPr id="15" name="Text Placeholder 14"/>
          <p:cNvSpPr>
            <a:spLocks noGrp="1"/>
          </p:cNvSpPr>
          <p:nvPr>
            <p:ph type="body" sz="quarter" idx="23"/>
          </p:nvPr>
        </p:nvSpPr>
        <p:spPr>
          <a:xfrm>
            <a:off x="1349853" y="5315085"/>
            <a:ext cx="10217634" cy="813570"/>
          </a:xfrm>
        </p:spPr>
        <p:txBody>
          <a:bodyPr/>
          <a:lstStyle/>
          <a:p>
            <a:r>
              <a:rPr lang="en-US" dirty="0">
                <a:solidFill>
                  <a:srgbClr val="C00000"/>
                </a:solidFill>
                <a:latin typeface="Times New Roman" panose="02020603050405020304" pitchFamily="18" charset="0"/>
                <a:cs typeface="Times New Roman" panose="02020603050405020304" pitchFamily="18" charset="0"/>
              </a:rPr>
              <a:t>1. Objectives</a:t>
            </a:r>
          </a:p>
        </p:txBody>
      </p:sp>
      <p:sp>
        <p:nvSpPr>
          <p:cNvPr id="18" name="Text Placeholder 17"/>
          <p:cNvSpPr>
            <a:spLocks noGrp="1"/>
          </p:cNvSpPr>
          <p:nvPr>
            <p:ph type="body" sz="quarter" idx="26"/>
          </p:nvPr>
        </p:nvSpPr>
        <p:spPr>
          <a:xfrm>
            <a:off x="28536502" y="22808149"/>
            <a:ext cx="14611734" cy="799784"/>
          </a:xfrm>
        </p:spPr>
        <p:txBody>
          <a:bodyPr/>
          <a:lstStyle/>
          <a:p>
            <a:pPr>
              <a:spcBef>
                <a:spcPts val="0"/>
              </a:spcBef>
            </a:pPr>
            <a:r>
              <a:rPr lang="en-US" dirty="0">
                <a:solidFill>
                  <a:srgbClr val="C00000"/>
                </a:solidFill>
                <a:latin typeface="Times New Roman" panose="02020603050405020304" pitchFamily="18" charset="0"/>
                <a:cs typeface="Times New Roman" panose="02020603050405020304" pitchFamily="18" charset="0"/>
              </a:rPr>
              <a:t>6. Conclusion</a:t>
            </a:r>
          </a:p>
        </p:txBody>
      </p:sp>
      <p:sp>
        <p:nvSpPr>
          <p:cNvPr id="83" name="Text Placeholder 19"/>
          <p:cNvSpPr>
            <a:spLocks noGrp="1"/>
          </p:cNvSpPr>
          <p:nvPr>
            <p:ph type="body" sz="quarter" idx="28"/>
          </p:nvPr>
        </p:nvSpPr>
        <p:spPr>
          <a:xfrm>
            <a:off x="840950" y="6138929"/>
            <a:ext cx="11251567" cy="2597932"/>
          </a:xfrm>
        </p:spPr>
        <p:txBody>
          <a:bodyPr/>
          <a:lstStyle/>
          <a:p>
            <a:pPr algn="just">
              <a:defRPr/>
            </a:pPr>
            <a:r>
              <a:rPr lang="en-US" dirty="0">
                <a:latin typeface="Times New Roman" panose="02020603050405020304" pitchFamily="18" charset="0"/>
                <a:cs typeface="Times New Roman" panose="02020603050405020304" pitchFamily="18" charset="0"/>
              </a:rPr>
              <a:t>Using statistical and machine learning techniques to forecast the PV solar power, which can be implemented for:</a:t>
            </a:r>
          </a:p>
          <a:p>
            <a:pPr marL="804863" indent="-457200" algn="just">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Managing the economic dispatch, unit commitment, and trading of PV solar power generations with other conventional generations;</a:t>
            </a:r>
          </a:p>
          <a:p>
            <a:pPr marL="804863" indent="-457200" algn="just">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Using with situational awareness tools to manage the ramp limitation; Optimal energy management of energy storage systems;</a:t>
            </a:r>
          </a:p>
          <a:p>
            <a:pPr marL="804863" indent="-457200" algn="just">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rPr>
              <a:t>Voltage regulator settings on feeders with PV distributed generation.</a:t>
            </a:r>
          </a:p>
        </p:txBody>
      </p:sp>
      <p:sp>
        <p:nvSpPr>
          <p:cNvPr id="95" name="Text Placeholder 6"/>
          <p:cNvSpPr>
            <a:spLocks noGrp="1"/>
          </p:cNvSpPr>
          <p:nvPr>
            <p:ph type="body" sz="quarter" idx="15"/>
          </p:nvPr>
        </p:nvSpPr>
        <p:spPr>
          <a:xfrm>
            <a:off x="12583509" y="18266301"/>
            <a:ext cx="15569568" cy="947140"/>
          </a:xfrm>
        </p:spPr>
        <p:txBody>
          <a:bodyPr/>
          <a:lstStyle/>
          <a:p>
            <a:pPr>
              <a:spcBef>
                <a:spcPts val="0"/>
              </a:spcBef>
            </a:pPr>
            <a:r>
              <a:rPr lang="en-US" dirty="0">
                <a:solidFill>
                  <a:srgbClr val="C00000"/>
                </a:solidFill>
                <a:latin typeface="Times New Roman" panose="02020603050405020304" pitchFamily="18" charset="0"/>
                <a:cs typeface="Times New Roman" panose="02020603050405020304" pitchFamily="18" charset="0"/>
              </a:rPr>
              <a:t>5. Case Study</a:t>
            </a:r>
          </a:p>
        </p:txBody>
      </p:sp>
      <p:sp>
        <p:nvSpPr>
          <p:cNvPr id="101" name="Rectangle 2"/>
          <p:cNvSpPr>
            <a:spLocks noChangeArrowheads="1"/>
          </p:cNvSpPr>
          <p:nvPr/>
        </p:nvSpPr>
        <p:spPr bwMode="auto">
          <a:xfrm>
            <a:off x="1" y="-451263"/>
            <a:ext cx="221664" cy="1451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endParaRPr lang="en-US" sz="8710">
              <a:latin typeface="Times New Roman" panose="02020603050405020304" pitchFamily="18" charset="0"/>
              <a:cs typeface="Times New Roman" panose="02020603050405020304" pitchFamily="18" charset="0"/>
            </a:endParaRPr>
          </a:p>
        </p:txBody>
      </p:sp>
      <p:sp>
        <p:nvSpPr>
          <p:cNvPr id="68" name="Text Placeholder 14"/>
          <p:cNvSpPr>
            <a:spLocks noGrp="1"/>
          </p:cNvSpPr>
          <p:nvPr>
            <p:ph type="body" sz="quarter" idx="23"/>
          </p:nvPr>
        </p:nvSpPr>
        <p:spPr>
          <a:xfrm>
            <a:off x="14743209" y="5348627"/>
            <a:ext cx="9851995" cy="751754"/>
          </a:xfrm>
        </p:spPr>
        <p:txBody>
          <a:bodyPr/>
          <a:lstStyle/>
          <a:p>
            <a:r>
              <a:rPr lang="en-US" dirty="0">
                <a:solidFill>
                  <a:srgbClr val="C00000"/>
                </a:solidFill>
                <a:latin typeface="Times New Roman" panose="02020603050405020304" pitchFamily="18" charset="0"/>
                <a:cs typeface="Times New Roman" panose="02020603050405020304" pitchFamily="18" charset="0"/>
              </a:rPr>
              <a:t>4. Methodology</a:t>
            </a:r>
          </a:p>
        </p:txBody>
      </p:sp>
      <p:sp>
        <p:nvSpPr>
          <p:cNvPr id="50" name="Text Placeholder 19"/>
          <p:cNvSpPr>
            <a:spLocks noGrp="1"/>
          </p:cNvSpPr>
          <p:nvPr>
            <p:ph type="body" sz="quarter" idx="28"/>
          </p:nvPr>
        </p:nvSpPr>
        <p:spPr>
          <a:xfrm>
            <a:off x="12454625" y="20623194"/>
            <a:ext cx="15690810" cy="1438144"/>
          </a:xfrm>
        </p:spPr>
        <p:txBody>
          <a:bodyPr/>
          <a:lstStyle/>
          <a:p>
            <a:pPr algn="just">
              <a:defRPr/>
            </a:pPr>
            <a:r>
              <a:rPr lang="en-US" dirty="0">
                <a:latin typeface="Times New Roman" panose="02020603050405020304" pitchFamily="18" charset="0"/>
                <a:cs typeface="Times New Roman" panose="02020603050405020304" pitchFamily="18" charset="0"/>
              </a:rPr>
              <a:t>The solar PV power system is located in Australia. The weather forecasts data and the measured solar power data were recorded from April 2012 to May 2014. The weather forecasts from European Center for Medium-Range Weather Forecasts (ECMWF), which is a global numerical weather prediction (NWP) model.</a:t>
            </a:r>
          </a:p>
          <a:p>
            <a:pPr algn="just">
              <a:defRPr/>
            </a:pPr>
            <a:endParaRPr lang="en-US" dirty="0">
              <a:latin typeface="Times New Roman" panose="02020603050405020304" pitchFamily="18" charset="0"/>
              <a:cs typeface="Times New Roman" panose="02020603050405020304" pitchFamily="18" charset="0"/>
            </a:endParaRPr>
          </a:p>
          <a:p>
            <a:pPr algn="just">
              <a:defRPr/>
            </a:pPr>
            <a:r>
              <a:rPr lang="en-US" dirty="0">
                <a:latin typeface="Times New Roman" panose="02020603050405020304" pitchFamily="18" charset="0"/>
                <a:cs typeface="Times New Roman" panose="02020603050405020304" pitchFamily="18" charset="0"/>
              </a:rPr>
              <a:t> </a:t>
            </a:r>
          </a:p>
        </p:txBody>
      </p:sp>
      <p:sp>
        <p:nvSpPr>
          <p:cNvPr id="52" name="Rectangle 51"/>
          <p:cNvSpPr/>
          <p:nvPr/>
        </p:nvSpPr>
        <p:spPr>
          <a:xfrm>
            <a:off x="800768" y="9470628"/>
            <a:ext cx="11378544" cy="9464844"/>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69" name="Rectangle 68"/>
          <p:cNvSpPr/>
          <p:nvPr/>
        </p:nvSpPr>
        <p:spPr>
          <a:xfrm>
            <a:off x="12390122" y="5373737"/>
            <a:ext cx="15894836" cy="12834485"/>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71" name="Rectangle 70"/>
          <p:cNvSpPr/>
          <p:nvPr/>
        </p:nvSpPr>
        <p:spPr>
          <a:xfrm>
            <a:off x="800768" y="5373737"/>
            <a:ext cx="11391232" cy="3953147"/>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98" name="Text Placeholder 10"/>
          <p:cNvSpPr>
            <a:spLocks noGrp="1"/>
          </p:cNvSpPr>
          <p:nvPr>
            <p:ph type="body" sz="quarter" idx="19"/>
          </p:nvPr>
        </p:nvSpPr>
        <p:spPr>
          <a:xfrm>
            <a:off x="800769" y="9589910"/>
            <a:ext cx="11340434" cy="914279"/>
          </a:xfrm>
        </p:spPr>
        <p:txBody>
          <a:bodyPr/>
          <a:lstStyle/>
          <a:p>
            <a:r>
              <a:rPr lang="en-US" dirty="0">
                <a:solidFill>
                  <a:srgbClr val="C00000"/>
                </a:solidFill>
                <a:latin typeface="Times New Roman" panose="02020603050405020304" pitchFamily="18" charset="0"/>
                <a:cs typeface="Times New Roman" panose="02020603050405020304" pitchFamily="18" charset="0"/>
              </a:rPr>
              <a:t>2. Introduction</a:t>
            </a:r>
          </a:p>
        </p:txBody>
      </p:sp>
      <p:sp>
        <p:nvSpPr>
          <p:cNvPr id="105" name="Rectangle 104"/>
          <p:cNvSpPr/>
          <p:nvPr/>
        </p:nvSpPr>
        <p:spPr>
          <a:xfrm>
            <a:off x="28529481" y="22763677"/>
            <a:ext cx="14558104" cy="8212012"/>
          </a:xfrm>
          <a:prstGeom prst="rect">
            <a:avLst/>
          </a:prstGeom>
          <a:noFill/>
          <a:ln w="127000" cmpd="sng">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106" name="Rectangle 105"/>
          <p:cNvSpPr/>
          <p:nvPr/>
        </p:nvSpPr>
        <p:spPr>
          <a:xfrm>
            <a:off x="28537930" y="5373732"/>
            <a:ext cx="14549654" cy="17147245"/>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108" name="Rectangle 107"/>
          <p:cNvSpPr/>
          <p:nvPr/>
        </p:nvSpPr>
        <p:spPr>
          <a:xfrm>
            <a:off x="12406459" y="18377421"/>
            <a:ext cx="15890709" cy="14175049"/>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110" name="Rectangle 109"/>
          <p:cNvSpPr/>
          <p:nvPr/>
        </p:nvSpPr>
        <p:spPr>
          <a:xfrm>
            <a:off x="28521152" y="31176484"/>
            <a:ext cx="14574762" cy="1331398"/>
          </a:xfrm>
          <a:prstGeom prst="rect">
            <a:avLst/>
          </a:prstGeom>
          <a:noFill/>
          <a:ln w="127000" cmpd="sng">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127" name="Text Placeholder 14"/>
          <p:cNvSpPr>
            <a:spLocks noGrp="1"/>
          </p:cNvSpPr>
          <p:nvPr>
            <p:ph type="body" sz="quarter" idx="23"/>
          </p:nvPr>
        </p:nvSpPr>
        <p:spPr>
          <a:xfrm>
            <a:off x="28406750" y="31037960"/>
            <a:ext cx="14689164" cy="572069"/>
          </a:xfrm>
        </p:spPr>
        <p:txBody>
          <a:bodyPr/>
          <a:lstStyle/>
          <a:p>
            <a:r>
              <a:rPr lang="en-US" dirty="0">
                <a:solidFill>
                  <a:srgbClr val="C00000"/>
                </a:solidFill>
                <a:latin typeface="Times New Roman" panose="02020603050405020304" pitchFamily="18" charset="0"/>
                <a:cs typeface="Times New Roman" panose="02020603050405020304" pitchFamily="18" charset="0"/>
              </a:rPr>
              <a:t>Acknowledgement</a:t>
            </a:r>
          </a:p>
        </p:txBody>
      </p:sp>
      <p:sp>
        <p:nvSpPr>
          <p:cNvPr id="128" name="Text Placeholder 19"/>
          <p:cNvSpPr>
            <a:spLocks noGrp="1"/>
          </p:cNvSpPr>
          <p:nvPr>
            <p:ph type="body" sz="quarter" idx="28"/>
          </p:nvPr>
        </p:nvSpPr>
        <p:spPr>
          <a:xfrm>
            <a:off x="28584087" y="31706460"/>
            <a:ext cx="14448891" cy="436871"/>
          </a:xfrm>
        </p:spPr>
        <p:txBody>
          <a:bodyPr numCol="1" spcCol="182880">
            <a:noAutofit/>
          </a:bodyPr>
          <a:lstStyle/>
          <a:p>
            <a:pPr lvl="0" algn="just">
              <a:defRPr/>
            </a:pPr>
            <a:r>
              <a:rPr lang="en-US" sz="2400" dirty="0">
                <a:latin typeface="Times New Roman" panose="02020603050405020304" pitchFamily="18" charset="0"/>
                <a:cs typeface="Times New Roman" panose="02020603050405020304" pitchFamily="18" charset="0"/>
              </a:rPr>
              <a:t>The authors would like to acknowledge the support of Energy Production and Infrastructure Centre (EPIC)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UNC Charlotte.</a:t>
            </a:r>
          </a:p>
          <a:p>
            <a:pPr algn="just">
              <a:defRPr/>
            </a:pPr>
            <a:endParaRPr lang="en-US" dirty="0">
              <a:latin typeface="Times New Roman" panose="02020603050405020304" pitchFamily="18" charset="0"/>
              <a:cs typeface="Times New Roman" panose="02020603050405020304" pitchFamily="18" charset="0"/>
            </a:endParaRPr>
          </a:p>
        </p:txBody>
      </p:sp>
      <p:sp>
        <p:nvSpPr>
          <p:cNvPr id="84" name="TextBox 83"/>
          <p:cNvSpPr txBox="1"/>
          <p:nvPr/>
        </p:nvSpPr>
        <p:spPr>
          <a:xfrm>
            <a:off x="30833505" y="21784363"/>
            <a:ext cx="10281265" cy="523220"/>
          </a:xfrm>
          <a:prstGeom prst="rect">
            <a:avLst/>
          </a:prstGeom>
          <a:noFill/>
        </p:spPr>
        <p:txBody>
          <a:bodyPr wrap="square" rtlCol="0">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Fig. 6: Monthly RMSEs for different models and combined forecasts</a:t>
            </a:r>
          </a:p>
        </p:txBody>
      </p:sp>
      <p:sp>
        <p:nvSpPr>
          <p:cNvPr id="113" name="Rectangle 112"/>
          <p:cNvSpPr/>
          <p:nvPr/>
        </p:nvSpPr>
        <p:spPr>
          <a:xfrm>
            <a:off x="836295" y="18094891"/>
            <a:ext cx="11256222" cy="523220"/>
          </a:xfrm>
          <a:prstGeom prst="rect">
            <a:avLst/>
          </a:prstGeom>
        </p:spPr>
        <p:txBody>
          <a:bodyPr wrap="square">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Fig. 1: Illustration of the motivation of PV solar power forecasts</a:t>
            </a:r>
          </a:p>
        </p:txBody>
      </p:sp>
      <p:sp>
        <p:nvSpPr>
          <p:cNvPr id="70" name="Rectangle 69"/>
          <p:cNvSpPr/>
          <p:nvPr/>
        </p:nvSpPr>
        <p:spPr>
          <a:xfrm>
            <a:off x="800767" y="19113877"/>
            <a:ext cx="11378545" cy="13394004"/>
          </a:xfrm>
          <a:prstGeom prst="rect">
            <a:avLst/>
          </a:prstGeom>
          <a:noFill/>
          <a:ln w="1270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48">
              <a:latin typeface="Times New Roman" panose="02020603050405020304" pitchFamily="18" charset="0"/>
              <a:cs typeface="Times New Roman" panose="02020603050405020304" pitchFamily="18" charset="0"/>
            </a:endParaRPr>
          </a:p>
        </p:txBody>
      </p:sp>
      <p:sp>
        <p:nvSpPr>
          <p:cNvPr id="74" name="Text Placeholder 6"/>
          <p:cNvSpPr>
            <a:spLocks noGrp="1"/>
          </p:cNvSpPr>
          <p:nvPr>
            <p:ph type="body" sz="quarter" idx="15"/>
          </p:nvPr>
        </p:nvSpPr>
        <p:spPr>
          <a:xfrm>
            <a:off x="887812" y="19113877"/>
            <a:ext cx="11299102" cy="947140"/>
          </a:xfrm>
        </p:spPr>
        <p:txBody>
          <a:bodyPr/>
          <a:lstStyle/>
          <a:p>
            <a:pPr>
              <a:spcBef>
                <a:spcPts val="0"/>
              </a:spcBef>
            </a:pPr>
            <a:r>
              <a:rPr lang="en-US" dirty="0">
                <a:solidFill>
                  <a:srgbClr val="C00000"/>
                </a:solidFill>
                <a:latin typeface="Times New Roman" panose="02020603050405020304" pitchFamily="18" charset="0"/>
                <a:cs typeface="Times New Roman" panose="02020603050405020304" pitchFamily="18" charset="0"/>
              </a:rPr>
              <a:t>3. Framework of </a:t>
            </a:r>
          </a:p>
          <a:p>
            <a:pPr>
              <a:spcBef>
                <a:spcPts val="0"/>
              </a:spcBef>
            </a:pPr>
            <a:r>
              <a:rPr lang="en-US" dirty="0">
                <a:solidFill>
                  <a:srgbClr val="C00000"/>
                </a:solidFill>
                <a:latin typeface="Times New Roman" panose="02020603050405020304" pitchFamily="18" charset="0"/>
                <a:cs typeface="Times New Roman" panose="02020603050405020304" pitchFamily="18" charset="0"/>
              </a:rPr>
              <a:t>PV Solar Power Forecasting</a:t>
            </a:r>
          </a:p>
        </p:txBody>
      </p:sp>
      <p:sp>
        <p:nvSpPr>
          <p:cNvPr id="59" name="Text Placeholder 6">
            <a:extLst>
              <a:ext uri="{FF2B5EF4-FFF2-40B4-BE49-F238E27FC236}">
                <a16:creationId xmlns:a16="http://schemas.microsoft.com/office/drawing/2014/main" id="{FE20F22D-7811-4781-AA70-ECD4A22139EB}"/>
              </a:ext>
            </a:extLst>
          </p:cNvPr>
          <p:cNvSpPr txBox="1">
            <a:spLocks/>
          </p:cNvSpPr>
          <p:nvPr/>
        </p:nvSpPr>
        <p:spPr>
          <a:xfrm>
            <a:off x="12483720" y="20017442"/>
            <a:ext cx="4639230" cy="569227"/>
          </a:xfrm>
          <a:prstGeom prst="rect">
            <a:avLst/>
          </a:prstGeom>
        </p:spPr>
        <p:txBody>
          <a:bodyPr/>
          <a:lstStyle>
            <a:lvl1pPr marL="0" indent="0" algn="ctr" defTabSz="4388945" rtl="0" eaLnBrk="1" latinLnBrk="0" hangingPunct="1">
              <a:lnSpc>
                <a:spcPct val="100000"/>
              </a:lnSpc>
              <a:spcBef>
                <a:spcPts val="4800"/>
              </a:spcBef>
              <a:buFont typeface="Arial" panose="020B0604020202020204" pitchFamily="34" charset="0"/>
              <a:buNone/>
              <a:defRPr sz="4800" b="1" kern="1200">
                <a:solidFill>
                  <a:srgbClr val="006600"/>
                </a:solidFill>
                <a:latin typeface="+mn-lt"/>
                <a:ea typeface="+mn-ea"/>
                <a:cs typeface="+mn-cs"/>
              </a:defRPr>
            </a:lvl1pPr>
            <a:lvl2pPr marL="3291708" indent="-1097236" algn="l" defTabSz="4388945" rtl="0" eaLnBrk="1" latinLnBrk="0" hangingPunct="1">
              <a:lnSpc>
                <a:spcPct val="90000"/>
              </a:lnSpc>
              <a:spcBef>
                <a:spcPts val="2400"/>
              </a:spcBef>
              <a:buFont typeface="Arial" panose="020B0604020202020204" pitchFamily="34" charset="0"/>
              <a:buChar char="•"/>
              <a:defRPr sz="11520" kern="1200">
                <a:solidFill>
                  <a:srgbClr val="006600"/>
                </a:solidFill>
                <a:latin typeface="+mn-lt"/>
                <a:ea typeface="+mn-ea"/>
                <a:cs typeface="+mn-cs"/>
              </a:defRPr>
            </a:lvl2pPr>
            <a:lvl3pPr marL="5486180" indent="-1097236" algn="l" defTabSz="4388945"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653"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8777888" indent="0" algn="l" defTabSz="4388945"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5pPr>
            <a:lvl6pPr marL="12069598"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070"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8541"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014"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a:spcBef>
                <a:spcPts val="0"/>
              </a:spcBef>
            </a:pPr>
            <a:r>
              <a:rPr lang="en-US" sz="3600" dirty="0">
                <a:solidFill>
                  <a:srgbClr val="C00000"/>
                </a:solidFill>
                <a:latin typeface="Times New Roman" panose="02020603050405020304" pitchFamily="18" charset="0"/>
                <a:cs typeface="Times New Roman" panose="02020603050405020304" pitchFamily="18" charset="0"/>
              </a:rPr>
              <a:t>5.1. Data Description</a:t>
            </a:r>
          </a:p>
        </p:txBody>
      </p:sp>
      <p:sp>
        <p:nvSpPr>
          <p:cNvPr id="2" name="Rectangle 1">
            <a:extLst>
              <a:ext uri="{FF2B5EF4-FFF2-40B4-BE49-F238E27FC236}">
                <a16:creationId xmlns:a16="http://schemas.microsoft.com/office/drawing/2014/main" id="{6F47D2AA-BD46-48B2-BFBF-ECB20B768A8F}"/>
              </a:ext>
            </a:extLst>
          </p:cNvPr>
          <p:cNvSpPr/>
          <p:nvPr/>
        </p:nvSpPr>
        <p:spPr>
          <a:xfrm>
            <a:off x="12653188" y="18984255"/>
            <a:ext cx="15492247" cy="954107"/>
          </a:xfrm>
          <a:prstGeom prst="rect">
            <a:avLst/>
          </a:prstGeom>
        </p:spPr>
        <p:txBody>
          <a:bodyPr wrap="square">
            <a:spAutoFit/>
          </a:bodyPr>
          <a:lstStyle/>
          <a:p>
            <a:pPr lvl="0" algn="just" defTabSz="4388945">
              <a:defRPr/>
            </a:pPr>
            <a:r>
              <a:rPr lang="en-US" sz="2800" dirty="0">
                <a:latin typeface="Times New Roman" panose="02020603050405020304" pitchFamily="18" charset="0"/>
                <a:cs typeface="Times New Roman" panose="02020603050405020304" pitchFamily="18" charset="0"/>
              </a:rPr>
              <a:t>In this </a:t>
            </a:r>
            <a:r>
              <a:rPr lang="en-US" sz="2800" dirty="0">
                <a:solidFill>
                  <a:prstClr val="black"/>
                </a:solidFill>
                <a:latin typeface="Times New Roman" panose="02020603050405020304" pitchFamily="18" charset="0"/>
                <a:cs typeface="Times New Roman" panose="02020603050405020304" pitchFamily="18" charset="0"/>
              </a:rPr>
              <a:t>study several forecasting models of solar power are implemented to generate various forecasts, and then those forecasts are combined by ensemble learning method, random forests (RF).</a:t>
            </a:r>
          </a:p>
        </p:txBody>
      </p:sp>
      <p:sp>
        <p:nvSpPr>
          <p:cNvPr id="75" name="Text Placeholder 6">
            <a:extLst>
              <a:ext uri="{FF2B5EF4-FFF2-40B4-BE49-F238E27FC236}">
                <a16:creationId xmlns:a16="http://schemas.microsoft.com/office/drawing/2014/main" id="{61D150EF-B8AD-417E-A5F7-8F96AAC95B91}"/>
              </a:ext>
            </a:extLst>
          </p:cNvPr>
          <p:cNvSpPr txBox="1">
            <a:spLocks/>
          </p:cNvSpPr>
          <p:nvPr/>
        </p:nvSpPr>
        <p:spPr>
          <a:xfrm>
            <a:off x="28608899" y="5599488"/>
            <a:ext cx="5826574" cy="500893"/>
          </a:xfrm>
          <a:prstGeom prst="rect">
            <a:avLst/>
          </a:prstGeom>
        </p:spPr>
        <p:txBody>
          <a:bodyPr/>
          <a:lstStyle>
            <a:lvl1pPr marL="0" indent="0" algn="ctr" defTabSz="4388945" rtl="0" eaLnBrk="1" latinLnBrk="0" hangingPunct="1">
              <a:lnSpc>
                <a:spcPct val="100000"/>
              </a:lnSpc>
              <a:spcBef>
                <a:spcPts val="4800"/>
              </a:spcBef>
              <a:buFont typeface="Arial" panose="020B0604020202020204" pitchFamily="34" charset="0"/>
              <a:buNone/>
              <a:defRPr sz="4800" b="1" kern="1200">
                <a:solidFill>
                  <a:srgbClr val="006600"/>
                </a:solidFill>
                <a:latin typeface="+mn-lt"/>
                <a:ea typeface="+mn-ea"/>
                <a:cs typeface="+mn-cs"/>
              </a:defRPr>
            </a:lvl1pPr>
            <a:lvl2pPr marL="3291708" indent="-1097236" algn="l" defTabSz="4388945" rtl="0" eaLnBrk="1" latinLnBrk="0" hangingPunct="1">
              <a:lnSpc>
                <a:spcPct val="90000"/>
              </a:lnSpc>
              <a:spcBef>
                <a:spcPts val="2400"/>
              </a:spcBef>
              <a:buFont typeface="Arial" panose="020B0604020202020204" pitchFamily="34" charset="0"/>
              <a:buChar char="•"/>
              <a:defRPr sz="11520" kern="1200">
                <a:solidFill>
                  <a:srgbClr val="006600"/>
                </a:solidFill>
                <a:latin typeface="+mn-lt"/>
                <a:ea typeface="+mn-ea"/>
                <a:cs typeface="+mn-cs"/>
              </a:defRPr>
            </a:lvl2pPr>
            <a:lvl3pPr marL="5486180" indent="-1097236" algn="l" defTabSz="4388945"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653"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8777888" indent="0" algn="l" defTabSz="4388945"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5pPr>
            <a:lvl6pPr marL="12069598"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070"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8541"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014"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a:spcBef>
                <a:spcPts val="0"/>
              </a:spcBef>
            </a:pPr>
            <a:r>
              <a:rPr lang="en-US" sz="3600" dirty="0">
                <a:solidFill>
                  <a:srgbClr val="C00000"/>
                </a:solidFill>
                <a:latin typeface="Times New Roman" panose="02020603050405020304" pitchFamily="18" charset="0"/>
                <a:cs typeface="Times New Roman" panose="02020603050405020304" pitchFamily="18" charset="0"/>
              </a:rPr>
              <a:t>5.3. Results and Evaluation</a:t>
            </a:r>
          </a:p>
        </p:txBody>
      </p:sp>
      <p:sp>
        <p:nvSpPr>
          <p:cNvPr id="20" name="Rectangle 19">
            <a:extLst>
              <a:ext uri="{FF2B5EF4-FFF2-40B4-BE49-F238E27FC236}">
                <a16:creationId xmlns:a16="http://schemas.microsoft.com/office/drawing/2014/main" id="{723B7E37-77D0-4076-8D1B-686EB142F6BC}"/>
              </a:ext>
            </a:extLst>
          </p:cNvPr>
          <p:cNvSpPr/>
          <p:nvPr/>
        </p:nvSpPr>
        <p:spPr>
          <a:xfrm>
            <a:off x="28560305" y="11329538"/>
            <a:ext cx="7435010" cy="892552"/>
          </a:xfrm>
          <a:prstGeom prst="rect">
            <a:avLst/>
          </a:prstGeom>
        </p:spPr>
        <p:txBody>
          <a:bodyPr wrap="square">
            <a:spAutoFit/>
          </a:bodyPr>
          <a:lstStyle/>
          <a:p>
            <a:pPr algn="ctr"/>
            <a:r>
              <a:rPr lang="en-US" sz="2600" dirty="0">
                <a:solidFill>
                  <a:srgbClr val="9900CC"/>
                </a:solidFill>
                <a:latin typeface="Times New Roman" panose="02020603050405020304" pitchFamily="18" charset="0"/>
                <a:cs typeface="Times New Roman" panose="02020603050405020304" pitchFamily="18" charset="0"/>
              </a:rPr>
              <a:t>Table III</a:t>
            </a:r>
          </a:p>
          <a:p>
            <a:pPr algn="ctr"/>
            <a:r>
              <a:rPr lang="en-US" sz="2600" dirty="0">
                <a:solidFill>
                  <a:srgbClr val="9900CC"/>
                </a:solidFill>
                <a:latin typeface="Times New Roman" panose="02020603050405020304" pitchFamily="18" charset="0"/>
                <a:cs typeface="Times New Roman" panose="02020603050405020304" pitchFamily="18" charset="0"/>
              </a:rPr>
              <a:t>RMSE of Different Models and Combined Forecasts</a:t>
            </a:r>
          </a:p>
        </p:txBody>
      </p:sp>
      <p:sp>
        <p:nvSpPr>
          <p:cNvPr id="23" name="Rectangle 22">
            <a:extLst>
              <a:ext uri="{FF2B5EF4-FFF2-40B4-BE49-F238E27FC236}">
                <a16:creationId xmlns:a16="http://schemas.microsoft.com/office/drawing/2014/main" id="{D317BA05-C125-4D76-9CE5-515E50ED480E}"/>
              </a:ext>
            </a:extLst>
          </p:cNvPr>
          <p:cNvSpPr/>
          <p:nvPr/>
        </p:nvSpPr>
        <p:spPr>
          <a:xfrm>
            <a:off x="28893373" y="23947556"/>
            <a:ext cx="14161532" cy="6478184"/>
          </a:xfrm>
          <a:prstGeom prst="rect">
            <a:avLst/>
          </a:prstGeom>
        </p:spPr>
        <p:txBody>
          <a:bodyPr wrap="square">
            <a:spAutoFit/>
          </a:bodyPr>
          <a:lstStyle/>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 preparation steps are essential before building the forecasting model. </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terms of the accuracy and the bias of the forecasts, the ensemble is the best.</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the individual models, ANN model provides more accurate forecasts (i.e., lower RMSE).</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SVR model is the most robust model with stable performance </a:t>
            </a:r>
            <a:r>
              <a:rPr lang="en-US" sz="2400" dirty="0">
                <a:latin typeface="Times New Roman" panose="02020603050405020304" pitchFamily="18" charset="0"/>
                <a:cs typeface="Times New Roman" panose="02020603050405020304" pitchFamily="18" charset="0"/>
              </a:rPr>
              <a:t>(lower Std. Dev. of RMSEs)</a:t>
            </a:r>
            <a:r>
              <a:rPr lang="en-US" sz="2800" dirty="0">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MLR model is the less biased model (lower MBE), among the individual models.</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performance is fluctuating and not consistent over the entire year.</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performance depends on the model training, selected features, and data quality. </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the clear sky hours, the models produce more accurate forecasts than cloudy hours. </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more accurate weather forecasts lead to more accurate solar power forecasts.</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With additional historical data, the forecasting performance could be improved</a:t>
            </a: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1F77F98C-AB4B-4DA5-A561-CDEBBDCF7B66}"/>
              </a:ext>
            </a:extLst>
          </p:cNvPr>
          <p:cNvSpPr/>
          <p:nvPr/>
        </p:nvSpPr>
        <p:spPr>
          <a:xfrm>
            <a:off x="912495" y="30707035"/>
            <a:ext cx="11228708" cy="523220"/>
          </a:xfrm>
          <a:prstGeom prst="rect">
            <a:avLst/>
          </a:prstGeom>
        </p:spPr>
        <p:txBody>
          <a:bodyPr wrap="square">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Fig. 2: Flowchart of PV solar power forecasting</a:t>
            </a:r>
          </a:p>
        </p:txBody>
      </p:sp>
      <p:grpSp>
        <p:nvGrpSpPr>
          <p:cNvPr id="54" name="Group 53">
            <a:extLst>
              <a:ext uri="{FF2B5EF4-FFF2-40B4-BE49-F238E27FC236}">
                <a16:creationId xmlns:a16="http://schemas.microsoft.com/office/drawing/2014/main" id="{05BF49BD-94C7-4676-8A8C-5839DAA39E41}"/>
              </a:ext>
            </a:extLst>
          </p:cNvPr>
          <p:cNvGrpSpPr/>
          <p:nvPr/>
        </p:nvGrpSpPr>
        <p:grpSpPr>
          <a:xfrm>
            <a:off x="12490989" y="30085106"/>
            <a:ext cx="6527867" cy="698129"/>
            <a:chOff x="11616392" y="25482037"/>
            <a:chExt cx="6485791" cy="541441"/>
          </a:xfrm>
        </p:grpSpPr>
        <p:sp>
          <p:nvSpPr>
            <p:cNvPr id="119" name="TextBox 118">
              <a:extLst>
                <a:ext uri="{FF2B5EF4-FFF2-40B4-BE49-F238E27FC236}">
                  <a16:creationId xmlns:a16="http://schemas.microsoft.com/office/drawing/2014/main" id="{B86EC706-6053-4137-BF38-43BBDD071521}"/>
                </a:ext>
              </a:extLst>
            </p:cNvPr>
            <p:cNvSpPr txBox="1"/>
            <p:nvPr/>
          </p:nvSpPr>
          <p:spPr>
            <a:xfrm>
              <a:off x="17457483" y="25482037"/>
              <a:ext cx="6447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(3)</a:t>
              </a:r>
            </a:p>
          </p:txBody>
        </p:sp>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26CEC81F-9705-44D9-A8E0-611DB0C65311}"/>
                    </a:ext>
                  </a:extLst>
                </p:cNvPr>
                <p:cNvSpPr/>
                <p:nvPr/>
              </p:nvSpPr>
              <p:spPr>
                <a:xfrm>
                  <a:off x="11616392" y="25500258"/>
                  <a:ext cx="5831340" cy="523220"/>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rPr>
                          <m:t>𝑃𝑒𝑟𝑠𝑖𝑠𝑡𝑒𝑛𝑐𝑒</m:t>
                        </m:r>
                        <m:r>
                          <a:rPr lang="en-US" sz="2800" i="1" smtClean="0">
                            <a:latin typeface="Cambria Math" panose="02040503050406030204" pitchFamily="18" charset="0"/>
                          </a:rPr>
                          <m:t> </m:t>
                        </m:r>
                        <m:r>
                          <a:rPr lang="en-US" sz="2800" i="1" smtClean="0">
                            <a:latin typeface="Cambria Math" panose="02040503050406030204" pitchFamily="18" charset="0"/>
                          </a:rPr>
                          <m:t>𝑀𝑜𝑑𝑒𝑙</m:t>
                        </m:r>
                        <m:r>
                          <a:rPr lang="en-US" sz="2800" b="1" i="1" smtClean="0">
                            <a:latin typeface="Cambria Math" panose="02040503050406030204" pitchFamily="18" charset="0"/>
                          </a:rPr>
                          <m:t>, </m:t>
                        </m:r>
                        <m:r>
                          <a:rPr lang="en-US" sz="2800" i="1">
                            <a:latin typeface="Cambria Math" panose="02040503050406030204" pitchFamily="18" charset="0"/>
                          </a:rPr>
                          <m:t>𝐹</m:t>
                        </m:r>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−1)</m:t>
                        </m:r>
                      </m:oMath>
                    </m:oMathPara>
                  </a14:m>
                  <a:endParaRPr lang="en-US" sz="2800" i="1" dirty="0">
                    <a:latin typeface="Cambria Math" panose="02040503050406030204" pitchFamily="18" charset="0"/>
                  </a:endParaRPr>
                </a:p>
              </p:txBody>
            </p:sp>
          </mc:Choice>
          <mc:Fallback xmlns="">
            <p:sp>
              <p:nvSpPr>
                <p:cNvPr id="53" name="Rectangle 52">
                  <a:extLst>
                    <a:ext uri="{FF2B5EF4-FFF2-40B4-BE49-F238E27FC236}">
                      <a16:creationId xmlns:a16="http://schemas.microsoft.com/office/drawing/2014/main" id="{26CEC81F-9705-44D9-A8E0-611DB0C65311}"/>
                    </a:ext>
                  </a:extLst>
                </p:cNvPr>
                <p:cNvSpPr>
                  <a:spLocks noRot="1" noChangeAspect="1" noMove="1" noResize="1" noEditPoints="1" noAdjustHandles="1" noChangeArrowheads="1" noChangeShapeType="1" noTextEdit="1"/>
                </p:cNvSpPr>
                <p:nvPr/>
              </p:nvSpPr>
              <p:spPr>
                <a:xfrm>
                  <a:off x="11616392" y="25500258"/>
                  <a:ext cx="5831340" cy="523220"/>
                </a:xfrm>
                <a:prstGeom prst="rect">
                  <a:avLst/>
                </a:prstGeom>
                <a:blipFill>
                  <a:blip r:embed="rId4"/>
                  <a:stretch>
                    <a:fillRect/>
                  </a:stretch>
                </a:blipFill>
              </p:spPr>
              <p:txBody>
                <a:bodyPr/>
                <a:lstStyle/>
                <a:p>
                  <a:r>
                    <a:rPr lang="en-US">
                      <a:noFill/>
                    </a:rPr>
                    <a:t> </a:t>
                  </a:r>
                </a:p>
              </p:txBody>
            </p:sp>
          </mc:Fallback>
        </mc:AlternateContent>
      </p:grpSp>
      <p:sp>
        <p:nvSpPr>
          <p:cNvPr id="125" name="Rectangle 124">
            <a:extLst>
              <a:ext uri="{FF2B5EF4-FFF2-40B4-BE49-F238E27FC236}">
                <a16:creationId xmlns:a16="http://schemas.microsoft.com/office/drawing/2014/main" id="{98E1D365-272F-4039-84F9-A638A43A9857}"/>
              </a:ext>
            </a:extLst>
          </p:cNvPr>
          <p:cNvSpPr/>
          <p:nvPr/>
        </p:nvSpPr>
        <p:spPr>
          <a:xfrm>
            <a:off x="35925542" y="11350219"/>
            <a:ext cx="7213145" cy="892552"/>
          </a:xfrm>
          <a:prstGeom prst="rect">
            <a:avLst/>
          </a:prstGeom>
        </p:spPr>
        <p:txBody>
          <a:bodyPr wrap="square">
            <a:spAutoFit/>
          </a:bodyPr>
          <a:lstStyle/>
          <a:p>
            <a:pPr algn="ctr"/>
            <a:r>
              <a:rPr lang="en-US" sz="2600" dirty="0">
                <a:solidFill>
                  <a:srgbClr val="9900CC"/>
                </a:solidFill>
                <a:latin typeface="Times New Roman" panose="02020603050405020304" pitchFamily="18" charset="0"/>
                <a:cs typeface="Times New Roman" panose="02020603050405020304" pitchFamily="18" charset="0"/>
              </a:rPr>
              <a:t>Table IV</a:t>
            </a:r>
          </a:p>
          <a:p>
            <a:pPr algn="ctr"/>
            <a:r>
              <a:rPr lang="en-US" sz="2600" dirty="0">
                <a:solidFill>
                  <a:srgbClr val="9900CC"/>
                </a:solidFill>
                <a:latin typeface="Times New Roman" panose="02020603050405020304" pitchFamily="18" charset="0"/>
                <a:cs typeface="Times New Roman" panose="02020603050405020304" pitchFamily="18" charset="0"/>
              </a:rPr>
              <a:t>MBE of Different Models and Combined Forecasts</a:t>
            </a:r>
          </a:p>
        </p:txBody>
      </p:sp>
      <p:pic>
        <p:nvPicPr>
          <p:cNvPr id="115" name="Picture 114">
            <a:extLst>
              <a:ext uri="{FF2B5EF4-FFF2-40B4-BE49-F238E27FC236}">
                <a16:creationId xmlns:a16="http://schemas.microsoft.com/office/drawing/2014/main" id="{A21B5DC6-E1C5-4B36-ADAC-C4131400081F}"/>
              </a:ext>
            </a:extLst>
          </p:cNvPr>
          <p:cNvPicPr>
            <a:picLocks noChangeAspect="1"/>
          </p:cNvPicPr>
          <p:nvPr/>
        </p:nvPicPr>
        <p:blipFill rotWithShape="1">
          <a:blip r:embed="rId5"/>
          <a:srcRect l="6357" r="7388"/>
          <a:stretch/>
        </p:blipFill>
        <p:spPr>
          <a:xfrm>
            <a:off x="32016874" y="6267603"/>
            <a:ext cx="7810256" cy="3824863"/>
          </a:xfrm>
          <a:prstGeom prst="rect">
            <a:avLst/>
          </a:prstGeom>
        </p:spPr>
      </p:pic>
      <p:sp>
        <p:nvSpPr>
          <p:cNvPr id="121" name="Rectangle 3">
            <a:extLst>
              <a:ext uri="{FF2B5EF4-FFF2-40B4-BE49-F238E27FC236}">
                <a16:creationId xmlns:a16="http://schemas.microsoft.com/office/drawing/2014/main" id="{82D90423-D23D-423D-A24F-F9A6E0243AFC}"/>
              </a:ext>
            </a:extLst>
          </p:cNvPr>
          <p:cNvSpPr txBox="1"/>
          <p:nvPr/>
        </p:nvSpPr>
        <p:spPr>
          <a:xfrm>
            <a:off x="2302454" y="12814558"/>
            <a:ext cx="245745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b="1" dirty="0">
                <a:latin typeface="Times New Roman" charset="0"/>
                <a:ea typeface="Times New Roman" charset="0"/>
                <a:cs typeface="Times New Roman" charset="0"/>
              </a:rPr>
              <a:t>PV Solar Power Generations</a:t>
            </a:r>
          </a:p>
          <a:p>
            <a:pPr algn="ctr"/>
            <a:r>
              <a:rPr lang="en-US" sz="1600" b="1" dirty="0">
                <a:latin typeface="Times New Roman" charset="0"/>
                <a:ea typeface="Times New Roman" charset="0"/>
                <a:cs typeface="Times New Roman" charset="0"/>
              </a:rPr>
              <a:t>are Too Variable</a:t>
            </a:r>
          </a:p>
        </p:txBody>
      </p:sp>
      <p:sp>
        <p:nvSpPr>
          <p:cNvPr id="122" name="Rectangle 3">
            <a:extLst>
              <a:ext uri="{FF2B5EF4-FFF2-40B4-BE49-F238E27FC236}">
                <a16:creationId xmlns:a16="http://schemas.microsoft.com/office/drawing/2014/main" id="{B1458F76-0D8F-439E-BCD1-E77D71E405A0}"/>
              </a:ext>
            </a:extLst>
          </p:cNvPr>
          <p:cNvSpPr txBox="1"/>
          <p:nvPr/>
        </p:nvSpPr>
        <p:spPr>
          <a:xfrm>
            <a:off x="5176000" y="12814559"/>
            <a:ext cx="2918434"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b="1" i="0" dirty="0">
                <a:latin typeface="Times New Roman" charset="0"/>
                <a:ea typeface="Times New Roman" charset="0"/>
                <a:cs typeface="Times New Roman" charset="0"/>
              </a:rPr>
              <a:t>Coordination with Operating Reserves and Energy Storage</a:t>
            </a:r>
            <a:endParaRPr lang="en-US" sz="1600" b="1" baseline="-25000" dirty="0">
              <a:latin typeface="Times New Roman" charset="0"/>
              <a:ea typeface="Times New Roman" charset="0"/>
              <a:cs typeface="Times New Roman" charset="0"/>
            </a:endParaRPr>
          </a:p>
          <a:p>
            <a:pPr algn="ctr"/>
            <a:r>
              <a:rPr lang="en-US" sz="1600" b="1" dirty="0">
                <a:latin typeface="Times New Roman" charset="0"/>
                <a:ea typeface="Times New Roman" charset="0"/>
                <a:cs typeface="Times New Roman" charset="0"/>
              </a:rPr>
              <a:t>Systems</a:t>
            </a:r>
            <a:endParaRPr lang="en-US" sz="1600" b="1" i="0" dirty="0">
              <a:latin typeface="Times New Roman" charset="0"/>
              <a:ea typeface="Times New Roman" charset="0"/>
              <a:cs typeface="Times New Roman" charset="0"/>
            </a:endParaRPr>
          </a:p>
        </p:txBody>
      </p:sp>
      <p:pic>
        <p:nvPicPr>
          <p:cNvPr id="129" name="Picture 128">
            <a:extLst>
              <a:ext uri="{FF2B5EF4-FFF2-40B4-BE49-F238E27FC236}">
                <a16:creationId xmlns:a16="http://schemas.microsoft.com/office/drawing/2014/main" id="{DB9DFFC6-5B99-453C-93DF-E12E257EB49E}"/>
              </a:ext>
            </a:extLst>
          </p:cNvPr>
          <p:cNvPicPr>
            <a:picLocks noChangeAspect="1"/>
          </p:cNvPicPr>
          <p:nvPr/>
        </p:nvPicPr>
        <p:blipFill>
          <a:blip r:embed="rId6" cstate="print"/>
          <a:stretch>
            <a:fillRect/>
          </a:stretch>
        </p:blipFill>
        <p:spPr>
          <a:xfrm>
            <a:off x="2244056" y="13998884"/>
            <a:ext cx="2486526" cy="1524000"/>
          </a:xfrm>
          <a:prstGeom prst="rect">
            <a:avLst/>
          </a:prstGeom>
        </p:spPr>
      </p:pic>
      <p:pic>
        <p:nvPicPr>
          <p:cNvPr id="130" name="Picture 129">
            <a:extLst>
              <a:ext uri="{FF2B5EF4-FFF2-40B4-BE49-F238E27FC236}">
                <a16:creationId xmlns:a16="http://schemas.microsoft.com/office/drawing/2014/main" id="{11263BAE-8400-452D-ADDC-463DA643A9DA}"/>
              </a:ext>
            </a:extLst>
          </p:cNvPr>
          <p:cNvPicPr>
            <a:picLocks noChangeAspect="1"/>
          </p:cNvPicPr>
          <p:nvPr/>
        </p:nvPicPr>
        <p:blipFill>
          <a:blip r:embed="rId7" cstate="print"/>
          <a:stretch>
            <a:fillRect/>
          </a:stretch>
        </p:blipFill>
        <p:spPr>
          <a:xfrm>
            <a:off x="8818272" y="15838564"/>
            <a:ext cx="1705827" cy="1990710"/>
          </a:xfrm>
          <a:prstGeom prst="rect">
            <a:avLst/>
          </a:prstGeom>
        </p:spPr>
      </p:pic>
      <p:sp>
        <p:nvSpPr>
          <p:cNvPr id="132" name="Rectangle 3">
            <a:extLst>
              <a:ext uri="{FF2B5EF4-FFF2-40B4-BE49-F238E27FC236}">
                <a16:creationId xmlns:a16="http://schemas.microsoft.com/office/drawing/2014/main" id="{0DD186F2-7E13-405F-A03C-EB3D4F9505C2}"/>
              </a:ext>
            </a:extLst>
          </p:cNvPr>
          <p:cNvSpPr txBox="1"/>
          <p:nvPr/>
        </p:nvSpPr>
        <p:spPr>
          <a:xfrm>
            <a:off x="8533401" y="12799169"/>
            <a:ext cx="2457450" cy="86177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b="1" i="0" dirty="0">
                <a:latin typeface="Times New Roman" charset="0"/>
                <a:ea typeface="Times New Roman" charset="0"/>
                <a:cs typeface="Times New Roman" charset="0"/>
              </a:rPr>
              <a:t>Reducing </a:t>
            </a:r>
          </a:p>
          <a:p>
            <a:pPr algn="ctr"/>
            <a:r>
              <a:rPr lang="en-US" sz="1600" b="1" i="0" dirty="0">
                <a:latin typeface="Times New Roman" charset="0"/>
                <a:ea typeface="Times New Roman" charset="0"/>
                <a:cs typeface="Times New Roman" charset="0"/>
              </a:rPr>
              <a:t>Cost</a:t>
            </a:r>
          </a:p>
          <a:p>
            <a:pPr algn="ctr"/>
            <a:r>
              <a:rPr lang="en-US" sz="1600" b="1" dirty="0">
                <a:latin typeface="Times New Roman" charset="0"/>
                <a:ea typeface="Times New Roman" charset="0"/>
                <a:cs typeface="Times New Roman" charset="0"/>
              </a:rPr>
              <a:t>and Pollution </a:t>
            </a:r>
            <a:endParaRPr lang="en-US" sz="1600" b="1" i="0" dirty="0">
              <a:latin typeface="Times New Roman" charset="0"/>
              <a:ea typeface="Times New Roman" charset="0"/>
              <a:cs typeface="Times New Roman" charset="0"/>
            </a:endParaRPr>
          </a:p>
        </p:txBody>
      </p:sp>
      <p:pic>
        <p:nvPicPr>
          <p:cNvPr id="133" name="Picture 132">
            <a:extLst>
              <a:ext uri="{FF2B5EF4-FFF2-40B4-BE49-F238E27FC236}">
                <a16:creationId xmlns:a16="http://schemas.microsoft.com/office/drawing/2014/main" id="{764C5CB7-F38B-4073-81E7-335999E98CDB}"/>
              </a:ext>
            </a:extLst>
          </p:cNvPr>
          <p:cNvPicPr>
            <a:picLocks noChangeAspect="1"/>
          </p:cNvPicPr>
          <p:nvPr/>
        </p:nvPicPr>
        <p:blipFill>
          <a:blip r:embed="rId8" cstate="print"/>
          <a:stretch>
            <a:fillRect/>
          </a:stretch>
        </p:blipFill>
        <p:spPr>
          <a:xfrm>
            <a:off x="8876205" y="14056961"/>
            <a:ext cx="1542554" cy="1429777"/>
          </a:xfrm>
          <a:prstGeom prst="rect">
            <a:avLst/>
          </a:prstGeom>
        </p:spPr>
      </p:pic>
      <p:pic>
        <p:nvPicPr>
          <p:cNvPr id="135" name="Picture 134">
            <a:extLst>
              <a:ext uri="{FF2B5EF4-FFF2-40B4-BE49-F238E27FC236}">
                <a16:creationId xmlns:a16="http://schemas.microsoft.com/office/drawing/2014/main" id="{E70F1B85-CBC4-4D1B-A646-B44E647FDF99}"/>
              </a:ext>
            </a:extLst>
          </p:cNvPr>
          <p:cNvPicPr>
            <a:picLocks noChangeAspect="1"/>
          </p:cNvPicPr>
          <p:nvPr/>
        </p:nvPicPr>
        <p:blipFill>
          <a:blip r:embed="rId9" cstate="print"/>
          <a:stretch>
            <a:fillRect/>
          </a:stretch>
        </p:blipFill>
        <p:spPr>
          <a:xfrm>
            <a:off x="5375419" y="13906718"/>
            <a:ext cx="2514600" cy="1981200"/>
          </a:xfrm>
          <a:prstGeom prst="rect">
            <a:avLst/>
          </a:prstGeom>
        </p:spPr>
      </p:pic>
      <p:pic>
        <p:nvPicPr>
          <p:cNvPr id="136" name="Picture 135">
            <a:extLst>
              <a:ext uri="{FF2B5EF4-FFF2-40B4-BE49-F238E27FC236}">
                <a16:creationId xmlns:a16="http://schemas.microsoft.com/office/drawing/2014/main" id="{98C1324A-CDA0-4BE1-BDCF-DFEF5CACF0F5}"/>
              </a:ext>
            </a:extLst>
          </p:cNvPr>
          <p:cNvPicPr>
            <a:picLocks noChangeAspect="1"/>
          </p:cNvPicPr>
          <p:nvPr/>
        </p:nvPicPr>
        <p:blipFill rotWithShape="1">
          <a:blip r:embed="rId10" cstate="print"/>
          <a:srcRect b="13732"/>
          <a:stretch/>
        </p:blipFill>
        <p:spPr>
          <a:xfrm>
            <a:off x="5375419" y="16162495"/>
            <a:ext cx="2514600" cy="1583616"/>
          </a:xfrm>
          <a:prstGeom prst="rect">
            <a:avLst/>
          </a:prstGeom>
        </p:spPr>
      </p:pic>
      <p:sp>
        <p:nvSpPr>
          <p:cNvPr id="137" name="Rectangle 3">
            <a:extLst>
              <a:ext uri="{FF2B5EF4-FFF2-40B4-BE49-F238E27FC236}">
                <a16:creationId xmlns:a16="http://schemas.microsoft.com/office/drawing/2014/main" id="{C58B1000-6A48-41E6-BE4D-EDC02FA3CE23}"/>
              </a:ext>
            </a:extLst>
          </p:cNvPr>
          <p:cNvSpPr txBox="1"/>
          <p:nvPr/>
        </p:nvSpPr>
        <p:spPr>
          <a:xfrm>
            <a:off x="4730582" y="12023466"/>
            <a:ext cx="3781256" cy="461665"/>
          </a:xfrm>
          <a:prstGeom prst="rect">
            <a:avLst/>
          </a:prstGeom>
          <a:solidFill>
            <a:schemeClr val="accent6">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ctr">
              <a:defRPr sz="2000" b="1" i="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charset="0"/>
                <a:ea typeface="Times New Roman" charset="0"/>
                <a:cs typeface="Times New Roman" charset="0"/>
              </a:defRPr>
            </a:lvl1pPr>
          </a:lstStyle>
          <a:p>
            <a:r>
              <a:rPr lang="en-US" sz="2400" dirty="0">
                <a:solidFill>
                  <a:schemeClr val="tx1"/>
                </a:solidFill>
              </a:rPr>
              <a:t>  </a:t>
            </a:r>
            <a:r>
              <a:rPr lang="en-US" sz="2400" dirty="0" err="1">
                <a:solidFill>
                  <a:schemeClr val="tx1"/>
                </a:solidFill>
              </a:rPr>
              <a:t>P</a:t>
            </a:r>
            <a:r>
              <a:rPr lang="en-US" sz="2400" baseline="-25000" dirty="0" err="1">
                <a:solidFill>
                  <a:schemeClr val="tx1"/>
                </a:solidFill>
              </a:rPr>
              <a:t>Generation</a:t>
            </a:r>
            <a:r>
              <a:rPr lang="en-US" sz="2400" baseline="-25000" dirty="0">
                <a:solidFill>
                  <a:schemeClr val="tx1"/>
                </a:solidFill>
              </a:rPr>
              <a:t>  </a:t>
            </a:r>
            <a:r>
              <a:rPr lang="en-US" sz="2400" dirty="0">
                <a:solidFill>
                  <a:schemeClr val="tx1"/>
                </a:solidFill>
              </a:rPr>
              <a:t>= </a:t>
            </a:r>
            <a:r>
              <a:rPr lang="en-US" sz="2400" dirty="0" err="1">
                <a:solidFill>
                  <a:schemeClr val="tx1"/>
                </a:solidFill>
              </a:rPr>
              <a:t>P</a:t>
            </a:r>
            <a:r>
              <a:rPr lang="en-US" sz="2400" baseline="-25000" dirty="0" err="1">
                <a:solidFill>
                  <a:schemeClr val="tx1"/>
                </a:solidFill>
              </a:rPr>
              <a:t>Demand</a:t>
            </a:r>
            <a:r>
              <a:rPr lang="en-US" sz="2400" dirty="0">
                <a:solidFill>
                  <a:schemeClr val="tx1"/>
                </a:solidFill>
              </a:rPr>
              <a:t> </a:t>
            </a:r>
            <a:r>
              <a:rPr lang="en-US" sz="1400" dirty="0">
                <a:solidFill>
                  <a:schemeClr val="tx1"/>
                </a:solidFill>
              </a:rPr>
              <a:t>+ </a:t>
            </a:r>
            <a:r>
              <a:rPr lang="en-US" sz="1400" dirty="0" err="1">
                <a:solidFill>
                  <a:schemeClr val="tx1"/>
                </a:solidFill>
              </a:rPr>
              <a:t>P</a:t>
            </a:r>
            <a:r>
              <a:rPr lang="en-US" sz="1400" baseline="-25000" dirty="0" err="1">
                <a:solidFill>
                  <a:schemeClr val="tx1"/>
                </a:solidFill>
              </a:rPr>
              <a:t>Loss</a:t>
            </a:r>
            <a:endParaRPr lang="en-US" sz="1400" baseline="-25000" dirty="0">
              <a:solidFill>
                <a:schemeClr val="tx1"/>
              </a:solidFill>
            </a:endParaRPr>
          </a:p>
        </p:txBody>
      </p:sp>
      <p:pic>
        <p:nvPicPr>
          <p:cNvPr id="138" name="Picture 137">
            <a:extLst>
              <a:ext uri="{FF2B5EF4-FFF2-40B4-BE49-F238E27FC236}">
                <a16:creationId xmlns:a16="http://schemas.microsoft.com/office/drawing/2014/main" id="{9C88E9E3-8351-4B38-AB14-109EE789B37B}"/>
              </a:ext>
            </a:extLst>
          </p:cNvPr>
          <p:cNvPicPr>
            <a:picLocks noChangeAspect="1"/>
          </p:cNvPicPr>
          <p:nvPr/>
        </p:nvPicPr>
        <p:blipFill rotWithShape="1">
          <a:blip r:embed="rId11"/>
          <a:srcRect l="5948" r="9483"/>
          <a:stretch/>
        </p:blipFill>
        <p:spPr>
          <a:xfrm>
            <a:off x="2052366" y="16206814"/>
            <a:ext cx="3050955" cy="1691254"/>
          </a:xfrm>
          <a:prstGeom prst="rect">
            <a:avLst/>
          </a:prstGeom>
        </p:spPr>
      </p:pic>
      <p:sp>
        <p:nvSpPr>
          <p:cNvPr id="9" name="Rectangle 8">
            <a:extLst>
              <a:ext uri="{FF2B5EF4-FFF2-40B4-BE49-F238E27FC236}">
                <a16:creationId xmlns:a16="http://schemas.microsoft.com/office/drawing/2014/main" id="{076486DE-CCF8-4C5D-A747-A6EE9E83A824}"/>
              </a:ext>
            </a:extLst>
          </p:cNvPr>
          <p:cNvSpPr/>
          <p:nvPr/>
        </p:nvSpPr>
        <p:spPr>
          <a:xfrm>
            <a:off x="938786" y="10478726"/>
            <a:ext cx="3172663" cy="646331"/>
          </a:xfrm>
          <a:prstGeom prst="rect">
            <a:avLst/>
          </a:prstGeom>
        </p:spPr>
        <p:txBody>
          <a:bodyPr wrap="none">
            <a:spAutoFit/>
          </a:bodyPr>
          <a:lstStyle/>
          <a:p>
            <a:r>
              <a:rPr lang="en-US" sz="3600" b="1" dirty="0">
                <a:solidFill>
                  <a:srgbClr val="C00000"/>
                </a:solidFill>
                <a:latin typeface="Times New Roman" panose="02020603050405020304" pitchFamily="18" charset="0"/>
                <a:cs typeface="Times New Roman" panose="02020603050405020304" pitchFamily="18" charset="0"/>
              </a:rPr>
              <a:t>2.1. Motivation</a:t>
            </a:r>
          </a:p>
        </p:txBody>
      </p:sp>
      <p:sp>
        <p:nvSpPr>
          <p:cNvPr id="13" name="Rectangle 12">
            <a:extLst>
              <a:ext uri="{FF2B5EF4-FFF2-40B4-BE49-F238E27FC236}">
                <a16:creationId xmlns:a16="http://schemas.microsoft.com/office/drawing/2014/main" id="{AA405F18-8C63-4C25-A1D3-C83AA0A11355}"/>
              </a:ext>
            </a:extLst>
          </p:cNvPr>
          <p:cNvSpPr/>
          <p:nvPr/>
        </p:nvSpPr>
        <p:spPr>
          <a:xfrm>
            <a:off x="924918" y="11127478"/>
            <a:ext cx="6604629" cy="523220"/>
          </a:xfrm>
          <a:prstGeom prst="rect">
            <a:avLst/>
          </a:prstGeom>
        </p:spPr>
        <p:txBody>
          <a:bodyPr wrap="none">
            <a:spAutoFit/>
          </a:bodyPr>
          <a:lstStyle/>
          <a:p>
            <a:r>
              <a:rPr lang="en-US" sz="2800" dirty="0">
                <a:latin typeface="Times New Roman" panose="02020603050405020304" pitchFamily="18" charset="0"/>
                <a:cs typeface="Times New Roman" panose="02020603050405020304" pitchFamily="18" charset="0"/>
              </a:rPr>
              <a:t>Why do we need PV solar power forecasts?</a:t>
            </a:r>
            <a:endParaRPr lang="en-US" sz="2800" dirty="0"/>
          </a:p>
        </p:txBody>
      </p:sp>
      <p:sp>
        <p:nvSpPr>
          <p:cNvPr id="149" name="Rectangle 148">
            <a:extLst>
              <a:ext uri="{FF2B5EF4-FFF2-40B4-BE49-F238E27FC236}">
                <a16:creationId xmlns:a16="http://schemas.microsoft.com/office/drawing/2014/main" id="{8D15AC50-7B93-423A-AE98-9C3EA7C9A00D}"/>
              </a:ext>
            </a:extLst>
          </p:cNvPr>
          <p:cNvSpPr/>
          <p:nvPr/>
        </p:nvSpPr>
        <p:spPr>
          <a:xfrm>
            <a:off x="800767" y="21020822"/>
            <a:ext cx="11445583" cy="3000309"/>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Main Steps:</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 collection</a:t>
            </a:r>
            <a:r>
              <a:rPr lang="en-US" sz="32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Historical PV solar power observations and weather data</a:t>
            </a:r>
            <a:endParaRPr lang="en-US" sz="2800" b="1"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 preparation: </a:t>
            </a:r>
            <a:r>
              <a:rPr lang="en-US" sz="2800" dirty="0">
                <a:latin typeface="Times New Roman" panose="02020603050405020304" pitchFamily="18" charset="0"/>
                <a:cs typeface="Times New Roman" panose="02020603050405020304" pitchFamily="18" charset="0"/>
              </a:rPr>
              <a:t>Data cleansing and selecting the most effective features</a:t>
            </a:r>
            <a:endParaRPr lang="en-US" sz="2800" b="1"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Forecasting models: </a:t>
            </a:r>
            <a:r>
              <a:rPr lang="en-US" sz="2800" dirty="0">
                <a:latin typeface="Times New Roman" panose="02020603050405020304" pitchFamily="18" charset="0"/>
                <a:cs typeface="Times New Roman" panose="02020603050405020304" pitchFamily="18" charset="0"/>
              </a:rPr>
              <a:t>Using </a:t>
            </a:r>
            <a:r>
              <a:rPr lang="en-US" sz="2800" dirty="0">
                <a:solidFill>
                  <a:schemeClr val="tx1">
                    <a:lumMod val="95000"/>
                    <a:lumOff val="5000"/>
                  </a:schemeClr>
                </a:solidFill>
                <a:latin typeface="Times New Roman"/>
                <a:cs typeface="Times New Roman"/>
              </a:rPr>
              <a:t>parametric and nonparametric models</a:t>
            </a:r>
          </a:p>
          <a:p>
            <a:pPr marL="457200" indent="-457200">
              <a:lnSpc>
                <a:spcPct val="150000"/>
              </a:lnSpc>
              <a:buFont typeface="Arial" panose="020B0604020202020204" pitchFamily="34" charset="0"/>
              <a:buChar char="•"/>
            </a:pPr>
            <a:r>
              <a:rPr lang="en-US" sz="2800" b="1" dirty="0">
                <a:latin typeface="Times New Roman" panose="02020603050405020304" pitchFamily="18" charset="0"/>
              </a:rPr>
              <a:t>Ensemble forecasts</a:t>
            </a:r>
            <a:r>
              <a:rPr lang="en-US" sz="2800" dirty="0">
                <a:latin typeface="Times New Roman" panose="02020603050405020304" pitchFamily="18" charset="0"/>
              </a:rPr>
              <a:t>: Combining various models </a:t>
            </a:r>
            <a:endParaRPr lang="en-US" sz="2800" dirty="0">
              <a:latin typeface="Times New Roman" panose="02020603050405020304" pitchFamily="18" charset="0"/>
              <a:cs typeface="Times New Roman" panose="02020603050405020304" pitchFamily="18" charset="0"/>
            </a:endParaRPr>
          </a:p>
        </p:txBody>
      </p:sp>
      <p:grpSp>
        <p:nvGrpSpPr>
          <p:cNvPr id="151" name="Group 150">
            <a:extLst>
              <a:ext uri="{FF2B5EF4-FFF2-40B4-BE49-F238E27FC236}">
                <a16:creationId xmlns:a16="http://schemas.microsoft.com/office/drawing/2014/main" id="{EA6D3CFD-E0CB-43B1-8269-BA7F95A9CFA8}"/>
              </a:ext>
            </a:extLst>
          </p:cNvPr>
          <p:cNvGrpSpPr/>
          <p:nvPr/>
        </p:nvGrpSpPr>
        <p:grpSpPr>
          <a:xfrm>
            <a:off x="15024753" y="8062590"/>
            <a:ext cx="9622064" cy="4107942"/>
            <a:chOff x="942178" y="1158063"/>
            <a:chExt cx="4263290" cy="1720077"/>
          </a:xfrm>
        </p:grpSpPr>
        <p:grpSp>
          <p:nvGrpSpPr>
            <p:cNvPr id="152" name="Group 151">
              <a:extLst>
                <a:ext uri="{FF2B5EF4-FFF2-40B4-BE49-F238E27FC236}">
                  <a16:creationId xmlns:a16="http://schemas.microsoft.com/office/drawing/2014/main" id="{F90B6C6D-C1BC-40B2-A90D-337E2C21209B}"/>
                </a:ext>
              </a:extLst>
            </p:cNvPr>
            <p:cNvGrpSpPr/>
            <p:nvPr/>
          </p:nvGrpSpPr>
          <p:grpSpPr>
            <a:xfrm>
              <a:off x="942178" y="1471111"/>
              <a:ext cx="4145412" cy="799438"/>
              <a:chOff x="942178" y="1377475"/>
              <a:chExt cx="4145412" cy="799438"/>
            </a:xfrm>
          </p:grpSpPr>
          <p:graphicFrame>
            <p:nvGraphicFramePr>
              <p:cNvPr id="156" name="Diagram 155">
                <a:extLst>
                  <a:ext uri="{FF2B5EF4-FFF2-40B4-BE49-F238E27FC236}">
                    <a16:creationId xmlns:a16="http://schemas.microsoft.com/office/drawing/2014/main" id="{CD10320D-F166-4702-BE5D-29BABB36CBFB}"/>
                  </a:ext>
                </a:extLst>
              </p:cNvPr>
              <p:cNvGraphicFramePr/>
              <p:nvPr>
                <p:extLst>
                  <p:ext uri="{D42A27DB-BD31-4B8C-83A1-F6EECF244321}">
                    <p14:modId xmlns:p14="http://schemas.microsoft.com/office/powerpoint/2010/main" val="2271553039"/>
                  </p:ext>
                </p:extLst>
              </p:nvPr>
            </p:nvGraphicFramePr>
            <p:xfrm>
              <a:off x="942178" y="1686470"/>
              <a:ext cx="4145412" cy="49044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57" name="Right Arrow 15">
                <a:extLst>
                  <a:ext uri="{FF2B5EF4-FFF2-40B4-BE49-F238E27FC236}">
                    <a16:creationId xmlns:a16="http://schemas.microsoft.com/office/drawing/2014/main" id="{9C8F75FD-1B39-47F9-B3C7-48372BF92D89}"/>
                  </a:ext>
                </a:extLst>
              </p:cNvPr>
              <p:cNvSpPr/>
              <p:nvPr/>
            </p:nvSpPr>
            <p:spPr>
              <a:xfrm rot="5400000" flipV="1">
                <a:off x="4410329" y="1414961"/>
                <a:ext cx="296613" cy="221642"/>
              </a:xfrm>
              <a:prstGeom prst="rightArrow">
                <a:avLst>
                  <a:gd name="adj1" fmla="val 60000"/>
                  <a:gd name="adj2" fmla="val 50000"/>
                </a:avLst>
              </a:prstGeom>
              <a:ln>
                <a:solidFill>
                  <a:srgbClr val="00B050"/>
                </a:solidFill>
              </a:ln>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grpSp>
        <p:sp>
          <p:nvSpPr>
            <p:cNvPr id="153" name="TextBox 152">
              <a:extLst>
                <a:ext uri="{FF2B5EF4-FFF2-40B4-BE49-F238E27FC236}">
                  <a16:creationId xmlns:a16="http://schemas.microsoft.com/office/drawing/2014/main" id="{E7ABE301-FFDF-459A-8470-CDEDA79F442F}"/>
                </a:ext>
              </a:extLst>
            </p:cNvPr>
            <p:cNvSpPr txBox="1"/>
            <p:nvPr/>
          </p:nvSpPr>
          <p:spPr>
            <a:xfrm>
              <a:off x="4021791" y="1158063"/>
              <a:ext cx="1116483" cy="302584"/>
            </a:xfrm>
            <a:prstGeom prst="rect">
              <a:avLst/>
            </a:prstGeom>
            <a:noFill/>
          </p:spPr>
          <p:txBody>
            <a:bodyPr wrap="square" rtlCol="0">
              <a:spAutoFit/>
            </a:bodyPr>
            <a:lstStyle/>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Input Variables (weather forecasts)</a:t>
              </a:r>
            </a:p>
          </p:txBody>
        </p:sp>
        <p:sp>
          <p:nvSpPr>
            <p:cNvPr id="154" name="TextBox 153">
              <a:extLst>
                <a:ext uri="{FF2B5EF4-FFF2-40B4-BE49-F238E27FC236}">
                  <a16:creationId xmlns:a16="http://schemas.microsoft.com/office/drawing/2014/main" id="{D2968327-FD23-4289-B42B-D670BBD6ACFF}"/>
                </a:ext>
              </a:extLst>
            </p:cNvPr>
            <p:cNvSpPr txBox="1"/>
            <p:nvPr/>
          </p:nvSpPr>
          <p:spPr>
            <a:xfrm>
              <a:off x="3912587" y="2581734"/>
              <a:ext cx="1292881" cy="296406"/>
            </a:xfrm>
            <a:prstGeom prst="rect">
              <a:avLst/>
            </a:prstGeom>
            <a:noFill/>
          </p:spPr>
          <p:txBody>
            <a:bodyPr wrap="none" rtlCol="0">
              <a:spAutoFit/>
            </a:bodyPr>
            <a:lstStyle/>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Output Variable </a:t>
              </a:r>
            </a:p>
            <a:p>
              <a:pPr algn="ct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(PV solar power forecasts)</a:t>
              </a:r>
            </a:p>
          </p:txBody>
        </p:sp>
        <p:sp>
          <p:nvSpPr>
            <p:cNvPr id="155" name="Right Arrow 18">
              <a:extLst>
                <a:ext uri="{FF2B5EF4-FFF2-40B4-BE49-F238E27FC236}">
                  <a16:creationId xmlns:a16="http://schemas.microsoft.com/office/drawing/2014/main" id="{C2E32E0A-247F-4A65-8FA4-8E38A9DC9D34}"/>
                </a:ext>
              </a:extLst>
            </p:cNvPr>
            <p:cNvSpPr/>
            <p:nvPr/>
          </p:nvSpPr>
          <p:spPr>
            <a:xfrm rot="5400000" flipV="1">
              <a:off x="4421087" y="2315386"/>
              <a:ext cx="296613" cy="221642"/>
            </a:xfrm>
            <a:prstGeom prst="rightArrow">
              <a:avLst>
                <a:gd name="adj1" fmla="val 60000"/>
                <a:gd name="adj2" fmla="val 50000"/>
              </a:avLst>
            </a:prstGeom>
            <a:ln>
              <a:solidFill>
                <a:srgbClr val="00B050"/>
              </a:solidFill>
            </a:ln>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grpSp>
      <p:sp>
        <p:nvSpPr>
          <p:cNvPr id="22" name="Rectangle 21">
            <a:extLst>
              <a:ext uri="{FF2B5EF4-FFF2-40B4-BE49-F238E27FC236}">
                <a16:creationId xmlns:a16="http://schemas.microsoft.com/office/drawing/2014/main" id="{E1477DF4-1557-490D-B715-4B7A0A280F34}"/>
              </a:ext>
            </a:extLst>
          </p:cNvPr>
          <p:cNvSpPr/>
          <p:nvPr/>
        </p:nvSpPr>
        <p:spPr>
          <a:xfrm>
            <a:off x="12468759" y="6909205"/>
            <a:ext cx="14543240" cy="954107"/>
          </a:xfrm>
          <a:prstGeom prst="rect">
            <a:avLst/>
          </a:prstGeom>
        </p:spPr>
        <p:txBody>
          <a:bodyPr wrap="square">
            <a:spAutoFit/>
          </a:bodyPr>
          <a:lstStyle/>
          <a:p>
            <a:pPr algn="just"/>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Multiple Linear Regression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MLR</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Analysis, Artificial Neural Networks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ANN</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and Support Vector Regression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SVR</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are deployed for day-ahead forecasts of PV solar power. </a:t>
            </a:r>
          </a:p>
        </p:txBody>
      </p:sp>
      <p:sp>
        <p:nvSpPr>
          <p:cNvPr id="159" name="Text Placeholder 6">
            <a:extLst>
              <a:ext uri="{FF2B5EF4-FFF2-40B4-BE49-F238E27FC236}">
                <a16:creationId xmlns:a16="http://schemas.microsoft.com/office/drawing/2014/main" id="{F3C1E775-6233-49E1-83B1-3C5294798298}"/>
              </a:ext>
            </a:extLst>
          </p:cNvPr>
          <p:cNvSpPr txBox="1">
            <a:spLocks/>
          </p:cNvSpPr>
          <p:nvPr/>
        </p:nvSpPr>
        <p:spPr>
          <a:xfrm>
            <a:off x="12468759" y="6209055"/>
            <a:ext cx="8766158" cy="588547"/>
          </a:xfrm>
          <a:prstGeom prst="rect">
            <a:avLst/>
          </a:prstGeom>
        </p:spPr>
        <p:txBody>
          <a:bodyPr/>
          <a:lstStyle>
            <a:lvl1pPr marL="0" indent="0" algn="ctr" defTabSz="4388945" rtl="0" eaLnBrk="1" latinLnBrk="0" hangingPunct="1">
              <a:lnSpc>
                <a:spcPct val="100000"/>
              </a:lnSpc>
              <a:spcBef>
                <a:spcPts val="4800"/>
              </a:spcBef>
              <a:buFont typeface="Arial" panose="020B0604020202020204" pitchFamily="34" charset="0"/>
              <a:buNone/>
              <a:defRPr sz="4800" b="1" kern="1200">
                <a:solidFill>
                  <a:srgbClr val="006600"/>
                </a:solidFill>
                <a:latin typeface="+mn-lt"/>
                <a:ea typeface="+mn-ea"/>
                <a:cs typeface="+mn-cs"/>
              </a:defRPr>
            </a:lvl1pPr>
            <a:lvl2pPr marL="3291708" indent="-1097236" algn="l" defTabSz="4388945" rtl="0" eaLnBrk="1" latinLnBrk="0" hangingPunct="1">
              <a:lnSpc>
                <a:spcPct val="90000"/>
              </a:lnSpc>
              <a:spcBef>
                <a:spcPts val="2400"/>
              </a:spcBef>
              <a:buFont typeface="Arial" panose="020B0604020202020204" pitchFamily="34" charset="0"/>
              <a:buChar char="•"/>
              <a:defRPr sz="11520" kern="1200">
                <a:solidFill>
                  <a:srgbClr val="006600"/>
                </a:solidFill>
                <a:latin typeface="+mn-lt"/>
                <a:ea typeface="+mn-ea"/>
                <a:cs typeface="+mn-cs"/>
              </a:defRPr>
            </a:lvl2pPr>
            <a:lvl3pPr marL="5486180" indent="-1097236" algn="l" defTabSz="4388945"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653"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8777888" indent="0" algn="l" defTabSz="4388945"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5pPr>
            <a:lvl6pPr marL="12069598"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070"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8541"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014"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a:spcBef>
                <a:spcPts val="0"/>
              </a:spcBef>
            </a:pPr>
            <a:r>
              <a:rPr lang="en-US" sz="3600" dirty="0">
                <a:solidFill>
                  <a:srgbClr val="C00000"/>
                </a:solidFill>
                <a:latin typeface="Times New Roman" panose="02020603050405020304" pitchFamily="18" charset="0"/>
                <a:cs typeface="Times New Roman" panose="02020603050405020304" pitchFamily="18" charset="0"/>
              </a:rPr>
              <a:t>4.1. Individual Forecasting Models</a:t>
            </a:r>
          </a:p>
          <a:p>
            <a:pPr algn="l">
              <a:spcBef>
                <a:spcPts val="0"/>
              </a:spcBef>
            </a:pPr>
            <a:endParaRPr lang="en-US" sz="3600" dirty="0">
              <a:solidFill>
                <a:srgbClr val="C00000"/>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BE50CCA5-BEAC-48F8-852A-0D2201F3ED1C}"/>
              </a:ext>
            </a:extLst>
          </p:cNvPr>
          <p:cNvSpPr/>
          <p:nvPr/>
        </p:nvSpPr>
        <p:spPr>
          <a:xfrm>
            <a:off x="15024753" y="12109744"/>
            <a:ext cx="9039591" cy="523220"/>
          </a:xfrm>
          <a:prstGeom prst="rect">
            <a:avLst/>
          </a:prstGeom>
        </p:spPr>
        <p:txBody>
          <a:bodyPr wrap="none">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Fig. 3: Block diagram of PV solar power forecasting models</a:t>
            </a:r>
          </a:p>
        </p:txBody>
      </p:sp>
      <p:sp>
        <p:nvSpPr>
          <p:cNvPr id="139" name="TextBox 138">
            <a:extLst>
              <a:ext uri="{FF2B5EF4-FFF2-40B4-BE49-F238E27FC236}">
                <a16:creationId xmlns:a16="http://schemas.microsoft.com/office/drawing/2014/main" id="{1642C966-FD69-49B2-B706-5ABE3FD745C4}"/>
              </a:ext>
            </a:extLst>
          </p:cNvPr>
          <p:cNvSpPr txBox="1"/>
          <p:nvPr/>
        </p:nvSpPr>
        <p:spPr>
          <a:xfrm>
            <a:off x="16526049" y="17559209"/>
            <a:ext cx="7918444" cy="523220"/>
          </a:xfrm>
          <a:prstGeom prst="rect">
            <a:avLst/>
          </a:prstGeom>
          <a:noFill/>
        </p:spPr>
        <p:txBody>
          <a:bodyPr wrap="square" rtlCol="0">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Fig. 4: Diagram of combining the different forecasts</a:t>
            </a:r>
          </a:p>
        </p:txBody>
      </p:sp>
      <p:sp>
        <p:nvSpPr>
          <p:cNvPr id="3" name="Rectangle 2">
            <a:extLst>
              <a:ext uri="{FF2B5EF4-FFF2-40B4-BE49-F238E27FC236}">
                <a16:creationId xmlns:a16="http://schemas.microsoft.com/office/drawing/2014/main" id="{6A3B8780-96B3-4105-A98A-7E6C65EA3996}"/>
              </a:ext>
            </a:extLst>
          </p:cNvPr>
          <p:cNvSpPr/>
          <p:nvPr/>
        </p:nvSpPr>
        <p:spPr>
          <a:xfrm>
            <a:off x="12533065" y="13325674"/>
            <a:ext cx="15620012" cy="1384995"/>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ensemble learning (i.e., random forests (RF)) combines the available weather data and the PV solar power forecasts of the individual models, all blended together to obtain more accurate and robust day-ahead forecasts of PV solar power.</a:t>
            </a:r>
            <a:endParaRPr lang="en-US" sz="2800" dirty="0"/>
          </a:p>
        </p:txBody>
      </p:sp>
      <p:sp>
        <p:nvSpPr>
          <p:cNvPr id="141" name="Text Placeholder 6">
            <a:extLst>
              <a:ext uri="{FF2B5EF4-FFF2-40B4-BE49-F238E27FC236}">
                <a16:creationId xmlns:a16="http://schemas.microsoft.com/office/drawing/2014/main" id="{8DBF5DA5-5DD1-459B-B70F-2FC247C649A5}"/>
              </a:ext>
            </a:extLst>
          </p:cNvPr>
          <p:cNvSpPr txBox="1">
            <a:spLocks/>
          </p:cNvSpPr>
          <p:nvPr/>
        </p:nvSpPr>
        <p:spPr>
          <a:xfrm>
            <a:off x="12483720" y="12729395"/>
            <a:ext cx="8766158" cy="588547"/>
          </a:xfrm>
          <a:prstGeom prst="rect">
            <a:avLst/>
          </a:prstGeom>
        </p:spPr>
        <p:txBody>
          <a:bodyPr/>
          <a:lstStyle>
            <a:lvl1pPr marL="0" indent="0" algn="ctr" defTabSz="4388945" rtl="0" eaLnBrk="1" latinLnBrk="0" hangingPunct="1">
              <a:lnSpc>
                <a:spcPct val="100000"/>
              </a:lnSpc>
              <a:spcBef>
                <a:spcPts val="4800"/>
              </a:spcBef>
              <a:buFont typeface="Arial" panose="020B0604020202020204" pitchFamily="34" charset="0"/>
              <a:buNone/>
              <a:defRPr sz="4800" b="1" kern="1200">
                <a:solidFill>
                  <a:srgbClr val="006600"/>
                </a:solidFill>
                <a:latin typeface="+mn-lt"/>
                <a:ea typeface="+mn-ea"/>
                <a:cs typeface="+mn-cs"/>
              </a:defRPr>
            </a:lvl1pPr>
            <a:lvl2pPr marL="3291708" indent="-1097236" algn="l" defTabSz="4388945" rtl="0" eaLnBrk="1" latinLnBrk="0" hangingPunct="1">
              <a:lnSpc>
                <a:spcPct val="90000"/>
              </a:lnSpc>
              <a:spcBef>
                <a:spcPts val="2400"/>
              </a:spcBef>
              <a:buFont typeface="Arial" panose="020B0604020202020204" pitchFamily="34" charset="0"/>
              <a:buChar char="•"/>
              <a:defRPr sz="11520" kern="1200">
                <a:solidFill>
                  <a:srgbClr val="006600"/>
                </a:solidFill>
                <a:latin typeface="+mn-lt"/>
                <a:ea typeface="+mn-ea"/>
                <a:cs typeface="+mn-cs"/>
              </a:defRPr>
            </a:lvl2pPr>
            <a:lvl3pPr marL="5486180" indent="-1097236" algn="l" defTabSz="4388945"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653"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8777888" indent="0" algn="l" defTabSz="4388945"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5pPr>
            <a:lvl6pPr marL="12069598"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070"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8541"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014"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a:spcBef>
                <a:spcPts val="0"/>
              </a:spcBef>
            </a:pPr>
            <a:r>
              <a:rPr lang="en-US" sz="3600" dirty="0">
                <a:solidFill>
                  <a:srgbClr val="C00000"/>
                </a:solidFill>
                <a:latin typeface="Times New Roman" panose="02020603050405020304" pitchFamily="18" charset="0"/>
                <a:cs typeface="Times New Roman" panose="02020603050405020304" pitchFamily="18" charset="0"/>
              </a:rPr>
              <a:t>4.2. Ensemble Forecasts </a:t>
            </a:r>
          </a:p>
        </p:txBody>
      </p:sp>
      <p:grpSp>
        <p:nvGrpSpPr>
          <p:cNvPr id="142" name="Group 141">
            <a:extLst>
              <a:ext uri="{FF2B5EF4-FFF2-40B4-BE49-F238E27FC236}">
                <a16:creationId xmlns:a16="http://schemas.microsoft.com/office/drawing/2014/main" id="{091A5BEB-A33A-4856-AE7C-6CE0F9FBD634}"/>
              </a:ext>
            </a:extLst>
          </p:cNvPr>
          <p:cNvGrpSpPr/>
          <p:nvPr/>
        </p:nvGrpSpPr>
        <p:grpSpPr>
          <a:xfrm>
            <a:off x="16169382" y="14783088"/>
            <a:ext cx="8526953" cy="2616096"/>
            <a:chOff x="1969608" y="3901887"/>
            <a:chExt cx="7713952" cy="2189486"/>
          </a:xfrm>
        </p:grpSpPr>
        <p:grpSp>
          <p:nvGrpSpPr>
            <p:cNvPr id="143" name="Group 142">
              <a:extLst>
                <a:ext uri="{FF2B5EF4-FFF2-40B4-BE49-F238E27FC236}">
                  <a16:creationId xmlns:a16="http://schemas.microsoft.com/office/drawing/2014/main" id="{271264D1-ED8B-4B79-A729-202CDAE3BF26}"/>
                </a:ext>
              </a:extLst>
            </p:cNvPr>
            <p:cNvGrpSpPr/>
            <p:nvPr/>
          </p:nvGrpSpPr>
          <p:grpSpPr>
            <a:xfrm>
              <a:off x="1969608" y="3901887"/>
              <a:ext cx="7713952" cy="2189486"/>
              <a:chOff x="-67310" y="1"/>
              <a:chExt cx="5634143" cy="1821898"/>
            </a:xfrm>
          </p:grpSpPr>
          <p:cxnSp>
            <p:nvCxnSpPr>
              <p:cNvPr id="146" name="Straight Arrow Connector 145">
                <a:extLst>
                  <a:ext uri="{FF2B5EF4-FFF2-40B4-BE49-F238E27FC236}">
                    <a16:creationId xmlns:a16="http://schemas.microsoft.com/office/drawing/2014/main" id="{B228380B-E1D7-4677-A591-B1EDE7CD25C2}"/>
                  </a:ext>
                </a:extLst>
              </p:cNvPr>
              <p:cNvCxnSpPr>
                <a:cxnSpLocks/>
                <a:stCxn id="144" idx="3"/>
              </p:cNvCxnSpPr>
              <p:nvPr/>
            </p:nvCxnSpPr>
            <p:spPr>
              <a:xfrm>
                <a:off x="1902773" y="222031"/>
                <a:ext cx="951055" cy="351473"/>
              </a:xfrm>
              <a:prstGeom prst="straightConnector1">
                <a:avLst/>
              </a:prstGeom>
              <a:noFill/>
              <a:ln w="28575" cap="flat" cmpd="sng" algn="ctr">
                <a:solidFill>
                  <a:sysClr val="windowText" lastClr="000000"/>
                </a:solidFill>
                <a:prstDash val="solid"/>
                <a:miter lim="800000"/>
                <a:headEnd type="none" w="med" len="med"/>
                <a:tailEnd type="triangle" w="med" len="med"/>
              </a:ln>
              <a:effectLst/>
            </p:spPr>
          </p:cxnSp>
          <p:cxnSp>
            <p:nvCxnSpPr>
              <p:cNvPr id="147" name="Straight Arrow Connector 146">
                <a:extLst>
                  <a:ext uri="{FF2B5EF4-FFF2-40B4-BE49-F238E27FC236}">
                    <a16:creationId xmlns:a16="http://schemas.microsoft.com/office/drawing/2014/main" id="{D1F3A87A-F925-4D6C-9601-CC5344927688}"/>
                  </a:ext>
                </a:extLst>
              </p:cNvPr>
              <p:cNvCxnSpPr>
                <a:cxnSpLocks/>
                <a:stCxn id="145" idx="3"/>
                <a:endCxn id="161" idx="1"/>
              </p:cNvCxnSpPr>
              <p:nvPr/>
            </p:nvCxnSpPr>
            <p:spPr>
              <a:xfrm>
                <a:off x="1902772" y="669235"/>
                <a:ext cx="954729" cy="104304"/>
              </a:xfrm>
              <a:prstGeom prst="straightConnector1">
                <a:avLst/>
              </a:prstGeom>
              <a:noFill/>
              <a:ln w="28575" cap="flat" cmpd="sng" algn="ctr">
                <a:solidFill>
                  <a:sysClr val="windowText" lastClr="000000"/>
                </a:solidFill>
                <a:prstDash val="solid"/>
                <a:miter lim="800000"/>
                <a:headEnd type="none" w="med" len="med"/>
                <a:tailEnd type="triangle" w="med" len="med"/>
              </a:ln>
              <a:effectLst/>
            </p:spPr>
          </p:cxnSp>
          <p:grpSp>
            <p:nvGrpSpPr>
              <p:cNvPr id="150" name="Group 149">
                <a:extLst>
                  <a:ext uri="{FF2B5EF4-FFF2-40B4-BE49-F238E27FC236}">
                    <a16:creationId xmlns:a16="http://schemas.microsoft.com/office/drawing/2014/main" id="{785A6CBE-5974-4C0B-B0ED-AA03BF1CDE00}"/>
                  </a:ext>
                </a:extLst>
              </p:cNvPr>
              <p:cNvGrpSpPr/>
              <p:nvPr/>
            </p:nvGrpSpPr>
            <p:grpSpPr>
              <a:xfrm>
                <a:off x="-67310" y="1"/>
                <a:ext cx="5634143" cy="1821898"/>
                <a:chOff x="-67310" y="1"/>
                <a:chExt cx="5634143" cy="1821898"/>
              </a:xfrm>
            </p:grpSpPr>
            <p:sp>
              <p:nvSpPr>
                <p:cNvPr id="158" name="Rounded Rectangle 53">
                  <a:extLst>
                    <a:ext uri="{FF2B5EF4-FFF2-40B4-BE49-F238E27FC236}">
                      <a16:creationId xmlns:a16="http://schemas.microsoft.com/office/drawing/2014/main" id="{9E23762A-9ABD-44F0-BBBC-3BA8D2145290}"/>
                    </a:ext>
                  </a:extLst>
                </p:cNvPr>
                <p:cNvSpPr/>
                <p:nvPr/>
              </p:nvSpPr>
              <p:spPr>
                <a:xfrm>
                  <a:off x="1122344" y="959241"/>
                  <a:ext cx="790282" cy="307154"/>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SVR</a:t>
                  </a:r>
                </a:p>
              </p:txBody>
            </p:sp>
            <p:sp>
              <p:nvSpPr>
                <p:cNvPr id="160" name="Rounded Rectangle 54">
                  <a:extLst>
                    <a:ext uri="{FF2B5EF4-FFF2-40B4-BE49-F238E27FC236}">
                      <a16:creationId xmlns:a16="http://schemas.microsoft.com/office/drawing/2014/main" id="{57CC7CD2-C3D5-4C65-ADEE-9507816B73AB}"/>
                    </a:ext>
                  </a:extLst>
                </p:cNvPr>
                <p:cNvSpPr/>
                <p:nvPr/>
              </p:nvSpPr>
              <p:spPr>
                <a:xfrm>
                  <a:off x="1122344" y="1413128"/>
                  <a:ext cx="790282" cy="408771"/>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Weather Data</a:t>
                  </a:r>
                </a:p>
              </p:txBody>
            </p:sp>
            <p:sp>
              <p:nvSpPr>
                <p:cNvPr id="161" name="Rounded Rectangle 55">
                  <a:extLst>
                    <a:ext uri="{FF2B5EF4-FFF2-40B4-BE49-F238E27FC236}">
                      <a16:creationId xmlns:a16="http://schemas.microsoft.com/office/drawing/2014/main" id="{EC17FE9E-B97B-4C1D-93BE-B42A886D5AA4}"/>
                    </a:ext>
                  </a:extLst>
                </p:cNvPr>
                <p:cNvSpPr/>
                <p:nvPr/>
              </p:nvSpPr>
              <p:spPr>
                <a:xfrm>
                  <a:off x="2857500" y="340047"/>
                  <a:ext cx="1371600" cy="866982"/>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defTabSz="914400">
                    <a:defRPr/>
                  </a:pP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Ensemble Learning (RF) </a:t>
                  </a:r>
                  <a:r>
                    <a:rPr lang="en-US" sz="2000" kern="0" dirty="0">
                      <a:solidFill>
                        <a:prstClr val="black"/>
                      </a:solidFill>
                      <a:latin typeface="Times New Roman" panose="02020603050405020304" pitchFamily="18" charset="0"/>
                      <a:ea typeface="ＭＳ 明朝"/>
                      <a:cs typeface="Times New Roman" panose="02020603050405020304" pitchFamily="18" charset="0"/>
                    </a:rPr>
                    <a:t>for </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Combining of </a:t>
                  </a:r>
                  <a:r>
                    <a:rPr lang="en-US" sz="2000" kern="0" dirty="0">
                      <a:solidFill>
                        <a:prstClr val="black"/>
                      </a:solidFill>
                      <a:latin typeface="Times New Roman" panose="02020603050405020304" pitchFamily="18" charset="0"/>
                      <a:ea typeface="ＭＳ 明朝"/>
                      <a:cs typeface="Times New Roman" panose="02020603050405020304" pitchFamily="18" charset="0"/>
                    </a:rPr>
                    <a:t>Forecasts</a:t>
                  </a:r>
                  <a:endPar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endParaRPr>
                </a:p>
              </p:txBody>
            </p:sp>
            <p:sp>
              <p:nvSpPr>
                <p:cNvPr id="162" name="Rounded Rectangle 56">
                  <a:extLst>
                    <a:ext uri="{FF2B5EF4-FFF2-40B4-BE49-F238E27FC236}">
                      <a16:creationId xmlns:a16="http://schemas.microsoft.com/office/drawing/2014/main" id="{D624DA3B-5473-4468-A603-F10CF280DC55}"/>
                    </a:ext>
                  </a:extLst>
                </p:cNvPr>
                <p:cNvSpPr/>
                <p:nvPr/>
              </p:nvSpPr>
              <p:spPr>
                <a:xfrm>
                  <a:off x="4509107" y="514390"/>
                  <a:ext cx="1057726" cy="506494"/>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Combined Forecasts</a:t>
                  </a:r>
                </a:p>
              </p:txBody>
            </p:sp>
            <p:sp>
              <p:nvSpPr>
                <p:cNvPr id="163" name="Rounded Rectangle 58">
                  <a:extLst>
                    <a:ext uri="{FF2B5EF4-FFF2-40B4-BE49-F238E27FC236}">
                      <a16:creationId xmlns:a16="http://schemas.microsoft.com/office/drawing/2014/main" id="{98627FDF-A409-42AB-86E8-CE2B71349316}"/>
                    </a:ext>
                  </a:extLst>
                </p:cNvPr>
                <p:cNvSpPr/>
                <p:nvPr/>
              </p:nvSpPr>
              <p:spPr>
                <a:xfrm>
                  <a:off x="-67310" y="95824"/>
                  <a:ext cx="1132840" cy="1206703"/>
                </a:xfrm>
                <a:prstGeom prst="round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Individual PV Solar  Power Forecasts</a:t>
                  </a:r>
                </a:p>
              </p:txBody>
            </p:sp>
            <p:sp>
              <p:nvSpPr>
                <p:cNvPr id="164" name="Left Brace 163">
                  <a:extLst>
                    <a:ext uri="{FF2B5EF4-FFF2-40B4-BE49-F238E27FC236}">
                      <a16:creationId xmlns:a16="http://schemas.microsoft.com/office/drawing/2014/main" id="{00D52744-3F9E-4C34-8FBF-AF05E200CFC8}"/>
                    </a:ext>
                  </a:extLst>
                </p:cNvPr>
                <p:cNvSpPr/>
                <p:nvPr/>
              </p:nvSpPr>
              <p:spPr>
                <a:xfrm>
                  <a:off x="930215" y="1"/>
                  <a:ext cx="231530" cy="1302527"/>
                </a:xfrm>
                <a:prstGeom prst="leftBrace">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cxnSp>
              <p:nvCxnSpPr>
                <p:cNvPr id="165" name="Straight Arrow Connector 164">
                  <a:extLst>
                    <a:ext uri="{FF2B5EF4-FFF2-40B4-BE49-F238E27FC236}">
                      <a16:creationId xmlns:a16="http://schemas.microsoft.com/office/drawing/2014/main" id="{F243F880-09CA-4E50-9366-C972134FC23F}"/>
                    </a:ext>
                  </a:extLst>
                </p:cNvPr>
                <p:cNvCxnSpPr>
                  <a:cxnSpLocks/>
                  <a:stCxn id="158" idx="3"/>
                </p:cNvCxnSpPr>
                <p:nvPr/>
              </p:nvCxnSpPr>
              <p:spPr>
                <a:xfrm flipV="1">
                  <a:off x="1912626" y="894438"/>
                  <a:ext cx="938059" cy="218380"/>
                </a:xfrm>
                <a:prstGeom prst="straightConnector1">
                  <a:avLst/>
                </a:prstGeom>
                <a:noFill/>
                <a:ln w="28575" cap="flat" cmpd="sng" algn="ctr">
                  <a:solidFill>
                    <a:sysClr val="windowText" lastClr="000000"/>
                  </a:solidFill>
                  <a:prstDash val="solid"/>
                  <a:miter lim="800000"/>
                  <a:headEnd type="none" w="med" len="med"/>
                  <a:tailEnd type="triangle" w="med" len="med"/>
                </a:ln>
                <a:effectLst/>
              </p:spPr>
            </p:cxnSp>
            <p:cxnSp>
              <p:nvCxnSpPr>
                <p:cNvPr id="166" name="Straight Arrow Connector 165">
                  <a:extLst>
                    <a:ext uri="{FF2B5EF4-FFF2-40B4-BE49-F238E27FC236}">
                      <a16:creationId xmlns:a16="http://schemas.microsoft.com/office/drawing/2014/main" id="{19CF29DC-084E-4C25-9E85-75508974FF2D}"/>
                    </a:ext>
                  </a:extLst>
                </p:cNvPr>
                <p:cNvCxnSpPr>
                  <a:cxnSpLocks/>
                  <a:stCxn id="160" idx="3"/>
                </p:cNvCxnSpPr>
                <p:nvPr/>
              </p:nvCxnSpPr>
              <p:spPr>
                <a:xfrm flipV="1">
                  <a:off x="1912626" y="1054514"/>
                  <a:ext cx="934386" cy="562999"/>
                </a:xfrm>
                <a:prstGeom prst="straightConnector1">
                  <a:avLst/>
                </a:prstGeom>
                <a:noFill/>
                <a:ln w="28575" cap="flat" cmpd="sng" algn="ctr">
                  <a:solidFill>
                    <a:sysClr val="windowText" lastClr="000000"/>
                  </a:solidFill>
                  <a:prstDash val="solid"/>
                  <a:miter lim="800000"/>
                  <a:headEnd type="none" w="med" len="med"/>
                  <a:tailEnd type="triangle" w="med" len="med"/>
                </a:ln>
                <a:effectLst/>
              </p:spPr>
            </p:cxnSp>
            <p:cxnSp>
              <p:nvCxnSpPr>
                <p:cNvPr id="167" name="Straight Arrow Connector 166">
                  <a:extLst>
                    <a:ext uri="{FF2B5EF4-FFF2-40B4-BE49-F238E27FC236}">
                      <a16:creationId xmlns:a16="http://schemas.microsoft.com/office/drawing/2014/main" id="{7CE9DBA2-40EC-4C47-8D57-E29D4AC00F3E}"/>
                    </a:ext>
                  </a:extLst>
                </p:cNvPr>
                <p:cNvCxnSpPr>
                  <a:cxnSpLocks/>
                  <a:stCxn id="161" idx="3"/>
                  <a:endCxn id="162" idx="1"/>
                </p:cNvCxnSpPr>
                <p:nvPr/>
              </p:nvCxnSpPr>
              <p:spPr>
                <a:xfrm flipV="1">
                  <a:off x="4229100" y="767637"/>
                  <a:ext cx="280007" cy="5901"/>
                </a:xfrm>
                <a:prstGeom prst="straightConnector1">
                  <a:avLst/>
                </a:prstGeom>
                <a:noFill/>
                <a:ln w="57150" cap="flat" cmpd="sng" algn="ctr">
                  <a:solidFill>
                    <a:sysClr val="windowText" lastClr="000000"/>
                  </a:solidFill>
                  <a:prstDash val="solid"/>
                  <a:miter lim="800000"/>
                  <a:headEnd type="none" w="med" len="med"/>
                  <a:tailEnd type="triangle" w="med" len="med"/>
                </a:ln>
                <a:effectLst/>
              </p:spPr>
            </p:cxnSp>
          </p:grpSp>
        </p:grpSp>
        <p:sp>
          <p:nvSpPr>
            <p:cNvPr id="144" name="Rounded Rectangle 53">
              <a:extLst>
                <a:ext uri="{FF2B5EF4-FFF2-40B4-BE49-F238E27FC236}">
                  <a16:creationId xmlns:a16="http://schemas.microsoft.com/office/drawing/2014/main" id="{1A1DBC41-E956-4881-8831-CEBE7C1D1A81}"/>
                </a:ext>
              </a:extLst>
            </p:cNvPr>
            <p:cNvSpPr/>
            <p:nvPr/>
          </p:nvSpPr>
          <p:spPr>
            <a:xfrm>
              <a:off x="3584924" y="3984151"/>
              <a:ext cx="1082010" cy="369126"/>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MLR</a:t>
              </a:r>
            </a:p>
          </p:txBody>
        </p:sp>
        <p:sp>
          <p:nvSpPr>
            <p:cNvPr id="145" name="Rounded Rectangle 53">
              <a:extLst>
                <a:ext uri="{FF2B5EF4-FFF2-40B4-BE49-F238E27FC236}">
                  <a16:creationId xmlns:a16="http://schemas.microsoft.com/office/drawing/2014/main" id="{627E262D-AB94-4ECE-8013-B7058C49A69C}"/>
                </a:ext>
              </a:extLst>
            </p:cNvPr>
            <p:cNvSpPr/>
            <p:nvPr/>
          </p:nvSpPr>
          <p:spPr>
            <a:xfrm>
              <a:off x="3584924" y="4521583"/>
              <a:ext cx="1082010" cy="369126"/>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ea typeface="ＭＳ 明朝"/>
                  <a:cs typeface="Times New Roman" panose="02020603050405020304" pitchFamily="18" charset="0"/>
                </a:rPr>
                <a:t>ANN</a:t>
              </a:r>
            </a:p>
          </p:txBody>
        </p:sp>
      </p:grpSp>
      <p:graphicFrame>
        <p:nvGraphicFramePr>
          <p:cNvPr id="169" name="Table 168">
            <a:extLst>
              <a:ext uri="{FF2B5EF4-FFF2-40B4-BE49-F238E27FC236}">
                <a16:creationId xmlns:a16="http://schemas.microsoft.com/office/drawing/2014/main" id="{7F0C71F1-5205-4D59-AF2E-A94524A4BEC2}"/>
              </a:ext>
            </a:extLst>
          </p:cNvPr>
          <p:cNvGraphicFramePr>
            <a:graphicFrameLocks noGrp="1"/>
          </p:cNvGraphicFramePr>
          <p:nvPr>
            <p:extLst>
              <p:ext uri="{D42A27DB-BD31-4B8C-83A1-F6EECF244321}">
                <p14:modId xmlns:p14="http://schemas.microsoft.com/office/powerpoint/2010/main" val="1410672535"/>
              </p:ext>
            </p:extLst>
          </p:nvPr>
        </p:nvGraphicFramePr>
        <p:xfrm>
          <a:off x="22444364" y="23104760"/>
          <a:ext cx="4205789" cy="1457727"/>
        </p:xfrm>
        <a:graphic>
          <a:graphicData uri="http://schemas.openxmlformats.org/drawingml/2006/table">
            <a:tbl>
              <a:tblPr firstRow="1" firstCol="1" bandRow="1"/>
              <a:tblGrid>
                <a:gridCol w="699346">
                  <a:extLst>
                    <a:ext uri="{9D8B030D-6E8A-4147-A177-3AD203B41FA5}">
                      <a16:colId xmlns:a16="http://schemas.microsoft.com/office/drawing/2014/main" val="750321536"/>
                    </a:ext>
                  </a:extLst>
                </a:gridCol>
                <a:gridCol w="1049019">
                  <a:extLst>
                    <a:ext uri="{9D8B030D-6E8A-4147-A177-3AD203B41FA5}">
                      <a16:colId xmlns:a16="http://schemas.microsoft.com/office/drawing/2014/main" val="352063836"/>
                    </a:ext>
                  </a:extLst>
                </a:gridCol>
                <a:gridCol w="1049019">
                  <a:extLst>
                    <a:ext uri="{9D8B030D-6E8A-4147-A177-3AD203B41FA5}">
                      <a16:colId xmlns:a16="http://schemas.microsoft.com/office/drawing/2014/main" val="717538347"/>
                    </a:ext>
                  </a:extLst>
                </a:gridCol>
                <a:gridCol w="1408405">
                  <a:extLst>
                    <a:ext uri="{9D8B030D-6E8A-4147-A177-3AD203B41FA5}">
                      <a16:colId xmlns:a16="http://schemas.microsoft.com/office/drawing/2014/main" val="3460983609"/>
                    </a:ext>
                  </a:extLst>
                </a:gridCol>
              </a:tblGrid>
              <a:tr h="266903">
                <a:tc>
                  <a:txBody>
                    <a:bodyPr/>
                    <a:lstStyle/>
                    <a:p>
                      <a:pPr marL="0" marR="0" algn="ctr" defTabSz="914400" rtl="0" eaLnBrk="1" fontAlgn="b" latinLnBrk="0" hangingPunct="1">
                        <a:lnSpc>
                          <a:spcPct val="107000"/>
                        </a:lnSpc>
                        <a:spcBef>
                          <a:spcPts val="0"/>
                        </a:spcBef>
                        <a:spcAft>
                          <a:spcPts val="0"/>
                        </a:spcAft>
                      </a:pPr>
                      <a:r>
                        <a:rPr lang="en-US" sz="2000" b="1" i="0" u="none" strike="noStrike" kern="1200" dirty="0">
                          <a:solidFill>
                            <a:srgbClr val="000000"/>
                          </a:solidFill>
                          <a:effectLst/>
                          <a:latin typeface="Times New Roman"/>
                          <a:ea typeface="+mn-ea"/>
                          <a:cs typeface="+mn-cs"/>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fontAlgn="b" latinLnBrk="0" hangingPunct="1">
                        <a:lnSpc>
                          <a:spcPct val="107000"/>
                        </a:lnSpc>
                        <a:spcBef>
                          <a:spcPts val="0"/>
                        </a:spcBef>
                        <a:spcAft>
                          <a:spcPts val="0"/>
                        </a:spcAft>
                      </a:pPr>
                      <a:r>
                        <a:rPr lang="en-US" sz="2000" b="1" i="0" u="none" strike="noStrike" kern="1200">
                          <a:solidFill>
                            <a:srgbClr val="000000"/>
                          </a:solidFill>
                          <a:effectLst/>
                          <a:latin typeface="Times New Roman"/>
                          <a:ea typeface="+mn-ea"/>
                          <a:cs typeface="+mn-cs"/>
                        </a:rPr>
                        <a:t>Month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fontAlgn="b" latinLnBrk="0" hangingPunct="1">
                        <a:lnSpc>
                          <a:spcPct val="107000"/>
                        </a:lnSpc>
                        <a:spcBef>
                          <a:spcPts val="0"/>
                        </a:spcBef>
                        <a:spcAft>
                          <a:spcPts val="0"/>
                        </a:spcAft>
                      </a:pPr>
                      <a:r>
                        <a:rPr lang="en-US" sz="2000" b="1" i="0" u="none" strike="noStrike" kern="1200">
                          <a:solidFill>
                            <a:srgbClr val="000000"/>
                          </a:solidFill>
                          <a:effectLst/>
                          <a:latin typeface="Times New Roman"/>
                          <a:ea typeface="+mn-ea"/>
                          <a:cs typeface="+mn-cs"/>
                        </a:rPr>
                        <a:t>Year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fontAlgn="b" latinLnBrk="0" hangingPunct="1">
                        <a:lnSpc>
                          <a:spcPct val="107000"/>
                        </a:lnSpc>
                        <a:spcBef>
                          <a:spcPts val="0"/>
                        </a:spcBef>
                        <a:spcAft>
                          <a:spcPts val="0"/>
                        </a:spcAft>
                      </a:pPr>
                      <a:r>
                        <a:rPr lang="en-US" sz="2000" b="1" i="0" u="none" strike="noStrike" kern="1200">
                          <a:solidFill>
                            <a:srgbClr val="000000"/>
                          </a:solidFill>
                          <a:effectLst/>
                          <a:latin typeface="Times New Roman"/>
                          <a:ea typeface="+mn-ea"/>
                          <a:cs typeface="+mn-cs"/>
                        </a:rPr>
                        <a:t>Partition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4147327"/>
                  </a:ext>
                </a:extLst>
              </a:tr>
              <a:tr h="266903">
                <a:tc>
                  <a:txBody>
                    <a:bodyPr/>
                    <a:lstStyle/>
                    <a:p>
                      <a:pPr marL="0" marR="0" algn="ctr" defTabSz="914400" rtl="0" eaLnBrk="1" fontAlgn="b" latinLnBrk="0" hangingPunct="1">
                        <a:lnSpc>
                          <a:spcPct val="107000"/>
                        </a:lnSpc>
                        <a:spcBef>
                          <a:spcPts val="0"/>
                        </a:spcBef>
                        <a:spcAft>
                          <a:spcPts val="0"/>
                        </a:spcAft>
                      </a:pPr>
                      <a:r>
                        <a:rPr lang="en-US" sz="2000" b="0" i="0" u="none" strike="noStrike" kern="1200" dirty="0">
                          <a:solidFill>
                            <a:srgbClr val="000000"/>
                          </a:solidFill>
                          <a:effectLst/>
                          <a:latin typeface="Times New Roman"/>
                          <a:ea typeface="+mn-ea"/>
                          <a:cs typeface="+mn-cs"/>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fontAlgn="b" latinLnBrk="0" hangingPunct="1">
                        <a:lnSpc>
                          <a:spcPct val="107000"/>
                        </a:lnSpc>
                        <a:spcBef>
                          <a:spcPts val="0"/>
                        </a:spcBef>
                        <a:spcAft>
                          <a:spcPts val="0"/>
                        </a:spcAft>
                      </a:pPr>
                      <a:r>
                        <a:rPr lang="en-US" sz="2000" b="0" i="0" u="none" strike="noStrike" kern="1200" dirty="0">
                          <a:solidFill>
                            <a:srgbClr val="000000"/>
                          </a:solidFill>
                          <a:effectLst/>
                          <a:latin typeface="Times New Roman"/>
                          <a:ea typeface="+mn-ea"/>
                          <a:cs typeface="+mn-cs"/>
                        </a:rPr>
                        <a:t>April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fontAlgn="b" latinLnBrk="0" hangingPunct="1">
                        <a:lnSpc>
                          <a:spcPct val="107000"/>
                        </a:lnSpc>
                        <a:spcBef>
                          <a:spcPts val="0"/>
                        </a:spcBef>
                        <a:spcAft>
                          <a:spcPts val="0"/>
                        </a:spcAft>
                      </a:pPr>
                      <a:r>
                        <a:rPr lang="en-US" sz="2000" b="0" i="0" u="none" strike="noStrike" kern="1200">
                          <a:solidFill>
                            <a:srgbClr val="000000"/>
                          </a:solidFill>
                          <a:effectLst/>
                          <a:latin typeface="Times New Roman"/>
                          <a:ea typeface="+mn-ea"/>
                          <a:cs typeface="+mn-cs"/>
                        </a:rPr>
                        <a:t>2012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defTabSz="914400" rtl="0" eaLnBrk="1" fontAlgn="b" latinLnBrk="0" hangingPunct="1">
                        <a:lnSpc>
                          <a:spcPct val="107000"/>
                        </a:lnSpc>
                        <a:spcBef>
                          <a:spcPts val="0"/>
                        </a:spcBef>
                        <a:spcAft>
                          <a:spcPts val="0"/>
                        </a:spcAft>
                      </a:pPr>
                      <a:r>
                        <a:rPr lang="en-US" sz="2000" b="0" i="0" u="none" strike="noStrike" kern="1200">
                          <a:solidFill>
                            <a:srgbClr val="000000"/>
                          </a:solidFill>
                          <a:effectLst/>
                          <a:latin typeface="Times New Roman"/>
                          <a:ea typeface="+mn-ea"/>
                          <a:cs typeface="+mn-cs"/>
                        </a:rPr>
                        <a:t>Training Set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29742"/>
                  </a:ext>
                </a:extLst>
              </a:tr>
              <a:tr h="317097">
                <a:tc>
                  <a:txBody>
                    <a:bodyPr/>
                    <a:lstStyle/>
                    <a:p>
                      <a:pPr marL="0" marR="0" algn="ctr" defTabSz="914400" rtl="0" eaLnBrk="1" fontAlgn="b" latinLnBrk="0" hangingPunct="1">
                        <a:lnSpc>
                          <a:spcPct val="107000"/>
                        </a:lnSpc>
                        <a:spcBef>
                          <a:spcPts val="0"/>
                        </a:spcBef>
                        <a:spcAft>
                          <a:spcPts val="0"/>
                        </a:spcAft>
                      </a:pPr>
                      <a:r>
                        <a:rPr lang="en-US" sz="2000" b="0" i="0" u="none" strike="noStrike" kern="1200">
                          <a:solidFill>
                            <a:srgbClr val="000000"/>
                          </a:solidFill>
                          <a:effectLst/>
                          <a:latin typeface="Times New Roman"/>
                          <a:ea typeface="+mn-ea"/>
                          <a:cs typeface="+mn-cs"/>
                        </a:rPr>
                        <a:t>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fontAlgn="b" latinLnBrk="0" hangingPunct="1">
                        <a:lnSpc>
                          <a:spcPct val="107000"/>
                        </a:lnSpc>
                        <a:spcBef>
                          <a:spcPts val="0"/>
                        </a:spcBef>
                        <a:spcAft>
                          <a:spcPts val="0"/>
                        </a:spcAft>
                      </a:pPr>
                      <a:r>
                        <a:rPr lang="en-US" sz="2000" b="0" i="0" u="none" strike="noStrike" kern="1200" dirty="0">
                          <a:solidFill>
                            <a:srgbClr val="000000"/>
                          </a:solidFill>
                          <a:effectLst/>
                          <a:latin typeface="Times New Roman"/>
                          <a:ea typeface="+mn-ea"/>
                          <a:cs typeface="+mn-cs"/>
                        </a:rPr>
                        <a:t>May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fontAlgn="b" latinLnBrk="0" hangingPunct="1">
                        <a:lnSpc>
                          <a:spcPct val="107000"/>
                        </a:lnSpc>
                        <a:spcBef>
                          <a:spcPts val="0"/>
                        </a:spcBef>
                        <a:spcAft>
                          <a:spcPts val="0"/>
                        </a:spcAft>
                      </a:pPr>
                      <a:r>
                        <a:rPr lang="en-US" sz="2000" b="0" i="0" u="none" strike="noStrike" kern="1200" dirty="0">
                          <a:solidFill>
                            <a:srgbClr val="000000"/>
                          </a:solidFill>
                          <a:effectLst/>
                          <a:latin typeface="Times New Roman"/>
                          <a:ea typeface="+mn-ea"/>
                          <a:cs typeface="+mn-cs"/>
                        </a:rPr>
                        <a:t>2013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580786618"/>
                  </a:ext>
                </a:extLst>
              </a:tr>
              <a:tr h="266903">
                <a:tc>
                  <a:txBody>
                    <a:bodyPr/>
                    <a:lstStyle/>
                    <a:p>
                      <a:pPr marL="0" marR="0" algn="ctr" defTabSz="914400" rtl="0" eaLnBrk="1" fontAlgn="b" latinLnBrk="0" hangingPunct="1">
                        <a:lnSpc>
                          <a:spcPct val="107000"/>
                        </a:lnSpc>
                        <a:spcBef>
                          <a:spcPts val="0"/>
                        </a:spcBef>
                        <a:spcAft>
                          <a:spcPts val="0"/>
                        </a:spcAft>
                      </a:pPr>
                      <a:r>
                        <a:rPr lang="en-US" sz="2000" b="0" i="0" u="none" strike="noStrike" kern="1200">
                          <a:solidFill>
                            <a:srgbClr val="000000"/>
                          </a:solidFill>
                          <a:effectLst/>
                          <a:latin typeface="Times New Roman"/>
                          <a:ea typeface="+mn-ea"/>
                          <a:cs typeface="+mn-cs"/>
                        </a:rPr>
                        <a:t>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fontAlgn="b" latinLnBrk="0" hangingPunct="1">
                        <a:lnSpc>
                          <a:spcPct val="107000"/>
                        </a:lnSpc>
                        <a:spcBef>
                          <a:spcPts val="0"/>
                        </a:spcBef>
                        <a:spcAft>
                          <a:spcPts val="0"/>
                        </a:spcAft>
                      </a:pPr>
                      <a:r>
                        <a:rPr lang="en-US" sz="2000" b="0" i="0" u="none" strike="noStrike" kern="1200" dirty="0">
                          <a:solidFill>
                            <a:srgbClr val="000000"/>
                          </a:solidFill>
                          <a:effectLst/>
                          <a:latin typeface="Times New Roman"/>
                          <a:ea typeface="+mn-ea"/>
                          <a:cs typeface="+mn-cs"/>
                        </a:rPr>
                        <a:t>June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fontAlgn="b" latinLnBrk="0" hangingPunct="1">
                        <a:lnSpc>
                          <a:spcPct val="107000"/>
                        </a:lnSpc>
                        <a:spcBef>
                          <a:spcPts val="0"/>
                        </a:spcBef>
                        <a:spcAft>
                          <a:spcPts val="0"/>
                        </a:spcAft>
                      </a:pPr>
                      <a:r>
                        <a:rPr lang="en-US" sz="2000" b="0" i="0" u="none" strike="noStrike" kern="1200" dirty="0">
                          <a:solidFill>
                            <a:srgbClr val="000000"/>
                          </a:solidFill>
                          <a:effectLst/>
                          <a:latin typeface="Times New Roman"/>
                          <a:ea typeface="+mn-ea"/>
                          <a:cs typeface="+mn-cs"/>
                        </a:rPr>
                        <a:t>2013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defTabSz="914400" rtl="0" eaLnBrk="1" fontAlgn="b" latinLnBrk="0" hangingPunct="1">
                        <a:lnSpc>
                          <a:spcPct val="107000"/>
                        </a:lnSpc>
                        <a:spcBef>
                          <a:spcPts val="0"/>
                        </a:spcBef>
                        <a:spcAft>
                          <a:spcPts val="0"/>
                        </a:spcAft>
                      </a:pPr>
                      <a:r>
                        <a:rPr lang="en-US" sz="2000" b="0" i="0" u="none" strike="noStrike" kern="1200" dirty="0">
                          <a:solidFill>
                            <a:srgbClr val="000000"/>
                          </a:solidFill>
                          <a:effectLst/>
                          <a:latin typeface="Times New Roman"/>
                          <a:ea typeface="+mn-ea"/>
                          <a:cs typeface="+mn-cs"/>
                        </a:rPr>
                        <a:t>Testing Set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863872"/>
                  </a:ext>
                </a:extLst>
              </a:tr>
              <a:tr h="317097">
                <a:tc>
                  <a:txBody>
                    <a:bodyPr/>
                    <a:lstStyle/>
                    <a:p>
                      <a:pPr marL="0" marR="0" algn="ctr" defTabSz="914400" rtl="0" eaLnBrk="1" fontAlgn="b" latinLnBrk="0" hangingPunct="1">
                        <a:lnSpc>
                          <a:spcPct val="107000"/>
                        </a:lnSpc>
                        <a:spcBef>
                          <a:spcPts val="0"/>
                        </a:spcBef>
                        <a:spcAft>
                          <a:spcPts val="0"/>
                        </a:spcAft>
                      </a:pPr>
                      <a:r>
                        <a:rPr lang="en-US" sz="2000" b="0" i="0" u="none" strike="noStrike" kern="1200">
                          <a:solidFill>
                            <a:srgbClr val="000000"/>
                          </a:solidFill>
                          <a:effectLst/>
                          <a:latin typeface="Times New Roman"/>
                          <a:ea typeface="+mn-ea"/>
                          <a:cs typeface="+mn-cs"/>
                        </a:rPr>
                        <a:t>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fontAlgn="b" latinLnBrk="0" hangingPunct="1">
                        <a:lnSpc>
                          <a:spcPct val="107000"/>
                        </a:lnSpc>
                        <a:spcBef>
                          <a:spcPts val="0"/>
                        </a:spcBef>
                        <a:spcAft>
                          <a:spcPts val="0"/>
                        </a:spcAft>
                      </a:pPr>
                      <a:r>
                        <a:rPr lang="en-US" sz="2000" b="0" i="0" u="none" strike="noStrike" kern="1200" dirty="0">
                          <a:solidFill>
                            <a:srgbClr val="000000"/>
                          </a:solidFill>
                          <a:effectLst/>
                          <a:latin typeface="Times New Roman"/>
                          <a:ea typeface="+mn-ea"/>
                          <a:cs typeface="+mn-cs"/>
                        </a:rPr>
                        <a:t>May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fontAlgn="b" latinLnBrk="0" hangingPunct="1">
                        <a:lnSpc>
                          <a:spcPct val="107000"/>
                        </a:lnSpc>
                        <a:spcBef>
                          <a:spcPts val="0"/>
                        </a:spcBef>
                        <a:spcAft>
                          <a:spcPts val="0"/>
                        </a:spcAft>
                      </a:pPr>
                      <a:r>
                        <a:rPr lang="en-US" sz="2000" b="0" i="0" u="none" strike="noStrike" kern="1200" dirty="0">
                          <a:solidFill>
                            <a:srgbClr val="000000"/>
                          </a:solidFill>
                          <a:effectLst/>
                          <a:latin typeface="Times New Roman"/>
                          <a:ea typeface="+mn-ea"/>
                          <a:cs typeface="+mn-cs"/>
                        </a:rPr>
                        <a:t>2014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66047629"/>
                  </a:ext>
                </a:extLst>
              </a:tr>
            </a:tbl>
          </a:graphicData>
        </a:graphic>
      </p:graphicFrame>
      <p:pic>
        <p:nvPicPr>
          <p:cNvPr id="11" name="Picture 10">
            <a:extLst>
              <a:ext uri="{FF2B5EF4-FFF2-40B4-BE49-F238E27FC236}">
                <a16:creationId xmlns:a16="http://schemas.microsoft.com/office/drawing/2014/main" id="{F84AF621-4004-4A79-85E0-F3162E06B647}"/>
              </a:ext>
            </a:extLst>
          </p:cNvPr>
          <p:cNvPicPr>
            <a:picLocks noChangeAspect="1"/>
          </p:cNvPicPr>
          <p:nvPr/>
        </p:nvPicPr>
        <p:blipFill>
          <a:blip r:embed="rId17"/>
          <a:stretch>
            <a:fillRect/>
          </a:stretch>
        </p:blipFill>
        <p:spPr>
          <a:xfrm>
            <a:off x="833559" y="24639424"/>
            <a:ext cx="11292443" cy="5640203"/>
          </a:xfrm>
          <a:prstGeom prst="rect">
            <a:avLst/>
          </a:prstGeom>
        </p:spPr>
      </p:pic>
      <p:graphicFrame>
        <p:nvGraphicFramePr>
          <p:cNvPr id="171" name="Table 170">
            <a:extLst>
              <a:ext uri="{FF2B5EF4-FFF2-40B4-BE49-F238E27FC236}">
                <a16:creationId xmlns:a16="http://schemas.microsoft.com/office/drawing/2014/main" id="{9C492C19-6A80-4944-BEDE-0CEE495A86BA}"/>
              </a:ext>
            </a:extLst>
          </p:cNvPr>
          <p:cNvGraphicFramePr>
            <a:graphicFrameLocks noGrp="1"/>
          </p:cNvGraphicFramePr>
          <p:nvPr>
            <p:extLst>
              <p:ext uri="{D42A27DB-BD31-4B8C-83A1-F6EECF244321}">
                <p14:modId xmlns:p14="http://schemas.microsoft.com/office/powerpoint/2010/main" val="746517267"/>
              </p:ext>
            </p:extLst>
          </p:nvPr>
        </p:nvGraphicFramePr>
        <p:xfrm>
          <a:off x="13059229" y="23048866"/>
          <a:ext cx="3428853" cy="2844800"/>
        </p:xfrm>
        <a:graphic>
          <a:graphicData uri="http://schemas.openxmlformats.org/drawingml/2006/table">
            <a:tbl>
              <a:tblPr/>
              <a:tblGrid>
                <a:gridCol w="609852">
                  <a:extLst>
                    <a:ext uri="{9D8B030D-6E8A-4147-A177-3AD203B41FA5}">
                      <a16:colId xmlns:a16="http://schemas.microsoft.com/office/drawing/2014/main" val="20000"/>
                    </a:ext>
                  </a:extLst>
                </a:gridCol>
                <a:gridCol w="2819001">
                  <a:extLst>
                    <a:ext uri="{9D8B030D-6E8A-4147-A177-3AD203B41FA5}">
                      <a16:colId xmlns:a16="http://schemas.microsoft.com/office/drawing/2014/main" val="20001"/>
                    </a:ext>
                  </a:extLst>
                </a:gridCol>
              </a:tblGrid>
              <a:tr h="378460">
                <a:tc>
                  <a:txBody>
                    <a:bodyPr/>
                    <a:lstStyle/>
                    <a:p>
                      <a:pPr algn="ctr" fontAlgn="ctr"/>
                      <a:r>
                        <a:rPr lang="en-US" sz="2000" b="1" i="0" u="none" strike="noStrike" dirty="0">
                          <a:solidFill>
                            <a:srgbClr val="000000"/>
                          </a:solidFill>
                          <a:effectLst/>
                          <a:latin typeface="Times New Roman"/>
                          <a:cs typeface="Times New Roman"/>
                        </a:rPr>
                        <a:t>No. Vars.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Times New Roman"/>
                          <a:cs typeface="Times New Roman"/>
                        </a:rPr>
                        <a:t>Variable Name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316">
                <a:tc>
                  <a:txBody>
                    <a:bodyPr/>
                    <a:lstStyle/>
                    <a:p>
                      <a:pPr algn="ctr" fontAlgn="ctr"/>
                      <a:r>
                        <a:rPr lang="en-US" sz="2000" b="0" i="0" u="none" strike="noStrike" dirty="0">
                          <a:solidFill>
                            <a:srgbClr val="000000"/>
                          </a:solidFill>
                          <a:effectLst/>
                          <a:latin typeface="Times New Roman"/>
                          <a:cs typeface="Times New Roman"/>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a:cs typeface="Times New Roman"/>
                        </a:rPr>
                        <a:t> Cloud  Water Content</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316">
                <a:tc>
                  <a:txBody>
                    <a:bodyPr/>
                    <a:lstStyle/>
                    <a:p>
                      <a:pPr algn="ctr" fontAlgn="ctr"/>
                      <a:r>
                        <a:rPr lang="en-US" sz="2000" b="0" i="0" u="none" strike="noStrike" dirty="0">
                          <a:solidFill>
                            <a:srgbClr val="000000"/>
                          </a:solidFill>
                          <a:effectLst/>
                          <a:latin typeface="Times New Roman"/>
                          <a:cs typeface="Times New Roman"/>
                        </a:rPr>
                        <a:t>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a:cs typeface="Times New Roman"/>
                        </a:rPr>
                        <a:t>Cloud Ice  Content</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5316">
                <a:tc>
                  <a:txBody>
                    <a:bodyPr/>
                    <a:lstStyle/>
                    <a:p>
                      <a:pPr algn="ctr" fontAlgn="ctr"/>
                      <a:r>
                        <a:rPr lang="en-US" sz="2000" b="0" i="0" u="none" strike="noStrike">
                          <a:solidFill>
                            <a:srgbClr val="000000"/>
                          </a:solidFill>
                          <a:effectLst/>
                          <a:latin typeface="Times New Roman"/>
                          <a:cs typeface="Times New Roman"/>
                        </a:rPr>
                        <a:t>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a:cs typeface="Times New Roman"/>
                        </a:rPr>
                        <a:t>Surface Pressure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5316">
                <a:tc>
                  <a:txBody>
                    <a:bodyPr/>
                    <a:lstStyle/>
                    <a:p>
                      <a:pPr algn="ctr" fontAlgn="ctr"/>
                      <a:r>
                        <a:rPr lang="en-US" sz="2000" b="0" i="0" u="none" strike="noStrike" dirty="0">
                          <a:solidFill>
                            <a:srgbClr val="000000"/>
                          </a:solidFill>
                          <a:effectLst/>
                          <a:latin typeface="Times New Roman"/>
                          <a:cs typeface="Times New Roman"/>
                        </a:rPr>
                        <a:t>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a:cs typeface="Times New Roman"/>
                        </a:rPr>
                        <a:t>Relative Humidity</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3774">
                <a:tc>
                  <a:txBody>
                    <a:bodyPr/>
                    <a:lstStyle/>
                    <a:p>
                      <a:pPr algn="ctr" fontAlgn="ctr"/>
                      <a:r>
                        <a:rPr lang="en-US" sz="2000" b="0" i="0" u="none" strike="noStrike">
                          <a:solidFill>
                            <a:srgbClr val="000000"/>
                          </a:solidFill>
                          <a:effectLst/>
                          <a:latin typeface="Times New Roman"/>
                          <a:cs typeface="Times New Roman"/>
                        </a:rPr>
                        <a:t>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a:cs typeface="Times New Roman"/>
                        </a:rPr>
                        <a:t>Cloud Cover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5316">
                <a:tc>
                  <a:txBody>
                    <a:bodyPr/>
                    <a:lstStyle/>
                    <a:p>
                      <a:pPr algn="ctr" fontAlgn="ctr"/>
                      <a:r>
                        <a:rPr lang="en-US" sz="2000" b="0" i="0" u="none" strike="noStrike">
                          <a:solidFill>
                            <a:srgbClr val="000000"/>
                          </a:solidFill>
                          <a:effectLst/>
                          <a:latin typeface="Times New Roman"/>
                          <a:cs typeface="Times New Roman"/>
                        </a:rPr>
                        <a:t>6</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de-DE" sz="2000" b="0" i="0" u="none" strike="noStrike" dirty="0">
                          <a:solidFill>
                            <a:srgbClr val="000000"/>
                          </a:solidFill>
                          <a:effectLst/>
                          <a:latin typeface="Times New Roman"/>
                          <a:cs typeface="Times New Roman"/>
                        </a:rPr>
                        <a:t>10m- U Wind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5316">
                <a:tc>
                  <a:txBody>
                    <a:bodyPr/>
                    <a:lstStyle/>
                    <a:p>
                      <a:pPr algn="ctr" fontAlgn="ctr"/>
                      <a:r>
                        <a:rPr lang="en-US" sz="2000" b="0" i="0" u="none" strike="noStrike" dirty="0">
                          <a:solidFill>
                            <a:srgbClr val="000000"/>
                          </a:solidFill>
                          <a:effectLst/>
                          <a:latin typeface="Times New Roman"/>
                          <a:cs typeface="Times New Roman"/>
                        </a:rPr>
                        <a:t>7</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a:cs typeface="Times New Roman"/>
                        </a:rPr>
                        <a:t>10m- V Wind</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72" name="Table 171">
            <a:extLst>
              <a:ext uri="{FF2B5EF4-FFF2-40B4-BE49-F238E27FC236}">
                <a16:creationId xmlns:a16="http://schemas.microsoft.com/office/drawing/2014/main" id="{32C244B1-C790-4E68-8B1B-7AFFC3734546}"/>
              </a:ext>
            </a:extLst>
          </p:cNvPr>
          <p:cNvGraphicFramePr>
            <a:graphicFrameLocks noGrp="1"/>
          </p:cNvGraphicFramePr>
          <p:nvPr>
            <p:extLst>
              <p:ext uri="{D42A27DB-BD31-4B8C-83A1-F6EECF244321}">
                <p14:modId xmlns:p14="http://schemas.microsoft.com/office/powerpoint/2010/main" val="109567723"/>
              </p:ext>
            </p:extLst>
          </p:nvPr>
        </p:nvGraphicFramePr>
        <p:xfrm>
          <a:off x="16616685" y="23049918"/>
          <a:ext cx="4127992" cy="2844800"/>
        </p:xfrm>
        <a:graphic>
          <a:graphicData uri="http://schemas.openxmlformats.org/drawingml/2006/table">
            <a:tbl>
              <a:tblPr/>
              <a:tblGrid>
                <a:gridCol w="734198">
                  <a:extLst>
                    <a:ext uri="{9D8B030D-6E8A-4147-A177-3AD203B41FA5}">
                      <a16:colId xmlns:a16="http://schemas.microsoft.com/office/drawing/2014/main" val="3565947341"/>
                    </a:ext>
                  </a:extLst>
                </a:gridCol>
                <a:gridCol w="3393794">
                  <a:extLst>
                    <a:ext uri="{9D8B030D-6E8A-4147-A177-3AD203B41FA5}">
                      <a16:colId xmlns:a16="http://schemas.microsoft.com/office/drawing/2014/main" val="1147116894"/>
                    </a:ext>
                  </a:extLst>
                </a:gridCol>
              </a:tblGrid>
              <a:tr h="384833">
                <a:tc>
                  <a:txBody>
                    <a:bodyPr/>
                    <a:lstStyle/>
                    <a:p>
                      <a:pPr algn="ctr" fontAlgn="ctr"/>
                      <a:r>
                        <a:rPr lang="en-US" sz="2000" b="1" i="0" u="none" strike="noStrike" dirty="0">
                          <a:solidFill>
                            <a:srgbClr val="000000"/>
                          </a:solidFill>
                          <a:effectLst/>
                          <a:latin typeface="Times New Roman"/>
                          <a:cs typeface="Times New Roman"/>
                        </a:rPr>
                        <a:t>No. Vars.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Times New Roman"/>
                          <a:cs typeface="Times New Roman"/>
                        </a:rPr>
                        <a:t>Variable Name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2287312"/>
                  </a:ext>
                </a:extLst>
              </a:tr>
              <a:tr h="28888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000" b="0" i="0" u="none" strike="noStrike" dirty="0">
                          <a:solidFill>
                            <a:srgbClr val="000000"/>
                          </a:solidFill>
                          <a:effectLst/>
                          <a:latin typeface="Times New Roman"/>
                          <a:cs typeface="Times New Roman"/>
                        </a:rPr>
                        <a:t>8</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000" b="0" i="0" u="none" strike="noStrike" dirty="0">
                          <a:solidFill>
                            <a:srgbClr val="000000"/>
                          </a:solidFill>
                          <a:effectLst/>
                          <a:latin typeface="Times New Roman"/>
                          <a:cs typeface="Times New Roman"/>
                        </a:rPr>
                        <a:t>2-m Temperature</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2182439"/>
                  </a:ext>
                </a:extLst>
              </a:tr>
              <a:tr h="301886">
                <a:tc>
                  <a:txBody>
                    <a:bodyPr/>
                    <a:lstStyle/>
                    <a:p>
                      <a:pPr algn="ctr" fontAlgn="ctr"/>
                      <a:r>
                        <a:rPr lang="en-US" sz="2000" b="0" i="0" u="none" strike="noStrike" dirty="0">
                          <a:solidFill>
                            <a:srgbClr val="000000"/>
                          </a:solidFill>
                          <a:effectLst/>
                          <a:latin typeface="Times New Roman"/>
                          <a:cs typeface="Times New Roman"/>
                        </a:rPr>
                        <a:t>9</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a:cs typeface="Times New Roman"/>
                        </a:rPr>
                        <a:t>Surface solar radiation down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52912"/>
                  </a:ext>
                </a:extLst>
              </a:tr>
              <a:tr h="301886">
                <a:tc>
                  <a:txBody>
                    <a:bodyPr/>
                    <a:lstStyle/>
                    <a:p>
                      <a:pPr algn="ctr" fontAlgn="ctr"/>
                      <a:r>
                        <a:rPr lang="en-US" sz="2000" b="0" i="0" u="none" strike="noStrike" dirty="0">
                          <a:solidFill>
                            <a:srgbClr val="000000"/>
                          </a:solidFill>
                          <a:effectLst/>
                          <a:latin typeface="Times New Roman"/>
                          <a:cs typeface="Times New Roman"/>
                        </a:rPr>
                        <a:t>10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a:cs typeface="Times New Roman"/>
                        </a:rPr>
                        <a:t>Surface thermal radiation down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4978377"/>
                  </a:ext>
                </a:extLst>
              </a:tr>
              <a:tr h="206624">
                <a:tc>
                  <a:txBody>
                    <a:bodyPr/>
                    <a:lstStyle/>
                    <a:p>
                      <a:pPr algn="ctr" fontAlgn="ctr"/>
                      <a:r>
                        <a:rPr lang="en-US" sz="2000" b="0" i="0" u="none" strike="noStrike" dirty="0">
                          <a:solidFill>
                            <a:srgbClr val="000000"/>
                          </a:solidFill>
                          <a:effectLst/>
                          <a:latin typeface="Times New Roman"/>
                          <a:cs typeface="Times New Roman"/>
                        </a:rPr>
                        <a:t>11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a:cs typeface="Times New Roman"/>
                        </a:rPr>
                        <a:t>Top net solar radiation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3702610"/>
                  </a:ext>
                </a:extLst>
              </a:tr>
              <a:tr h="301886">
                <a:tc>
                  <a:txBody>
                    <a:bodyPr/>
                    <a:lstStyle/>
                    <a:p>
                      <a:pPr algn="ctr" fontAlgn="ctr"/>
                      <a:r>
                        <a:rPr lang="en-US" sz="2000" b="0" i="0" u="none" strike="noStrike" dirty="0">
                          <a:solidFill>
                            <a:srgbClr val="000000"/>
                          </a:solidFill>
                          <a:effectLst/>
                          <a:latin typeface="Times New Roman"/>
                          <a:cs typeface="Times New Roman"/>
                        </a:rPr>
                        <a:t>12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a:cs typeface="Times New Roman"/>
                        </a:rPr>
                        <a:t>Total precipitation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3346934"/>
                  </a:ext>
                </a:extLst>
              </a:tr>
              <a:tr h="301886">
                <a:tc>
                  <a:txBody>
                    <a:bodyPr/>
                    <a:lstStyle/>
                    <a:p>
                      <a:pPr algn="ctr" fontAlgn="ctr"/>
                      <a:r>
                        <a:rPr lang="en-US" sz="2000" b="0" i="0" u="none" strike="noStrike" dirty="0">
                          <a:solidFill>
                            <a:srgbClr val="000000"/>
                          </a:solidFill>
                          <a:effectLst/>
                          <a:latin typeface="Times New Roman"/>
                          <a:cs typeface="Times New Roman"/>
                        </a:rPr>
                        <a:t>13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a:cs typeface="Times New Roman"/>
                        </a:rPr>
                        <a:t>Heat Index</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0353990"/>
                  </a:ext>
                </a:extLst>
              </a:tr>
              <a:tr h="280981">
                <a:tc>
                  <a:txBody>
                    <a:bodyPr/>
                    <a:lstStyle/>
                    <a:p>
                      <a:pPr algn="ctr" fontAlgn="ctr"/>
                      <a:r>
                        <a:rPr lang="en-US" sz="2000" b="0" i="0" u="none" strike="noStrike" dirty="0">
                          <a:solidFill>
                            <a:srgbClr val="000000"/>
                          </a:solidFill>
                          <a:effectLst/>
                          <a:latin typeface="Times New Roman"/>
                          <a:cs typeface="Times New Roman"/>
                        </a:rPr>
                        <a:t>14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a:cs typeface="Times New Roman"/>
                        </a:rPr>
                        <a:t>Wind Speed</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5072206"/>
                  </a:ext>
                </a:extLst>
              </a:tr>
            </a:tbl>
          </a:graphicData>
        </a:graphic>
      </p:graphicFrame>
      <p:sp>
        <p:nvSpPr>
          <p:cNvPr id="174" name="Text Placeholder 6">
            <a:extLst>
              <a:ext uri="{FF2B5EF4-FFF2-40B4-BE49-F238E27FC236}">
                <a16:creationId xmlns:a16="http://schemas.microsoft.com/office/drawing/2014/main" id="{6CC906CD-EA4D-4D4E-8EC3-4E4353B7FFEF}"/>
              </a:ext>
            </a:extLst>
          </p:cNvPr>
          <p:cNvSpPr txBox="1">
            <a:spLocks/>
          </p:cNvSpPr>
          <p:nvPr/>
        </p:nvSpPr>
        <p:spPr>
          <a:xfrm>
            <a:off x="12599815" y="26171249"/>
            <a:ext cx="5079264" cy="523221"/>
          </a:xfrm>
          <a:prstGeom prst="rect">
            <a:avLst/>
          </a:prstGeom>
        </p:spPr>
        <p:txBody>
          <a:bodyPr/>
          <a:lstStyle>
            <a:lvl1pPr marL="0" indent="0" algn="ctr" defTabSz="4388945" rtl="0" eaLnBrk="1" latinLnBrk="0" hangingPunct="1">
              <a:lnSpc>
                <a:spcPct val="100000"/>
              </a:lnSpc>
              <a:spcBef>
                <a:spcPts val="4800"/>
              </a:spcBef>
              <a:buFont typeface="Arial" panose="020B0604020202020204" pitchFamily="34" charset="0"/>
              <a:buNone/>
              <a:defRPr sz="4800" b="1" kern="1200">
                <a:solidFill>
                  <a:srgbClr val="006600"/>
                </a:solidFill>
                <a:latin typeface="+mn-lt"/>
                <a:ea typeface="+mn-ea"/>
                <a:cs typeface="+mn-cs"/>
              </a:defRPr>
            </a:lvl1pPr>
            <a:lvl2pPr marL="3291708" indent="-1097236" algn="l" defTabSz="4388945" rtl="0" eaLnBrk="1" latinLnBrk="0" hangingPunct="1">
              <a:lnSpc>
                <a:spcPct val="90000"/>
              </a:lnSpc>
              <a:spcBef>
                <a:spcPts val="2400"/>
              </a:spcBef>
              <a:buFont typeface="Arial" panose="020B0604020202020204" pitchFamily="34" charset="0"/>
              <a:buChar char="•"/>
              <a:defRPr sz="11520" kern="1200">
                <a:solidFill>
                  <a:srgbClr val="006600"/>
                </a:solidFill>
                <a:latin typeface="+mn-lt"/>
                <a:ea typeface="+mn-ea"/>
                <a:cs typeface="+mn-cs"/>
              </a:defRPr>
            </a:lvl2pPr>
            <a:lvl3pPr marL="5486180" indent="-1097236" algn="l" defTabSz="4388945"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653"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8777888" indent="0" algn="l" defTabSz="4388945"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5pPr>
            <a:lvl6pPr marL="12069598"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070"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8541"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014" indent="-1097236" algn="l" defTabSz="4388945"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a:spcBef>
                <a:spcPts val="0"/>
              </a:spcBef>
            </a:pPr>
            <a:r>
              <a:rPr lang="en-US" sz="3600" dirty="0">
                <a:solidFill>
                  <a:srgbClr val="C00000"/>
                </a:solidFill>
                <a:latin typeface="Times New Roman" panose="02020603050405020304" pitchFamily="18" charset="0"/>
                <a:cs typeface="Times New Roman" panose="02020603050405020304" pitchFamily="18" charset="0"/>
              </a:rPr>
              <a:t>5.2. Evaluation Metrics</a:t>
            </a:r>
          </a:p>
        </p:txBody>
      </p:sp>
      <p:sp>
        <p:nvSpPr>
          <p:cNvPr id="176" name="Rectangle 175">
            <a:extLst>
              <a:ext uri="{FF2B5EF4-FFF2-40B4-BE49-F238E27FC236}">
                <a16:creationId xmlns:a16="http://schemas.microsoft.com/office/drawing/2014/main" id="{940C8EED-8A69-435E-98A7-17BC8C90185D}"/>
              </a:ext>
            </a:extLst>
          </p:cNvPr>
          <p:cNvSpPr/>
          <p:nvPr/>
        </p:nvSpPr>
        <p:spPr>
          <a:xfrm>
            <a:off x="12490989" y="28665264"/>
            <a:ext cx="15690810"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where </a:t>
            </a:r>
            <a:r>
              <a:rPr lang="en-US" sz="2800" b="1" i="1"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 is the solar power forecast and </a:t>
            </a:r>
            <a:r>
              <a:rPr lang="en-US" sz="2800" b="1" i="1" dirty="0">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 is the observed value of the solar power. </a:t>
            </a:r>
            <a:r>
              <a:rPr lang="en-US" sz="2800" b="1" i="1"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 and </a:t>
            </a:r>
            <a:r>
              <a:rPr lang="en-US" sz="2800" b="1" i="1" dirty="0">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 are normalized to the nominal installed capacity of the solar power system, </a:t>
            </a:r>
            <a:r>
              <a:rPr lang="en-US" sz="2800" b="1"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is the number of evaluated forecasts.</a:t>
            </a:r>
          </a:p>
        </p:txBody>
      </p:sp>
      <p:sp>
        <p:nvSpPr>
          <p:cNvPr id="177" name="Rectangle 176">
            <a:extLst>
              <a:ext uri="{FF2B5EF4-FFF2-40B4-BE49-F238E27FC236}">
                <a16:creationId xmlns:a16="http://schemas.microsoft.com/office/drawing/2014/main" id="{EFF36BC7-E8E2-4854-826C-69B476EEF9F2}"/>
              </a:ext>
            </a:extLst>
          </p:cNvPr>
          <p:cNvSpPr/>
          <p:nvPr/>
        </p:nvSpPr>
        <p:spPr>
          <a:xfrm>
            <a:off x="12555915" y="31242713"/>
            <a:ext cx="15812380"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forecasts of  the persistence model (3) and the combined forecasts by the simple average (4) are used as benchmarks for a comparison with other individual and ensemble forecasts of PV solar power.</a:t>
            </a:r>
          </a:p>
        </p:txBody>
      </p:sp>
      <p:grpSp>
        <p:nvGrpSpPr>
          <p:cNvPr id="181" name="Group 180">
            <a:extLst>
              <a:ext uri="{FF2B5EF4-FFF2-40B4-BE49-F238E27FC236}">
                <a16:creationId xmlns:a16="http://schemas.microsoft.com/office/drawing/2014/main" id="{206C0B28-31B4-46D7-9ADD-1F63C8119C7B}"/>
              </a:ext>
            </a:extLst>
          </p:cNvPr>
          <p:cNvGrpSpPr/>
          <p:nvPr/>
        </p:nvGrpSpPr>
        <p:grpSpPr>
          <a:xfrm>
            <a:off x="21945600" y="27120675"/>
            <a:ext cx="4388246" cy="1268552"/>
            <a:chOff x="18654232" y="8167330"/>
            <a:chExt cx="4388246" cy="1268552"/>
          </a:xfrm>
        </p:grpSpPr>
        <mc:AlternateContent xmlns:mc="http://schemas.openxmlformats.org/markup-compatibility/2006" xmlns:a14="http://schemas.microsoft.com/office/drawing/2010/main">
          <mc:Choice Requires="a14">
            <p:sp>
              <p:nvSpPr>
                <p:cNvPr id="182" name="Rectangle 181">
                  <a:extLst>
                    <a:ext uri="{FF2B5EF4-FFF2-40B4-BE49-F238E27FC236}">
                      <a16:creationId xmlns:a16="http://schemas.microsoft.com/office/drawing/2014/main" id="{B6F0BD3C-3A88-4697-BF7E-65CFF6E67A10}"/>
                    </a:ext>
                  </a:extLst>
                </p:cNvPr>
                <p:cNvSpPr/>
                <p:nvPr/>
              </p:nvSpPr>
              <p:spPr>
                <a:xfrm>
                  <a:off x="18654232" y="8167330"/>
                  <a:ext cx="3582904" cy="126855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rPr>
                          <m:t>𝑀𝐵𝐸</m:t>
                        </m:r>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i="1">
                                <a:latin typeface="Cambria Math" panose="02040503050406030204" pitchFamily="18" charset="0"/>
                              </a:rPr>
                              <m:t>𝑛</m:t>
                            </m:r>
                          </m:den>
                        </m:f>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0">
                                <a:latin typeface="Cambria Math" panose="02040503050406030204" pitchFamily="18" charset="0"/>
                              </a:rPr>
                              <m:t>=1</m:t>
                            </m:r>
                          </m:sub>
                          <m:sup>
                            <m:r>
                              <a:rPr lang="en-US" sz="2800" i="1">
                                <a:latin typeface="Cambria Math" panose="02040503050406030204" pitchFamily="18" charset="0"/>
                              </a:rPr>
                              <m:t>𝑛</m:t>
                            </m:r>
                          </m:sup>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r>
                                          <a:rPr lang="en-US" sz="2800" i="1">
                                            <a:latin typeface="Cambria Math" panose="02040503050406030204" pitchFamily="18" charset="0"/>
                                          </a:rPr>
                                          <m:t>𝑖</m:t>
                                        </m:r>
                                      </m:sub>
                                    </m:sSub>
                                    <m:r>
                                      <a:rPr lang="en-US" sz="2800" i="0">
                                        <a:latin typeface="Cambria Math" panose="02040503050406030204" pitchFamily="18" charset="0"/>
                                      </a:rPr>
                                      <m:t>−</m:t>
                                    </m:r>
                                    <m:r>
                                      <a:rPr lang="en-US" sz="2800" i="1">
                                        <a:latin typeface="Cambria Math" panose="02040503050406030204" pitchFamily="18" charset="0"/>
                                      </a:rPr>
                                      <m:t>𝐹</m:t>
                                    </m:r>
                                  </m:e>
                                  <m:sub>
                                    <m:r>
                                      <a:rPr lang="en-US" sz="2800" i="1">
                                        <a:latin typeface="Cambria Math" panose="02040503050406030204" pitchFamily="18" charset="0"/>
                                      </a:rPr>
                                      <m:t>𝑖</m:t>
                                    </m:r>
                                  </m:sub>
                                </m:sSub>
                              </m:e>
                            </m:d>
                          </m:e>
                        </m:nary>
                      </m:oMath>
                    </m:oMathPara>
                  </a14:m>
                  <a:endParaRPr lang="en-US" sz="2800" dirty="0"/>
                </a:p>
              </p:txBody>
            </p:sp>
          </mc:Choice>
          <mc:Fallback xmlns="">
            <p:sp>
              <p:nvSpPr>
                <p:cNvPr id="34" name="Rectangle 33">
                  <a:extLst>
                    <a:ext uri="{FF2B5EF4-FFF2-40B4-BE49-F238E27FC236}">
                      <a16:creationId xmlns:a16="http://schemas.microsoft.com/office/drawing/2014/main" id="{C58D2E33-CF9B-429B-8D96-584AE4716E98}"/>
                    </a:ext>
                  </a:extLst>
                </p:cNvPr>
                <p:cNvSpPr>
                  <a:spLocks noRot="1" noChangeAspect="1" noMove="1" noResize="1" noEditPoints="1" noAdjustHandles="1" noChangeArrowheads="1" noChangeShapeType="1" noTextEdit="1"/>
                </p:cNvSpPr>
                <p:nvPr/>
              </p:nvSpPr>
              <p:spPr>
                <a:xfrm>
                  <a:off x="18654232" y="8167330"/>
                  <a:ext cx="3582904" cy="1268552"/>
                </a:xfrm>
                <a:prstGeom prst="rect">
                  <a:avLst/>
                </a:prstGeom>
                <a:blipFill>
                  <a:blip r:embed="rId18"/>
                  <a:stretch>
                    <a:fillRect/>
                  </a:stretch>
                </a:blipFill>
              </p:spPr>
              <p:txBody>
                <a:bodyPr/>
                <a:lstStyle/>
                <a:p>
                  <a:r>
                    <a:rPr lang="en-US">
                      <a:noFill/>
                    </a:rPr>
                    <a:t> </a:t>
                  </a:r>
                </a:p>
              </p:txBody>
            </p:sp>
          </mc:Fallback>
        </mc:AlternateContent>
        <p:sp>
          <p:nvSpPr>
            <p:cNvPr id="183" name="TextBox 182">
              <a:extLst>
                <a:ext uri="{FF2B5EF4-FFF2-40B4-BE49-F238E27FC236}">
                  <a16:creationId xmlns:a16="http://schemas.microsoft.com/office/drawing/2014/main" id="{71079FAC-A5EE-445C-AA6E-622F16C447CA}"/>
                </a:ext>
              </a:extLst>
            </p:cNvPr>
            <p:cNvSpPr txBox="1"/>
            <p:nvPr/>
          </p:nvSpPr>
          <p:spPr>
            <a:xfrm>
              <a:off x="22258289" y="8539996"/>
              <a:ext cx="784189"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  (2)</a:t>
              </a:r>
            </a:p>
          </p:txBody>
        </p:sp>
      </p:grpSp>
      <p:grpSp>
        <p:nvGrpSpPr>
          <p:cNvPr id="201" name="Group 200">
            <a:extLst>
              <a:ext uri="{FF2B5EF4-FFF2-40B4-BE49-F238E27FC236}">
                <a16:creationId xmlns:a16="http://schemas.microsoft.com/office/drawing/2014/main" id="{E05B9299-F3DA-4F43-9456-1D4D4F6D14F1}"/>
              </a:ext>
            </a:extLst>
          </p:cNvPr>
          <p:cNvGrpSpPr/>
          <p:nvPr/>
        </p:nvGrpSpPr>
        <p:grpSpPr>
          <a:xfrm>
            <a:off x="12934003" y="26873461"/>
            <a:ext cx="5191799" cy="1768626"/>
            <a:chOff x="12475948" y="7862068"/>
            <a:chExt cx="5191799" cy="1768626"/>
          </a:xfrm>
        </p:grpSpPr>
        <mc:AlternateContent xmlns:mc="http://schemas.openxmlformats.org/markup-compatibility/2006" xmlns:a14="http://schemas.microsoft.com/office/drawing/2010/main">
          <mc:Choice Requires="a14">
            <p:sp>
              <p:nvSpPr>
                <p:cNvPr id="203" name="Rectangle 202">
                  <a:extLst>
                    <a:ext uri="{FF2B5EF4-FFF2-40B4-BE49-F238E27FC236}">
                      <a16:creationId xmlns:a16="http://schemas.microsoft.com/office/drawing/2014/main" id="{D09796CD-85D8-4761-AC8F-534CB152E5E2}"/>
                    </a:ext>
                  </a:extLst>
                </p:cNvPr>
                <p:cNvSpPr/>
                <p:nvPr/>
              </p:nvSpPr>
              <p:spPr>
                <a:xfrm>
                  <a:off x="12475948" y="7862068"/>
                  <a:ext cx="4206921" cy="1768626"/>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rPr>
                          <m:t>𝑅𝑀𝑆𝐸</m:t>
                        </m:r>
                        <m:r>
                          <a:rPr lang="en-US" sz="2800" i="1">
                            <a:latin typeface="Cambria Math" panose="02040503050406030204" pitchFamily="18" charset="0"/>
                          </a:rPr>
                          <m:t>=</m:t>
                        </m:r>
                        <m:rad>
                          <m:radPr>
                            <m:degHide m:val="on"/>
                            <m:ctrlPr>
                              <a:rPr lang="en-US" sz="2800" i="1">
                                <a:latin typeface="Cambria Math" panose="02040503050406030204" pitchFamily="18" charset="0"/>
                              </a:rPr>
                            </m:ctrlPr>
                          </m:radPr>
                          <m:deg/>
                          <m:e>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𝑛</m:t>
                                </m:r>
                              </m:den>
                            </m:f>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r>
                                  <a:rPr lang="en-US" sz="2800" i="1">
                                    <a:latin typeface="Cambria Math" panose="02040503050406030204" pitchFamily="18" charset="0"/>
                                  </a:rPr>
                                  <m:t>(</m:t>
                                </m:r>
                                <m:sSup>
                                  <m:sSupPr>
                                    <m:ctrlPr>
                                      <a:rPr lang="en-US" sz="2800" i="1">
                                        <a:latin typeface="Cambria Math" panose="02040503050406030204" pitchFamily="18" charset="0"/>
                                      </a:rPr>
                                    </m:ctrlPr>
                                  </m:sSupPr>
                                  <m:e>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i="1">
                                            <a:latin typeface="Cambria Math" panose="02040503050406030204" pitchFamily="18" charset="0"/>
                                          </a:rPr>
                                          <m:t>𝐹</m:t>
                                        </m:r>
                                      </m:e>
                                      <m:sub>
                                        <m:r>
                                          <a:rPr lang="en-US" sz="2800" i="1">
                                            <a:latin typeface="Cambria Math" panose="02040503050406030204" pitchFamily="18" charset="0"/>
                                          </a:rPr>
                                          <m:t>𝑖</m:t>
                                        </m:r>
                                      </m:sub>
                                    </m:sSub>
                                    <m:r>
                                      <a:rPr lang="en-US" sz="2800" i="1">
                                        <a:latin typeface="Cambria Math" panose="02040503050406030204" pitchFamily="18" charset="0"/>
                                      </a:rPr>
                                      <m:t>)</m:t>
                                    </m:r>
                                  </m:e>
                                  <m:sup>
                                    <m:r>
                                      <a:rPr lang="en-US" sz="2800" i="1">
                                        <a:latin typeface="Cambria Math" panose="02040503050406030204" pitchFamily="18" charset="0"/>
                                      </a:rPr>
                                      <m:t>2</m:t>
                                    </m:r>
                                  </m:sup>
                                </m:sSup>
                              </m:e>
                            </m:nary>
                          </m:e>
                        </m:rad>
                      </m:oMath>
                    </m:oMathPara>
                  </a14:m>
                  <a:endParaRPr lang="en-US" sz="2800" i="1" dirty="0">
                    <a:latin typeface="Cambria Math" panose="02040503050406030204" pitchFamily="18" charset="0"/>
                  </a:endParaRPr>
                </a:p>
              </p:txBody>
            </p:sp>
          </mc:Choice>
          <mc:Fallback xmlns="">
            <p:sp>
              <p:nvSpPr>
                <p:cNvPr id="45" name="Rectangle 44">
                  <a:extLst>
                    <a:ext uri="{FF2B5EF4-FFF2-40B4-BE49-F238E27FC236}">
                      <a16:creationId xmlns:a16="http://schemas.microsoft.com/office/drawing/2014/main" id="{3821F3B5-0CDF-4D5C-AE56-0708819937B3}"/>
                    </a:ext>
                  </a:extLst>
                </p:cNvPr>
                <p:cNvSpPr>
                  <a:spLocks noRot="1" noChangeAspect="1" noMove="1" noResize="1" noEditPoints="1" noAdjustHandles="1" noChangeArrowheads="1" noChangeShapeType="1" noTextEdit="1"/>
                </p:cNvSpPr>
                <p:nvPr/>
              </p:nvSpPr>
              <p:spPr>
                <a:xfrm>
                  <a:off x="12475948" y="7862068"/>
                  <a:ext cx="4206921" cy="1768626"/>
                </a:xfrm>
                <a:prstGeom prst="rect">
                  <a:avLst/>
                </a:prstGeom>
                <a:blipFill>
                  <a:blip r:embed="rId19"/>
                  <a:stretch>
                    <a:fillRect/>
                  </a:stretch>
                </a:blipFill>
              </p:spPr>
              <p:txBody>
                <a:bodyPr/>
                <a:lstStyle/>
                <a:p>
                  <a:r>
                    <a:rPr lang="en-US">
                      <a:noFill/>
                    </a:rPr>
                    <a:t> </a:t>
                  </a:r>
                </a:p>
              </p:txBody>
            </p:sp>
          </mc:Fallback>
        </mc:AlternateContent>
        <p:sp>
          <p:nvSpPr>
            <p:cNvPr id="204" name="TextBox 203">
              <a:extLst>
                <a:ext uri="{FF2B5EF4-FFF2-40B4-BE49-F238E27FC236}">
                  <a16:creationId xmlns:a16="http://schemas.microsoft.com/office/drawing/2014/main" id="{D283840D-64FC-4012-A723-FD0BA94B13F0}"/>
                </a:ext>
              </a:extLst>
            </p:cNvPr>
            <p:cNvSpPr txBox="1"/>
            <p:nvPr/>
          </p:nvSpPr>
          <p:spPr>
            <a:xfrm>
              <a:off x="16704022" y="8483977"/>
              <a:ext cx="963725"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    (1)</a:t>
              </a:r>
            </a:p>
          </p:txBody>
        </p:sp>
      </p:grpSp>
      <p:graphicFrame>
        <p:nvGraphicFramePr>
          <p:cNvPr id="12" name="Table 11">
            <a:extLst>
              <a:ext uri="{FF2B5EF4-FFF2-40B4-BE49-F238E27FC236}">
                <a16:creationId xmlns:a16="http://schemas.microsoft.com/office/drawing/2014/main" id="{0389E19D-6C4B-4098-8BD3-B19717E20293}"/>
              </a:ext>
            </a:extLst>
          </p:cNvPr>
          <p:cNvGraphicFramePr>
            <a:graphicFrameLocks noGrp="1"/>
          </p:cNvGraphicFramePr>
          <p:nvPr>
            <p:extLst>
              <p:ext uri="{D42A27DB-BD31-4B8C-83A1-F6EECF244321}">
                <p14:modId xmlns:p14="http://schemas.microsoft.com/office/powerpoint/2010/main" val="513235827"/>
              </p:ext>
            </p:extLst>
          </p:nvPr>
        </p:nvGraphicFramePr>
        <p:xfrm>
          <a:off x="28643942" y="12444712"/>
          <a:ext cx="7267433" cy="4506525"/>
        </p:xfrm>
        <a:graphic>
          <a:graphicData uri="http://schemas.openxmlformats.org/drawingml/2006/table">
            <a:tbl>
              <a:tblPr/>
              <a:tblGrid>
                <a:gridCol w="1645920">
                  <a:extLst>
                    <a:ext uri="{9D8B030D-6E8A-4147-A177-3AD203B41FA5}">
                      <a16:colId xmlns:a16="http://schemas.microsoft.com/office/drawing/2014/main" val="1761051533"/>
                    </a:ext>
                  </a:extLst>
                </a:gridCol>
                <a:gridCol w="880729">
                  <a:extLst>
                    <a:ext uri="{9D8B030D-6E8A-4147-A177-3AD203B41FA5}">
                      <a16:colId xmlns:a16="http://schemas.microsoft.com/office/drawing/2014/main" val="1323729149"/>
                    </a:ext>
                  </a:extLst>
                </a:gridCol>
                <a:gridCol w="880729">
                  <a:extLst>
                    <a:ext uri="{9D8B030D-6E8A-4147-A177-3AD203B41FA5}">
                      <a16:colId xmlns:a16="http://schemas.microsoft.com/office/drawing/2014/main" val="4134304683"/>
                    </a:ext>
                  </a:extLst>
                </a:gridCol>
                <a:gridCol w="880729">
                  <a:extLst>
                    <a:ext uri="{9D8B030D-6E8A-4147-A177-3AD203B41FA5}">
                      <a16:colId xmlns:a16="http://schemas.microsoft.com/office/drawing/2014/main" val="883765166"/>
                    </a:ext>
                  </a:extLst>
                </a:gridCol>
                <a:gridCol w="880729">
                  <a:extLst>
                    <a:ext uri="{9D8B030D-6E8A-4147-A177-3AD203B41FA5}">
                      <a16:colId xmlns:a16="http://schemas.microsoft.com/office/drawing/2014/main" val="372839405"/>
                    </a:ext>
                  </a:extLst>
                </a:gridCol>
                <a:gridCol w="1092757">
                  <a:extLst>
                    <a:ext uri="{9D8B030D-6E8A-4147-A177-3AD203B41FA5}">
                      <a16:colId xmlns:a16="http://schemas.microsoft.com/office/drawing/2014/main" val="4050198228"/>
                    </a:ext>
                  </a:extLst>
                </a:gridCol>
                <a:gridCol w="1005840">
                  <a:extLst>
                    <a:ext uri="{9D8B030D-6E8A-4147-A177-3AD203B41FA5}">
                      <a16:colId xmlns:a16="http://schemas.microsoft.com/office/drawing/2014/main" val="1455305294"/>
                    </a:ext>
                  </a:extLst>
                </a:gridCol>
              </a:tblGrid>
              <a:tr h="153074">
                <a:tc rowSpan="2">
                  <a:txBody>
                    <a:bodyPr/>
                    <a:lstStyle/>
                    <a:p>
                      <a:pPr algn="ctr" fontAlgn="ctr"/>
                      <a:r>
                        <a:rPr lang="en-US" sz="1800" b="1" i="0" u="none" strike="noStrike" dirty="0">
                          <a:solidFill>
                            <a:srgbClr val="000000"/>
                          </a:solidFill>
                          <a:effectLst/>
                          <a:latin typeface="Times New Roman" panose="02020603050405020304" pitchFamily="18" charset="0"/>
                        </a:rPr>
                        <a:t>Month</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r>
                        <a:rPr lang="en-US" sz="2000" b="1" i="0" u="none" strike="noStrike" dirty="0">
                          <a:solidFill>
                            <a:srgbClr val="000000"/>
                          </a:solidFill>
                          <a:effectLst/>
                          <a:latin typeface="Times New Roman" panose="02020603050405020304" pitchFamily="18" charset="0"/>
                          <a:cs typeface="Times New Roman" panose="02020603050405020304" pitchFamily="18" charset="0"/>
                        </a:rPr>
                        <a:t>RMSE</a:t>
                      </a:r>
                    </a:p>
                  </a:txBody>
                  <a:tcPr marL="5287" marR="5287" marT="52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86754708"/>
                  </a:ext>
                </a:extLst>
              </a:tr>
              <a:tr h="147186">
                <a:tc vMerge="1">
                  <a:txBody>
                    <a:bodyPr/>
                    <a:lstStyle/>
                    <a:p>
                      <a:endParaRPr lang="en-US"/>
                    </a:p>
                  </a:txBody>
                  <a:tcPr/>
                </a:tc>
                <a:tc>
                  <a:txBody>
                    <a:bodyPr/>
                    <a:lstStyle/>
                    <a:p>
                      <a:pPr algn="ctr" fontAlgn="ctr"/>
                      <a:r>
                        <a:rPr lang="en-US" sz="1800" b="1" i="0" u="none" strike="noStrike" dirty="0">
                          <a:solidFill>
                            <a:srgbClr val="000000"/>
                          </a:solidFill>
                          <a:effectLst/>
                          <a:latin typeface="Times New Roman" panose="02020603050405020304" pitchFamily="18" charset="0"/>
                          <a:cs typeface="Times New Roman" panose="02020603050405020304" pitchFamily="18" charset="0"/>
                        </a:rPr>
                        <a:t>Persist.</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cs typeface="Times New Roman" panose="02020603050405020304" pitchFamily="18" charset="0"/>
                        </a:rPr>
                        <a:t>MLR</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cs typeface="Times New Roman" panose="02020603050405020304" pitchFamily="18" charset="0"/>
                        </a:rPr>
                        <a:t>ANN</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cs typeface="Times New Roman" panose="02020603050405020304" pitchFamily="18" charset="0"/>
                        </a:rPr>
                        <a:t>SVR</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Times New Roman" panose="02020603050405020304" pitchFamily="18" charset="0"/>
                          <a:cs typeface="Times New Roman" panose="02020603050405020304" pitchFamily="18" charset="0"/>
                        </a:rPr>
                        <a:t>Average</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Times New Roman" panose="02020603050405020304" pitchFamily="18" charset="0"/>
                          <a:cs typeface="Times New Roman" panose="02020603050405020304" pitchFamily="18" charset="0"/>
                        </a:rPr>
                        <a:t>Ensemble</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584205"/>
                  </a:ext>
                </a:extLst>
              </a:tr>
              <a:tr h="176622">
                <a:tc>
                  <a:txBody>
                    <a:bodyPr/>
                    <a:lstStyle/>
                    <a:p>
                      <a:pPr algn="ctr" fontAlgn="b"/>
                      <a:r>
                        <a:rPr lang="en-US" sz="1800" b="0" i="0" u="none" strike="noStrike" dirty="0">
                          <a:solidFill>
                            <a:srgbClr val="000000"/>
                          </a:solidFill>
                          <a:effectLst/>
                          <a:latin typeface="Times New Roman" panose="02020603050405020304" pitchFamily="18" charset="0"/>
                        </a:rPr>
                        <a:t>June</a:t>
                      </a:r>
                    </a:p>
                  </a:txBody>
                  <a:tcPr marL="5287" marR="5287" marT="52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0.1285</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0.0745</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0.0680</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0.0726</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0.0682</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0.0675</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631431"/>
                  </a:ext>
                </a:extLst>
              </a:tr>
              <a:tr h="153074">
                <a:tc>
                  <a:txBody>
                    <a:bodyPr/>
                    <a:lstStyle/>
                    <a:p>
                      <a:pPr algn="ctr" fontAlgn="b"/>
                      <a:r>
                        <a:rPr lang="en-US" sz="1800" b="0" i="0" u="none" strike="noStrike">
                          <a:solidFill>
                            <a:srgbClr val="000000"/>
                          </a:solidFill>
                          <a:effectLst/>
                          <a:latin typeface="Times New Roman" panose="02020603050405020304" pitchFamily="18" charset="0"/>
                        </a:rPr>
                        <a:t>July</a:t>
                      </a:r>
                    </a:p>
                  </a:txBody>
                  <a:tcPr marL="5287" marR="5287" marT="52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0.1166</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0.0926</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0.0865</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0.0831</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0.0890</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0.0870</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5345558"/>
                  </a:ext>
                </a:extLst>
              </a:tr>
              <a:tr h="153074">
                <a:tc>
                  <a:txBody>
                    <a:bodyPr/>
                    <a:lstStyle/>
                    <a:p>
                      <a:pPr algn="ctr" fontAlgn="b"/>
                      <a:r>
                        <a:rPr lang="en-US" sz="1800" b="0" i="0" u="none" strike="noStrike">
                          <a:solidFill>
                            <a:srgbClr val="000000"/>
                          </a:solidFill>
                          <a:effectLst/>
                          <a:latin typeface="Times New Roman" panose="02020603050405020304" pitchFamily="18" charset="0"/>
                        </a:rPr>
                        <a:t>August</a:t>
                      </a:r>
                    </a:p>
                  </a:txBody>
                  <a:tcPr marL="5287" marR="5287" marT="52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0.1633</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0.0864</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0.0811</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0.0793</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0.0812</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0.0782</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5910146"/>
                  </a:ext>
                </a:extLst>
              </a:tr>
              <a:tr h="153074">
                <a:tc>
                  <a:txBody>
                    <a:bodyPr/>
                    <a:lstStyle/>
                    <a:p>
                      <a:pPr algn="ctr" fontAlgn="b"/>
                      <a:r>
                        <a:rPr lang="en-US" sz="1800" b="0" i="0" u="none" strike="noStrike">
                          <a:solidFill>
                            <a:srgbClr val="000000"/>
                          </a:solidFill>
                          <a:effectLst/>
                          <a:latin typeface="Times New Roman" panose="02020603050405020304" pitchFamily="18" charset="0"/>
                        </a:rPr>
                        <a:t>September</a:t>
                      </a:r>
                    </a:p>
                  </a:txBody>
                  <a:tcPr marL="5287" marR="5287" marT="52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0.1343</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0.0738</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0.0724</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0.0776</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0.0704</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0.0728</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336091"/>
                  </a:ext>
                </a:extLst>
              </a:tr>
              <a:tr h="153074">
                <a:tc>
                  <a:txBody>
                    <a:bodyPr/>
                    <a:lstStyle/>
                    <a:p>
                      <a:pPr algn="ctr" fontAlgn="b"/>
                      <a:r>
                        <a:rPr lang="en-US" sz="1800" b="0" i="0" u="none" strike="noStrike">
                          <a:solidFill>
                            <a:srgbClr val="000000"/>
                          </a:solidFill>
                          <a:effectLst/>
                          <a:latin typeface="Times New Roman" panose="02020603050405020304" pitchFamily="18" charset="0"/>
                        </a:rPr>
                        <a:t>October</a:t>
                      </a:r>
                    </a:p>
                  </a:txBody>
                  <a:tcPr marL="5287" marR="5287" marT="52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0.1353</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0.0723</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0.0670</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0.0648</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0.0664</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0.0637</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4134031"/>
                  </a:ext>
                </a:extLst>
              </a:tr>
              <a:tr h="153074">
                <a:tc>
                  <a:txBody>
                    <a:bodyPr/>
                    <a:lstStyle/>
                    <a:p>
                      <a:pPr algn="ctr" fontAlgn="b"/>
                      <a:r>
                        <a:rPr lang="en-US" sz="1800" b="0" i="0" u="none" strike="noStrike">
                          <a:solidFill>
                            <a:srgbClr val="000000"/>
                          </a:solidFill>
                          <a:effectLst/>
                          <a:latin typeface="Times New Roman" panose="02020603050405020304" pitchFamily="18" charset="0"/>
                        </a:rPr>
                        <a:t>November</a:t>
                      </a:r>
                    </a:p>
                  </a:txBody>
                  <a:tcPr marL="5287" marR="5287" marT="52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0.1542</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0.0793</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0.0665</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0.0679</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0.0672</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0.0676</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885959"/>
                  </a:ext>
                </a:extLst>
              </a:tr>
              <a:tr h="153074">
                <a:tc>
                  <a:txBody>
                    <a:bodyPr/>
                    <a:lstStyle/>
                    <a:p>
                      <a:pPr algn="ctr" fontAlgn="b"/>
                      <a:r>
                        <a:rPr lang="en-US" sz="1800" b="0" i="0" u="none" strike="noStrike">
                          <a:solidFill>
                            <a:srgbClr val="000000"/>
                          </a:solidFill>
                          <a:effectLst/>
                          <a:latin typeface="Times New Roman" panose="02020603050405020304" pitchFamily="18" charset="0"/>
                        </a:rPr>
                        <a:t>December</a:t>
                      </a:r>
                    </a:p>
                  </a:txBody>
                  <a:tcPr marL="5287" marR="5287" marT="52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0.1183</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0.0618</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0.0542</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0.0604</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0.0536</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0.0529</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8455359"/>
                  </a:ext>
                </a:extLst>
              </a:tr>
              <a:tr h="153074">
                <a:tc>
                  <a:txBody>
                    <a:bodyPr/>
                    <a:lstStyle/>
                    <a:p>
                      <a:pPr algn="ctr" fontAlgn="b"/>
                      <a:r>
                        <a:rPr lang="en-US" sz="1800" b="0" i="0" u="none" strike="noStrike">
                          <a:solidFill>
                            <a:srgbClr val="000000"/>
                          </a:solidFill>
                          <a:effectLst/>
                          <a:latin typeface="Times New Roman" panose="02020603050405020304" pitchFamily="18" charset="0"/>
                        </a:rPr>
                        <a:t>January</a:t>
                      </a:r>
                    </a:p>
                  </a:txBody>
                  <a:tcPr marL="5287" marR="5287" marT="52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0.1235</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0.0705</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0.0526</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0.0552</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0.0544</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0.0514</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6028143"/>
                  </a:ext>
                </a:extLst>
              </a:tr>
              <a:tr h="153074">
                <a:tc>
                  <a:txBody>
                    <a:bodyPr/>
                    <a:lstStyle/>
                    <a:p>
                      <a:pPr algn="ctr" fontAlgn="b"/>
                      <a:r>
                        <a:rPr lang="en-US" sz="1800" b="0" i="0" u="none" strike="noStrike">
                          <a:solidFill>
                            <a:srgbClr val="000000"/>
                          </a:solidFill>
                          <a:effectLst/>
                          <a:latin typeface="Times New Roman" panose="02020603050405020304" pitchFamily="18" charset="0"/>
                        </a:rPr>
                        <a:t>February</a:t>
                      </a:r>
                    </a:p>
                  </a:txBody>
                  <a:tcPr marL="5287" marR="5287" marT="52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0.1307</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0.0874</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0.0704</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0.0749</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0.0768</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0.0715</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1550010"/>
                  </a:ext>
                </a:extLst>
              </a:tr>
              <a:tr h="153074">
                <a:tc>
                  <a:txBody>
                    <a:bodyPr/>
                    <a:lstStyle/>
                    <a:p>
                      <a:pPr algn="ctr" fontAlgn="b"/>
                      <a:r>
                        <a:rPr lang="en-US" sz="1800" b="0" i="0" u="none" strike="noStrike">
                          <a:solidFill>
                            <a:srgbClr val="000000"/>
                          </a:solidFill>
                          <a:effectLst/>
                          <a:latin typeface="Times New Roman" panose="02020603050405020304" pitchFamily="18" charset="0"/>
                        </a:rPr>
                        <a:t>March</a:t>
                      </a:r>
                    </a:p>
                  </a:txBody>
                  <a:tcPr marL="5287" marR="5287" marT="52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0.1511</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0.0855</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0.0805</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0.0832</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0.0821</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0.0821</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8519400"/>
                  </a:ext>
                </a:extLst>
              </a:tr>
              <a:tr h="153074">
                <a:tc>
                  <a:txBody>
                    <a:bodyPr/>
                    <a:lstStyle/>
                    <a:p>
                      <a:pPr algn="ctr" fontAlgn="b"/>
                      <a:r>
                        <a:rPr lang="en-US" sz="1800" b="0" i="0" u="none" strike="noStrike" dirty="0">
                          <a:solidFill>
                            <a:srgbClr val="000000"/>
                          </a:solidFill>
                          <a:effectLst/>
                          <a:latin typeface="Times New Roman" panose="02020603050405020304" pitchFamily="18" charset="0"/>
                        </a:rPr>
                        <a:t>April</a:t>
                      </a:r>
                    </a:p>
                  </a:txBody>
                  <a:tcPr marL="5287" marR="5287" marT="52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0.1320</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0.0748</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0.0637</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0.0648</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0.0665</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0.0651</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0438595"/>
                  </a:ext>
                </a:extLst>
              </a:tr>
              <a:tr h="153074">
                <a:tc>
                  <a:txBody>
                    <a:bodyPr/>
                    <a:lstStyle/>
                    <a:p>
                      <a:pPr algn="ctr" fontAlgn="b"/>
                      <a:r>
                        <a:rPr lang="en-US" sz="1800" b="0" i="0" u="none" strike="noStrike">
                          <a:solidFill>
                            <a:srgbClr val="000000"/>
                          </a:solidFill>
                          <a:effectLst/>
                          <a:latin typeface="Times New Roman" panose="02020603050405020304" pitchFamily="18" charset="0"/>
                        </a:rPr>
                        <a:t>May</a:t>
                      </a:r>
                    </a:p>
                  </a:txBody>
                  <a:tcPr marL="5287" marR="5287" marT="52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0.1208</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0.0571</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0.0545</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cs typeface="Times New Roman" panose="02020603050405020304" pitchFamily="18" charset="0"/>
                        </a:rPr>
                        <a:t>0.0566</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0.0538</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cs typeface="Times New Roman" panose="02020603050405020304" pitchFamily="18" charset="0"/>
                        </a:rPr>
                        <a:t>0.0552</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3951287"/>
                  </a:ext>
                </a:extLst>
              </a:tr>
              <a:tr h="153074">
                <a:tc>
                  <a:txBody>
                    <a:bodyPr/>
                    <a:lstStyle/>
                    <a:p>
                      <a:pPr algn="ctr" fontAlgn="b"/>
                      <a:r>
                        <a:rPr lang="en-US" sz="1800" b="0" i="0" u="none" strike="noStrike" dirty="0">
                          <a:solidFill>
                            <a:srgbClr val="FF0000"/>
                          </a:solidFill>
                          <a:effectLst/>
                          <a:latin typeface="Times New Roman" panose="02020603050405020304" pitchFamily="18" charset="0"/>
                        </a:rPr>
                        <a:t>Avg. RMSEs</a:t>
                      </a:r>
                    </a:p>
                  </a:txBody>
                  <a:tcPr marL="5287" marR="5287" marT="528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800" b="0" i="0" u="none" strike="noStrike" kern="1200" dirty="0">
                          <a:solidFill>
                            <a:srgbClr val="FF0000"/>
                          </a:solidFill>
                          <a:effectLst/>
                          <a:latin typeface="Times New Roman" panose="02020603050405020304" pitchFamily="18" charset="0"/>
                          <a:ea typeface="+mn-ea"/>
                          <a:cs typeface="Times New Roman" panose="02020603050405020304" pitchFamily="18" charset="0"/>
                        </a:rPr>
                        <a:t>0.1341</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800" b="0" i="0" u="none" strike="noStrike" kern="1200" dirty="0">
                          <a:solidFill>
                            <a:srgbClr val="FF0000"/>
                          </a:solidFill>
                          <a:effectLst/>
                          <a:latin typeface="Times New Roman" panose="02020603050405020304" pitchFamily="18" charset="0"/>
                          <a:ea typeface="+mn-ea"/>
                          <a:cs typeface="Times New Roman" panose="02020603050405020304" pitchFamily="18" charset="0"/>
                        </a:rPr>
                        <a:t>0.0763</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800" b="0" i="0" u="none" strike="noStrike" kern="1200" dirty="0">
                          <a:solidFill>
                            <a:srgbClr val="FF0000"/>
                          </a:solidFill>
                          <a:effectLst/>
                          <a:latin typeface="Times New Roman" panose="02020603050405020304" pitchFamily="18" charset="0"/>
                          <a:ea typeface="+mn-ea"/>
                          <a:cs typeface="Times New Roman" panose="02020603050405020304" pitchFamily="18" charset="0"/>
                        </a:rPr>
                        <a:t>0.0681</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457200" rtl="0" eaLnBrk="1" fontAlgn="ctr" latinLnBrk="0" hangingPunct="1"/>
                      <a:r>
                        <a:rPr lang="en-US" sz="1800" b="0" i="0" u="none" strike="noStrike" kern="1200" dirty="0">
                          <a:solidFill>
                            <a:srgbClr val="FF0000"/>
                          </a:solidFill>
                          <a:effectLst/>
                          <a:latin typeface="Times New Roman" panose="02020603050405020304" pitchFamily="18" charset="0"/>
                          <a:ea typeface="+mn-ea"/>
                          <a:cs typeface="Times New Roman" panose="02020603050405020304" pitchFamily="18" charset="0"/>
                        </a:rPr>
                        <a:t>0.0700</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800" b="0" i="0" u="none" strike="noStrike" kern="1200" dirty="0">
                          <a:solidFill>
                            <a:srgbClr val="FF0000"/>
                          </a:solidFill>
                          <a:effectLst/>
                          <a:latin typeface="Times New Roman" panose="02020603050405020304" pitchFamily="18" charset="0"/>
                          <a:ea typeface="+mn-ea"/>
                          <a:cs typeface="Times New Roman" panose="02020603050405020304" pitchFamily="18" charset="0"/>
                        </a:rPr>
                        <a:t>0.0691</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800" b="0" i="0" u="none" strike="noStrike" kern="1200" dirty="0">
                          <a:solidFill>
                            <a:srgbClr val="FF0000"/>
                          </a:solidFill>
                          <a:effectLst/>
                          <a:latin typeface="Times New Roman" panose="02020603050405020304" pitchFamily="18" charset="0"/>
                          <a:ea typeface="+mn-ea"/>
                          <a:cs typeface="Times New Roman" panose="02020603050405020304" pitchFamily="18" charset="0"/>
                        </a:rPr>
                        <a:t>0.0679</a:t>
                      </a:r>
                    </a:p>
                  </a:txBody>
                  <a:tcPr marL="5287" marR="5287" marT="528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20635052"/>
                  </a:ext>
                </a:extLst>
              </a:tr>
              <a:tr h="0">
                <a:tc>
                  <a:txBody>
                    <a:bodyPr/>
                    <a:lstStyle/>
                    <a:p>
                      <a:pPr marL="0" algn="ctr" defTabSz="457200" rtl="0" eaLnBrk="1" fontAlgn="b" latinLnBrk="0" hangingPunct="1"/>
                      <a:r>
                        <a:rPr lang="en-US" sz="1800" b="0" i="0" u="none" strike="noStrike" kern="1200" dirty="0">
                          <a:solidFill>
                            <a:srgbClr val="0000FF"/>
                          </a:solidFill>
                          <a:effectLst/>
                          <a:latin typeface="Times New Roman" panose="02020603050405020304" pitchFamily="18" charset="0"/>
                          <a:ea typeface="+mn-ea"/>
                          <a:cs typeface="+mn-cs"/>
                        </a:rPr>
                        <a:t>Std. Dev. RMSE</a:t>
                      </a:r>
                      <a:r>
                        <a:rPr lang="ar-LY" sz="1800" b="0" i="0" u="none" strike="noStrike" kern="1200" dirty="0">
                          <a:solidFill>
                            <a:srgbClr val="0000FF"/>
                          </a:solidFill>
                          <a:effectLst/>
                          <a:latin typeface="Times New Roman" panose="02020603050405020304" pitchFamily="18" charset="0"/>
                          <a:ea typeface="+mn-ea"/>
                          <a:cs typeface="+mn-cs"/>
                        </a:rPr>
                        <a:t> </a:t>
                      </a:r>
                      <a:endParaRPr lang="en-US" sz="1800" b="0" i="0" u="none" strike="noStrike" kern="1200" dirty="0">
                        <a:solidFill>
                          <a:srgbClr val="0000FF"/>
                        </a:solidFill>
                        <a:effectLst/>
                        <a:latin typeface="Times New Roman" panose="02020603050405020304" pitchFamily="18" charset="0"/>
                        <a:ea typeface="+mn-ea"/>
                        <a:cs typeface="+mn-cs"/>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800" b="0" i="0" u="none" strike="noStrike" kern="1200" dirty="0">
                          <a:solidFill>
                            <a:srgbClr val="0000FF"/>
                          </a:solidFill>
                          <a:effectLst/>
                          <a:latin typeface="Times New Roman" panose="02020603050405020304" pitchFamily="18" charset="0"/>
                          <a:ea typeface="+mn-ea"/>
                          <a:cs typeface="+mn-cs"/>
                        </a:rPr>
                        <a:t>0.0143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800" b="0" i="0" u="none" strike="noStrike" kern="1200" dirty="0">
                          <a:solidFill>
                            <a:srgbClr val="0000FF"/>
                          </a:solidFill>
                          <a:effectLst/>
                          <a:latin typeface="Times New Roman" panose="02020603050405020304" pitchFamily="18" charset="0"/>
                          <a:ea typeface="+mn-ea"/>
                          <a:cs typeface="+mn-cs"/>
                        </a:rPr>
                        <a:t>0.0101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800" b="0" i="0" u="none" strike="noStrike" kern="1200" dirty="0">
                          <a:solidFill>
                            <a:srgbClr val="0000FF"/>
                          </a:solidFill>
                          <a:effectLst/>
                          <a:latin typeface="Times New Roman" panose="02020603050405020304" pitchFamily="18" charset="0"/>
                          <a:ea typeface="+mn-ea"/>
                          <a:cs typeface="+mn-cs"/>
                        </a:rPr>
                        <a:t>0.0105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800" b="0" i="0" u="none" strike="noStrike" kern="1200" dirty="0">
                          <a:solidFill>
                            <a:srgbClr val="0000FF"/>
                          </a:solidFill>
                          <a:effectLst/>
                          <a:latin typeface="Times New Roman" panose="02020603050405020304" pitchFamily="18" charset="0"/>
                          <a:ea typeface="+mn-ea"/>
                          <a:cs typeface="+mn-cs"/>
                        </a:rPr>
                        <a:t>0.0094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marL="0" algn="ctr" defTabSz="457200" rtl="0" eaLnBrk="1" fontAlgn="ctr" latinLnBrk="0" hangingPunct="1"/>
                      <a:r>
                        <a:rPr lang="en-US" sz="1800" b="0" i="0" u="none" strike="noStrike" kern="1200" dirty="0">
                          <a:solidFill>
                            <a:srgbClr val="0000FF"/>
                          </a:solidFill>
                          <a:effectLst/>
                          <a:latin typeface="Times New Roman" panose="02020603050405020304" pitchFamily="18" charset="0"/>
                          <a:ea typeface="+mn-ea"/>
                          <a:cs typeface="+mn-cs"/>
                        </a:rPr>
                        <a:t>0.0111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457200" rtl="0" eaLnBrk="1" fontAlgn="ctr" latinLnBrk="0" hangingPunct="1"/>
                      <a:r>
                        <a:rPr lang="en-US" sz="1800" b="0" i="0" u="none" strike="noStrike" kern="1200" dirty="0">
                          <a:solidFill>
                            <a:srgbClr val="0000FF"/>
                          </a:solidFill>
                          <a:effectLst/>
                          <a:latin typeface="Times New Roman" panose="02020603050405020304" pitchFamily="18" charset="0"/>
                          <a:ea typeface="+mn-ea"/>
                          <a:cs typeface="+mn-cs"/>
                        </a:rPr>
                        <a:t>0.0108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6365479"/>
                  </a:ext>
                </a:extLst>
              </a:tr>
            </a:tbl>
          </a:graphicData>
        </a:graphic>
      </p:graphicFrame>
      <p:graphicFrame>
        <p:nvGraphicFramePr>
          <p:cNvPr id="208" name="Table 207">
            <a:extLst>
              <a:ext uri="{FF2B5EF4-FFF2-40B4-BE49-F238E27FC236}">
                <a16:creationId xmlns:a16="http://schemas.microsoft.com/office/drawing/2014/main" id="{7F0340AF-E10A-4409-9104-9D394196FDB9}"/>
              </a:ext>
            </a:extLst>
          </p:cNvPr>
          <p:cNvGraphicFramePr>
            <a:graphicFrameLocks noGrp="1"/>
          </p:cNvGraphicFramePr>
          <p:nvPr>
            <p:extLst>
              <p:ext uri="{D42A27DB-BD31-4B8C-83A1-F6EECF244321}">
                <p14:modId xmlns:p14="http://schemas.microsoft.com/office/powerpoint/2010/main" val="1964526135"/>
              </p:ext>
            </p:extLst>
          </p:nvPr>
        </p:nvGraphicFramePr>
        <p:xfrm>
          <a:off x="36061686" y="12429792"/>
          <a:ext cx="6900988" cy="4340939"/>
        </p:xfrm>
        <a:graphic>
          <a:graphicData uri="http://schemas.openxmlformats.org/drawingml/2006/table">
            <a:tbl>
              <a:tblPr/>
              <a:tblGrid>
                <a:gridCol w="1136212">
                  <a:extLst>
                    <a:ext uri="{9D8B030D-6E8A-4147-A177-3AD203B41FA5}">
                      <a16:colId xmlns:a16="http://schemas.microsoft.com/office/drawing/2014/main" val="3996759261"/>
                    </a:ext>
                  </a:extLst>
                </a:gridCol>
                <a:gridCol w="915752">
                  <a:extLst>
                    <a:ext uri="{9D8B030D-6E8A-4147-A177-3AD203B41FA5}">
                      <a16:colId xmlns:a16="http://schemas.microsoft.com/office/drawing/2014/main" val="4176542882"/>
                    </a:ext>
                  </a:extLst>
                </a:gridCol>
                <a:gridCol w="1005840">
                  <a:extLst>
                    <a:ext uri="{9D8B030D-6E8A-4147-A177-3AD203B41FA5}">
                      <a16:colId xmlns:a16="http://schemas.microsoft.com/office/drawing/2014/main" val="1962226476"/>
                    </a:ext>
                  </a:extLst>
                </a:gridCol>
                <a:gridCol w="915752">
                  <a:extLst>
                    <a:ext uri="{9D8B030D-6E8A-4147-A177-3AD203B41FA5}">
                      <a16:colId xmlns:a16="http://schemas.microsoft.com/office/drawing/2014/main" val="258429386"/>
                    </a:ext>
                  </a:extLst>
                </a:gridCol>
                <a:gridCol w="1005840">
                  <a:extLst>
                    <a:ext uri="{9D8B030D-6E8A-4147-A177-3AD203B41FA5}">
                      <a16:colId xmlns:a16="http://schemas.microsoft.com/office/drawing/2014/main" val="1324535593"/>
                    </a:ext>
                  </a:extLst>
                </a:gridCol>
                <a:gridCol w="915752">
                  <a:extLst>
                    <a:ext uri="{9D8B030D-6E8A-4147-A177-3AD203B41FA5}">
                      <a16:colId xmlns:a16="http://schemas.microsoft.com/office/drawing/2014/main" val="3519081808"/>
                    </a:ext>
                  </a:extLst>
                </a:gridCol>
                <a:gridCol w="1005840">
                  <a:extLst>
                    <a:ext uri="{9D8B030D-6E8A-4147-A177-3AD203B41FA5}">
                      <a16:colId xmlns:a16="http://schemas.microsoft.com/office/drawing/2014/main" val="233401561"/>
                    </a:ext>
                  </a:extLst>
                </a:gridCol>
              </a:tblGrid>
              <a:tr h="242199">
                <a:tc rowSpan="2">
                  <a:txBody>
                    <a:bodyPr/>
                    <a:lstStyle/>
                    <a:p>
                      <a:pPr algn="ctr" fontAlgn="ctr"/>
                      <a:r>
                        <a:rPr lang="en-US" sz="1800" b="1" i="0" u="none" strike="noStrike" dirty="0">
                          <a:solidFill>
                            <a:srgbClr val="000000"/>
                          </a:solidFill>
                          <a:effectLst/>
                          <a:latin typeface="Times New Roman" panose="02020603050405020304" pitchFamily="18" charset="0"/>
                        </a:rPr>
                        <a:t>Month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ctr" fontAlgn="b"/>
                      <a:r>
                        <a:rPr lang="en-US" sz="2000" b="1" i="0" u="none" strike="noStrike" dirty="0">
                          <a:solidFill>
                            <a:srgbClr val="000000"/>
                          </a:solidFill>
                          <a:effectLst/>
                          <a:latin typeface="Times New Roman" panose="02020603050405020304" pitchFamily="18" charset="0"/>
                        </a:rPr>
                        <a:t>Mean Bias Error (MBE)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24603596"/>
                  </a:ext>
                </a:extLst>
              </a:tr>
              <a:tr h="363299">
                <a:tc vMerge="1">
                  <a:txBody>
                    <a:bodyPr/>
                    <a:lstStyle/>
                    <a:p>
                      <a:endParaRPr lang="en-US"/>
                    </a:p>
                  </a:txBody>
                  <a:tcPr/>
                </a:tc>
                <a:tc>
                  <a:txBody>
                    <a:bodyPr/>
                    <a:lstStyle/>
                    <a:p>
                      <a:pPr algn="ctr" fontAlgn="ctr"/>
                      <a:r>
                        <a:rPr lang="en-US" sz="1800" b="1" i="0" u="none" strike="noStrike" dirty="0">
                          <a:solidFill>
                            <a:srgbClr val="000000"/>
                          </a:solidFill>
                          <a:effectLst/>
                          <a:latin typeface="Times New Roman" panose="02020603050405020304" pitchFamily="18" charset="0"/>
                        </a:rPr>
                        <a:t>Persist.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Times New Roman" panose="02020603050405020304" pitchFamily="18" charset="0"/>
                        </a:rPr>
                        <a:t>MLR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rPr>
                        <a:t>ANN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Times New Roman" panose="02020603050405020304" pitchFamily="18" charset="0"/>
                        </a:rPr>
                        <a:t>SVR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rPr>
                        <a:t>Average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Times New Roman" panose="02020603050405020304" pitchFamily="18" charset="0"/>
                        </a:rPr>
                        <a:t>Ensemble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9128535"/>
                  </a:ext>
                </a:extLst>
              </a:tr>
              <a:tr h="209906">
                <a:tc>
                  <a:txBody>
                    <a:bodyPr/>
                    <a:lstStyle/>
                    <a:p>
                      <a:pPr algn="ctr" fontAlgn="b"/>
                      <a:r>
                        <a:rPr lang="en-US" sz="1800" b="0" i="0" u="none" strike="noStrike">
                          <a:solidFill>
                            <a:srgbClr val="000000"/>
                          </a:solidFill>
                          <a:effectLst/>
                          <a:latin typeface="Times New Roman" panose="02020603050405020304" pitchFamily="18" charset="0"/>
                        </a:rPr>
                        <a:t>June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2.5491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-4.5496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-4.4558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-2.0429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-3.6827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rPr>
                        <a:t>1.1046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4700696"/>
                  </a:ext>
                </a:extLst>
              </a:tr>
              <a:tr h="209906">
                <a:tc>
                  <a:txBody>
                    <a:bodyPr/>
                    <a:lstStyle/>
                    <a:p>
                      <a:pPr algn="ctr" fontAlgn="b"/>
                      <a:r>
                        <a:rPr lang="en-US" sz="1800" b="0" i="0" u="none" strike="noStrike" dirty="0">
                          <a:solidFill>
                            <a:srgbClr val="000000"/>
                          </a:solidFill>
                          <a:effectLst/>
                          <a:latin typeface="Times New Roman" panose="02020603050405020304" pitchFamily="18" charset="0"/>
                        </a:rPr>
                        <a:t>July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1.0411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-15.6600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-9.7906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-14.1870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-13.2125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rPr>
                        <a:t>-8.9158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340534"/>
                  </a:ext>
                </a:extLst>
              </a:tr>
              <a:tr h="209906">
                <a:tc>
                  <a:txBody>
                    <a:bodyPr/>
                    <a:lstStyle/>
                    <a:p>
                      <a:pPr algn="ctr" fontAlgn="b"/>
                      <a:r>
                        <a:rPr lang="en-US" sz="1800" b="0" i="0" u="none" strike="noStrike">
                          <a:solidFill>
                            <a:srgbClr val="000000"/>
                          </a:solidFill>
                          <a:effectLst/>
                          <a:latin typeface="Times New Roman" panose="02020603050405020304" pitchFamily="18" charset="0"/>
                        </a:rPr>
                        <a:t>August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0.6451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-1.0525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-2.3990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-7.1867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-3.5461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rPr>
                        <a:t>-0.7044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7770412"/>
                  </a:ext>
                </a:extLst>
              </a:tr>
              <a:tr h="209906">
                <a:tc>
                  <a:txBody>
                    <a:bodyPr/>
                    <a:lstStyle/>
                    <a:p>
                      <a:pPr algn="ctr" fontAlgn="b"/>
                      <a:r>
                        <a:rPr lang="en-US" sz="1800" b="0" i="0" u="none" strike="noStrike" dirty="0">
                          <a:solidFill>
                            <a:srgbClr val="000000"/>
                          </a:solidFill>
                          <a:effectLst/>
                          <a:latin typeface="Times New Roman" panose="02020603050405020304" pitchFamily="18" charset="0"/>
                        </a:rPr>
                        <a:t>September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-0.3979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-0.0871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1.5521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-2.3912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-0.3087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rPr>
                        <a:t>2.2635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5321729"/>
                  </a:ext>
                </a:extLst>
              </a:tr>
              <a:tr h="209906">
                <a:tc>
                  <a:txBody>
                    <a:bodyPr/>
                    <a:lstStyle/>
                    <a:p>
                      <a:pPr algn="ctr" fontAlgn="b"/>
                      <a:r>
                        <a:rPr lang="en-US" sz="1800" b="0" i="0" u="none" strike="noStrike">
                          <a:solidFill>
                            <a:srgbClr val="000000"/>
                          </a:solidFill>
                          <a:effectLst/>
                          <a:latin typeface="Times New Roman" panose="02020603050405020304" pitchFamily="18" charset="0"/>
                        </a:rPr>
                        <a:t>October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0.6528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3.1621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-4.7463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-5.0227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-2.2023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a:solidFill>
                            <a:srgbClr val="000000"/>
                          </a:solidFill>
                          <a:effectLst/>
                          <a:latin typeface="Times New Roman" panose="02020603050405020304" pitchFamily="18" charset="0"/>
                        </a:rPr>
                        <a:t>-1.8820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1973362"/>
                  </a:ext>
                </a:extLst>
              </a:tr>
              <a:tr h="209906">
                <a:tc>
                  <a:txBody>
                    <a:bodyPr/>
                    <a:lstStyle/>
                    <a:p>
                      <a:pPr algn="ctr" fontAlgn="b"/>
                      <a:r>
                        <a:rPr lang="en-US" sz="1800" b="0" i="0" u="none" strike="noStrike">
                          <a:solidFill>
                            <a:srgbClr val="000000"/>
                          </a:solidFill>
                          <a:effectLst/>
                          <a:latin typeface="Times New Roman" panose="02020603050405020304" pitchFamily="18" charset="0"/>
                        </a:rPr>
                        <a:t>November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-0.2226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9.0623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0.8405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-0.6515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3.0838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rPr>
                        <a:t>4.0624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3792228"/>
                  </a:ext>
                </a:extLst>
              </a:tr>
              <a:tr h="209906">
                <a:tc>
                  <a:txBody>
                    <a:bodyPr/>
                    <a:lstStyle/>
                    <a:p>
                      <a:pPr algn="ctr" fontAlgn="b"/>
                      <a:r>
                        <a:rPr lang="en-US" sz="1800" b="0" i="0" u="none" strike="noStrike">
                          <a:solidFill>
                            <a:srgbClr val="000000"/>
                          </a:solidFill>
                          <a:effectLst/>
                          <a:latin typeface="Times New Roman" panose="02020603050405020304" pitchFamily="18" charset="0"/>
                        </a:rPr>
                        <a:t>December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0.7103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6.9379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-0.2760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-5.1266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0.5118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rPr>
                        <a:t>-1.6370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65594733"/>
                  </a:ext>
                </a:extLst>
              </a:tr>
              <a:tr h="209906">
                <a:tc>
                  <a:txBody>
                    <a:bodyPr/>
                    <a:lstStyle/>
                    <a:p>
                      <a:pPr algn="ctr" fontAlgn="b"/>
                      <a:r>
                        <a:rPr lang="en-US" sz="1800" b="0" i="0" u="none" strike="noStrike">
                          <a:solidFill>
                            <a:srgbClr val="000000"/>
                          </a:solidFill>
                          <a:effectLst/>
                          <a:latin typeface="Times New Roman" panose="02020603050405020304" pitchFamily="18" charset="0"/>
                        </a:rPr>
                        <a:t>January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-1.0500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-5.8772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-4.1514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-3.8977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-4.6421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rPr>
                        <a:t>-5.1558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5024141"/>
                  </a:ext>
                </a:extLst>
              </a:tr>
              <a:tr h="209906">
                <a:tc>
                  <a:txBody>
                    <a:bodyPr/>
                    <a:lstStyle/>
                    <a:p>
                      <a:pPr algn="ctr" fontAlgn="b"/>
                      <a:r>
                        <a:rPr lang="en-US" sz="1800" b="0" i="0" u="none" strike="noStrike">
                          <a:solidFill>
                            <a:srgbClr val="000000"/>
                          </a:solidFill>
                          <a:effectLst/>
                          <a:latin typeface="Times New Roman" panose="02020603050405020304" pitchFamily="18" charset="0"/>
                        </a:rPr>
                        <a:t>February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-3.1838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-1.6228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-2.8414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-4.3724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-2.9455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rPr>
                        <a:t>-1.3200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3682246"/>
                  </a:ext>
                </a:extLst>
              </a:tr>
              <a:tr h="209906">
                <a:tc>
                  <a:txBody>
                    <a:bodyPr/>
                    <a:lstStyle/>
                    <a:p>
                      <a:pPr algn="ctr" fontAlgn="b"/>
                      <a:r>
                        <a:rPr lang="en-US" sz="1800" b="0" i="0" u="none" strike="noStrike" dirty="0">
                          <a:solidFill>
                            <a:srgbClr val="000000"/>
                          </a:solidFill>
                          <a:effectLst/>
                          <a:latin typeface="Times New Roman" panose="02020603050405020304" pitchFamily="18" charset="0"/>
                        </a:rPr>
                        <a:t>March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3.1823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0.8454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rPr>
                        <a:t>3.5505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-0.9198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1.1587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rPr>
                        <a:t>6.2255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0057487"/>
                  </a:ext>
                </a:extLst>
              </a:tr>
              <a:tr h="209906">
                <a:tc>
                  <a:txBody>
                    <a:bodyPr/>
                    <a:lstStyle/>
                    <a:p>
                      <a:pPr algn="ctr" fontAlgn="b"/>
                      <a:r>
                        <a:rPr lang="en-US" sz="1800" b="0" i="0" u="none" strike="noStrike" dirty="0">
                          <a:solidFill>
                            <a:srgbClr val="000000"/>
                          </a:solidFill>
                          <a:effectLst/>
                          <a:latin typeface="Times New Roman" panose="02020603050405020304" pitchFamily="18" charset="0"/>
                        </a:rPr>
                        <a:t>April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0.3142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5.0138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a:solidFill>
                            <a:srgbClr val="000000"/>
                          </a:solidFill>
                          <a:effectLst/>
                          <a:latin typeface="Times New Roman" panose="02020603050405020304" pitchFamily="18" charset="0"/>
                        </a:rPr>
                        <a:t>-1.6179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-4.1976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-0.2672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rPr>
                        <a:t>0.6574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8444843"/>
                  </a:ext>
                </a:extLst>
              </a:tr>
              <a:tr h="209906">
                <a:tc>
                  <a:txBody>
                    <a:bodyPr/>
                    <a:lstStyle/>
                    <a:p>
                      <a:pPr algn="ctr" fontAlgn="b"/>
                      <a:r>
                        <a:rPr lang="en-US" sz="1800" b="0" i="0" u="none" strike="noStrike" dirty="0">
                          <a:solidFill>
                            <a:srgbClr val="000000"/>
                          </a:solidFill>
                          <a:effectLst/>
                          <a:latin typeface="Times New Roman" panose="02020603050405020304" pitchFamily="18" charset="0"/>
                        </a:rPr>
                        <a:t>May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-3.4874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2.0297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rPr>
                        <a:t>2.1124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-1.4953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0.8823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rPr>
                        <a:t>4.9605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7427908"/>
                  </a:ext>
                </a:extLst>
              </a:tr>
              <a:tr h="201833">
                <a:tc>
                  <a:txBody>
                    <a:bodyPr/>
                    <a:lstStyle/>
                    <a:p>
                      <a:pPr algn="ctr" fontAlgn="b"/>
                      <a:r>
                        <a:rPr lang="en-US" sz="1800" b="1" i="0" u="none" strike="noStrike" dirty="0">
                          <a:solidFill>
                            <a:srgbClr val="000000"/>
                          </a:solidFill>
                          <a:effectLst/>
                          <a:latin typeface="Times New Roman" panose="02020603050405020304" pitchFamily="18" charset="0"/>
                        </a:rPr>
                        <a:t>Avg. Bias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Times New Roman" panose="02020603050405020304" pitchFamily="18" charset="0"/>
                        </a:rPr>
                        <a:t>0.063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Times New Roman" panose="02020603050405020304" pitchFamily="18" charset="0"/>
                        </a:rPr>
                        <a:t>-0.150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1" i="0" u="none" strike="noStrike">
                          <a:solidFill>
                            <a:srgbClr val="000000"/>
                          </a:solidFill>
                          <a:effectLst/>
                          <a:latin typeface="Times New Roman" panose="02020603050405020304" pitchFamily="18" charset="0"/>
                        </a:rPr>
                        <a:t>-1.852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Times New Roman" panose="02020603050405020304" pitchFamily="18" charset="0"/>
                        </a:rPr>
                        <a:t>-4.291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rPr>
                        <a:t>-2.098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Times New Roman" panose="02020603050405020304" pitchFamily="18" charset="0"/>
                        </a:rPr>
                        <a:t>-0.028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66364074"/>
                  </a:ext>
                </a:extLst>
              </a:tr>
            </a:tbl>
          </a:graphicData>
        </a:graphic>
      </p:graphicFrame>
      <p:grpSp>
        <p:nvGrpSpPr>
          <p:cNvPr id="209" name="Group 208">
            <a:extLst>
              <a:ext uri="{FF2B5EF4-FFF2-40B4-BE49-F238E27FC236}">
                <a16:creationId xmlns:a16="http://schemas.microsoft.com/office/drawing/2014/main" id="{2863FFD2-A09A-4860-8EEF-52729D8C231F}"/>
              </a:ext>
            </a:extLst>
          </p:cNvPr>
          <p:cNvGrpSpPr/>
          <p:nvPr/>
        </p:nvGrpSpPr>
        <p:grpSpPr>
          <a:xfrm>
            <a:off x="19486131" y="29709777"/>
            <a:ext cx="3395972" cy="1301575"/>
            <a:chOff x="12728171" y="25543597"/>
            <a:chExt cx="3395972" cy="1301575"/>
          </a:xfrm>
        </p:grpSpPr>
        <mc:AlternateContent xmlns:mc="http://schemas.openxmlformats.org/markup-compatibility/2006" xmlns:a14="http://schemas.microsoft.com/office/drawing/2010/main">
          <mc:Choice Requires="a14">
            <p:sp>
              <p:nvSpPr>
                <p:cNvPr id="210" name="Rectangle 209">
                  <a:extLst>
                    <a:ext uri="{FF2B5EF4-FFF2-40B4-BE49-F238E27FC236}">
                      <a16:creationId xmlns:a16="http://schemas.microsoft.com/office/drawing/2014/main" id="{B16A047A-03DF-49AD-BA86-BC90D80A699F}"/>
                    </a:ext>
                  </a:extLst>
                </p:cNvPr>
                <p:cNvSpPr/>
                <p:nvPr/>
              </p:nvSpPr>
              <p:spPr>
                <a:xfrm>
                  <a:off x="12728171" y="25543597"/>
                  <a:ext cx="2732223" cy="130157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𝑓</m:t>
                                </m:r>
                              </m:e>
                            </m:acc>
                          </m:e>
                          <m:sub>
                            <m:r>
                              <a:rPr lang="en-US" sz="2800" b="0" i="1" smtClean="0">
                                <a:latin typeface="Cambria Math" panose="02040503050406030204" pitchFamily="18" charset="0"/>
                              </a:rPr>
                              <m:t>𝑎𝑣𝑔</m:t>
                            </m:r>
                          </m:sub>
                        </m:sSub>
                        <m:r>
                          <a:rPr lang="en-US" sz="2800" i="0">
                            <a:latin typeface="Cambria Math" panose="02040503050406030204" pitchFamily="18" charset="0"/>
                          </a:rPr>
                          <m:t>=</m:t>
                        </m:r>
                        <m:f>
                          <m:fPr>
                            <m:ctrlPr>
                              <a:rPr lang="en-US" sz="2800" i="1">
                                <a:latin typeface="Cambria Math" panose="02040503050406030204" pitchFamily="18" charset="0"/>
                              </a:rPr>
                            </m:ctrlPr>
                          </m:fPr>
                          <m:num>
                            <m:r>
                              <a:rPr lang="en-US" sz="2800" i="0">
                                <a:latin typeface="Cambria Math" panose="02040503050406030204" pitchFamily="18" charset="0"/>
                              </a:rPr>
                              <m:t>1</m:t>
                            </m:r>
                          </m:num>
                          <m:den>
                            <m:r>
                              <a:rPr lang="en-US" sz="2800" b="0" i="1" smtClean="0">
                                <a:latin typeface="Cambria Math" panose="02040503050406030204" pitchFamily="18" charset="0"/>
                              </a:rPr>
                              <m:t>𝑁</m:t>
                            </m:r>
                          </m:den>
                        </m:f>
                        <m:nary>
                          <m:naryPr>
                            <m:chr m:val="∑"/>
                            <m:limLoc m:val="undOvr"/>
                            <m:ctrlPr>
                              <a:rPr lang="en-US" sz="2800" i="1">
                                <a:latin typeface="Cambria Math" panose="02040503050406030204" pitchFamily="18" charset="0"/>
                              </a:rPr>
                            </m:ctrlPr>
                          </m:naryPr>
                          <m:sub>
                            <m:r>
                              <m:rPr>
                                <m:sty m:val="p"/>
                                <m:brk/>
                              </m:rPr>
                              <a:rPr lang="en-US" sz="2800" b="0" i="0" smtClean="0">
                                <a:latin typeface="Cambria Math" panose="02040503050406030204" pitchFamily="18" charset="0"/>
                              </a:rPr>
                              <m:t>m</m:t>
                            </m:r>
                            <m:r>
                              <a:rPr lang="en-US" sz="2800" i="0">
                                <a:latin typeface="Cambria Math" panose="02040503050406030204" pitchFamily="18" charset="0"/>
                              </a:rPr>
                              <m:t>=1</m:t>
                            </m:r>
                          </m:sub>
                          <m:sup>
                            <m:r>
                              <a:rPr lang="en-US" sz="2800" b="0" i="1" smtClean="0">
                                <a:latin typeface="Cambria Math" panose="02040503050406030204" pitchFamily="18" charset="0"/>
                              </a:rPr>
                              <m:t>𝑁</m:t>
                            </m:r>
                          </m:sup>
                          <m:e>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𝑓</m:t>
                                    </m:r>
                                  </m:e>
                                </m:acc>
                              </m:e>
                              <m:sub>
                                <m:r>
                                  <a:rPr lang="en-US" sz="2800" b="0" i="1" smtClean="0">
                                    <a:latin typeface="Cambria Math" panose="02040503050406030204" pitchFamily="18" charset="0"/>
                                  </a:rPr>
                                  <m:t>𝑚</m:t>
                                </m:r>
                              </m:sub>
                            </m:sSub>
                          </m:e>
                        </m:nary>
                      </m:oMath>
                    </m:oMathPara>
                  </a14:m>
                  <a:endParaRPr lang="en-US" sz="2800" dirty="0"/>
                </a:p>
              </p:txBody>
            </p:sp>
          </mc:Choice>
          <mc:Fallback xmlns="">
            <p:sp>
              <p:nvSpPr>
                <p:cNvPr id="210" name="Rectangle 209">
                  <a:extLst>
                    <a:ext uri="{FF2B5EF4-FFF2-40B4-BE49-F238E27FC236}">
                      <a16:creationId xmlns:a16="http://schemas.microsoft.com/office/drawing/2014/main" id="{B16A047A-03DF-49AD-BA86-BC90D80A699F}"/>
                    </a:ext>
                  </a:extLst>
                </p:cNvPr>
                <p:cNvSpPr>
                  <a:spLocks noRot="1" noChangeAspect="1" noMove="1" noResize="1" noEditPoints="1" noAdjustHandles="1" noChangeArrowheads="1" noChangeShapeType="1" noTextEdit="1"/>
                </p:cNvSpPr>
                <p:nvPr/>
              </p:nvSpPr>
              <p:spPr>
                <a:xfrm>
                  <a:off x="12728171" y="25543597"/>
                  <a:ext cx="2732223" cy="1301575"/>
                </a:xfrm>
                <a:prstGeom prst="rect">
                  <a:avLst/>
                </a:prstGeom>
                <a:blipFill>
                  <a:blip r:embed="rId20"/>
                  <a:stretch>
                    <a:fillRect/>
                  </a:stretch>
                </a:blipFill>
              </p:spPr>
              <p:txBody>
                <a:bodyPr/>
                <a:lstStyle/>
                <a:p>
                  <a:r>
                    <a:rPr lang="en-US">
                      <a:noFill/>
                    </a:rPr>
                    <a:t> </a:t>
                  </a:r>
                </a:p>
              </p:txBody>
            </p:sp>
          </mc:Fallback>
        </mc:AlternateContent>
        <p:sp>
          <p:nvSpPr>
            <p:cNvPr id="211" name="TextBox 210">
              <a:extLst>
                <a:ext uri="{FF2B5EF4-FFF2-40B4-BE49-F238E27FC236}">
                  <a16:creationId xmlns:a16="http://schemas.microsoft.com/office/drawing/2014/main" id="{D1D0D486-C3C2-47EF-9192-DF7487043F19}"/>
                </a:ext>
              </a:extLst>
            </p:cNvPr>
            <p:cNvSpPr txBox="1"/>
            <p:nvPr/>
          </p:nvSpPr>
          <p:spPr>
            <a:xfrm>
              <a:off x="15479443" y="25902002"/>
              <a:ext cx="6447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(4)</a:t>
              </a:r>
            </a:p>
          </p:txBody>
        </p:sp>
      </p:grpSp>
      <mc:AlternateContent xmlns:mc="http://schemas.openxmlformats.org/markup-compatibility/2006" xmlns:a14="http://schemas.microsoft.com/office/drawing/2010/main">
        <mc:Choice Requires="a14">
          <p:sp>
            <p:nvSpPr>
              <p:cNvPr id="212" name="Rectangle 211">
                <a:extLst>
                  <a:ext uri="{FF2B5EF4-FFF2-40B4-BE49-F238E27FC236}">
                    <a16:creationId xmlns:a16="http://schemas.microsoft.com/office/drawing/2014/main" id="{58021753-14CC-4DFF-BAB0-06E6DDBA6EC1}"/>
                  </a:ext>
                </a:extLst>
              </p:cNvPr>
              <p:cNvSpPr/>
              <p:nvPr/>
            </p:nvSpPr>
            <p:spPr>
              <a:xfrm>
                <a:off x="22878015" y="29864770"/>
                <a:ext cx="5428968" cy="1052917"/>
              </a:xfrm>
              <a:prstGeom prst="rect">
                <a:avLst/>
              </a:prstGeom>
            </p:spPr>
            <p:txBody>
              <a:bodyPr wrap="square">
                <a:spAutoFit/>
              </a:bodyPr>
              <a:lstStyle/>
              <a:p>
                <a14:m>
                  <m:oMath xmlns:m="http://schemas.openxmlformats.org/officeDocument/2006/math">
                    <m:sSub>
                      <m:sSubPr>
                        <m:ctrlPr>
                          <a:rPr lang="en-US" sz="2800" b="1" i="1">
                            <a:latin typeface="Cambria Math" panose="02040503050406030204" pitchFamily="18" charset="0"/>
                          </a:rPr>
                        </m:ctrlPr>
                      </m:sSubPr>
                      <m:e>
                        <m:acc>
                          <m:accPr>
                            <m:chr m:val="̂"/>
                            <m:ctrlPr>
                              <a:rPr lang="en-US" sz="2800" b="1" i="1">
                                <a:latin typeface="Cambria Math" panose="02040503050406030204" pitchFamily="18" charset="0"/>
                              </a:rPr>
                            </m:ctrlPr>
                          </m:accPr>
                          <m:e>
                            <m:r>
                              <a:rPr lang="en-US" sz="2800" b="1" i="1">
                                <a:latin typeface="Cambria Math" panose="02040503050406030204" pitchFamily="18" charset="0"/>
                              </a:rPr>
                              <m:t>𝒇</m:t>
                            </m:r>
                          </m:e>
                        </m:acc>
                      </m:e>
                      <m:sub>
                        <m:r>
                          <a:rPr lang="en-US" sz="2800" b="1" i="1" smtClean="0">
                            <a:latin typeface="Cambria Math" panose="02040503050406030204" pitchFamily="18" charset="0"/>
                          </a:rPr>
                          <m:t>𝒂𝒗𝒈</m:t>
                        </m:r>
                      </m:sub>
                    </m:sSub>
                  </m:oMath>
                </a14:m>
                <a:r>
                  <a:rPr lang="en-US" sz="2800" b="1"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a simple average output of the individual models</a:t>
                </a:r>
                <a:r>
                  <a:rPr lang="en-US" sz="2800" dirty="0"/>
                  <a:t> </a:t>
                </a:r>
                <a14:m>
                  <m:oMath xmlns:m="http://schemas.openxmlformats.org/officeDocument/2006/math">
                    <m:sSub>
                      <m:sSubPr>
                        <m:ctrlPr>
                          <a:rPr lang="en-US" sz="2800" b="1" i="1" smtClean="0">
                            <a:latin typeface="Cambria Math" panose="02040503050406030204" pitchFamily="18" charset="0"/>
                          </a:rPr>
                        </m:ctrlPr>
                      </m:sSubPr>
                      <m:e>
                        <m:acc>
                          <m:accPr>
                            <m:chr m:val="̂"/>
                            <m:ctrlPr>
                              <a:rPr lang="en-US" sz="2800" b="1" i="1">
                                <a:latin typeface="Cambria Math" panose="02040503050406030204" pitchFamily="18" charset="0"/>
                              </a:rPr>
                            </m:ctrlPr>
                          </m:accPr>
                          <m:e>
                            <m:r>
                              <a:rPr lang="en-US" sz="2800" b="1" i="1">
                                <a:latin typeface="Cambria Math" panose="02040503050406030204" pitchFamily="18" charset="0"/>
                              </a:rPr>
                              <m:t>𝒇</m:t>
                            </m:r>
                          </m:e>
                        </m:acc>
                      </m:e>
                      <m:sub>
                        <m:r>
                          <a:rPr lang="en-US" sz="2800" b="1" i="1">
                            <a:latin typeface="Cambria Math" panose="02040503050406030204" pitchFamily="18" charset="0"/>
                          </a:rPr>
                          <m:t>𝒎</m:t>
                        </m:r>
                      </m:sub>
                    </m:sSub>
                  </m:oMath>
                </a14:m>
                <a:r>
                  <a:rPr lang="en-US" sz="2800"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=1,.., N</a:t>
                </a:r>
                <a:endParaRPr lang="en-US" sz="2800" dirty="0">
                  <a:latin typeface="Times New Roman" panose="02020603050405020304" pitchFamily="18" charset="0"/>
                  <a:cs typeface="Times New Roman" panose="02020603050405020304" pitchFamily="18" charset="0"/>
                </a:endParaRPr>
              </a:p>
            </p:txBody>
          </p:sp>
        </mc:Choice>
        <mc:Fallback xmlns="">
          <p:sp>
            <p:nvSpPr>
              <p:cNvPr id="212" name="Rectangle 211">
                <a:extLst>
                  <a:ext uri="{FF2B5EF4-FFF2-40B4-BE49-F238E27FC236}">
                    <a16:creationId xmlns:a16="http://schemas.microsoft.com/office/drawing/2014/main" id="{58021753-14CC-4DFF-BAB0-06E6DDBA6EC1}"/>
                  </a:ext>
                </a:extLst>
              </p:cNvPr>
              <p:cNvSpPr>
                <a:spLocks noRot="1" noChangeAspect="1" noMove="1" noResize="1" noEditPoints="1" noAdjustHandles="1" noChangeArrowheads="1" noChangeShapeType="1" noTextEdit="1"/>
              </p:cNvSpPr>
              <p:nvPr/>
            </p:nvSpPr>
            <p:spPr>
              <a:xfrm>
                <a:off x="22878015" y="29864770"/>
                <a:ext cx="5428968" cy="1052917"/>
              </a:xfrm>
              <a:prstGeom prst="rect">
                <a:avLst/>
              </a:prstGeom>
              <a:blipFill>
                <a:blip r:embed="rId21"/>
                <a:stretch>
                  <a:fillRect l="-2357" t="-2890" b="-14451"/>
                </a:stretch>
              </a:blipFill>
            </p:spPr>
            <p:txBody>
              <a:bodyPr/>
              <a:lstStyle/>
              <a:p>
                <a:r>
                  <a:rPr lang="en-US">
                    <a:noFill/>
                  </a:rPr>
                  <a:t> </a:t>
                </a:r>
              </a:p>
            </p:txBody>
          </p:sp>
        </mc:Fallback>
      </mc:AlternateContent>
      <p:graphicFrame>
        <p:nvGraphicFramePr>
          <p:cNvPr id="213" name="Chart 212">
            <a:extLst>
              <a:ext uri="{FF2B5EF4-FFF2-40B4-BE49-F238E27FC236}">
                <a16:creationId xmlns:a16="http://schemas.microsoft.com/office/drawing/2014/main" id="{F394F241-6C58-4F48-803E-3C62565EE748}"/>
              </a:ext>
            </a:extLst>
          </p:cNvPr>
          <p:cNvGraphicFramePr>
            <a:graphicFrameLocks/>
          </p:cNvGraphicFramePr>
          <p:nvPr>
            <p:extLst>
              <p:ext uri="{D42A27DB-BD31-4B8C-83A1-F6EECF244321}">
                <p14:modId xmlns:p14="http://schemas.microsoft.com/office/powerpoint/2010/main" val="1012011144"/>
              </p:ext>
            </p:extLst>
          </p:nvPr>
        </p:nvGraphicFramePr>
        <p:xfrm>
          <a:off x="29792428" y="17264020"/>
          <a:ext cx="11717079" cy="4506525"/>
        </p:xfrm>
        <a:graphic>
          <a:graphicData uri="http://schemas.openxmlformats.org/drawingml/2006/chart">
            <c:chart xmlns:c="http://schemas.openxmlformats.org/drawingml/2006/chart" xmlns:r="http://schemas.openxmlformats.org/officeDocument/2006/relationships" r:id="rId22"/>
          </a:graphicData>
        </a:graphic>
      </p:graphicFrame>
      <p:sp>
        <p:nvSpPr>
          <p:cNvPr id="214" name="TextBox 213">
            <a:extLst>
              <a:ext uri="{FF2B5EF4-FFF2-40B4-BE49-F238E27FC236}">
                <a16:creationId xmlns:a16="http://schemas.microsoft.com/office/drawing/2014/main" id="{BF7510EA-09B3-446C-ADFD-63926327BBFF}"/>
              </a:ext>
            </a:extLst>
          </p:cNvPr>
          <p:cNvSpPr txBox="1"/>
          <p:nvPr/>
        </p:nvSpPr>
        <p:spPr>
          <a:xfrm>
            <a:off x="30176701" y="10156476"/>
            <a:ext cx="11769970" cy="523220"/>
          </a:xfrm>
          <a:prstGeom prst="rect">
            <a:avLst/>
          </a:prstGeom>
          <a:noFill/>
        </p:spPr>
        <p:txBody>
          <a:bodyPr wrap="square" rtlCol="0">
            <a:spAutoFit/>
          </a:bodyPr>
          <a:lstStyle/>
          <a:p>
            <a:pPr algn="ctr"/>
            <a:r>
              <a:rPr lang="en-US" sz="2800" dirty="0">
                <a:solidFill>
                  <a:srgbClr val="9900CC"/>
                </a:solidFill>
                <a:latin typeface="Times New Roman" panose="02020603050405020304" pitchFamily="18" charset="0"/>
                <a:cs typeface="Times New Roman" panose="02020603050405020304" pitchFamily="18" charset="0"/>
              </a:rPr>
              <a:t>Fig. 5: Illustrative graph of PV solar power forecasts and observations, for 2 days</a:t>
            </a:r>
          </a:p>
        </p:txBody>
      </p:sp>
      <p:sp>
        <p:nvSpPr>
          <p:cNvPr id="215" name="Rectangle 214">
            <a:extLst>
              <a:ext uri="{FF2B5EF4-FFF2-40B4-BE49-F238E27FC236}">
                <a16:creationId xmlns:a16="http://schemas.microsoft.com/office/drawing/2014/main" id="{C8BAFCDA-7AA8-4591-B43D-848D5BC79224}"/>
              </a:ext>
            </a:extLst>
          </p:cNvPr>
          <p:cNvSpPr/>
          <p:nvPr/>
        </p:nvSpPr>
        <p:spPr>
          <a:xfrm>
            <a:off x="21459445" y="22144903"/>
            <a:ext cx="6163941" cy="892552"/>
          </a:xfrm>
          <a:prstGeom prst="rect">
            <a:avLst/>
          </a:prstGeom>
        </p:spPr>
        <p:txBody>
          <a:bodyPr wrap="square">
            <a:spAutoFit/>
          </a:bodyPr>
          <a:lstStyle/>
          <a:p>
            <a:pPr algn="ctr"/>
            <a:r>
              <a:rPr lang="en-US" sz="2600" dirty="0">
                <a:solidFill>
                  <a:srgbClr val="9900CC"/>
                </a:solidFill>
                <a:latin typeface="Times New Roman" panose="02020603050405020304" pitchFamily="18" charset="0"/>
                <a:cs typeface="Times New Roman" panose="02020603050405020304" pitchFamily="18" charset="0"/>
              </a:rPr>
              <a:t>Table II</a:t>
            </a:r>
          </a:p>
          <a:p>
            <a:pPr algn="ctr"/>
            <a:r>
              <a:rPr lang="en-US" sz="2600" dirty="0">
                <a:solidFill>
                  <a:srgbClr val="9900CC"/>
                </a:solidFill>
                <a:latin typeface="Times New Roman" panose="02020603050405020304" pitchFamily="18" charset="0"/>
                <a:cs typeface="Times New Roman" panose="02020603050405020304" pitchFamily="18" charset="0"/>
              </a:rPr>
              <a:t>Data partition into training and testing sets</a:t>
            </a:r>
          </a:p>
        </p:txBody>
      </p:sp>
      <p:sp>
        <p:nvSpPr>
          <p:cNvPr id="216" name="Rectangle 215">
            <a:extLst>
              <a:ext uri="{FF2B5EF4-FFF2-40B4-BE49-F238E27FC236}">
                <a16:creationId xmlns:a16="http://schemas.microsoft.com/office/drawing/2014/main" id="{A88E8561-9D2B-4214-80CD-96B9C35B7FD8}"/>
              </a:ext>
            </a:extLst>
          </p:cNvPr>
          <p:cNvSpPr/>
          <p:nvPr/>
        </p:nvSpPr>
        <p:spPr>
          <a:xfrm>
            <a:off x="13149293" y="22153950"/>
            <a:ext cx="7595383" cy="861774"/>
          </a:xfrm>
          <a:prstGeom prst="rect">
            <a:avLst/>
          </a:prstGeom>
        </p:spPr>
        <p:txBody>
          <a:bodyPr wrap="square">
            <a:spAutoFit/>
          </a:bodyPr>
          <a:lstStyle/>
          <a:p>
            <a:pPr algn="ctr"/>
            <a:r>
              <a:rPr lang="en-US" sz="2600" dirty="0">
                <a:solidFill>
                  <a:srgbClr val="9900CC"/>
                </a:solidFill>
                <a:latin typeface="Times New Roman" panose="02020603050405020304" pitchFamily="18" charset="0"/>
                <a:cs typeface="Times New Roman" panose="02020603050405020304" pitchFamily="18" charset="0"/>
              </a:rPr>
              <a:t>Table I</a:t>
            </a:r>
          </a:p>
          <a:p>
            <a:pPr algn="ctr"/>
            <a:r>
              <a:rPr lang="en-US" sz="2400" dirty="0">
                <a:solidFill>
                  <a:srgbClr val="9900CC"/>
                </a:solidFill>
                <a:latin typeface="Times New Roman" panose="02020603050405020304" pitchFamily="18" charset="0"/>
                <a:cs typeface="Times New Roman" panose="02020603050405020304" pitchFamily="18" charset="0"/>
              </a:rPr>
              <a:t>Available weather data</a:t>
            </a:r>
          </a:p>
        </p:txBody>
      </p:sp>
    </p:spTree>
    <p:extLst>
      <p:ext uri="{BB962C8B-B14F-4D97-AF65-F5344CB8AC3E}">
        <p14:creationId xmlns:p14="http://schemas.microsoft.com/office/powerpoint/2010/main" val="32414871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IC_Poster_BOG_Template.potx" id="{8857A3FB-DFA2-4E5B-BA86-6BC7E34F8227}" vid="{E05424DE-88FE-4C49-9025-5CECC355C2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9010</TotalTime>
  <Words>1232</Words>
  <Application>Microsoft Office PowerPoint</Application>
  <PresentationFormat>Custom</PresentationFormat>
  <Paragraphs>353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明朝</vt:lpstr>
      <vt:lpstr>Arial</vt:lpstr>
      <vt:lpstr>Calibri</vt:lpstr>
      <vt:lpstr>Cambria Math</vt:lpstr>
      <vt:lpstr>Times New Roman</vt:lpstr>
      <vt:lpstr>Office Theme</vt:lpstr>
      <vt:lpstr>PowerPoint Presentation</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Prasanth Sahu</dc:creator>
  <cp:lastModifiedBy>Mohamed Abuella</cp:lastModifiedBy>
  <cp:revision>310</cp:revision>
  <cp:lastPrinted>2017-04-09T22:05:56Z</cp:lastPrinted>
  <dcterms:created xsi:type="dcterms:W3CDTF">2015-01-22T21:35:08Z</dcterms:created>
  <dcterms:modified xsi:type="dcterms:W3CDTF">2018-05-25T07:08:30Z</dcterms:modified>
</cp:coreProperties>
</file>