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3"/>
  </p:notesMasterIdLst>
  <p:handoutMasterIdLst>
    <p:handoutMasterId r:id="rId4"/>
  </p:handoutMasterIdLst>
  <p:sldIdLst>
    <p:sldId id="257" r:id="rId2"/>
  </p:sldIdLst>
  <p:sldSz cx="43891200" cy="32918400"/>
  <p:notesSz cx="9296400" cy="6881813"/>
  <p:defaultTextStyle>
    <a:defPPr>
      <a:defRPr lang="en-US"/>
    </a:defPPr>
    <a:lvl1pPr marL="0" algn="l" defTabSz="3686713" rtl="0" eaLnBrk="1" latinLnBrk="0" hangingPunct="1">
      <a:defRPr sz="7258" kern="1200">
        <a:solidFill>
          <a:schemeClr val="tx1"/>
        </a:solidFill>
        <a:latin typeface="+mn-lt"/>
        <a:ea typeface="+mn-ea"/>
        <a:cs typeface="+mn-cs"/>
      </a:defRPr>
    </a:lvl1pPr>
    <a:lvl2pPr marL="1843356" algn="l" defTabSz="3686713" rtl="0" eaLnBrk="1" latinLnBrk="0" hangingPunct="1">
      <a:defRPr sz="7258" kern="1200">
        <a:solidFill>
          <a:schemeClr val="tx1"/>
        </a:solidFill>
        <a:latin typeface="+mn-lt"/>
        <a:ea typeface="+mn-ea"/>
        <a:cs typeface="+mn-cs"/>
      </a:defRPr>
    </a:lvl2pPr>
    <a:lvl3pPr marL="3686713" algn="l" defTabSz="3686713" rtl="0" eaLnBrk="1" latinLnBrk="0" hangingPunct="1">
      <a:defRPr sz="7258" kern="1200">
        <a:solidFill>
          <a:schemeClr val="tx1"/>
        </a:solidFill>
        <a:latin typeface="+mn-lt"/>
        <a:ea typeface="+mn-ea"/>
        <a:cs typeface="+mn-cs"/>
      </a:defRPr>
    </a:lvl3pPr>
    <a:lvl4pPr marL="5530069" algn="l" defTabSz="3686713" rtl="0" eaLnBrk="1" latinLnBrk="0" hangingPunct="1">
      <a:defRPr sz="7258" kern="1200">
        <a:solidFill>
          <a:schemeClr val="tx1"/>
        </a:solidFill>
        <a:latin typeface="+mn-lt"/>
        <a:ea typeface="+mn-ea"/>
        <a:cs typeface="+mn-cs"/>
      </a:defRPr>
    </a:lvl4pPr>
    <a:lvl5pPr marL="7373428" algn="l" defTabSz="3686713" rtl="0" eaLnBrk="1" latinLnBrk="0" hangingPunct="1">
      <a:defRPr sz="7258" kern="1200">
        <a:solidFill>
          <a:schemeClr val="tx1"/>
        </a:solidFill>
        <a:latin typeface="+mn-lt"/>
        <a:ea typeface="+mn-ea"/>
        <a:cs typeface="+mn-cs"/>
      </a:defRPr>
    </a:lvl5pPr>
    <a:lvl6pPr marL="9216784" algn="l" defTabSz="3686713" rtl="0" eaLnBrk="1" latinLnBrk="0" hangingPunct="1">
      <a:defRPr sz="7258" kern="1200">
        <a:solidFill>
          <a:schemeClr val="tx1"/>
        </a:solidFill>
        <a:latin typeface="+mn-lt"/>
        <a:ea typeface="+mn-ea"/>
        <a:cs typeface="+mn-cs"/>
      </a:defRPr>
    </a:lvl6pPr>
    <a:lvl7pPr marL="11060140" algn="l" defTabSz="3686713" rtl="0" eaLnBrk="1" latinLnBrk="0" hangingPunct="1">
      <a:defRPr sz="7258" kern="1200">
        <a:solidFill>
          <a:schemeClr val="tx1"/>
        </a:solidFill>
        <a:latin typeface="+mn-lt"/>
        <a:ea typeface="+mn-ea"/>
        <a:cs typeface="+mn-cs"/>
      </a:defRPr>
    </a:lvl7pPr>
    <a:lvl8pPr marL="12903497" algn="l" defTabSz="3686713" rtl="0" eaLnBrk="1" latinLnBrk="0" hangingPunct="1">
      <a:defRPr sz="7258" kern="1200">
        <a:solidFill>
          <a:schemeClr val="tx1"/>
        </a:solidFill>
        <a:latin typeface="+mn-lt"/>
        <a:ea typeface="+mn-ea"/>
        <a:cs typeface="+mn-cs"/>
      </a:defRPr>
    </a:lvl8pPr>
    <a:lvl9pPr marL="14746853" algn="l" defTabSz="3686713"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A5391B"/>
    <a:srgbClr val="CC99FF"/>
    <a:srgbClr val="FFCCCC"/>
    <a:srgbClr val="FA3652"/>
    <a:srgbClr val="1430BC"/>
    <a:srgbClr val="0000FF"/>
    <a:srgbClr val="FFFFFF"/>
    <a:srgbClr val="9900CC"/>
    <a:srgbClr val="E004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04" autoAdjust="0"/>
    <p:restoredTop sz="92308" autoAdjust="0"/>
  </p:normalViewPr>
  <p:slideViewPr>
    <p:cSldViewPr snapToGrid="0">
      <p:cViewPr>
        <p:scale>
          <a:sx n="24" d="100"/>
          <a:sy n="24" d="100"/>
        </p:scale>
        <p:origin x="-547" y="-821"/>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0"/>
    </p:cViewPr>
  </p:sorterViewPr>
  <p:notesViewPr>
    <p:cSldViewPr snapToGrid="0">
      <p:cViewPr varScale="1">
        <p:scale>
          <a:sx n="27" d="100"/>
          <a:sy n="27" d="100"/>
        </p:scale>
        <p:origin x="3996" y="1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buella\Dropbox\+papers\Combining%20S%20PW%20Forecasts\+figs\Wins_methods_corr_1_24hrs_Persist_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Improvement of Combined Forecasts over Other Models </a:t>
            </a:r>
          </a:p>
        </c:rich>
      </c:tx>
      <c:layout>
        <c:manualLayout>
          <c:xMode val="edge"/>
          <c:yMode val="edge"/>
          <c:x val="0.24284729264227017"/>
          <c:y val="4.6085779285126104E-2"/>
        </c:manualLayout>
      </c:layout>
      <c:overlay val="0"/>
    </c:title>
    <c:autoTitleDeleted val="0"/>
    <c:plotArea>
      <c:layout>
        <c:manualLayout>
          <c:layoutTarget val="inner"/>
          <c:xMode val="edge"/>
          <c:yMode val="edge"/>
          <c:x val="0.11821399901117166"/>
          <c:y val="0.11234711752816531"/>
          <c:w val="0.70396362920448552"/>
          <c:h val="0.82597020477474659"/>
        </c:manualLayout>
      </c:layout>
      <c:barChart>
        <c:barDir val="col"/>
        <c:grouping val="clustered"/>
        <c:varyColors val="0"/>
        <c:ser>
          <c:idx val="0"/>
          <c:order val="0"/>
          <c:tx>
            <c:strRef>
              <c:f>statistics!$Y$481:$Y$483</c:f>
              <c:strCache>
                <c:ptCount val="3"/>
                <c:pt idx="0">
                  <c:v> Persistence</c:v>
                </c:pt>
                <c:pt idx="2">
                  <c:v>48%</c:v>
                </c:pt>
              </c:strCache>
            </c:strRef>
          </c:tx>
          <c:spPr>
            <a:solidFill>
              <a:srgbClr val="FF6600"/>
            </a:solidFill>
            <a:ln>
              <a:noFill/>
              <a:prstDash val="sysDash"/>
            </a:ln>
          </c:spPr>
          <c:invertIfNegative val="0"/>
          <c:cat>
            <c:strRef>
              <c:f>statistics!$AD$222:$AD$233</c:f>
              <c:strCache>
                <c:ptCount val="12"/>
                <c:pt idx="0">
                  <c:v>June</c:v>
                </c:pt>
                <c:pt idx="1">
                  <c:v>July</c:v>
                </c:pt>
                <c:pt idx="2">
                  <c:v>August</c:v>
                </c:pt>
                <c:pt idx="3">
                  <c:v>September</c:v>
                </c:pt>
                <c:pt idx="4">
                  <c:v>October</c:v>
                </c:pt>
                <c:pt idx="5">
                  <c:v>November</c:v>
                </c:pt>
                <c:pt idx="6">
                  <c:v>December</c:v>
                </c:pt>
                <c:pt idx="7">
                  <c:v>January</c:v>
                </c:pt>
                <c:pt idx="8">
                  <c:v>February</c:v>
                </c:pt>
                <c:pt idx="9">
                  <c:v>March</c:v>
                </c:pt>
                <c:pt idx="10">
                  <c:v>April</c:v>
                </c:pt>
                <c:pt idx="11">
                  <c:v>May</c:v>
                </c:pt>
              </c:strCache>
            </c:strRef>
          </c:cat>
          <c:val>
            <c:numRef>
              <c:f>statistics!$Y$502:$Y$513</c:f>
              <c:numCache>
                <c:formatCode>0%</c:formatCode>
                <c:ptCount val="12"/>
                <c:pt idx="0">
                  <c:v>0.45351518555254899</c:v>
                </c:pt>
                <c:pt idx="1">
                  <c:v>0.31052933179315639</c:v>
                </c:pt>
                <c:pt idx="2">
                  <c:v>0.4487261745890489</c:v>
                </c:pt>
                <c:pt idx="3">
                  <c:v>0.4660735084368765</c:v>
                </c:pt>
                <c:pt idx="4">
                  <c:v>0.5396839388048591</c:v>
                </c:pt>
                <c:pt idx="5">
                  <c:v>0.51941374737623125</c:v>
                </c:pt>
                <c:pt idx="6">
                  <c:v>0.57198153631786286</c:v>
                </c:pt>
                <c:pt idx="7">
                  <c:v>0.5930564769515394</c:v>
                </c:pt>
                <c:pt idx="8">
                  <c:v>0.45399274564294112</c:v>
                </c:pt>
                <c:pt idx="9">
                  <c:v>0.37653747754621186</c:v>
                </c:pt>
                <c:pt idx="10">
                  <c:v>0.46825191589876236</c:v>
                </c:pt>
                <c:pt idx="11">
                  <c:v>0.56867874921481287</c:v>
                </c:pt>
              </c:numCache>
            </c:numRef>
          </c:val>
          <c:extLst>
            <c:ext xmlns:c16="http://schemas.microsoft.com/office/drawing/2014/chart" uri="{C3380CC4-5D6E-409C-BE32-E72D297353CC}">
              <c16:uniqueId val="{00000000-9A0F-41E5-8B66-648FD2F12D02}"/>
            </c:ext>
          </c:extLst>
        </c:ser>
        <c:ser>
          <c:idx val="1"/>
          <c:order val="1"/>
          <c:tx>
            <c:strRef>
              <c:f>statistics!$Z$481:$Z$483</c:f>
              <c:strCache>
                <c:ptCount val="3"/>
                <c:pt idx="0">
                  <c:v> MLR</c:v>
                </c:pt>
                <c:pt idx="2">
                  <c:v>18%</c:v>
                </c:pt>
              </c:strCache>
            </c:strRef>
          </c:tx>
          <c:spPr>
            <a:solidFill>
              <a:srgbClr val="008000"/>
            </a:solidFill>
            <a:ln w="44450" cmpd="sng">
              <a:noFill/>
              <a:prstDash val="solid"/>
            </a:ln>
          </c:spPr>
          <c:invertIfNegative val="0"/>
          <c:cat>
            <c:strRef>
              <c:f>statistics!$AD$222:$AD$233</c:f>
              <c:strCache>
                <c:ptCount val="12"/>
                <c:pt idx="0">
                  <c:v>June</c:v>
                </c:pt>
                <c:pt idx="1">
                  <c:v>July</c:v>
                </c:pt>
                <c:pt idx="2">
                  <c:v>August</c:v>
                </c:pt>
                <c:pt idx="3">
                  <c:v>September</c:v>
                </c:pt>
                <c:pt idx="4">
                  <c:v>October</c:v>
                </c:pt>
                <c:pt idx="5">
                  <c:v>November</c:v>
                </c:pt>
                <c:pt idx="6">
                  <c:v>December</c:v>
                </c:pt>
                <c:pt idx="7">
                  <c:v>January</c:v>
                </c:pt>
                <c:pt idx="8">
                  <c:v>February</c:v>
                </c:pt>
                <c:pt idx="9">
                  <c:v>March</c:v>
                </c:pt>
                <c:pt idx="10">
                  <c:v>April</c:v>
                </c:pt>
                <c:pt idx="11">
                  <c:v>May</c:v>
                </c:pt>
              </c:strCache>
            </c:strRef>
          </c:cat>
          <c:val>
            <c:numRef>
              <c:f>statistics!$Z$502:$Z$513</c:f>
              <c:numCache>
                <c:formatCode>0%</c:formatCode>
                <c:ptCount val="12"/>
                <c:pt idx="0">
                  <c:v>0.16629157459431396</c:v>
                </c:pt>
                <c:pt idx="1">
                  <c:v>0.11468617205165139</c:v>
                </c:pt>
                <c:pt idx="2">
                  <c:v>0.16665489787275053</c:v>
                </c:pt>
                <c:pt idx="3">
                  <c:v>6.0633510488046279E-2</c:v>
                </c:pt>
                <c:pt idx="4">
                  <c:v>0.18528594564311562</c:v>
                </c:pt>
                <c:pt idx="5">
                  <c:v>0.23243873471307125</c:v>
                </c:pt>
                <c:pt idx="6">
                  <c:v>0.19054474823531831</c:v>
                </c:pt>
                <c:pt idx="7">
                  <c:v>0.33296854426689826</c:v>
                </c:pt>
                <c:pt idx="8">
                  <c:v>0.28156840144561956</c:v>
                </c:pt>
                <c:pt idx="9">
                  <c:v>0.10379190221843325</c:v>
                </c:pt>
                <c:pt idx="10">
                  <c:v>0.19156995364115945</c:v>
                </c:pt>
                <c:pt idx="11">
                  <c:v>0.10125350359665408</c:v>
                </c:pt>
              </c:numCache>
            </c:numRef>
          </c:val>
          <c:extLst>
            <c:ext xmlns:c16="http://schemas.microsoft.com/office/drawing/2014/chart" uri="{C3380CC4-5D6E-409C-BE32-E72D297353CC}">
              <c16:uniqueId val="{00000001-9A0F-41E5-8B66-648FD2F12D02}"/>
            </c:ext>
          </c:extLst>
        </c:ser>
        <c:ser>
          <c:idx val="2"/>
          <c:order val="2"/>
          <c:tx>
            <c:strRef>
              <c:f>statistics!$AA$481:$AA$483</c:f>
              <c:strCache>
                <c:ptCount val="3"/>
                <c:pt idx="0">
                  <c:v>  ANN</c:v>
                </c:pt>
                <c:pt idx="2">
                  <c:v>8%</c:v>
                </c:pt>
              </c:strCache>
            </c:strRef>
          </c:tx>
          <c:spPr>
            <a:solidFill>
              <a:srgbClr val="0000FF"/>
            </a:solidFill>
            <a:ln w="44450" cmpd="sng">
              <a:noFill/>
              <a:prstDash val="solid"/>
            </a:ln>
          </c:spPr>
          <c:invertIfNegative val="0"/>
          <c:cat>
            <c:strRef>
              <c:f>statistics!$AD$222:$AD$233</c:f>
              <c:strCache>
                <c:ptCount val="12"/>
                <c:pt idx="0">
                  <c:v>June</c:v>
                </c:pt>
                <c:pt idx="1">
                  <c:v>July</c:v>
                </c:pt>
                <c:pt idx="2">
                  <c:v>August</c:v>
                </c:pt>
                <c:pt idx="3">
                  <c:v>September</c:v>
                </c:pt>
                <c:pt idx="4">
                  <c:v>October</c:v>
                </c:pt>
                <c:pt idx="5">
                  <c:v>November</c:v>
                </c:pt>
                <c:pt idx="6">
                  <c:v>December</c:v>
                </c:pt>
                <c:pt idx="7">
                  <c:v>January</c:v>
                </c:pt>
                <c:pt idx="8">
                  <c:v>February</c:v>
                </c:pt>
                <c:pt idx="9">
                  <c:v>March</c:v>
                </c:pt>
                <c:pt idx="10">
                  <c:v>April</c:v>
                </c:pt>
                <c:pt idx="11">
                  <c:v>May</c:v>
                </c:pt>
              </c:strCache>
            </c:strRef>
          </c:cat>
          <c:val>
            <c:numRef>
              <c:f>statistics!$AA$502:$AA$513</c:f>
              <c:numCache>
                <c:formatCode>0%</c:formatCode>
                <c:ptCount val="12"/>
                <c:pt idx="0">
                  <c:v>8.7002453615096398E-2</c:v>
                </c:pt>
                <c:pt idx="1">
                  <c:v>5.1609048513699685E-2</c:v>
                </c:pt>
                <c:pt idx="2">
                  <c:v>0.11259198561269791</c:v>
                </c:pt>
                <c:pt idx="3">
                  <c:v>4.2686230731280944E-2</c:v>
                </c:pt>
                <c:pt idx="4">
                  <c:v>0.12118676616715382</c:v>
                </c:pt>
                <c:pt idx="5">
                  <c:v>8.4701020831643534E-2</c:v>
                </c:pt>
                <c:pt idx="6">
                  <c:v>7.6842630024391095E-2</c:v>
                </c:pt>
                <c:pt idx="7">
                  <c:v>0.1059795468106043</c:v>
                </c:pt>
                <c:pt idx="8">
                  <c:v>0.10796003830258738</c:v>
                </c:pt>
                <c:pt idx="9">
                  <c:v>4.8718592732940172E-2</c:v>
                </c:pt>
                <c:pt idx="10">
                  <c:v>4.9945311315133072E-2</c:v>
                </c:pt>
                <c:pt idx="11">
                  <c:v>5.8917806787760763E-2</c:v>
                </c:pt>
              </c:numCache>
            </c:numRef>
          </c:val>
          <c:extLst>
            <c:ext xmlns:c16="http://schemas.microsoft.com/office/drawing/2014/chart" uri="{C3380CC4-5D6E-409C-BE32-E72D297353CC}">
              <c16:uniqueId val="{00000002-9A0F-41E5-8B66-648FD2F12D02}"/>
            </c:ext>
          </c:extLst>
        </c:ser>
        <c:ser>
          <c:idx val="3"/>
          <c:order val="3"/>
          <c:tx>
            <c:strRef>
              <c:f>statistics!$AB$481:$AB$483</c:f>
              <c:strCache>
                <c:ptCount val="3"/>
                <c:pt idx="0">
                  <c:v> SVR</c:v>
                </c:pt>
                <c:pt idx="2">
                  <c:v>12%</c:v>
                </c:pt>
              </c:strCache>
            </c:strRef>
          </c:tx>
          <c:spPr>
            <a:solidFill>
              <a:srgbClr val="FF0000"/>
            </a:solidFill>
            <a:ln w="44450" cmpd="sng">
              <a:noFill/>
              <a:prstDash val="solid"/>
            </a:ln>
          </c:spPr>
          <c:invertIfNegative val="0"/>
          <c:cat>
            <c:strRef>
              <c:f>statistics!$AD$222:$AD$233</c:f>
              <c:strCache>
                <c:ptCount val="12"/>
                <c:pt idx="0">
                  <c:v>June</c:v>
                </c:pt>
                <c:pt idx="1">
                  <c:v>July</c:v>
                </c:pt>
                <c:pt idx="2">
                  <c:v>August</c:v>
                </c:pt>
                <c:pt idx="3">
                  <c:v>September</c:v>
                </c:pt>
                <c:pt idx="4">
                  <c:v>October</c:v>
                </c:pt>
                <c:pt idx="5">
                  <c:v>November</c:v>
                </c:pt>
                <c:pt idx="6">
                  <c:v>December</c:v>
                </c:pt>
                <c:pt idx="7">
                  <c:v>January</c:v>
                </c:pt>
                <c:pt idx="8">
                  <c:v>February</c:v>
                </c:pt>
                <c:pt idx="9">
                  <c:v>March</c:v>
                </c:pt>
                <c:pt idx="10">
                  <c:v>April</c:v>
                </c:pt>
                <c:pt idx="11">
                  <c:v>May</c:v>
                </c:pt>
              </c:strCache>
            </c:strRef>
          </c:cat>
          <c:val>
            <c:numRef>
              <c:f>statistics!$AB$502:$AB$513</c:f>
              <c:numCache>
                <c:formatCode>0%</c:formatCode>
                <c:ptCount val="12"/>
                <c:pt idx="0">
                  <c:v>0.10142518932751299</c:v>
                </c:pt>
                <c:pt idx="1">
                  <c:v>0.10724927962532828</c:v>
                </c:pt>
                <c:pt idx="2">
                  <c:v>0.13307917397450353</c:v>
                </c:pt>
                <c:pt idx="3">
                  <c:v>4.0256436296742124E-2</c:v>
                </c:pt>
                <c:pt idx="4">
                  <c:v>0.15556173875379806</c:v>
                </c:pt>
                <c:pt idx="5">
                  <c:v>8.9605865486875477E-2</c:v>
                </c:pt>
                <c:pt idx="6">
                  <c:v>0.12595214149641734</c:v>
                </c:pt>
                <c:pt idx="7">
                  <c:v>0.1658962957327772</c:v>
                </c:pt>
                <c:pt idx="8">
                  <c:v>0.22739410833790205</c:v>
                </c:pt>
                <c:pt idx="9">
                  <c:v>0.10958057901840339</c:v>
                </c:pt>
                <c:pt idx="10">
                  <c:v>0.12175509657573158</c:v>
                </c:pt>
                <c:pt idx="11">
                  <c:v>6.608812318906189E-2</c:v>
                </c:pt>
              </c:numCache>
            </c:numRef>
          </c:val>
          <c:extLst>
            <c:ext xmlns:c16="http://schemas.microsoft.com/office/drawing/2014/chart" uri="{C3380CC4-5D6E-409C-BE32-E72D297353CC}">
              <c16:uniqueId val="{00000003-9A0F-41E5-8B66-648FD2F12D02}"/>
            </c:ext>
          </c:extLst>
        </c:ser>
        <c:ser>
          <c:idx val="4"/>
          <c:order val="4"/>
          <c:tx>
            <c:strRef>
              <c:f>statistics!$AA$522:$AA$524</c:f>
              <c:strCache>
                <c:ptCount val="3"/>
                <c:pt idx="0">
                  <c:v>Simple  Avgerage</c:v>
                </c:pt>
                <c:pt idx="2">
                  <c:v>6%</c:v>
                </c:pt>
              </c:strCache>
            </c:strRef>
          </c:tx>
          <c:spPr>
            <a:solidFill>
              <a:schemeClr val="bg1">
                <a:lumMod val="50000"/>
              </a:schemeClr>
            </a:solidFill>
            <a:ln w="47625" cmpd="sng">
              <a:noFill/>
              <a:prstDash val="sysDash"/>
            </a:ln>
          </c:spPr>
          <c:invertIfNegative val="0"/>
          <c:cat>
            <c:strRef>
              <c:f>statistics!$AD$222:$AD$233</c:f>
              <c:strCache>
                <c:ptCount val="12"/>
                <c:pt idx="0">
                  <c:v>June</c:v>
                </c:pt>
                <c:pt idx="1">
                  <c:v>July</c:v>
                </c:pt>
                <c:pt idx="2">
                  <c:v>August</c:v>
                </c:pt>
                <c:pt idx="3">
                  <c:v>September</c:v>
                </c:pt>
                <c:pt idx="4">
                  <c:v>October</c:v>
                </c:pt>
                <c:pt idx="5">
                  <c:v>November</c:v>
                </c:pt>
                <c:pt idx="6">
                  <c:v>December</c:v>
                </c:pt>
                <c:pt idx="7">
                  <c:v>January</c:v>
                </c:pt>
                <c:pt idx="8">
                  <c:v>February</c:v>
                </c:pt>
                <c:pt idx="9">
                  <c:v>March</c:v>
                </c:pt>
                <c:pt idx="10">
                  <c:v>April</c:v>
                </c:pt>
                <c:pt idx="11">
                  <c:v>May</c:v>
                </c:pt>
              </c:strCache>
            </c:strRef>
          </c:cat>
          <c:val>
            <c:numRef>
              <c:f>statistics!$AC$502:$AC$513</c:f>
              <c:numCache>
                <c:formatCode>0%</c:formatCode>
                <c:ptCount val="12"/>
                <c:pt idx="0">
                  <c:v>1.6077170418005776E-3</c:v>
                </c:pt>
                <c:pt idx="1">
                  <c:v>-1.3597033374536511E-2</c:v>
                </c:pt>
                <c:pt idx="2">
                  <c:v>5.0131926121372183E-2</c:v>
                </c:pt>
                <c:pt idx="3">
                  <c:v>5.0684931506849253E-2</c:v>
                </c:pt>
                <c:pt idx="4">
                  <c:v>9.6625766871165544E-2</c:v>
                </c:pt>
                <c:pt idx="5">
                  <c:v>8.4210526315789486E-2</c:v>
                </c:pt>
                <c:pt idx="6">
                  <c:v>0.10071942446043156</c:v>
                </c:pt>
                <c:pt idx="7">
                  <c:v>0.10476190476190472</c:v>
                </c:pt>
                <c:pt idx="8">
                  <c:v>6.2686567164179238E-2</c:v>
                </c:pt>
                <c:pt idx="9">
                  <c:v>2.5445292620865163E-2</c:v>
                </c:pt>
                <c:pt idx="10">
                  <c:v>5.7632398753894011E-2</c:v>
                </c:pt>
                <c:pt idx="11">
                  <c:v>0.12755102040816327</c:v>
                </c:pt>
              </c:numCache>
            </c:numRef>
          </c:val>
          <c:extLst>
            <c:ext xmlns:c16="http://schemas.microsoft.com/office/drawing/2014/chart" uri="{C3380CC4-5D6E-409C-BE32-E72D297353CC}">
              <c16:uniqueId val="{00000004-9A0F-41E5-8B66-648FD2F12D02}"/>
            </c:ext>
          </c:extLst>
        </c:ser>
        <c:dLbls>
          <c:showLegendKey val="0"/>
          <c:showVal val="0"/>
          <c:showCatName val="0"/>
          <c:showSerName val="0"/>
          <c:showPercent val="0"/>
          <c:showBubbleSize val="0"/>
        </c:dLbls>
        <c:gapWidth val="150"/>
        <c:axId val="2118466440"/>
        <c:axId val="2118469400"/>
      </c:barChart>
      <c:catAx>
        <c:axId val="2118466440"/>
        <c:scaling>
          <c:orientation val="minMax"/>
        </c:scaling>
        <c:delete val="0"/>
        <c:axPos val="b"/>
        <c:numFmt formatCode="General" sourceLinked="0"/>
        <c:majorTickMark val="cross"/>
        <c:minorTickMark val="none"/>
        <c:tickLblPos val="nextTo"/>
        <c:txPr>
          <a:bodyPr/>
          <a:lstStyle/>
          <a:p>
            <a:pPr>
              <a:defRPr sz="1600"/>
            </a:pPr>
            <a:endParaRPr lang="en-US"/>
          </a:p>
        </c:txPr>
        <c:crossAx val="2118469400"/>
        <c:crosses val="autoZero"/>
        <c:auto val="0"/>
        <c:lblAlgn val="ctr"/>
        <c:lblOffset val="100"/>
        <c:noMultiLvlLbl val="0"/>
      </c:catAx>
      <c:valAx>
        <c:axId val="2118469400"/>
        <c:scaling>
          <c:orientation val="minMax"/>
          <c:max val="0.65000000000000013"/>
          <c:min val="-5.000000000000001E-2"/>
        </c:scaling>
        <c:delete val="0"/>
        <c:axPos val="l"/>
        <c:majorGridlines>
          <c:spPr>
            <a:ln>
              <a:solidFill>
                <a:schemeClr val="bg1">
                  <a:lumMod val="85000"/>
                </a:schemeClr>
              </a:solidFill>
              <a:prstDash val="sysDot"/>
            </a:ln>
          </c:spPr>
        </c:majorGridlines>
        <c:title>
          <c:tx>
            <c:rich>
              <a:bodyPr rot="-5400000" vert="horz"/>
              <a:lstStyle/>
              <a:p>
                <a:pPr>
                  <a:defRPr/>
                </a:pPr>
                <a:r>
                  <a:rPr lang="en-US"/>
                  <a:t>Improvement(%)</a:t>
                </a:r>
              </a:p>
            </c:rich>
          </c:tx>
          <c:layout>
            <c:manualLayout>
              <c:xMode val="edge"/>
              <c:yMode val="edge"/>
              <c:x val="2.8273211923823701E-2"/>
              <c:y val="0.24788614141447674"/>
            </c:manualLayout>
          </c:layout>
          <c:overlay val="0"/>
        </c:title>
        <c:numFmt formatCode="0%" sourceLinked="1"/>
        <c:majorTickMark val="out"/>
        <c:minorTickMark val="none"/>
        <c:tickLblPos val="nextTo"/>
        <c:crossAx val="2118466440"/>
        <c:crosses val="autoZero"/>
        <c:crossBetween val="between"/>
        <c:majorUnit val="5.000000000000001E-2"/>
        <c:minorUnit val="0.02"/>
      </c:valAx>
    </c:plotArea>
    <c:legend>
      <c:legendPos val="r"/>
      <c:layout>
        <c:manualLayout>
          <c:xMode val="edge"/>
          <c:yMode val="edge"/>
          <c:x val="0.83118511408880513"/>
          <c:y val="0.10160476768691817"/>
          <c:w val="0.16881488591119487"/>
          <c:h val="0.57965749696436797"/>
        </c:manualLayout>
      </c:layout>
      <c:overlay val="0"/>
      <c:spPr>
        <a:solidFill>
          <a:schemeClr val="bg1">
            <a:alpha val="0"/>
          </a:schemeClr>
        </a:solidFill>
      </c:spPr>
    </c:legend>
    <c:plotVisOnly val="1"/>
    <c:dispBlanksAs val="gap"/>
    <c:showDLblsOverMax val="0"/>
  </c:chart>
  <c:spPr>
    <a:ln>
      <a:noFill/>
    </a:ln>
  </c:spPr>
  <c:txPr>
    <a:bodyPr/>
    <a:lstStyle/>
    <a:p>
      <a:pPr>
        <a:defRPr sz="18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4028699" cy="345117"/>
          </a:xfrm>
          <a:prstGeom prst="rect">
            <a:avLst/>
          </a:prstGeom>
        </p:spPr>
        <p:txBody>
          <a:bodyPr vert="horz" lIns="29177" tIns="14589" rIns="29177" bIns="14589" rtlCol="0"/>
          <a:lstStyle>
            <a:lvl1pPr algn="l">
              <a:defRPr sz="400"/>
            </a:lvl1pPr>
          </a:lstStyle>
          <a:p>
            <a:endParaRPr lang="en-US" dirty="0"/>
          </a:p>
        </p:txBody>
      </p:sp>
      <p:sp>
        <p:nvSpPr>
          <p:cNvPr id="3" name="Date Placeholder 2"/>
          <p:cNvSpPr>
            <a:spLocks noGrp="1"/>
          </p:cNvSpPr>
          <p:nvPr>
            <p:ph type="dt" sz="quarter" idx="1"/>
          </p:nvPr>
        </p:nvSpPr>
        <p:spPr>
          <a:xfrm>
            <a:off x="5265589" y="1"/>
            <a:ext cx="4028699" cy="345117"/>
          </a:xfrm>
          <a:prstGeom prst="rect">
            <a:avLst/>
          </a:prstGeom>
        </p:spPr>
        <p:txBody>
          <a:bodyPr vert="horz" lIns="29177" tIns="14589" rIns="29177" bIns="14589" rtlCol="0"/>
          <a:lstStyle>
            <a:lvl1pPr algn="r">
              <a:defRPr sz="400"/>
            </a:lvl1pPr>
          </a:lstStyle>
          <a:p>
            <a:fld id="{E9AB3F08-1EAF-4303-8718-9013C07C6FAD}" type="datetimeFigureOut">
              <a:rPr lang="en-US" smtClean="0"/>
              <a:t>5/24/2018</a:t>
            </a:fld>
            <a:endParaRPr lang="en-US"/>
          </a:p>
        </p:txBody>
      </p:sp>
      <p:sp>
        <p:nvSpPr>
          <p:cNvPr id="4" name="Footer Placeholder 3"/>
          <p:cNvSpPr>
            <a:spLocks noGrp="1"/>
          </p:cNvSpPr>
          <p:nvPr>
            <p:ph type="ftr" sz="quarter" idx="2"/>
          </p:nvPr>
        </p:nvSpPr>
        <p:spPr>
          <a:xfrm>
            <a:off x="3" y="6536699"/>
            <a:ext cx="4028699" cy="345117"/>
          </a:xfrm>
          <a:prstGeom prst="rect">
            <a:avLst/>
          </a:prstGeom>
        </p:spPr>
        <p:txBody>
          <a:bodyPr vert="horz" lIns="29177" tIns="14589" rIns="29177" bIns="14589" rtlCol="0" anchor="b"/>
          <a:lstStyle>
            <a:lvl1pPr algn="l">
              <a:defRPr sz="400"/>
            </a:lvl1pPr>
          </a:lstStyle>
          <a:p>
            <a:endParaRPr lang="en-US"/>
          </a:p>
        </p:txBody>
      </p:sp>
      <p:sp>
        <p:nvSpPr>
          <p:cNvPr id="5" name="Slide Number Placeholder 4"/>
          <p:cNvSpPr>
            <a:spLocks noGrp="1"/>
          </p:cNvSpPr>
          <p:nvPr>
            <p:ph type="sldNum" sz="quarter" idx="3"/>
          </p:nvPr>
        </p:nvSpPr>
        <p:spPr>
          <a:xfrm>
            <a:off x="5265589" y="6536699"/>
            <a:ext cx="4028699" cy="345117"/>
          </a:xfrm>
          <a:prstGeom prst="rect">
            <a:avLst/>
          </a:prstGeom>
        </p:spPr>
        <p:txBody>
          <a:bodyPr vert="horz" lIns="29177" tIns="14589" rIns="29177" bIns="14589" rtlCol="0" anchor="b"/>
          <a:lstStyle>
            <a:lvl1pPr algn="r">
              <a:defRPr sz="400"/>
            </a:lvl1pPr>
          </a:lstStyle>
          <a:p>
            <a:fld id="{7A2252E0-A3F2-4886-8EEB-D90A80875A2C}" type="slidenum">
              <a:rPr lang="en-US" smtClean="0"/>
              <a:t>‹#›</a:t>
            </a:fld>
            <a:endParaRPr lang="en-US"/>
          </a:p>
        </p:txBody>
      </p:sp>
    </p:spTree>
    <p:extLst>
      <p:ext uri="{BB962C8B-B14F-4D97-AF65-F5344CB8AC3E}">
        <p14:creationId xmlns:p14="http://schemas.microsoft.com/office/powerpoint/2010/main" val="435348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3"/>
            <a:ext cx="4028440" cy="345286"/>
          </a:xfrm>
          <a:prstGeom prst="rect">
            <a:avLst/>
          </a:prstGeom>
        </p:spPr>
        <p:txBody>
          <a:bodyPr vert="horz" lIns="92506" tIns="46253" rIns="92506" bIns="46253" rtlCol="0"/>
          <a:lstStyle>
            <a:lvl1pPr algn="l">
              <a:defRPr sz="1200"/>
            </a:lvl1pPr>
          </a:lstStyle>
          <a:p>
            <a:endParaRPr lang="en-US"/>
          </a:p>
        </p:txBody>
      </p:sp>
      <p:sp>
        <p:nvSpPr>
          <p:cNvPr id="3" name="Date Placeholder 2"/>
          <p:cNvSpPr>
            <a:spLocks noGrp="1"/>
          </p:cNvSpPr>
          <p:nvPr>
            <p:ph type="dt" idx="1"/>
          </p:nvPr>
        </p:nvSpPr>
        <p:spPr>
          <a:xfrm>
            <a:off x="5265814" y="3"/>
            <a:ext cx="4028440" cy="345286"/>
          </a:xfrm>
          <a:prstGeom prst="rect">
            <a:avLst/>
          </a:prstGeom>
        </p:spPr>
        <p:txBody>
          <a:bodyPr vert="horz" lIns="92506" tIns="46253" rIns="92506" bIns="46253" rtlCol="0"/>
          <a:lstStyle>
            <a:lvl1pPr algn="r">
              <a:defRPr sz="1200"/>
            </a:lvl1pPr>
          </a:lstStyle>
          <a:p>
            <a:fld id="{6FC27A8E-037E-41E2-A6CF-B7D7A3141345}" type="datetimeFigureOut">
              <a:rPr lang="en-US" smtClean="0"/>
              <a:t>5/24/2018</a:t>
            </a:fld>
            <a:endParaRPr lang="en-US"/>
          </a:p>
        </p:txBody>
      </p:sp>
      <p:sp>
        <p:nvSpPr>
          <p:cNvPr id="4" name="Slide Image Placeholder 3"/>
          <p:cNvSpPr>
            <a:spLocks noGrp="1" noRot="1" noChangeAspect="1"/>
          </p:cNvSpPr>
          <p:nvPr>
            <p:ph type="sldImg" idx="2"/>
          </p:nvPr>
        </p:nvSpPr>
        <p:spPr>
          <a:xfrm>
            <a:off x="3100388" y="860425"/>
            <a:ext cx="3095625" cy="2322513"/>
          </a:xfrm>
          <a:prstGeom prst="rect">
            <a:avLst/>
          </a:prstGeom>
          <a:noFill/>
          <a:ln w="12700">
            <a:solidFill>
              <a:prstClr val="black"/>
            </a:solidFill>
          </a:ln>
        </p:spPr>
        <p:txBody>
          <a:bodyPr vert="horz" lIns="92506" tIns="46253" rIns="92506" bIns="46253" rtlCol="0" anchor="ctr"/>
          <a:lstStyle/>
          <a:p>
            <a:endParaRPr lang="en-US"/>
          </a:p>
        </p:txBody>
      </p:sp>
      <p:sp>
        <p:nvSpPr>
          <p:cNvPr id="5" name="Notes Placeholder 4"/>
          <p:cNvSpPr>
            <a:spLocks noGrp="1"/>
          </p:cNvSpPr>
          <p:nvPr>
            <p:ph type="body" sz="quarter" idx="3"/>
          </p:nvPr>
        </p:nvSpPr>
        <p:spPr>
          <a:xfrm>
            <a:off x="929640" y="3311873"/>
            <a:ext cx="7437120" cy="2709712"/>
          </a:xfrm>
          <a:prstGeom prst="rect">
            <a:avLst/>
          </a:prstGeom>
        </p:spPr>
        <p:txBody>
          <a:bodyPr vert="horz" lIns="92506" tIns="46253" rIns="92506" bIns="4625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4" y="6536529"/>
            <a:ext cx="4028440" cy="345285"/>
          </a:xfrm>
          <a:prstGeom prst="rect">
            <a:avLst/>
          </a:prstGeom>
        </p:spPr>
        <p:txBody>
          <a:bodyPr vert="horz" lIns="92506" tIns="46253" rIns="92506" bIns="46253" rtlCol="0" anchor="b"/>
          <a:lstStyle>
            <a:lvl1pPr algn="l">
              <a:defRPr sz="1200"/>
            </a:lvl1pPr>
          </a:lstStyle>
          <a:p>
            <a:endParaRPr lang="en-US"/>
          </a:p>
        </p:txBody>
      </p:sp>
      <p:sp>
        <p:nvSpPr>
          <p:cNvPr id="7" name="Slide Number Placeholder 6"/>
          <p:cNvSpPr>
            <a:spLocks noGrp="1"/>
          </p:cNvSpPr>
          <p:nvPr>
            <p:ph type="sldNum" sz="quarter" idx="5"/>
          </p:nvPr>
        </p:nvSpPr>
        <p:spPr>
          <a:xfrm>
            <a:off x="5265814" y="6536529"/>
            <a:ext cx="4028440" cy="345285"/>
          </a:xfrm>
          <a:prstGeom prst="rect">
            <a:avLst/>
          </a:prstGeom>
        </p:spPr>
        <p:txBody>
          <a:bodyPr vert="horz" lIns="92506" tIns="46253" rIns="92506" bIns="46253" rtlCol="0" anchor="b"/>
          <a:lstStyle>
            <a:lvl1pPr algn="r">
              <a:defRPr sz="1200"/>
            </a:lvl1pPr>
          </a:lstStyle>
          <a:p>
            <a:fld id="{579F0AC6-7F20-49A0-A98C-20760C03A456}" type="slidenum">
              <a:rPr lang="en-US" smtClean="0"/>
              <a:t>‹#›</a:t>
            </a:fld>
            <a:endParaRPr lang="en-US"/>
          </a:p>
        </p:txBody>
      </p:sp>
    </p:spTree>
    <p:extLst>
      <p:ext uri="{BB962C8B-B14F-4D97-AF65-F5344CB8AC3E}">
        <p14:creationId xmlns:p14="http://schemas.microsoft.com/office/powerpoint/2010/main" val="1805071535"/>
      </p:ext>
    </p:extLst>
  </p:cSld>
  <p:clrMap bg1="lt1" tx1="dk1" bg2="lt2" tx2="dk2" accent1="accent1" accent2="accent2" accent3="accent3" accent4="accent4" accent5="accent5" accent6="accent6" hlink="hlink" folHlink="folHlink"/>
  <p:notesStyle>
    <a:lvl1pPr marL="0" algn="l" defTabSz="3686713" rtl="0" eaLnBrk="1" latinLnBrk="0" hangingPunct="1">
      <a:defRPr sz="4838" kern="1200">
        <a:solidFill>
          <a:schemeClr val="tx1"/>
        </a:solidFill>
        <a:latin typeface="+mn-lt"/>
        <a:ea typeface="+mn-ea"/>
        <a:cs typeface="+mn-cs"/>
      </a:defRPr>
    </a:lvl1pPr>
    <a:lvl2pPr marL="1843356" algn="l" defTabSz="3686713" rtl="0" eaLnBrk="1" latinLnBrk="0" hangingPunct="1">
      <a:defRPr sz="4838" kern="1200">
        <a:solidFill>
          <a:schemeClr val="tx1"/>
        </a:solidFill>
        <a:latin typeface="+mn-lt"/>
        <a:ea typeface="+mn-ea"/>
        <a:cs typeface="+mn-cs"/>
      </a:defRPr>
    </a:lvl2pPr>
    <a:lvl3pPr marL="3686713" algn="l" defTabSz="3686713" rtl="0" eaLnBrk="1" latinLnBrk="0" hangingPunct="1">
      <a:defRPr sz="4838" kern="1200">
        <a:solidFill>
          <a:schemeClr val="tx1"/>
        </a:solidFill>
        <a:latin typeface="+mn-lt"/>
        <a:ea typeface="+mn-ea"/>
        <a:cs typeface="+mn-cs"/>
      </a:defRPr>
    </a:lvl3pPr>
    <a:lvl4pPr marL="5530069" algn="l" defTabSz="3686713" rtl="0" eaLnBrk="1" latinLnBrk="0" hangingPunct="1">
      <a:defRPr sz="4838" kern="1200">
        <a:solidFill>
          <a:schemeClr val="tx1"/>
        </a:solidFill>
        <a:latin typeface="+mn-lt"/>
        <a:ea typeface="+mn-ea"/>
        <a:cs typeface="+mn-cs"/>
      </a:defRPr>
    </a:lvl4pPr>
    <a:lvl5pPr marL="7373428" algn="l" defTabSz="3686713" rtl="0" eaLnBrk="1" latinLnBrk="0" hangingPunct="1">
      <a:defRPr sz="4838" kern="1200">
        <a:solidFill>
          <a:schemeClr val="tx1"/>
        </a:solidFill>
        <a:latin typeface="+mn-lt"/>
        <a:ea typeface="+mn-ea"/>
        <a:cs typeface="+mn-cs"/>
      </a:defRPr>
    </a:lvl5pPr>
    <a:lvl6pPr marL="9216784" algn="l" defTabSz="3686713" rtl="0" eaLnBrk="1" latinLnBrk="0" hangingPunct="1">
      <a:defRPr sz="4838" kern="1200">
        <a:solidFill>
          <a:schemeClr val="tx1"/>
        </a:solidFill>
        <a:latin typeface="+mn-lt"/>
        <a:ea typeface="+mn-ea"/>
        <a:cs typeface="+mn-cs"/>
      </a:defRPr>
    </a:lvl6pPr>
    <a:lvl7pPr marL="11060140" algn="l" defTabSz="3686713" rtl="0" eaLnBrk="1" latinLnBrk="0" hangingPunct="1">
      <a:defRPr sz="4838" kern="1200">
        <a:solidFill>
          <a:schemeClr val="tx1"/>
        </a:solidFill>
        <a:latin typeface="+mn-lt"/>
        <a:ea typeface="+mn-ea"/>
        <a:cs typeface="+mn-cs"/>
      </a:defRPr>
    </a:lvl7pPr>
    <a:lvl8pPr marL="12903497" algn="l" defTabSz="3686713" rtl="0" eaLnBrk="1" latinLnBrk="0" hangingPunct="1">
      <a:defRPr sz="4838" kern="1200">
        <a:solidFill>
          <a:schemeClr val="tx1"/>
        </a:solidFill>
        <a:latin typeface="+mn-lt"/>
        <a:ea typeface="+mn-ea"/>
        <a:cs typeface="+mn-cs"/>
      </a:defRPr>
    </a:lvl8pPr>
    <a:lvl9pPr marL="14746853" algn="l" defTabSz="3686713"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9F0AC6-7F20-49A0-A98C-20760C03A456}" type="slidenum">
              <a:rPr lang="en-US" smtClean="0"/>
              <a:t>1</a:t>
            </a:fld>
            <a:endParaRPr lang="en-US"/>
          </a:p>
        </p:txBody>
      </p:sp>
    </p:spTree>
    <p:extLst>
      <p:ext uri="{BB962C8B-B14F-4D97-AF65-F5344CB8AC3E}">
        <p14:creationId xmlns:p14="http://schemas.microsoft.com/office/powerpoint/2010/main" val="3827078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2"/>
          <p:cNvSpPr>
            <a:spLocks noGrp="1"/>
          </p:cNvSpPr>
          <p:nvPr>
            <p:ph type="body" sz="quarter" idx="15" hasCustomPrompt="1"/>
          </p:nvPr>
        </p:nvSpPr>
        <p:spPr>
          <a:xfrm>
            <a:off x="953951" y="15538595"/>
            <a:ext cx="10217635" cy="993497"/>
          </a:xfrm>
          <a:prstGeom prst="rect">
            <a:avLst/>
          </a:prstGeom>
        </p:spPr>
        <p:txBody>
          <a:bodyPr/>
          <a:lstStyle>
            <a:lvl1pPr marL="0" indent="0" algn="ctr">
              <a:lnSpc>
                <a:spcPct val="100000"/>
              </a:lnSpc>
              <a:buNone/>
              <a:defRPr sz="4800" b="1">
                <a:solidFill>
                  <a:srgbClr val="006600"/>
                </a:solidFill>
              </a:defRPr>
            </a:lvl1pPr>
            <a:lvl5pPr marL="8777888" indent="0">
              <a:buNone/>
              <a:defRPr/>
            </a:lvl5pPr>
          </a:lstStyle>
          <a:p>
            <a:pPr lvl="0"/>
            <a:r>
              <a:rPr lang="en-US" dirty="0"/>
              <a:t>Introduction</a:t>
            </a:r>
          </a:p>
        </p:txBody>
      </p:sp>
      <p:sp>
        <p:nvSpPr>
          <p:cNvPr id="11" name="Text Placeholder 4"/>
          <p:cNvSpPr>
            <a:spLocks noGrp="1"/>
          </p:cNvSpPr>
          <p:nvPr>
            <p:ph type="body" sz="quarter" idx="16"/>
          </p:nvPr>
        </p:nvSpPr>
        <p:spPr>
          <a:xfrm>
            <a:off x="953949" y="16611607"/>
            <a:ext cx="10217635" cy="11575775"/>
          </a:xfrm>
          <a:prstGeom prst="rect">
            <a:avLst/>
          </a:prstGeom>
        </p:spPr>
        <p:txBody>
          <a:bodyPr/>
          <a:lstStyle>
            <a:lvl1pPr marL="0" indent="0">
              <a:lnSpc>
                <a:spcPct val="100000"/>
              </a:lnSpc>
              <a:spcBef>
                <a:spcPts val="0"/>
              </a:spcBef>
              <a:buNone/>
              <a:defRPr sz="2800" baseline="0">
                <a:solidFill>
                  <a:schemeClr val="tx1"/>
                </a:solidFill>
              </a:defRPr>
            </a:lvl1pPr>
          </a:lstStyle>
          <a:p>
            <a:pPr lvl="0"/>
            <a:endParaRPr lang="en-US" dirty="0"/>
          </a:p>
        </p:txBody>
      </p:sp>
      <p:sp>
        <p:nvSpPr>
          <p:cNvPr id="13" name="Text Placeholder 4"/>
          <p:cNvSpPr>
            <a:spLocks noGrp="1"/>
          </p:cNvSpPr>
          <p:nvPr>
            <p:ph type="body" sz="quarter" idx="18" hasCustomPrompt="1"/>
          </p:nvPr>
        </p:nvSpPr>
        <p:spPr>
          <a:xfrm>
            <a:off x="1335891" y="30961401"/>
            <a:ext cx="10217635" cy="1296754"/>
          </a:xfrm>
          <a:prstGeom prst="rect">
            <a:avLst/>
          </a:prstGeom>
        </p:spPr>
        <p:txBody>
          <a:bodyPr/>
          <a:lstStyle>
            <a:lvl1pPr marL="0" indent="0">
              <a:lnSpc>
                <a:spcPct val="100000"/>
              </a:lnSpc>
              <a:spcBef>
                <a:spcPts val="0"/>
              </a:spcBef>
              <a:buNone/>
              <a:defRPr sz="2800" baseline="0">
                <a:solidFill>
                  <a:schemeClr val="tx1"/>
                </a:solidFill>
              </a:defRPr>
            </a:lvl1pPr>
          </a:lstStyle>
          <a:p>
            <a:pPr lvl="0"/>
            <a:r>
              <a:rPr lang="en-US" dirty="0"/>
              <a:t>Type your Acknowledgments here</a:t>
            </a:r>
          </a:p>
        </p:txBody>
      </p:sp>
      <p:sp>
        <p:nvSpPr>
          <p:cNvPr id="14" name="Text Placeholder 2"/>
          <p:cNvSpPr>
            <a:spLocks noGrp="1"/>
          </p:cNvSpPr>
          <p:nvPr>
            <p:ph type="body" sz="quarter" idx="19" hasCustomPrompt="1"/>
          </p:nvPr>
        </p:nvSpPr>
        <p:spPr>
          <a:xfrm>
            <a:off x="9730105" y="21649833"/>
            <a:ext cx="20415284" cy="993499"/>
          </a:xfrm>
          <a:prstGeom prst="rect">
            <a:avLst/>
          </a:prstGeom>
        </p:spPr>
        <p:txBody>
          <a:bodyPr/>
          <a:lstStyle>
            <a:lvl1pPr marL="0" indent="0" algn="ctr">
              <a:lnSpc>
                <a:spcPct val="100000"/>
              </a:lnSpc>
              <a:buNone/>
              <a:defRPr sz="4800" b="1">
                <a:solidFill>
                  <a:srgbClr val="006600"/>
                </a:solidFill>
              </a:defRPr>
            </a:lvl1pPr>
            <a:lvl5pPr marL="8777888" indent="0">
              <a:buNone/>
              <a:defRPr/>
            </a:lvl5pPr>
          </a:lstStyle>
          <a:p>
            <a:pPr lvl="0"/>
            <a:r>
              <a:rPr lang="en-US" dirty="0"/>
              <a:t>Methodology</a:t>
            </a:r>
          </a:p>
        </p:txBody>
      </p:sp>
      <p:sp>
        <p:nvSpPr>
          <p:cNvPr id="16" name="Text Placeholder 2"/>
          <p:cNvSpPr>
            <a:spLocks noGrp="1"/>
          </p:cNvSpPr>
          <p:nvPr>
            <p:ph type="body" sz="quarter" idx="21" hasCustomPrompt="1"/>
          </p:nvPr>
        </p:nvSpPr>
        <p:spPr>
          <a:xfrm>
            <a:off x="29723763" y="5481186"/>
            <a:ext cx="10177876" cy="993499"/>
          </a:xfrm>
          <a:prstGeom prst="rect">
            <a:avLst/>
          </a:prstGeom>
        </p:spPr>
        <p:txBody>
          <a:bodyPr/>
          <a:lstStyle>
            <a:lvl1pPr marL="0" indent="0" algn="ctr">
              <a:lnSpc>
                <a:spcPct val="100000"/>
              </a:lnSpc>
              <a:buNone/>
              <a:defRPr sz="4800" b="1">
                <a:solidFill>
                  <a:srgbClr val="006600"/>
                </a:solidFill>
              </a:defRPr>
            </a:lvl1pPr>
            <a:lvl5pPr marL="8777888" indent="0">
              <a:buNone/>
              <a:defRPr/>
            </a:lvl5pPr>
          </a:lstStyle>
          <a:p>
            <a:pPr lvl="0"/>
            <a:r>
              <a:rPr lang="en-US" dirty="0"/>
              <a:t>Simulation Results</a:t>
            </a:r>
          </a:p>
        </p:txBody>
      </p:sp>
      <p:sp>
        <p:nvSpPr>
          <p:cNvPr id="18" name="Text Placeholder 2"/>
          <p:cNvSpPr>
            <a:spLocks noGrp="1"/>
          </p:cNvSpPr>
          <p:nvPr>
            <p:ph type="body" sz="quarter" idx="23" hasCustomPrompt="1"/>
          </p:nvPr>
        </p:nvSpPr>
        <p:spPr>
          <a:xfrm>
            <a:off x="953951" y="6202437"/>
            <a:ext cx="10217635" cy="993499"/>
          </a:xfrm>
          <a:prstGeom prst="rect">
            <a:avLst/>
          </a:prstGeom>
        </p:spPr>
        <p:txBody>
          <a:bodyPr/>
          <a:lstStyle>
            <a:lvl1pPr marL="0" indent="0" algn="ctr">
              <a:lnSpc>
                <a:spcPct val="100000"/>
              </a:lnSpc>
              <a:buNone/>
              <a:defRPr sz="4800" b="1">
                <a:solidFill>
                  <a:srgbClr val="006600"/>
                </a:solidFill>
              </a:defRPr>
            </a:lvl1pPr>
            <a:lvl5pPr marL="8777888" indent="0">
              <a:buNone/>
              <a:defRPr/>
            </a:lvl5pPr>
          </a:lstStyle>
          <a:p>
            <a:pPr lvl="0"/>
            <a:r>
              <a:rPr lang="en-US" dirty="0"/>
              <a:t>Abstract</a:t>
            </a:r>
          </a:p>
        </p:txBody>
      </p:sp>
      <p:sp>
        <p:nvSpPr>
          <p:cNvPr id="22" name="Text Placeholder 2"/>
          <p:cNvSpPr>
            <a:spLocks noGrp="1"/>
          </p:cNvSpPr>
          <p:nvPr>
            <p:ph type="body" sz="quarter" idx="26" hasCustomPrompt="1"/>
          </p:nvPr>
        </p:nvSpPr>
        <p:spPr>
          <a:xfrm>
            <a:off x="30209494" y="18220428"/>
            <a:ext cx="9399932" cy="993499"/>
          </a:xfrm>
          <a:prstGeom prst="rect">
            <a:avLst/>
          </a:prstGeom>
        </p:spPr>
        <p:txBody>
          <a:bodyPr/>
          <a:lstStyle>
            <a:lvl1pPr marL="0" indent="0" algn="ctr">
              <a:lnSpc>
                <a:spcPct val="100000"/>
              </a:lnSpc>
              <a:buNone/>
              <a:defRPr sz="4800" b="1" baseline="0">
                <a:solidFill>
                  <a:srgbClr val="006600"/>
                </a:solidFill>
              </a:defRPr>
            </a:lvl1pPr>
            <a:lvl5pPr marL="8777888" indent="0">
              <a:buNone/>
              <a:defRPr/>
            </a:lvl5pPr>
          </a:lstStyle>
          <a:p>
            <a:pPr lvl="0"/>
            <a:r>
              <a:rPr lang="en-US" dirty="0"/>
              <a:t>Comparative Analysis</a:t>
            </a:r>
          </a:p>
        </p:txBody>
      </p:sp>
      <p:sp>
        <p:nvSpPr>
          <p:cNvPr id="24" name="Picture Placeholder 23"/>
          <p:cNvSpPr>
            <a:spLocks noGrp="1"/>
          </p:cNvSpPr>
          <p:nvPr>
            <p:ph type="pic" sz="quarter" idx="27" hasCustomPrompt="1"/>
          </p:nvPr>
        </p:nvSpPr>
        <p:spPr>
          <a:xfrm>
            <a:off x="14233079" y="27352992"/>
            <a:ext cx="6996803" cy="2610502"/>
          </a:xfrm>
          <a:prstGeom prst="rect">
            <a:avLst/>
          </a:prstGeom>
        </p:spPr>
        <p:txBody>
          <a:bodyPr/>
          <a:lstStyle>
            <a:lvl1pPr marL="0" indent="0">
              <a:buNone/>
              <a:defRPr sz="4800"/>
            </a:lvl1pPr>
          </a:lstStyle>
          <a:p>
            <a:r>
              <a:rPr lang="en-US" dirty="0"/>
              <a:t>You can add pictures here</a:t>
            </a:r>
          </a:p>
        </p:txBody>
      </p:sp>
      <p:sp>
        <p:nvSpPr>
          <p:cNvPr id="25" name="Text Placeholder 4"/>
          <p:cNvSpPr>
            <a:spLocks noGrp="1"/>
          </p:cNvSpPr>
          <p:nvPr>
            <p:ph type="body" sz="quarter" idx="28" hasCustomPrompt="1"/>
          </p:nvPr>
        </p:nvSpPr>
        <p:spPr>
          <a:xfrm>
            <a:off x="947323" y="7229065"/>
            <a:ext cx="10217635" cy="7832035"/>
          </a:xfrm>
          <a:prstGeom prst="rect">
            <a:avLst/>
          </a:prstGeom>
        </p:spPr>
        <p:txBody>
          <a:bodyPr/>
          <a:lstStyle>
            <a:lvl1pPr marL="0" indent="0">
              <a:lnSpc>
                <a:spcPct val="100000"/>
              </a:lnSpc>
              <a:spcBef>
                <a:spcPts val="0"/>
              </a:spcBef>
              <a:buNone/>
              <a:defRPr sz="2800" baseline="0">
                <a:solidFill>
                  <a:schemeClr val="tx1"/>
                </a:solidFill>
              </a:defRPr>
            </a:lvl1pPr>
          </a:lstStyle>
          <a:p>
            <a:pPr lvl="0"/>
            <a:r>
              <a:rPr lang="en-US" dirty="0"/>
              <a:t>You can change the title of the section</a:t>
            </a:r>
          </a:p>
          <a:p>
            <a:pPr lvl="0"/>
            <a:r>
              <a:rPr lang="en-US" dirty="0"/>
              <a:t>Type your abstract here</a:t>
            </a:r>
          </a:p>
        </p:txBody>
      </p:sp>
      <p:sp>
        <p:nvSpPr>
          <p:cNvPr id="6" name="Text Placeholder 5"/>
          <p:cNvSpPr>
            <a:spLocks noGrp="1"/>
          </p:cNvSpPr>
          <p:nvPr>
            <p:ph type="body" sz="quarter" idx="29" hasCustomPrompt="1"/>
          </p:nvPr>
        </p:nvSpPr>
        <p:spPr>
          <a:xfrm>
            <a:off x="829761" y="2823414"/>
            <a:ext cx="32441339" cy="2225675"/>
          </a:xfrm>
          <a:prstGeom prst="rect">
            <a:avLst/>
          </a:prstGeom>
        </p:spPr>
        <p:txBody>
          <a:bodyPr numCol="3"/>
          <a:lstStyle>
            <a:lvl1pPr marL="0" indent="0" algn="ctr">
              <a:lnSpc>
                <a:spcPct val="100000"/>
              </a:lnSpc>
              <a:spcBef>
                <a:spcPts val="0"/>
              </a:spcBef>
              <a:buNone/>
              <a:defRPr sz="4000" baseline="0"/>
            </a:lvl1pPr>
          </a:lstStyle>
          <a:p>
            <a:pPr lvl="0"/>
            <a:r>
              <a:rPr lang="en-US" dirty="0"/>
              <a:t>Name</a:t>
            </a:r>
          </a:p>
          <a:p>
            <a:pPr lvl="0"/>
            <a:r>
              <a:rPr lang="en-US" dirty="0"/>
              <a:t>Department</a:t>
            </a:r>
          </a:p>
          <a:p>
            <a:pPr lvl="0"/>
            <a:r>
              <a:rPr lang="en-US" dirty="0"/>
              <a:t>E-mail/Contact Information</a:t>
            </a:r>
          </a:p>
          <a:p>
            <a:pPr lvl="0"/>
            <a:r>
              <a:rPr lang="en-US" dirty="0"/>
              <a:t>Name</a:t>
            </a:r>
          </a:p>
          <a:p>
            <a:pPr lvl="0"/>
            <a:r>
              <a:rPr lang="en-US" dirty="0"/>
              <a:t>Department</a:t>
            </a:r>
          </a:p>
          <a:p>
            <a:pPr lvl="0"/>
            <a:r>
              <a:rPr lang="en-US" dirty="0"/>
              <a:t>E-mail/Contact Information</a:t>
            </a:r>
          </a:p>
          <a:p>
            <a:pPr lvl="0"/>
            <a:r>
              <a:rPr lang="en-US" dirty="0"/>
              <a:t>Name</a:t>
            </a:r>
          </a:p>
          <a:p>
            <a:pPr lvl="0"/>
            <a:r>
              <a:rPr lang="en-US" dirty="0"/>
              <a:t>Department</a:t>
            </a:r>
          </a:p>
          <a:p>
            <a:pPr lvl="0"/>
            <a:r>
              <a:rPr lang="en-US" dirty="0"/>
              <a:t>E-mail/Contact Information</a:t>
            </a:r>
          </a:p>
        </p:txBody>
      </p:sp>
      <p:sp>
        <p:nvSpPr>
          <p:cNvPr id="8" name="Text Placeholder 7"/>
          <p:cNvSpPr>
            <a:spLocks noGrp="1"/>
          </p:cNvSpPr>
          <p:nvPr>
            <p:ph type="body" sz="quarter" idx="30" hasCustomPrompt="1"/>
          </p:nvPr>
        </p:nvSpPr>
        <p:spPr>
          <a:xfrm>
            <a:off x="790571" y="1469505"/>
            <a:ext cx="32481155" cy="1000609"/>
          </a:xfrm>
          <a:prstGeom prst="rect">
            <a:avLst/>
          </a:prstGeom>
        </p:spPr>
        <p:txBody>
          <a:bodyPr/>
          <a:lstStyle>
            <a:lvl1pPr marL="0" indent="0">
              <a:buNone/>
              <a:defRPr/>
            </a:lvl1pPr>
            <a:lvl2pPr marL="0" indent="0" algn="ctr">
              <a:spcBef>
                <a:spcPts val="0"/>
              </a:spcBef>
              <a:buNone/>
              <a:defRPr sz="7200">
                <a:ln>
                  <a:solidFill>
                    <a:srgbClr val="006600"/>
                  </a:solidFill>
                </a:ln>
                <a:solidFill>
                  <a:srgbClr val="006600"/>
                </a:solidFill>
                <a:effectLst>
                  <a:outerShdw blurRad="50800" dist="38100" dir="18900000" algn="bl" rotWithShape="0">
                    <a:prstClr val="black">
                      <a:alpha val="40000"/>
                    </a:prstClr>
                  </a:outerShdw>
                </a:effectLst>
              </a:defRPr>
            </a:lvl2pPr>
          </a:lstStyle>
          <a:p>
            <a:pPr lvl="1"/>
            <a:r>
              <a:rPr lang="en-US" dirty="0"/>
              <a:t>Poster Title</a:t>
            </a:r>
          </a:p>
        </p:txBody>
      </p:sp>
    </p:spTree>
    <p:extLst>
      <p:ext uri="{BB962C8B-B14F-4D97-AF65-F5344CB8AC3E}">
        <p14:creationId xmlns:p14="http://schemas.microsoft.com/office/powerpoint/2010/main" val="208947277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818153" y="4810539"/>
            <a:ext cx="42254905" cy="320837"/>
          </a:xfrm>
          <a:prstGeom prst="rect">
            <a:avLst/>
          </a:prstGeom>
          <a:gradFill flip="none" rotWithShape="1">
            <a:gsLst>
              <a:gs pos="90265">
                <a:srgbClr val="006600"/>
              </a:gs>
              <a:gs pos="0">
                <a:srgbClr val="006600"/>
              </a:gs>
              <a:gs pos="0">
                <a:schemeClr val="accent6">
                  <a:lumMod val="60000"/>
                  <a:lumOff val="40000"/>
                </a:schemeClr>
              </a:gs>
              <a:gs pos="39000">
                <a:schemeClr val="accent6">
                  <a:lumMod val="75000"/>
                </a:schemeClr>
              </a:gs>
            </a:gsLst>
            <a:path path="circle">
              <a:fillToRect l="50000" t="-80000" r="50000" b="180000"/>
            </a:path>
            <a:tileRect/>
          </a:gradFill>
          <a:ln w="88900" cmpd="sng">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solidFill>
                <a:srgbClr val="BF9000"/>
              </a:solidFill>
            </a:endParaRPr>
          </a:p>
        </p:txBody>
      </p:sp>
      <p:sp>
        <p:nvSpPr>
          <p:cNvPr id="13" name="Rectangle 12"/>
          <p:cNvSpPr/>
          <p:nvPr userDrawn="1"/>
        </p:nvSpPr>
        <p:spPr>
          <a:xfrm>
            <a:off x="818153" y="680367"/>
            <a:ext cx="42254905" cy="267129"/>
          </a:xfrm>
          <a:prstGeom prst="rect">
            <a:avLst/>
          </a:prstGeom>
          <a:gradFill flip="none" rotWithShape="1">
            <a:gsLst>
              <a:gs pos="90265">
                <a:srgbClr val="006600"/>
              </a:gs>
              <a:gs pos="0">
                <a:srgbClr val="006600"/>
              </a:gs>
              <a:gs pos="0">
                <a:schemeClr val="accent6">
                  <a:lumMod val="60000"/>
                  <a:lumOff val="40000"/>
                </a:schemeClr>
              </a:gs>
              <a:gs pos="39000">
                <a:schemeClr val="accent6">
                  <a:lumMod val="75000"/>
                </a:schemeClr>
              </a:gs>
            </a:gsLst>
            <a:path path="circle">
              <a:fillToRect l="50000" t="-80000" r="50000" b="180000"/>
            </a:path>
            <a:tileRect/>
          </a:gradFill>
          <a:ln w="88900" cmpd="sng">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solidFill>
                <a:srgbClr val="BF9000"/>
              </a:solidFill>
            </a:endParaRPr>
          </a:p>
        </p:txBody>
      </p:sp>
    </p:spTree>
    <p:extLst>
      <p:ext uri="{BB962C8B-B14F-4D97-AF65-F5344CB8AC3E}">
        <p14:creationId xmlns:p14="http://schemas.microsoft.com/office/powerpoint/2010/main" val="2157648543"/>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8945"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1097236" indent="-1097236" algn="l" defTabSz="4388945"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708" indent="-1097236" algn="l" defTabSz="4388945" rtl="0" eaLnBrk="1" latinLnBrk="0" hangingPunct="1">
        <a:lnSpc>
          <a:spcPct val="90000"/>
        </a:lnSpc>
        <a:spcBef>
          <a:spcPts val="2400"/>
        </a:spcBef>
        <a:buFont typeface="Arial" panose="020B0604020202020204" pitchFamily="34" charset="0"/>
        <a:buChar char="•"/>
        <a:defRPr sz="11520" kern="1200">
          <a:solidFill>
            <a:srgbClr val="006600"/>
          </a:solidFill>
          <a:latin typeface="+mn-lt"/>
          <a:ea typeface="+mn-ea"/>
          <a:cs typeface="+mn-cs"/>
        </a:defRPr>
      </a:lvl2pPr>
      <a:lvl3pPr marL="5486180" indent="-1097236" algn="l" defTabSz="4388945"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653"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125"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69598"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070"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8541"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014"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8945" rtl="0" eaLnBrk="1" latinLnBrk="0" hangingPunct="1">
        <a:defRPr sz="8640" kern="1200">
          <a:solidFill>
            <a:schemeClr val="tx1"/>
          </a:solidFill>
          <a:latin typeface="+mn-lt"/>
          <a:ea typeface="+mn-ea"/>
          <a:cs typeface="+mn-cs"/>
        </a:defRPr>
      </a:lvl1pPr>
      <a:lvl2pPr marL="2194472" algn="l" defTabSz="4388945" rtl="0" eaLnBrk="1" latinLnBrk="0" hangingPunct="1">
        <a:defRPr sz="8640" kern="1200">
          <a:solidFill>
            <a:schemeClr val="tx1"/>
          </a:solidFill>
          <a:latin typeface="+mn-lt"/>
          <a:ea typeface="+mn-ea"/>
          <a:cs typeface="+mn-cs"/>
        </a:defRPr>
      </a:lvl2pPr>
      <a:lvl3pPr marL="4388945" algn="l" defTabSz="4388945" rtl="0" eaLnBrk="1" latinLnBrk="0" hangingPunct="1">
        <a:defRPr sz="8640" kern="1200">
          <a:solidFill>
            <a:schemeClr val="tx1"/>
          </a:solidFill>
          <a:latin typeface="+mn-lt"/>
          <a:ea typeface="+mn-ea"/>
          <a:cs typeface="+mn-cs"/>
        </a:defRPr>
      </a:lvl3pPr>
      <a:lvl4pPr marL="6583417" algn="l" defTabSz="4388945" rtl="0" eaLnBrk="1" latinLnBrk="0" hangingPunct="1">
        <a:defRPr sz="8640" kern="1200">
          <a:solidFill>
            <a:schemeClr val="tx1"/>
          </a:solidFill>
          <a:latin typeface="+mn-lt"/>
          <a:ea typeface="+mn-ea"/>
          <a:cs typeface="+mn-cs"/>
        </a:defRPr>
      </a:lvl4pPr>
      <a:lvl5pPr marL="8777888" algn="l" defTabSz="4388945" rtl="0" eaLnBrk="1" latinLnBrk="0" hangingPunct="1">
        <a:defRPr sz="8640" kern="1200">
          <a:solidFill>
            <a:schemeClr val="tx1"/>
          </a:solidFill>
          <a:latin typeface="+mn-lt"/>
          <a:ea typeface="+mn-ea"/>
          <a:cs typeface="+mn-cs"/>
        </a:defRPr>
      </a:lvl5pPr>
      <a:lvl6pPr marL="10972361" algn="l" defTabSz="4388945" rtl="0" eaLnBrk="1" latinLnBrk="0" hangingPunct="1">
        <a:defRPr sz="8640" kern="1200">
          <a:solidFill>
            <a:schemeClr val="tx1"/>
          </a:solidFill>
          <a:latin typeface="+mn-lt"/>
          <a:ea typeface="+mn-ea"/>
          <a:cs typeface="+mn-cs"/>
        </a:defRPr>
      </a:lvl6pPr>
      <a:lvl7pPr marL="13166833" algn="l" defTabSz="4388945" rtl="0" eaLnBrk="1" latinLnBrk="0" hangingPunct="1">
        <a:defRPr sz="8640" kern="1200">
          <a:solidFill>
            <a:schemeClr val="tx1"/>
          </a:solidFill>
          <a:latin typeface="+mn-lt"/>
          <a:ea typeface="+mn-ea"/>
          <a:cs typeface="+mn-cs"/>
        </a:defRPr>
      </a:lvl7pPr>
      <a:lvl8pPr marL="15361306" algn="l" defTabSz="4388945" rtl="0" eaLnBrk="1" latinLnBrk="0" hangingPunct="1">
        <a:defRPr sz="8640" kern="1200">
          <a:solidFill>
            <a:schemeClr val="tx1"/>
          </a:solidFill>
          <a:latin typeface="+mn-lt"/>
          <a:ea typeface="+mn-ea"/>
          <a:cs typeface="+mn-cs"/>
        </a:defRPr>
      </a:lvl8pPr>
      <a:lvl9pPr marL="17555778" algn="l" defTabSz="4388945"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4.emf"/><Relationship Id="rId18" Type="http://schemas.openxmlformats.org/officeDocument/2006/relationships/image" Target="../media/image15.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emf"/><Relationship Id="rId15" Type="http://schemas.openxmlformats.org/officeDocument/2006/relationships/chart" Target="../charts/chart1.xml"/><Relationship Id="rId10" Type="http://schemas.openxmlformats.org/officeDocument/2006/relationships/image" Target="../media/image8.png"/><Relationship Id="rId19" Type="http://schemas.openxmlformats.org/officeDocument/2006/relationships/image" Target="../media/image6.emf"/><Relationship Id="rId4" Type="http://schemas.openxmlformats.org/officeDocument/2006/relationships/image" Target="../media/image2.emf"/><Relationship Id="rId9" Type="http://schemas.openxmlformats.org/officeDocument/2006/relationships/image" Target="../media/image7.png"/><Relationship Id="rId1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c charlotte ep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31097" y="2010379"/>
            <a:ext cx="7764818" cy="251709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4294967295"/>
          </p:nvPr>
        </p:nvSpPr>
        <p:spPr>
          <a:xfrm>
            <a:off x="7057167" y="2061090"/>
            <a:ext cx="30936217" cy="2506445"/>
          </a:xfrm>
          <a:prstGeom prst="rect">
            <a:avLst/>
          </a:prstGeom>
        </p:spPr>
        <p:txBody>
          <a:bodyPr numCol="1"/>
          <a:lstStyle/>
          <a:p>
            <a:pPr marL="0" indent="0" algn="ctr">
              <a:lnSpc>
                <a:spcPct val="100000"/>
              </a:lnSpc>
              <a:spcBef>
                <a:spcPts val="0"/>
              </a:spcBef>
              <a:buNone/>
            </a:pPr>
            <a:r>
              <a:rPr lang="en-US" sz="4000" dirty="0">
                <a:latin typeface="Times New Roman" panose="02020603050405020304" pitchFamily="18" charset="0"/>
                <a:cs typeface="Times New Roman" panose="02020603050405020304" pitchFamily="18" charset="0"/>
              </a:rPr>
              <a:t>Mohamed Abuella, </a:t>
            </a:r>
            <a:r>
              <a:rPr lang="en-US" sz="4000" i="1" dirty="0">
                <a:latin typeface="Times New Roman" panose="02020603050405020304" pitchFamily="18" charset="0"/>
                <a:cs typeface="Times New Roman" panose="02020603050405020304" pitchFamily="18" charset="0"/>
              </a:rPr>
              <a:t>Student Member, IEEE, </a:t>
            </a:r>
            <a:r>
              <a:rPr lang="en-US" sz="4000" dirty="0">
                <a:latin typeface="Times New Roman" panose="02020603050405020304" pitchFamily="18" charset="0"/>
                <a:cs typeface="Times New Roman" panose="02020603050405020304" pitchFamily="18" charset="0"/>
              </a:rPr>
              <a:t>Badrul Chowdhury, </a:t>
            </a:r>
            <a:r>
              <a:rPr lang="en-US" sz="4000" i="1" dirty="0">
                <a:latin typeface="Times New Roman" panose="02020603050405020304" pitchFamily="18" charset="0"/>
                <a:cs typeface="Times New Roman" panose="02020603050405020304" pitchFamily="18" charset="0"/>
              </a:rPr>
              <a:t>Senior Member, IEEE</a:t>
            </a:r>
          </a:p>
          <a:p>
            <a:pPr marL="0" indent="0" algn="ctr">
              <a:lnSpc>
                <a:spcPct val="100000"/>
              </a:lnSpc>
              <a:spcBef>
                <a:spcPts val="0"/>
              </a:spcBef>
              <a:buNone/>
            </a:pPr>
            <a:r>
              <a:rPr lang="en-US" sz="4000" dirty="0">
                <a:latin typeface="Times New Roman" panose="02020603050405020304" pitchFamily="18" charset="0"/>
                <a:cs typeface="Times New Roman" panose="02020603050405020304" pitchFamily="18" charset="0"/>
              </a:rPr>
              <a:t> Department of Electrical and Computer Engineering</a:t>
            </a:r>
          </a:p>
          <a:p>
            <a:pPr marL="0" indent="0" algn="ctr">
              <a:lnSpc>
                <a:spcPct val="100000"/>
              </a:lnSpc>
              <a:spcBef>
                <a:spcPts val="0"/>
              </a:spcBef>
              <a:buNone/>
            </a:pPr>
            <a:r>
              <a:rPr lang="en-US" sz="4000" dirty="0">
                <a:latin typeface="Times New Roman" panose="02020603050405020304" pitchFamily="18" charset="0"/>
                <a:cs typeface="Times New Roman" panose="02020603050405020304" pitchFamily="18" charset="0"/>
              </a:rPr>
              <a:t>Energy Production &amp; Infrastructure Centre (EPIC)</a:t>
            </a:r>
          </a:p>
          <a:p>
            <a:pPr marL="0" indent="0" algn="ctr">
              <a:lnSpc>
                <a:spcPct val="100000"/>
              </a:lnSpc>
              <a:spcBef>
                <a:spcPts val="0"/>
              </a:spcBef>
              <a:buNone/>
            </a:pPr>
            <a:r>
              <a:rPr lang="en-US" sz="4000" dirty="0">
                <a:latin typeface="Times New Roman" panose="02020603050405020304" pitchFamily="18" charset="0"/>
                <a:cs typeface="Times New Roman" panose="02020603050405020304" pitchFamily="18" charset="0"/>
              </a:rPr>
              <a:t>University of North Carolina at Charlotte, Charlotte, NC 28223-0001</a:t>
            </a:r>
          </a:p>
        </p:txBody>
      </p:sp>
      <p:sp>
        <p:nvSpPr>
          <p:cNvPr id="5" name="Text Placeholder 4"/>
          <p:cNvSpPr>
            <a:spLocks noGrp="1"/>
          </p:cNvSpPr>
          <p:nvPr>
            <p:ph type="body" sz="quarter" idx="4294967295"/>
          </p:nvPr>
        </p:nvSpPr>
        <p:spPr>
          <a:xfrm>
            <a:off x="221665" y="876785"/>
            <a:ext cx="43033890" cy="1154979"/>
          </a:xfrm>
          <a:prstGeom prst="rect">
            <a:avLst/>
          </a:prstGeom>
        </p:spPr>
        <p:txBody>
          <a:bodyPr/>
          <a:lstStyle/>
          <a:p>
            <a:pPr marL="0" indent="0" algn="ctr">
              <a:lnSpc>
                <a:spcPct val="100000"/>
              </a:lnSpc>
              <a:buNone/>
            </a:pPr>
            <a:r>
              <a:rPr lang="en-US" sz="6500" b="1" dirty="0">
                <a:solidFill>
                  <a:srgbClr val="0066FF"/>
                </a:solidFill>
                <a:latin typeface="Times New Roman" panose="02020603050405020304" pitchFamily="18" charset="0"/>
                <a:cs typeface="Times New Roman" panose="02020603050405020304" pitchFamily="18" charset="0"/>
              </a:rPr>
              <a:t>Poster Qualifying Combined Solar Power Forecasts in Ramp Events' Perspective</a:t>
            </a:r>
          </a:p>
        </p:txBody>
      </p:sp>
      <p:sp>
        <p:nvSpPr>
          <p:cNvPr id="15" name="Text Placeholder 14"/>
          <p:cNvSpPr>
            <a:spLocks noGrp="1"/>
          </p:cNvSpPr>
          <p:nvPr>
            <p:ph type="body" sz="quarter" idx="23"/>
          </p:nvPr>
        </p:nvSpPr>
        <p:spPr>
          <a:xfrm>
            <a:off x="1349853" y="5315085"/>
            <a:ext cx="10217634" cy="813570"/>
          </a:xfrm>
        </p:spPr>
        <p:txBody>
          <a:bodyPr/>
          <a:lstStyle/>
          <a:p>
            <a:r>
              <a:rPr lang="en-US" dirty="0">
                <a:solidFill>
                  <a:srgbClr val="C00000"/>
                </a:solidFill>
                <a:latin typeface="Times New Roman" panose="02020603050405020304" pitchFamily="18" charset="0"/>
                <a:cs typeface="Times New Roman" panose="02020603050405020304" pitchFamily="18" charset="0"/>
              </a:rPr>
              <a:t>1. Objectives</a:t>
            </a:r>
          </a:p>
        </p:txBody>
      </p:sp>
      <p:sp>
        <p:nvSpPr>
          <p:cNvPr id="18" name="Text Placeholder 17"/>
          <p:cNvSpPr>
            <a:spLocks noGrp="1"/>
          </p:cNvSpPr>
          <p:nvPr>
            <p:ph type="body" sz="quarter" idx="26"/>
          </p:nvPr>
        </p:nvSpPr>
        <p:spPr>
          <a:xfrm>
            <a:off x="28536502" y="22808149"/>
            <a:ext cx="14611734" cy="799784"/>
          </a:xfrm>
        </p:spPr>
        <p:txBody>
          <a:bodyPr/>
          <a:lstStyle/>
          <a:p>
            <a:pPr>
              <a:spcBef>
                <a:spcPts val="0"/>
              </a:spcBef>
            </a:pPr>
            <a:r>
              <a:rPr lang="en-US" dirty="0">
                <a:solidFill>
                  <a:srgbClr val="C00000"/>
                </a:solidFill>
                <a:latin typeface="Times New Roman" panose="02020603050405020304" pitchFamily="18" charset="0"/>
                <a:cs typeface="Times New Roman" panose="02020603050405020304" pitchFamily="18" charset="0"/>
              </a:rPr>
              <a:t>6. Conclusion</a:t>
            </a:r>
          </a:p>
        </p:txBody>
      </p:sp>
      <p:sp>
        <p:nvSpPr>
          <p:cNvPr id="83" name="Text Placeholder 19"/>
          <p:cNvSpPr>
            <a:spLocks noGrp="1"/>
          </p:cNvSpPr>
          <p:nvPr>
            <p:ph type="body" sz="quarter" idx="28"/>
          </p:nvPr>
        </p:nvSpPr>
        <p:spPr>
          <a:xfrm>
            <a:off x="842937" y="6247937"/>
            <a:ext cx="11251567" cy="2597932"/>
          </a:xfrm>
        </p:spPr>
        <p:txBody>
          <a:bodyPr/>
          <a:lstStyle/>
          <a:p>
            <a:pPr marL="457200" indent="-457200" algn="just">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Applying a qualifying metric for solar power forecasts to assess their capability to predict the ramp events, especially by the combined forecasts, then those forecasts can be implemented for:</a:t>
            </a:r>
          </a:p>
          <a:p>
            <a:pPr marL="804863" indent="-457200" algn="just">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Managing high ramp-rates of PV solar power generation;</a:t>
            </a:r>
          </a:p>
          <a:p>
            <a:pPr marL="804863" indent="-457200" algn="just">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Optimal energy management of energy storage systems;</a:t>
            </a:r>
          </a:p>
          <a:p>
            <a:pPr marL="804863" indent="-457200" algn="just">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Voltage regulator settings on feeders with PV distributed generation.</a:t>
            </a:r>
          </a:p>
        </p:txBody>
      </p:sp>
      <p:sp>
        <p:nvSpPr>
          <p:cNvPr id="95" name="Text Placeholder 6"/>
          <p:cNvSpPr>
            <a:spLocks noGrp="1"/>
          </p:cNvSpPr>
          <p:nvPr>
            <p:ph type="body" sz="quarter" idx="15"/>
          </p:nvPr>
        </p:nvSpPr>
        <p:spPr>
          <a:xfrm>
            <a:off x="12505769" y="16515162"/>
            <a:ext cx="15569568" cy="947140"/>
          </a:xfrm>
        </p:spPr>
        <p:txBody>
          <a:bodyPr/>
          <a:lstStyle/>
          <a:p>
            <a:pPr>
              <a:spcBef>
                <a:spcPts val="0"/>
              </a:spcBef>
            </a:pPr>
            <a:r>
              <a:rPr lang="en-US" dirty="0">
                <a:solidFill>
                  <a:srgbClr val="C00000"/>
                </a:solidFill>
                <a:latin typeface="Times New Roman" panose="02020603050405020304" pitchFamily="18" charset="0"/>
                <a:cs typeface="Times New Roman" panose="02020603050405020304" pitchFamily="18" charset="0"/>
              </a:rPr>
              <a:t>5. Case Study</a:t>
            </a:r>
          </a:p>
        </p:txBody>
      </p:sp>
      <p:sp>
        <p:nvSpPr>
          <p:cNvPr id="101" name="Rectangle 2"/>
          <p:cNvSpPr>
            <a:spLocks noChangeArrowheads="1"/>
          </p:cNvSpPr>
          <p:nvPr/>
        </p:nvSpPr>
        <p:spPr bwMode="auto">
          <a:xfrm>
            <a:off x="1" y="-451263"/>
            <a:ext cx="221664" cy="1451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endParaRPr lang="en-US" sz="8710">
              <a:latin typeface="Times New Roman" panose="02020603050405020304" pitchFamily="18" charset="0"/>
              <a:cs typeface="Times New Roman" panose="02020603050405020304" pitchFamily="18" charset="0"/>
            </a:endParaRPr>
          </a:p>
        </p:txBody>
      </p:sp>
      <p:sp>
        <p:nvSpPr>
          <p:cNvPr id="67" name="Text Placeholder 19"/>
          <p:cNvSpPr>
            <a:spLocks noGrp="1"/>
          </p:cNvSpPr>
          <p:nvPr>
            <p:ph type="body" sz="quarter" idx="28"/>
          </p:nvPr>
        </p:nvSpPr>
        <p:spPr>
          <a:xfrm>
            <a:off x="12575448" y="6165025"/>
            <a:ext cx="15552870" cy="1907957"/>
          </a:xfrm>
        </p:spPr>
        <p:txBody>
          <a:bodyPr/>
          <a:lstStyle/>
          <a:p>
            <a:pPr algn="just">
              <a:defRPr/>
            </a:pPr>
            <a:r>
              <a:rPr lang="en-US" dirty="0">
                <a:latin typeface="Times New Roman" panose="02020603050405020304" pitchFamily="18" charset="0"/>
                <a:cs typeface="Times New Roman" panose="02020603050405020304" pitchFamily="18" charset="0"/>
              </a:rPr>
              <a:t>These are the most common metrics that are also used for our case study, the root mean square error (RMSE), mean bias error (MBE), and Skill Score (ss) as common metrics are chosen to evaluate the forecasts. In addition, a proposed metric which depends on ramp rates of solar power is explained below: </a:t>
            </a:r>
          </a:p>
        </p:txBody>
      </p:sp>
      <p:sp>
        <p:nvSpPr>
          <p:cNvPr id="68" name="Text Placeholder 14"/>
          <p:cNvSpPr>
            <a:spLocks noGrp="1"/>
          </p:cNvSpPr>
          <p:nvPr>
            <p:ph type="body" sz="quarter" idx="23"/>
          </p:nvPr>
        </p:nvSpPr>
        <p:spPr>
          <a:xfrm>
            <a:off x="14743209" y="5348627"/>
            <a:ext cx="9851995" cy="751754"/>
          </a:xfrm>
        </p:spPr>
        <p:txBody>
          <a:bodyPr/>
          <a:lstStyle/>
          <a:p>
            <a:r>
              <a:rPr lang="en-US" dirty="0">
                <a:solidFill>
                  <a:srgbClr val="C00000"/>
                </a:solidFill>
                <a:latin typeface="Times New Roman" panose="02020603050405020304" pitchFamily="18" charset="0"/>
                <a:cs typeface="Times New Roman" panose="02020603050405020304" pitchFamily="18" charset="0"/>
              </a:rPr>
              <a:t>4. Most Common Evaluation Metrics</a:t>
            </a:r>
          </a:p>
        </p:txBody>
      </p:sp>
      <p:sp>
        <p:nvSpPr>
          <p:cNvPr id="50" name="Text Placeholder 19"/>
          <p:cNvSpPr>
            <a:spLocks noGrp="1"/>
          </p:cNvSpPr>
          <p:nvPr>
            <p:ph type="body" sz="quarter" idx="28"/>
          </p:nvPr>
        </p:nvSpPr>
        <p:spPr>
          <a:xfrm>
            <a:off x="12455325" y="19254896"/>
            <a:ext cx="15690810" cy="1803558"/>
          </a:xfrm>
        </p:spPr>
        <p:txBody>
          <a:bodyPr/>
          <a:lstStyle/>
          <a:p>
            <a:pPr algn="just">
              <a:defRPr/>
            </a:pPr>
            <a:r>
              <a:rPr lang="en-US" dirty="0">
                <a:latin typeface="Times New Roman" panose="02020603050405020304" pitchFamily="18" charset="0"/>
                <a:cs typeface="Times New Roman" panose="02020603050405020304" pitchFamily="18" charset="0"/>
              </a:rPr>
              <a:t>The solar PV power system is located in Australia. The weather forecasts data and the measured solar power data were recorded from April 2012 to May 2014. The weather forecasts from European Center for Medium-Range Weather Forecasts (ECMWF), which is a global numerical weather prediction (NWP) model.</a:t>
            </a:r>
          </a:p>
          <a:p>
            <a:pPr algn="just">
              <a:defRPr/>
            </a:pPr>
            <a:r>
              <a:rPr lang="en-US" dirty="0">
                <a:latin typeface="Times New Roman" panose="02020603050405020304" pitchFamily="18" charset="0"/>
                <a:cs typeface="Times New Roman" panose="02020603050405020304" pitchFamily="18" charset="0"/>
              </a:rPr>
              <a:t>The test part of the data contains 12 months - from May 2013 to June 2014. </a:t>
            </a:r>
          </a:p>
          <a:p>
            <a:pPr algn="just">
              <a:defRPr/>
            </a:pPr>
            <a:endParaRPr lang="en-US" dirty="0">
              <a:latin typeface="Times New Roman" panose="02020603050405020304" pitchFamily="18" charset="0"/>
              <a:cs typeface="Times New Roman" panose="02020603050405020304" pitchFamily="18" charset="0"/>
            </a:endParaRPr>
          </a:p>
          <a:p>
            <a:pPr algn="just">
              <a:defRPr/>
            </a:pPr>
            <a:r>
              <a:rPr lang="en-US" dirty="0">
                <a:latin typeface="Times New Roman" panose="02020603050405020304" pitchFamily="18" charset="0"/>
                <a:cs typeface="Times New Roman" panose="02020603050405020304" pitchFamily="18" charset="0"/>
              </a:rPr>
              <a:t> </a:t>
            </a:r>
          </a:p>
        </p:txBody>
      </p:sp>
      <p:sp>
        <p:nvSpPr>
          <p:cNvPr id="52" name="Rectangle 51"/>
          <p:cNvSpPr/>
          <p:nvPr/>
        </p:nvSpPr>
        <p:spPr>
          <a:xfrm>
            <a:off x="800768" y="9470628"/>
            <a:ext cx="11378544" cy="8248227"/>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69" name="Rectangle 68"/>
          <p:cNvSpPr/>
          <p:nvPr/>
        </p:nvSpPr>
        <p:spPr>
          <a:xfrm>
            <a:off x="12390122" y="5373738"/>
            <a:ext cx="15894836" cy="10896498"/>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71" name="Rectangle 70"/>
          <p:cNvSpPr/>
          <p:nvPr/>
        </p:nvSpPr>
        <p:spPr>
          <a:xfrm>
            <a:off x="800768" y="5373737"/>
            <a:ext cx="11391232" cy="3953147"/>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98" name="Text Placeholder 10"/>
          <p:cNvSpPr>
            <a:spLocks noGrp="1"/>
          </p:cNvSpPr>
          <p:nvPr>
            <p:ph type="body" sz="quarter" idx="19"/>
          </p:nvPr>
        </p:nvSpPr>
        <p:spPr>
          <a:xfrm>
            <a:off x="800769" y="9589910"/>
            <a:ext cx="11340434" cy="914279"/>
          </a:xfrm>
        </p:spPr>
        <p:txBody>
          <a:bodyPr/>
          <a:lstStyle/>
          <a:p>
            <a:r>
              <a:rPr lang="en-US" dirty="0">
                <a:solidFill>
                  <a:srgbClr val="C00000"/>
                </a:solidFill>
                <a:latin typeface="Times New Roman" panose="02020603050405020304" pitchFamily="18" charset="0"/>
                <a:cs typeface="Times New Roman" panose="02020603050405020304" pitchFamily="18" charset="0"/>
              </a:rPr>
              <a:t>2. Definition of Solar Power Ramp Rates</a:t>
            </a:r>
          </a:p>
        </p:txBody>
      </p:sp>
      <p:sp>
        <p:nvSpPr>
          <p:cNvPr id="105" name="Rectangle 104"/>
          <p:cNvSpPr/>
          <p:nvPr/>
        </p:nvSpPr>
        <p:spPr>
          <a:xfrm>
            <a:off x="28529481" y="22763677"/>
            <a:ext cx="14558104" cy="8212012"/>
          </a:xfrm>
          <a:prstGeom prst="rect">
            <a:avLst/>
          </a:prstGeom>
          <a:noFill/>
          <a:ln w="127000" cmpd="sng">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106" name="Rectangle 105"/>
          <p:cNvSpPr/>
          <p:nvPr/>
        </p:nvSpPr>
        <p:spPr>
          <a:xfrm>
            <a:off x="28537930" y="5373732"/>
            <a:ext cx="14549654" cy="17147245"/>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108" name="Rectangle 107"/>
          <p:cNvSpPr/>
          <p:nvPr/>
        </p:nvSpPr>
        <p:spPr>
          <a:xfrm>
            <a:off x="12406459" y="16459200"/>
            <a:ext cx="15890709" cy="16093271"/>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110" name="Rectangle 109"/>
          <p:cNvSpPr/>
          <p:nvPr/>
        </p:nvSpPr>
        <p:spPr>
          <a:xfrm>
            <a:off x="28521152" y="31176484"/>
            <a:ext cx="14574762" cy="1331398"/>
          </a:xfrm>
          <a:prstGeom prst="rect">
            <a:avLst/>
          </a:prstGeom>
          <a:noFill/>
          <a:ln w="127000" cmpd="sng">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127" name="Text Placeholder 14"/>
          <p:cNvSpPr>
            <a:spLocks noGrp="1"/>
          </p:cNvSpPr>
          <p:nvPr>
            <p:ph type="body" sz="quarter" idx="23"/>
          </p:nvPr>
        </p:nvSpPr>
        <p:spPr>
          <a:xfrm>
            <a:off x="28406750" y="31037960"/>
            <a:ext cx="14689164" cy="572069"/>
          </a:xfrm>
        </p:spPr>
        <p:txBody>
          <a:bodyPr/>
          <a:lstStyle/>
          <a:p>
            <a:r>
              <a:rPr lang="en-US" dirty="0">
                <a:solidFill>
                  <a:srgbClr val="C00000"/>
                </a:solidFill>
                <a:latin typeface="Times New Roman" panose="02020603050405020304" pitchFamily="18" charset="0"/>
                <a:cs typeface="Times New Roman" panose="02020603050405020304" pitchFamily="18" charset="0"/>
              </a:rPr>
              <a:t>Acknowledgement</a:t>
            </a:r>
          </a:p>
        </p:txBody>
      </p:sp>
      <p:sp>
        <p:nvSpPr>
          <p:cNvPr id="128" name="Text Placeholder 19"/>
          <p:cNvSpPr>
            <a:spLocks noGrp="1"/>
          </p:cNvSpPr>
          <p:nvPr>
            <p:ph type="body" sz="quarter" idx="28"/>
          </p:nvPr>
        </p:nvSpPr>
        <p:spPr>
          <a:xfrm>
            <a:off x="28584087" y="31706460"/>
            <a:ext cx="14448891" cy="436871"/>
          </a:xfrm>
        </p:spPr>
        <p:txBody>
          <a:bodyPr numCol="1" spcCol="182880">
            <a:noAutofit/>
          </a:bodyPr>
          <a:lstStyle/>
          <a:p>
            <a:pPr lvl="0" algn="just">
              <a:defRPr/>
            </a:pPr>
            <a:r>
              <a:rPr lang="en-US" sz="2400" dirty="0">
                <a:latin typeface="Times New Roman" panose="02020603050405020304" pitchFamily="18" charset="0"/>
                <a:cs typeface="Times New Roman" panose="02020603050405020304" pitchFamily="18" charset="0"/>
              </a:rPr>
              <a:t>The authors would like to acknowledge the support of Energy Production and Infrastructure Centre (EPIC)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UNC Charlotte.</a:t>
            </a:r>
          </a:p>
          <a:p>
            <a:pPr algn="just">
              <a:defRPr/>
            </a:pPr>
            <a:endParaRPr lang="en-US" dirty="0">
              <a:latin typeface="Times New Roman" panose="02020603050405020304" pitchFamily="18" charset="0"/>
              <a:cs typeface="Times New Roman" panose="02020603050405020304" pitchFamily="18" charset="0"/>
            </a:endParaRPr>
          </a:p>
        </p:txBody>
      </p:sp>
      <p:sp>
        <p:nvSpPr>
          <p:cNvPr id="76" name="Text Placeholder 19"/>
          <p:cNvSpPr>
            <a:spLocks noGrp="1"/>
          </p:cNvSpPr>
          <p:nvPr>
            <p:ph type="body" sz="quarter" idx="28"/>
          </p:nvPr>
        </p:nvSpPr>
        <p:spPr>
          <a:xfrm>
            <a:off x="12663977" y="13001849"/>
            <a:ext cx="13919919" cy="942178"/>
          </a:xfrm>
        </p:spPr>
        <p:txBody>
          <a:bodyPr/>
          <a:lstStyle/>
          <a:p>
            <a:pPr algn="just">
              <a:defRPr/>
            </a:pPr>
            <a:r>
              <a:rPr lang="en-US" dirty="0">
                <a:latin typeface="Times New Roman" panose="02020603050405020304" pitchFamily="18" charset="0"/>
                <a:cs typeface="Times New Roman" panose="02020603050405020304" pitchFamily="18" charset="0"/>
              </a:rPr>
              <a:t>To evaluate the ramp events of the forecasts, the ramp rate of each hour is calculated as in (1), and the RMSE</a:t>
            </a:r>
            <a:r>
              <a:rPr lang="en-US" baseline="-25000" dirty="0">
                <a:latin typeface="Times New Roman" panose="02020603050405020304" pitchFamily="18" charset="0"/>
                <a:cs typeface="Times New Roman" panose="02020603050405020304" pitchFamily="18" charset="0"/>
              </a:rPr>
              <a:t>RR</a:t>
            </a:r>
            <a:r>
              <a:rPr lang="en-US" dirty="0">
                <a:latin typeface="Times New Roman" panose="02020603050405020304" pitchFamily="18" charset="0"/>
                <a:cs typeface="Times New Roman" panose="02020603050405020304" pitchFamily="18" charset="0"/>
              </a:rPr>
              <a:t> of the ramp rates is calculated below:</a:t>
            </a:r>
          </a:p>
          <a:p>
            <a:pPr algn="just">
              <a:defRPr/>
            </a:pPr>
            <a:endParaRPr lang="en-US" dirty="0">
              <a:latin typeface="Times New Roman" panose="02020603050405020304" pitchFamily="18" charset="0"/>
              <a:cs typeface="Times New Roman" panose="02020603050405020304" pitchFamily="18" charset="0"/>
            </a:endParaRPr>
          </a:p>
        </p:txBody>
      </p:sp>
      <p:sp>
        <p:nvSpPr>
          <p:cNvPr id="84" name="TextBox 83"/>
          <p:cNvSpPr txBox="1"/>
          <p:nvPr/>
        </p:nvSpPr>
        <p:spPr>
          <a:xfrm>
            <a:off x="29768116" y="17255465"/>
            <a:ext cx="11595711" cy="523220"/>
          </a:xfrm>
          <a:prstGeom prst="rect">
            <a:avLst/>
          </a:prstGeom>
          <a:noFill/>
        </p:spPr>
        <p:txBody>
          <a:bodyPr wrap="square" rtlCol="0">
            <a:spAutoFit/>
          </a:bodyPr>
          <a:lstStyle/>
          <a:p>
            <a:pPr algn="ctr"/>
            <a:r>
              <a:rPr lang="en-US" sz="2800" dirty="0">
                <a:solidFill>
                  <a:srgbClr val="9900CC"/>
                </a:solidFill>
                <a:latin typeface="Times New Roman" panose="02020603050405020304" pitchFamily="18" charset="0"/>
                <a:cs typeface="Times New Roman" panose="02020603050405020304" pitchFamily="18" charset="0"/>
              </a:rPr>
              <a:t>Fig. 5: The Combined forecasts improvement over the different models</a:t>
            </a:r>
          </a:p>
        </p:txBody>
      </p:sp>
      <p:sp>
        <p:nvSpPr>
          <p:cNvPr id="92" name="Text Placeholder 19"/>
          <p:cNvSpPr>
            <a:spLocks noGrp="1"/>
          </p:cNvSpPr>
          <p:nvPr>
            <p:ph type="body" sz="quarter" idx="28"/>
          </p:nvPr>
        </p:nvSpPr>
        <p:spPr>
          <a:xfrm>
            <a:off x="992313" y="11248230"/>
            <a:ext cx="10920925" cy="995507"/>
          </a:xfrm>
        </p:spPr>
        <p:txBody>
          <a:bodyPr/>
          <a:lstStyle/>
          <a:p>
            <a:pPr algn="just">
              <a:defRPr/>
            </a:pPr>
            <a:r>
              <a:rPr lang="en-US" dirty="0">
                <a:latin typeface="Times New Roman" panose="02020603050405020304" pitchFamily="18" charset="0"/>
                <a:cs typeface="Times New Roman" panose="02020603050405020304" pitchFamily="18" charset="0"/>
              </a:rPr>
              <a:t>where P(t) is the solar power of the target hour, it can also be its forecast F(t); D is the time duration for which the ramp rate is determined.</a:t>
            </a:r>
          </a:p>
        </p:txBody>
      </p:sp>
      <p:sp>
        <p:nvSpPr>
          <p:cNvPr id="113" name="Rectangle 112"/>
          <p:cNvSpPr/>
          <p:nvPr/>
        </p:nvSpPr>
        <p:spPr>
          <a:xfrm>
            <a:off x="992313" y="17082478"/>
            <a:ext cx="10393256" cy="523220"/>
          </a:xfrm>
          <a:prstGeom prst="rect">
            <a:avLst/>
          </a:prstGeom>
        </p:spPr>
        <p:txBody>
          <a:bodyPr wrap="square">
            <a:spAutoFit/>
          </a:bodyPr>
          <a:lstStyle/>
          <a:p>
            <a:pPr algn="ctr"/>
            <a:r>
              <a:rPr lang="en-US" sz="2800" dirty="0">
                <a:solidFill>
                  <a:srgbClr val="9900CC"/>
                </a:solidFill>
                <a:latin typeface="Times New Roman" panose="02020603050405020304" pitchFamily="18" charset="0"/>
                <a:cs typeface="Times New Roman" panose="02020603050405020304" pitchFamily="18" charset="0"/>
              </a:rPr>
              <a:t>Fig. 1: (a) Solar power forecasts and (b) their ramp rates for 2 days</a:t>
            </a:r>
          </a:p>
        </p:txBody>
      </p:sp>
      <p:sp>
        <p:nvSpPr>
          <p:cNvPr id="140" name="TextBox 139"/>
          <p:cNvSpPr txBox="1"/>
          <p:nvPr/>
        </p:nvSpPr>
        <p:spPr>
          <a:xfrm>
            <a:off x="15027420" y="31520482"/>
            <a:ext cx="11760908" cy="954107"/>
          </a:xfrm>
          <a:prstGeom prst="rect">
            <a:avLst/>
          </a:prstGeom>
          <a:noFill/>
        </p:spPr>
        <p:txBody>
          <a:bodyPr wrap="square" rtlCol="0">
            <a:spAutoFit/>
          </a:bodyPr>
          <a:lstStyle/>
          <a:p>
            <a:pPr algn="ctr"/>
            <a:r>
              <a:rPr lang="en-US" sz="2800" dirty="0">
                <a:solidFill>
                  <a:srgbClr val="9900CC"/>
                </a:solidFill>
                <a:latin typeface="Times New Roman" panose="02020603050405020304" pitchFamily="18" charset="0"/>
                <a:cs typeface="Times New Roman" panose="02020603050405020304" pitchFamily="18" charset="0"/>
              </a:rPr>
              <a:t>Fig.4: (a) 24-hours-ahead forecasting and (b) combining methodology schemes of the hour-ahead forecasts on May 31</a:t>
            </a:r>
            <a:r>
              <a:rPr lang="en-US" sz="2800" baseline="30000" dirty="0">
                <a:solidFill>
                  <a:srgbClr val="9900CC"/>
                </a:solidFill>
                <a:latin typeface="Times New Roman" panose="02020603050405020304" pitchFamily="18" charset="0"/>
                <a:cs typeface="Times New Roman" panose="02020603050405020304" pitchFamily="18" charset="0"/>
              </a:rPr>
              <a:t>st</a:t>
            </a:r>
            <a:r>
              <a:rPr lang="en-US" sz="2800" dirty="0">
                <a:solidFill>
                  <a:srgbClr val="9900CC"/>
                </a:solidFill>
                <a:latin typeface="Times New Roman" panose="02020603050405020304" pitchFamily="18" charset="0"/>
                <a:cs typeface="Times New Roman" panose="02020603050405020304" pitchFamily="18" charset="0"/>
              </a:rPr>
              <a:t> day</a:t>
            </a:r>
          </a:p>
        </p:txBody>
      </p:sp>
      <p:sp>
        <p:nvSpPr>
          <p:cNvPr id="70" name="Rectangle 69"/>
          <p:cNvSpPr/>
          <p:nvPr/>
        </p:nvSpPr>
        <p:spPr>
          <a:xfrm>
            <a:off x="800767" y="17929886"/>
            <a:ext cx="11378545" cy="14577996"/>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74" name="Text Placeholder 6"/>
          <p:cNvSpPr>
            <a:spLocks noGrp="1"/>
          </p:cNvSpPr>
          <p:nvPr>
            <p:ph type="body" sz="quarter" idx="15"/>
          </p:nvPr>
        </p:nvSpPr>
        <p:spPr>
          <a:xfrm>
            <a:off x="919725" y="17996769"/>
            <a:ext cx="11299102" cy="947140"/>
          </a:xfrm>
        </p:spPr>
        <p:txBody>
          <a:bodyPr/>
          <a:lstStyle/>
          <a:p>
            <a:pPr>
              <a:spcBef>
                <a:spcPts val="0"/>
              </a:spcBef>
            </a:pPr>
            <a:r>
              <a:rPr lang="en-US" dirty="0">
                <a:solidFill>
                  <a:srgbClr val="C00000"/>
                </a:solidFill>
                <a:latin typeface="Times New Roman" panose="02020603050405020304" pitchFamily="18" charset="0"/>
                <a:cs typeface="Times New Roman" panose="02020603050405020304" pitchFamily="18" charset="0"/>
              </a:rPr>
              <a:t>3. Evaluation Metrics</a:t>
            </a:r>
          </a:p>
        </p:txBody>
      </p:sp>
      <p:sp>
        <p:nvSpPr>
          <p:cNvPr id="93" name="Rectangle 92"/>
          <p:cNvSpPr/>
          <p:nvPr/>
        </p:nvSpPr>
        <p:spPr>
          <a:xfrm>
            <a:off x="1988530" y="24874870"/>
            <a:ext cx="9151650" cy="954107"/>
          </a:xfrm>
          <a:prstGeom prst="rect">
            <a:avLst/>
          </a:prstGeom>
        </p:spPr>
        <p:txBody>
          <a:bodyPr wrap="square">
            <a:spAutoFit/>
          </a:bodyPr>
          <a:lstStyle/>
          <a:p>
            <a:pPr algn="ctr"/>
            <a:r>
              <a:rPr lang="en-US" sz="2800" dirty="0">
                <a:solidFill>
                  <a:srgbClr val="9900CC"/>
                </a:solidFill>
                <a:latin typeface="Times New Roman" panose="02020603050405020304" pitchFamily="18" charset="0"/>
                <a:cs typeface="Times New Roman" panose="02020603050405020304" pitchFamily="18" charset="0"/>
              </a:rPr>
              <a:t>Table I </a:t>
            </a:r>
          </a:p>
          <a:p>
            <a:pPr algn="ctr"/>
            <a:r>
              <a:rPr lang="en-US" sz="2800" dirty="0">
                <a:solidFill>
                  <a:srgbClr val="9900CC"/>
                </a:solidFill>
                <a:latin typeface="Times New Roman" panose="02020603050405020304" pitchFamily="18" charset="0"/>
                <a:cs typeface="Times New Roman" panose="02020603050405020304" pitchFamily="18" charset="0"/>
              </a:rPr>
              <a:t>Evolution Metrics of Renewable Energy Forecasting</a:t>
            </a:r>
          </a:p>
        </p:txBody>
      </p:sp>
      <p:pic>
        <p:nvPicPr>
          <p:cNvPr id="3" name="Picture 2">
            <a:extLst>
              <a:ext uri="{FF2B5EF4-FFF2-40B4-BE49-F238E27FC236}">
                <a16:creationId xmlns:a16="http://schemas.microsoft.com/office/drawing/2014/main" id="{F31F5974-97EB-411B-A2D1-9C18333C3F42}"/>
              </a:ext>
            </a:extLst>
          </p:cNvPr>
          <p:cNvPicPr>
            <a:picLocks noChangeAspect="1"/>
          </p:cNvPicPr>
          <p:nvPr/>
        </p:nvPicPr>
        <p:blipFill>
          <a:blip r:embed="rId4"/>
          <a:stretch>
            <a:fillRect/>
          </a:stretch>
        </p:blipFill>
        <p:spPr>
          <a:xfrm>
            <a:off x="4062713" y="12160323"/>
            <a:ext cx="4575251" cy="5133259"/>
          </a:xfrm>
          <a:prstGeom prst="rect">
            <a:avLst/>
          </a:prstGeom>
        </p:spPr>
      </p:pic>
      <p:sp>
        <p:nvSpPr>
          <p:cNvPr id="59" name="Text Placeholder 6">
            <a:extLst>
              <a:ext uri="{FF2B5EF4-FFF2-40B4-BE49-F238E27FC236}">
                <a16:creationId xmlns:a16="http://schemas.microsoft.com/office/drawing/2014/main" id="{FE20F22D-7811-4781-AA70-ECD4A22139EB}"/>
              </a:ext>
            </a:extLst>
          </p:cNvPr>
          <p:cNvSpPr txBox="1">
            <a:spLocks/>
          </p:cNvSpPr>
          <p:nvPr/>
        </p:nvSpPr>
        <p:spPr>
          <a:xfrm>
            <a:off x="12529488" y="18619814"/>
            <a:ext cx="4639230" cy="569227"/>
          </a:xfrm>
          <a:prstGeom prst="rect">
            <a:avLst/>
          </a:prstGeom>
        </p:spPr>
        <p:txBody>
          <a:bodyPr/>
          <a:lstStyle>
            <a:lvl1pPr marL="0" indent="0" algn="ctr" defTabSz="4388945" rtl="0" eaLnBrk="1" latinLnBrk="0" hangingPunct="1">
              <a:lnSpc>
                <a:spcPct val="100000"/>
              </a:lnSpc>
              <a:spcBef>
                <a:spcPts val="4800"/>
              </a:spcBef>
              <a:buFont typeface="Arial" panose="020B0604020202020204" pitchFamily="34" charset="0"/>
              <a:buNone/>
              <a:defRPr sz="4800" b="1" kern="1200">
                <a:solidFill>
                  <a:srgbClr val="006600"/>
                </a:solidFill>
                <a:latin typeface="+mn-lt"/>
                <a:ea typeface="+mn-ea"/>
                <a:cs typeface="+mn-cs"/>
              </a:defRPr>
            </a:lvl1pPr>
            <a:lvl2pPr marL="3291708" indent="-1097236" algn="l" defTabSz="4388945" rtl="0" eaLnBrk="1" latinLnBrk="0" hangingPunct="1">
              <a:lnSpc>
                <a:spcPct val="90000"/>
              </a:lnSpc>
              <a:spcBef>
                <a:spcPts val="2400"/>
              </a:spcBef>
              <a:buFont typeface="Arial" panose="020B0604020202020204" pitchFamily="34" charset="0"/>
              <a:buChar char="•"/>
              <a:defRPr sz="11520" kern="1200">
                <a:solidFill>
                  <a:srgbClr val="006600"/>
                </a:solidFill>
                <a:latin typeface="+mn-lt"/>
                <a:ea typeface="+mn-ea"/>
                <a:cs typeface="+mn-cs"/>
              </a:defRPr>
            </a:lvl2pPr>
            <a:lvl3pPr marL="5486180" indent="-1097236" algn="l" defTabSz="4388945"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653"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8777888" indent="0" algn="l" defTabSz="4388945"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5pPr>
            <a:lvl6pPr marL="12069598"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070"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8541"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014"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l">
              <a:spcBef>
                <a:spcPts val="0"/>
              </a:spcBef>
            </a:pPr>
            <a:r>
              <a:rPr lang="en-US" sz="3600" dirty="0">
                <a:solidFill>
                  <a:srgbClr val="C00000"/>
                </a:solidFill>
                <a:latin typeface="Times New Roman" panose="02020603050405020304" pitchFamily="18" charset="0"/>
                <a:cs typeface="Times New Roman" panose="02020603050405020304" pitchFamily="18" charset="0"/>
              </a:rPr>
              <a:t>5.1. Data Description</a:t>
            </a:r>
          </a:p>
        </p:txBody>
      </p:sp>
      <p:sp>
        <p:nvSpPr>
          <p:cNvPr id="2" name="Rectangle 1">
            <a:extLst>
              <a:ext uri="{FF2B5EF4-FFF2-40B4-BE49-F238E27FC236}">
                <a16:creationId xmlns:a16="http://schemas.microsoft.com/office/drawing/2014/main" id="{6F47D2AA-BD46-48B2-BFBF-ECB20B768A8F}"/>
              </a:ext>
            </a:extLst>
          </p:cNvPr>
          <p:cNvSpPr/>
          <p:nvPr/>
        </p:nvSpPr>
        <p:spPr>
          <a:xfrm>
            <a:off x="12575448" y="17233116"/>
            <a:ext cx="15492247" cy="1384995"/>
          </a:xfrm>
          <a:prstGeom prst="rect">
            <a:avLst/>
          </a:prstGeom>
        </p:spPr>
        <p:txBody>
          <a:bodyPr wrap="square">
            <a:spAutoFit/>
          </a:bodyPr>
          <a:lstStyle/>
          <a:p>
            <a:pPr lvl="0" algn="just" defTabSz="4388945">
              <a:defRPr/>
            </a:pPr>
            <a:r>
              <a:rPr lang="en-US" sz="2800" dirty="0">
                <a:latin typeface="Times New Roman" panose="02020603050405020304" pitchFamily="18" charset="0"/>
                <a:cs typeface="Times New Roman" panose="02020603050405020304" pitchFamily="18" charset="0"/>
              </a:rPr>
              <a:t>This </a:t>
            </a:r>
            <a:r>
              <a:rPr lang="en-US" sz="2800" dirty="0">
                <a:solidFill>
                  <a:prstClr val="black"/>
                </a:solidFill>
                <a:latin typeface="Times New Roman" panose="02020603050405020304" pitchFamily="18" charset="0"/>
                <a:cs typeface="Times New Roman" panose="02020603050405020304" pitchFamily="18" charset="0"/>
              </a:rPr>
              <a:t>study qualifies the solar power combined forecasts in terms of solar power ramp events. </a:t>
            </a:r>
            <a:br>
              <a:rPr lang="en-US" sz="2800" dirty="0">
                <a:solidFill>
                  <a:prstClr val="black"/>
                </a:solidFill>
                <a:latin typeface="Times New Roman" panose="02020603050405020304" pitchFamily="18" charset="0"/>
                <a:cs typeface="Times New Roman" panose="02020603050405020304" pitchFamily="18" charset="0"/>
              </a:rPr>
            </a:br>
            <a:r>
              <a:rPr lang="en-US" sz="2800" dirty="0">
                <a:solidFill>
                  <a:prstClr val="black"/>
                </a:solidFill>
                <a:latin typeface="Times New Roman" panose="02020603050405020304" pitchFamily="18" charset="0"/>
                <a:cs typeface="Times New Roman" panose="02020603050405020304" pitchFamily="18" charset="0"/>
              </a:rPr>
              <a:t>Several forecasting models of solar power are implemented to generate various forecasts, and then those forecasts are combined by ensemble learning method, random forests (RF).</a:t>
            </a:r>
          </a:p>
        </p:txBody>
      </p:sp>
      <p:sp>
        <p:nvSpPr>
          <p:cNvPr id="75" name="Text Placeholder 6">
            <a:extLst>
              <a:ext uri="{FF2B5EF4-FFF2-40B4-BE49-F238E27FC236}">
                <a16:creationId xmlns:a16="http://schemas.microsoft.com/office/drawing/2014/main" id="{61D150EF-B8AD-417E-A5F7-8F96AAC95B91}"/>
              </a:ext>
            </a:extLst>
          </p:cNvPr>
          <p:cNvSpPr txBox="1">
            <a:spLocks/>
          </p:cNvSpPr>
          <p:nvPr/>
        </p:nvSpPr>
        <p:spPr>
          <a:xfrm>
            <a:off x="28608899" y="5599488"/>
            <a:ext cx="5826574" cy="500893"/>
          </a:xfrm>
          <a:prstGeom prst="rect">
            <a:avLst/>
          </a:prstGeom>
        </p:spPr>
        <p:txBody>
          <a:bodyPr/>
          <a:lstStyle>
            <a:lvl1pPr marL="0" indent="0" algn="ctr" defTabSz="4388945" rtl="0" eaLnBrk="1" latinLnBrk="0" hangingPunct="1">
              <a:lnSpc>
                <a:spcPct val="100000"/>
              </a:lnSpc>
              <a:spcBef>
                <a:spcPts val="4800"/>
              </a:spcBef>
              <a:buFont typeface="Arial" panose="020B0604020202020204" pitchFamily="34" charset="0"/>
              <a:buNone/>
              <a:defRPr sz="4800" b="1" kern="1200">
                <a:solidFill>
                  <a:srgbClr val="006600"/>
                </a:solidFill>
                <a:latin typeface="+mn-lt"/>
                <a:ea typeface="+mn-ea"/>
                <a:cs typeface="+mn-cs"/>
              </a:defRPr>
            </a:lvl1pPr>
            <a:lvl2pPr marL="3291708" indent="-1097236" algn="l" defTabSz="4388945" rtl="0" eaLnBrk="1" latinLnBrk="0" hangingPunct="1">
              <a:lnSpc>
                <a:spcPct val="90000"/>
              </a:lnSpc>
              <a:spcBef>
                <a:spcPts val="2400"/>
              </a:spcBef>
              <a:buFont typeface="Arial" panose="020B0604020202020204" pitchFamily="34" charset="0"/>
              <a:buChar char="•"/>
              <a:defRPr sz="11520" kern="1200">
                <a:solidFill>
                  <a:srgbClr val="006600"/>
                </a:solidFill>
                <a:latin typeface="+mn-lt"/>
                <a:ea typeface="+mn-ea"/>
                <a:cs typeface="+mn-cs"/>
              </a:defRPr>
            </a:lvl2pPr>
            <a:lvl3pPr marL="5486180" indent="-1097236" algn="l" defTabSz="4388945"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653"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8777888" indent="0" algn="l" defTabSz="4388945"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5pPr>
            <a:lvl6pPr marL="12069598"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070"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8541"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014"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l">
              <a:spcBef>
                <a:spcPts val="0"/>
              </a:spcBef>
            </a:pPr>
            <a:r>
              <a:rPr lang="en-US" sz="3600" dirty="0">
                <a:solidFill>
                  <a:srgbClr val="C00000"/>
                </a:solidFill>
                <a:latin typeface="Times New Roman" panose="02020603050405020304" pitchFamily="18" charset="0"/>
                <a:cs typeface="Times New Roman" panose="02020603050405020304" pitchFamily="18" charset="0"/>
              </a:rPr>
              <a:t>5.3. Results and Evaluation</a:t>
            </a:r>
          </a:p>
        </p:txBody>
      </p:sp>
      <p:sp>
        <p:nvSpPr>
          <p:cNvPr id="20" name="Rectangle 19">
            <a:extLst>
              <a:ext uri="{FF2B5EF4-FFF2-40B4-BE49-F238E27FC236}">
                <a16:creationId xmlns:a16="http://schemas.microsoft.com/office/drawing/2014/main" id="{723B7E37-77D0-4076-8D1B-686EB142F6BC}"/>
              </a:ext>
            </a:extLst>
          </p:cNvPr>
          <p:cNvSpPr/>
          <p:nvPr/>
        </p:nvSpPr>
        <p:spPr>
          <a:xfrm>
            <a:off x="28406750" y="6226187"/>
            <a:ext cx="7435010" cy="892552"/>
          </a:xfrm>
          <a:prstGeom prst="rect">
            <a:avLst/>
          </a:prstGeom>
        </p:spPr>
        <p:txBody>
          <a:bodyPr wrap="square">
            <a:spAutoFit/>
          </a:bodyPr>
          <a:lstStyle/>
          <a:p>
            <a:pPr algn="ctr"/>
            <a:r>
              <a:rPr lang="en-US" sz="2600" dirty="0">
                <a:solidFill>
                  <a:srgbClr val="9900CC"/>
                </a:solidFill>
                <a:latin typeface="Times New Roman" panose="02020603050405020304" pitchFamily="18" charset="0"/>
                <a:cs typeface="Times New Roman" panose="02020603050405020304" pitchFamily="18" charset="0"/>
              </a:rPr>
              <a:t>Table II</a:t>
            </a:r>
          </a:p>
          <a:p>
            <a:pPr algn="ctr"/>
            <a:r>
              <a:rPr lang="en-US" sz="2600" dirty="0">
                <a:solidFill>
                  <a:srgbClr val="9900CC"/>
                </a:solidFill>
                <a:latin typeface="Times New Roman" panose="02020603050405020304" pitchFamily="18" charset="0"/>
                <a:cs typeface="Times New Roman" panose="02020603050405020304" pitchFamily="18" charset="0"/>
              </a:rPr>
              <a:t>RMSE of Different Models and Combined Forecasts</a:t>
            </a:r>
          </a:p>
        </p:txBody>
      </p:sp>
      <p:sp>
        <p:nvSpPr>
          <p:cNvPr id="23" name="Rectangle 22">
            <a:extLst>
              <a:ext uri="{FF2B5EF4-FFF2-40B4-BE49-F238E27FC236}">
                <a16:creationId xmlns:a16="http://schemas.microsoft.com/office/drawing/2014/main" id="{D317BA05-C125-4D76-9CE5-515E50ED480E}"/>
              </a:ext>
            </a:extLst>
          </p:cNvPr>
          <p:cNvSpPr/>
          <p:nvPr/>
        </p:nvSpPr>
        <p:spPr>
          <a:xfrm>
            <a:off x="28711348" y="23517441"/>
            <a:ext cx="13804851" cy="7124514"/>
          </a:xfrm>
          <a:prstGeom prst="rect">
            <a:avLst/>
          </a:prstGeom>
        </p:spPr>
        <p:txBody>
          <a:bodyPr wrap="square">
            <a:spAutoFit/>
          </a:bodyPr>
          <a:lstStyle/>
          <a:p>
            <a:pPr marL="457200" lvl="0" indent="-457200" algn="just" defTabSz="4388945">
              <a:lnSpc>
                <a:spcPct val="150000"/>
              </a:lnSpc>
              <a:buFont typeface="Arial" panose="020B0604020202020204" pitchFamily="34" charset="0"/>
              <a:buChar char="•"/>
              <a:defRPr/>
            </a:pPr>
            <a:r>
              <a:rPr lang="en-US" sz="2800" dirty="0">
                <a:solidFill>
                  <a:prstClr val="black"/>
                </a:solidFill>
                <a:latin typeface="Times New Roman" panose="02020603050405020304" pitchFamily="18" charset="0"/>
                <a:cs typeface="Times New Roman" panose="02020603050405020304" pitchFamily="18" charset="0"/>
              </a:rPr>
              <a:t>The evaluation metrics of solar power forecasting should be chosen based on the application of the forecasts. </a:t>
            </a:r>
          </a:p>
          <a:p>
            <a:pPr marL="457200" lvl="0" indent="-457200" algn="just" defTabSz="4388945">
              <a:lnSpc>
                <a:spcPct val="150000"/>
              </a:lnSpc>
              <a:buFont typeface="Arial" panose="020B0604020202020204" pitchFamily="34" charset="0"/>
              <a:buChar char="•"/>
              <a:defRPr/>
            </a:pPr>
            <a:r>
              <a:rPr lang="en-US" sz="2800" dirty="0">
                <a:solidFill>
                  <a:prstClr val="black"/>
                </a:solidFill>
                <a:latin typeface="Times New Roman" panose="02020603050405020304" pitchFamily="18" charset="0"/>
                <a:cs typeface="Times New Roman" panose="02020603050405020304" pitchFamily="18" charset="0"/>
              </a:rPr>
              <a:t>However, the common evaluation metrics for the combined forecasts indicate that the combined forecast has the best performance. Although the combined forecasts are better than the individual forecasts, it does not necessarily mean that they are also the best for capturing the ramp events, this can be identified by using the proposed metric, the root mean square error of ramp rates (RMSE</a:t>
            </a:r>
            <a:r>
              <a:rPr lang="en-US" sz="2800" baseline="-25000" dirty="0">
                <a:solidFill>
                  <a:prstClr val="black"/>
                </a:solidFill>
                <a:latin typeface="Times New Roman" panose="02020603050405020304" pitchFamily="18" charset="0"/>
                <a:cs typeface="Times New Roman" panose="02020603050405020304" pitchFamily="18" charset="0"/>
              </a:rPr>
              <a:t>RR</a:t>
            </a:r>
            <a:r>
              <a:rPr lang="en-US" sz="2800" dirty="0">
                <a:solidFill>
                  <a:prstClr val="black"/>
                </a:solidFill>
                <a:latin typeface="Times New Roman" panose="02020603050405020304" pitchFamily="18" charset="0"/>
                <a:cs typeface="Times New Roman" panose="02020603050405020304" pitchFamily="18" charset="0"/>
              </a:rPr>
              <a:t>).</a:t>
            </a:r>
          </a:p>
          <a:p>
            <a:pPr marL="457200" lvl="0" indent="-457200" algn="just" defTabSz="4388945">
              <a:lnSpc>
                <a:spcPct val="150000"/>
              </a:lnSpc>
              <a:buFont typeface="Arial" panose="020B0604020202020204" pitchFamily="34" charset="0"/>
              <a:buChar char="•"/>
              <a:defRPr/>
            </a:pPr>
            <a:r>
              <a:rPr lang="en-US" sz="2800" dirty="0">
                <a:solidFill>
                  <a:prstClr val="black"/>
                </a:solidFill>
                <a:latin typeface="Times New Roman" panose="02020603050405020304" pitchFamily="18" charset="0"/>
                <a:cs typeface="Times New Roman" panose="02020603050405020304" pitchFamily="18" charset="0"/>
              </a:rPr>
              <a:t>In terms of ramp event forecasting, the combined forecasts are not the most efficient option for applications that rely on highly accurate ramp event forecasts. </a:t>
            </a:r>
          </a:p>
          <a:p>
            <a:pPr marL="457200" lvl="0" indent="-457200" algn="just" defTabSz="4388945">
              <a:lnSpc>
                <a:spcPct val="150000"/>
              </a:lnSpc>
              <a:buFont typeface="Arial" panose="020B0604020202020204" pitchFamily="34" charset="0"/>
              <a:buChar char="•"/>
              <a:defRPr/>
            </a:pPr>
            <a:r>
              <a:rPr lang="en-US" sz="2800" dirty="0">
                <a:solidFill>
                  <a:prstClr val="black"/>
                </a:solidFill>
                <a:latin typeface="Times New Roman" panose="02020603050405020304" pitchFamily="18" charset="0"/>
                <a:cs typeface="Times New Roman" panose="02020603050405020304" pitchFamily="18" charset="0"/>
              </a:rPr>
              <a:t>In addition, the RMSE</a:t>
            </a:r>
            <a:r>
              <a:rPr lang="en-US" sz="2800" baseline="-25000" dirty="0">
                <a:solidFill>
                  <a:prstClr val="black"/>
                </a:solidFill>
                <a:latin typeface="Times New Roman" panose="02020603050405020304" pitchFamily="18" charset="0"/>
                <a:cs typeface="Times New Roman" panose="02020603050405020304" pitchFamily="18" charset="0"/>
              </a:rPr>
              <a:t>RR</a:t>
            </a:r>
            <a:r>
              <a:rPr lang="en-US" sz="2800" dirty="0">
                <a:solidFill>
                  <a:prstClr val="black"/>
                </a:solidFill>
                <a:latin typeface="Times New Roman" panose="02020603050405020304" pitchFamily="18" charset="0"/>
                <a:cs typeface="Times New Roman" panose="02020603050405020304" pitchFamily="18" charset="0"/>
              </a:rPr>
              <a:t> reveals room for improvement of the ramp event forecasting using the combined forecast, which may be considered as further work of this study.</a:t>
            </a:r>
          </a:p>
        </p:txBody>
      </p:sp>
      <p:pic>
        <p:nvPicPr>
          <p:cNvPr id="66" name="Picture 65">
            <a:extLst>
              <a:ext uri="{FF2B5EF4-FFF2-40B4-BE49-F238E27FC236}">
                <a16:creationId xmlns:a16="http://schemas.microsoft.com/office/drawing/2014/main" id="{161100A3-E9BC-4CAB-83E8-4EE79B38DD0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932211" y="18557774"/>
            <a:ext cx="9035674" cy="5877760"/>
          </a:xfrm>
          <a:prstGeom prst="rect">
            <a:avLst/>
          </a:prstGeom>
          <a:noFill/>
          <a:ln>
            <a:noFill/>
          </a:ln>
        </p:spPr>
      </p:pic>
      <p:sp>
        <p:nvSpPr>
          <p:cNvPr id="16" name="Rectangle 15">
            <a:extLst>
              <a:ext uri="{FF2B5EF4-FFF2-40B4-BE49-F238E27FC236}">
                <a16:creationId xmlns:a16="http://schemas.microsoft.com/office/drawing/2014/main" id="{1F77F98C-AB4B-4DA5-A561-CDEBBDCF7B66}"/>
              </a:ext>
            </a:extLst>
          </p:cNvPr>
          <p:cNvSpPr/>
          <p:nvPr/>
        </p:nvSpPr>
        <p:spPr>
          <a:xfrm>
            <a:off x="1582223" y="24287256"/>
            <a:ext cx="10421840" cy="523220"/>
          </a:xfrm>
          <a:prstGeom prst="rect">
            <a:avLst/>
          </a:prstGeom>
        </p:spPr>
        <p:txBody>
          <a:bodyPr wrap="square">
            <a:spAutoFit/>
          </a:bodyPr>
          <a:lstStyle/>
          <a:p>
            <a:r>
              <a:rPr lang="en-US" sz="2800" dirty="0">
                <a:solidFill>
                  <a:srgbClr val="9900CC"/>
                </a:solidFill>
                <a:latin typeface="Times New Roman" panose="02020603050405020304" pitchFamily="18" charset="0"/>
                <a:cs typeface="Times New Roman" panose="02020603050405020304" pitchFamily="18" charset="0"/>
              </a:rPr>
              <a:t>Fig. 2: Evaluation metrics in Renewable Energy Forecasting [Ref.1] </a:t>
            </a:r>
          </a:p>
        </p:txBody>
      </p:sp>
      <p:sp>
        <p:nvSpPr>
          <p:cNvPr id="73" name="Rectangle 72">
            <a:extLst>
              <a:ext uri="{FF2B5EF4-FFF2-40B4-BE49-F238E27FC236}">
                <a16:creationId xmlns:a16="http://schemas.microsoft.com/office/drawing/2014/main" id="{FB0BDF6D-A314-49C1-AD87-D368403F6B0B}"/>
              </a:ext>
            </a:extLst>
          </p:cNvPr>
          <p:cNvSpPr/>
          <p:nvPr/>
        </p:nvSpPr>
        <p:spPr>
          <a:xfrm>
            <a:off x="3470166" y="25660849"/>
            <a:ext cx="6963880" cy="5765617"/>
          </a:xfrm>
          <a:prstGeom prst="rect">
            <a:avLst/>
          </a:prstGeom>
        </p:spPr>
        <p:txBody>
          <a:bodyPr wrap="square">
            <a:spAutoFit/>
          </a:bodyPr>
          <a:lstStyle/>
          <a:p>
            <a:pPr marL="93345">
              <a:lnSpc>
                <a:spcPct val="107000"/>
              </a:lnSpc>
              <a:spcAft>
                <a:spcPts val="115"/>
              </a:spcAft>
            </a:pPr>
            <a:r>
              <a:rPr lang="en-US" sz="2400" dirty="0">
                <a:solidFill>
                  <a:srgbClr val="111111"/>
                </a:solidFill>
                <a:latin typeface="Times New Roman" panose="02020603050405020304" pitchFamily="18" charset="0"/>
                <a:ea typeface="Arial" panose="020B0604020202020204" pitchFamily="34" charset="0"/>
                <a:cs typeface="Times New Roman" panose="02020603050405020304" pitchFamily="18" charset="0"/>
              </a:rPr>
              <a:t>RMSE = Root Mean Square Error</a:t>
            </a:r>
            <a:endParaRPr lang="en-US" sz="72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pPr marL="93345">
              <a:lnSpc>
                <a:spcPct val="107000"/>
              </a:lnSpc>
              <a:spcAft>
                <a:spcPts val="115"/>
              </a:spcAft>
            </a:pPr>
            <a:r>
              <a:rPr lang="en-US" sz="2400" dirty="0">
                <a:solidFill>
                  <a:srgbClr val="111111"/>
                </a:solidFill>
                <a:latin typeface="Times New Roman" panose="02020603050405020304" pitchFamily="18" charset="0"/>
                <a:ea typeface="Arial" panose="020B0604020202020204" pitchFamily="34" charset="0"/>
                <a:cs typeface="Times New Roman" panose="02020603050405020304" pitchFamily="18" charset="0"/>
              </a:rPr>
              <a:t>MAE = Mean Absolute Error</a:t>
            </a:r>
            <a:endParaRPr lang="en-US" sz="72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pPr marL="93345">
              <a:lnSpc>
                <a:spcPct val="107000"/>
              </a:lnSpc>
              <a:spcAft>
                <a:spcPts val="115"/>
              </a:spcAft>
            </a:pPr>
            <a:r>
              <a:rPr lang="en-US" sz="2400" dirty="0">
                <a:solidFill>
                  <a:srgbClr val="111111"/>
                </a:solidFill>
                <a:latin typeface="Times New Roman" panose="02020603050405020304" pitchFamily="18" charset="0"/>
                <a:ea typeface="Arial" panose="020B0604020202020204" pitchFamily="34" charset="0"/>
                <a:cs typeface="Times New Roman" panose="02020603050405020304" pitchFamily="18" charset="0"/>
              </a:rPr>
              <a:t>MBE = Mean Bias Error</a:t>
            </a:r>
            <a:endParaRPr lang="en-US" sz="72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pPr marL="93345">
              <a:lnSpc>
                <a:spcPct val="107000"/>
              </a:lnSpc>
              <a:spcAft>
                <a:spcPts val="115"/>
              </a:spcAft>
            </a:pPr>
            <a:r>
              <a:rPr lang="en-US" sz="2400" dirty="0">
                <a:solidFill>
                  <a:srgbClr val="111111"/>
                </a:solidFill>
                <a:latin typeface="Times New Roman" panose="02020603050405020304" pitchFamily="18" charset="0"/>
                <a:ea typeface="Arial" panose="020B0604020202020204" pitchFamily="34" charset="0"/>
                <a:cs typeface="Times New Roman" panose="02020603050405020304" pitchFamily="18" charset="0"/>
              </a:rPr>
              <a:t>MAPE = Mean Absolute Percentage Error</a:t>
            </a:r>
            <a:endParaRPr lang="en-US" sz="72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pPr marL="93345">
              <a:lnSpc>
                <a:spcPct val="107000"/>
              </a:lnSpc>
              <a:spcAft>
                <a:spcPts val="115"/>
              </a:spcAft>
            </a:pPr>
            <a:r>
              <a:rPr lang="en-US" sz="2400" dirty="0">
                <a:solidFill>
                  <a:srgbClr val="111111"/>
                </a:solidFill>
                <a:latin typeface="Times New Roman" panose="02020603050405020304" pitchFamily="18" charset="0"/>
                <a:ea typeface="Arial" panose="020B0604020202020204" pitchFamily="34" charset="0"/>
                <a:cs typeface="Times New Roman" panose="02020603050405020304" pitchFamily="18" charset="0"/>
              </a:rPr>
              <a:t>SS = Skill Score</a:t>
            </a:r>
            <a:endParaRPr lang="en-US" sz="72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pPr marL="93345">
              <a:lnSpc>
                <a:spcPct val="107000"/>
              </a:lnSpc>
              <a:spcAft>
                <a:spcPts val="115"/>
              </a:spcAft>
            </a:pPr>
            <a:r>
              <a:rPr lang="en-US" sz="2400" dirty="0">
                <a:solidFill>
                  <a:srgbClr val="111111"/>
                </a:solidFill>
                <a:latin typeface="Times New Roman" panose="02020603050405020304" pitchFamily="18" charset="0"/>
                <a:ea typeface="Arial" panose="020B0604020202020204" pitchFamily="34" charset="0"/>
                <a:cs typeface="Times New Roman" panose="02020603050405020304" pitchFamily="18" charset="0"/>
              </a:rPr>
              <a:t>MSE = Mean Square Error</a:t>
            </a:r>
            <a:endParaRPr lang="en-US" sz="72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pPr marL="93345">
              <a:lnSpc>
                <a:spcPct val="107000"/>
              </a:lnSpc>
              <a:spcAft>
                <a:spcPts val="115"/>
              </a:spcAft>
            </a:pPr>
            <a:r>
              <a:rPr lang="en-US" sz="2400" dirty="0">
                <a:solidFill>
                  <a:srgbClr val="111111"/>
                </a:solidFill>
                <a:latin typeface="Times New Roman" panose="02020603050405020304" pitchFamily="18" charset="0"/>
                <a:ea typeface="Arial" panose="020B0604020202020204" pitchFamily="34" charset="0"/>
                <a:cs typeface="Times New Roman" panose="02020603050405020304" pitchFamily="18" charset="0"/>
              </a:rPr>
              <a:t>STD = Standard Deviation</a:t>
            </a:r>
            <a:endParaRPr lang="en-US" sz="72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pPr marL="93345">
              <a:lnSpc>
                <a:spcPct val="107000"/>
              </a:lnSpc>
              <a:spcAft>
                <a:spcPts val="115"/>
              </a:spcAft>
            </a:pPr>
            <a:r>
              <a:rPr lang="en-US" sz="2400" dirty="0">
                <a:solidFill>
                  <a:srgbClr val="111111"/>
                </a:solidFill>
                <a:latin typeface="Times New Roman" panose="02020603050405020304" pitchFamily="18" charset="0"/>
                <a:ea typeface="Arial" panose="020B0604020202020204" pitchFamily="34" charset="0"/>
                <a:cs typeface="Times New Roman" panose="02020603050405020304" pitchFamily="18" charset="0"/>
              </a:rPr>
              <a:t>R2 = Coefficient of Determination</a:t>
            </a:r>
            <a:endParaRPr lang="en-US" sz="72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pPr marL="93345">
              <a:lnSpc>
                <a:spcPct val="107000"/>
              </a:lnSpc>
              <a:spcAft>
                <a:spcPts val="115"/>
              </a:spcAft>
            </a:pPr>
            <a:r>
              <a:rPr lang="en-US" sz="2400" dirty="0">
                <a:solidFill>
                  <a:srgbClr val="111111"/>
                </a:solidFill>
                <a:latin typeface="Times New Roman" panose="02020603050405020304" pitchFamily="18" charset="0"/>
                <a:ea typeface="Arial" panose="020B0604020202020204" pitchFamily="34" charset="0"/>
                <a:cs typeface="Times New Roman" panose="02020603050405020304" pitchFamily="18" charset="0"/>
              </a:rPr>
              <a:t>MPE = Mean Percentage Error</a:t>
            </a:r>
            <a:endParaRPr lang="en-US" sz="72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pPr marL="93345">
              <a:lnSpc>
                <a:spcPct val="107000"/>
              </a:lnSpc>
              <a:spcAft>
                <a:spcPts val="115"/>
              </a:spcAft>
            </a:pPr>
            <a:r>
              <a:rPr lang="en-US" sz="2400" dirty="0">
                <a:solidFill>
                  <a:srgbClr val="111111"/>
                </a:solidFill>
                <a:latin typeface="Times New Roman" panose="02020603050405020304" pitchFamily="18" charset="0"/>
                <a:ea typeface="Arial" panose="020B0604020202020204" pitchFamily="34" charset="0"/>
                <a:cs typeface="Times New Roman" panose="02020603050405020304" pitchFamily="18" charset="0"/>
              </a:rPr>
              <a:t>CC = Correlation Coefficient</a:t>
            </a:r>
            <a:endParaRPr lang="en-US" sz="72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pPr marL="93345">
              <a:lnSpc>
                <a:spcPct val="107000"/>
              </a:lnSpc>
              <a:spcAft>
                <a:spcPts val="115"/>
              </a:spcAft>
            </a:pPr>
            <a:r>
              <a:rPr lang="en-US" sz="2400" dirty="0">
                <a:solidFill>
                  <a:srgbClr val="111111"/>
                </a:solidFill>
                <a:latin typeface="Times New Roman" panose="02020603050405020304" pitchFamily="18" charset="0"/>
                <a:ea typeface="Arial" panose="020B0604020202020204" pitchFamily="34" charset="0"/>
                <a:cs typeface="Times New Roman" panose="02020603050405020304" pitchFamily="18" charset="0"/>
              </a:rPr>
              <a:t>ME = Mean Error</a:t>
            </a:r>
            <a:endParaRPr lang="en-US" sz="72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pPr marL="93345">
              <a:lnSpc>
                <a:spcPct val="107000"/>
              </a:lnSpc>
              <a:spcAft>
                <a:spcPts val="115"/>
              </a:spcAft>
            </a:pPr>
            <a:r>
              <a:rPr lang="en-US" sz="2400" dirty="0" err="1">
                <a:solidFill>
                  <a:srgbClr val="111111"/>
                </a:solidFill>
                <a:latin typeface="Times New Roman" panose="02020603050405020304" pitchFamily="18" charset="0"/>
                <a:ea typeface="Arial" panose="020B0604020202020204" pitchFamily="34" charset="0"/>
                <a:cs typeface="Times New Roman" panose="02020603050405020304" pitchFamily="18" charset="0"/>
              </a:rPr>
              <a:t>MaxAE</a:t>
            </a:r>
            <a:r>
              <a:rPr lang="en-US" sz="2400" dirty="0">
                <a:solidFill>
                  <a:srgbClr val="111111"/>
                </a:solidFill>
                <a:latin typeface="Times New Roman" panose="02020603050405020304" pitchFamily="18" charset="0"/>
                <a:ea typeface="Arial" panose="020B0604020202020204" pitchFamily="34" charset="0"/>
                <a:cs typeface="Times New Roman" panose="02020603050405020304" pitchFamily="18" charset="0"/>
              </a:rPr>
              <a:t> = </a:t>
            </a:r>
            <a:r>
              <a:rPr lang="en-US" sz="2400" dirty="0" err="1">
                <a:solidFill>
                  <a:srgbClr val="111111"/>
                </a:solidFill>
                <a:latin typeface="Times New Roman" panose="02020603050405020304" pitchFamily="18" charset="0"/>
                <a:ea typeface="Arial" panose="020B0604020202020204" pitchFamily="34" charset="0"/>
                <a:cs typeface="Times New Roman" panose="02020603050405020304" pitchFamily="18" charset="0"/>
              </a:rPr>
              <a:t>Maxium</a:t>
            </a:r>
            <a:r>
              <a:rPr lang="en-US" sz="2400" dirty="0">
                <a:solidFill>
                  <a:srgbClr val="111111"/>
                </a:solidFill>
                <a:latin typeface="Times New Roman" panose="02020603050405020304" pitchFamily="18" charset="0"/>
                <a:ea typeface="Arial" panose="020B0604020202020204" pitchFamily="34" charset="0"/>
                <a:cs typeface="Times New Roman" panose="02020603050405020304" pitchFamily="18" charset="0"/>
              </a:rPr>
              <a:t> Absolute Error</a:t>
            </a:r>
            <a:endParaRPr lang="en-US" sz="72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pPr marL="93345">
              <a:lnSpc>
                <a:spcPct val="107000"/>
              </a:lnSpc>
              <a:spcAft>
                <a:spcPts val="115"/>
              </a:spcAft>
            </a:pPr>
            <a:r>
              <a:rPr lang="en-US" sz="2400" dirty="0" err="1">
                <a:solidFill>
                  <a:srgbClr val="111111"/>
                </a:solidFill>
                <a:latin typeface="Times New Roman" panose="02020603050405020304" pitchFamily="18" charset="0"/>
                <a:ea typeface="Arial" panose="020B0604020202020204" pitchFamily="34" charset="0"/>
                <a:cs typeface="Times New Roman" panose="02020603050405020304" pitchFamily="18" charset="0"/>
              </a:rPr>
              <a:t>MeAPE</a:t>
            </a:r>
            <a:r>
              <a:rPr lang="en-US" sz="2400" dirty="0">
                <a:solidFill>
                  <a:srgbClr val="111111"/>
                </a:solidFill>
                <a:latin typeface="Times New Roman" panose="02020603050405020304" pitchFamily="18" charset="0"/>
                <a:ea typeface="Arial" panose="020B0604020202020204" pitchFamily="34" charset="0"/>
                <a:cs typeface="Times New Roman" panose="02020603050405020304" pitchFamily="18" charset="0"/>
              </a:rPr>
              <a:t> = Median of the Absolute Percentage Error</a:t>
            </a:r>
            <a:endParaRPr lang="en-US" sz="72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r>
              <a:rPr lang="en-US" sz="2400" dirty="0">
                <a:solidFill>
                  <a:srgbClr val="111111"/>
                </a:solidFill>
                <a:latin typeface="Times New Roman" panose="02020603050405020304" pitchFamily="18" charset="0"/>
                <a:ea typeface="Arial" panose="020B0604020202020204" pitchFamily="34" charset="0"/>
                <a:cs typeface="Times New Roman" panose="02020603050405020304" pitchFamily="18" charset="0"/>
              </a:rPr>
              <a:t>  MASE = Mean Absolute Scaled Error</a:t>
            </a:r>
            <a:endParaRPr lang="en-US" sz="6000" dirty="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BB99BDD1-6A2B-4549-8FCA-225FE286159C}"/>
              </a:ext>
            </a:extLst>
          </p:cNvPr>
          <p:cNvSpPr/>
          <p:nvPr/>
        </p:nvSpPr>
        <p:spPr>
          <a:xfrm>
            <a:off x="12594343" y="9782880"/>
            <a:ext cx="15320182" cy="137862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where </a:t>
            </a:r>
            <a:r>
              <a:rPr lang="en-US" sz="2800" b="1" i="1" dirty="0">
                <a:latin typeface="Times New Roman" panose="02020603050405020304" pitchFamily="18" charset="0"/>
                <a:cs typeface="Times New Roman" panose="02020603050405020304" pitchFamily="18" charset="0"/>
              </a:rPr>
              <a:t>F</a:t>
            </a:r>
            <a:r>
              <a:rPr lang="en-US" sz="2800" dirty="0">
                <a:latin typeface="Times New Roman" panose="02020603050405020304" pitchFamily="18" charset="0"/>
                <a:cs typeface="Times New Roman" panose="02020603050405020304" pitchFamily="18" charset="0"/>
              </a:rPr>
              <a:t> is the solar power forecast and </a:t>
            </a:r>
            <a:r>
              <a:rPr lang="en-US" sz="2800" b="1" i="1" dirty="0">
                <a:latin typeface="Times New Roman" panose="02020603050405020304" pitchFamily="18" charset="0"/>
                <a:cs typeface="Times New Roman" panose="02020603050405020304" pitchFamily="18" charset="0"/>
              </a:rPr>
              <a:t>P</a:t>
            </a:r>
            <a:r>
              <a:rPr lang="en-US" sz="2800" dirty="0">
                <a:latin typeface="Times New Roman" panose="02020603050405020304" pitchFamily="18" charset="0"/>
                <a:cs typeface="Times New Roman" panose="02020603050405020304" pitchFamily="18" charset="0"/>
              </a:rPr>
              <a:t> is the observed value of the solar power. </a:t>
            </a:r>
            <a:r>
              <a:rPr lang="en-US" sz="2800" b="1" i="1">
                <a:latin typeface="Times New Roman" panose="02020603050405020304" pitchFamily="18" charset="0"/>
                <a:cs typeface="Times New Roman" panose="02020603050405020304" pitchFamily="18" charset="0"/>
              </a:rPr>
              <a:t>F</a:t>
            </a:r>
            <a:r>
              <a:rPr lang="en-US" sz="2800">
                <a:latin typeface="Times New Roman" panose="02020603050405020304" pitchFamily="18" charset="0"/>
                <a:cs typeface="Times New Roman" panose="02020603050405020304" pitchFamily="18" charset="0"/>
              </a:rPr>
              <a:t> and </a:t>
            </a:r>
            <a:r>
              <a:rPr lang="en-US" sz="2800" b="1" i="1">
                <a:latin typeface="Times New Roman" panose="02020603050405020304" pitchFamily="18" charset="0"/>
                <a:cs typeface="Times New Roman" panose="02020603050405020304" pitchFamily="18" charset="0"/>
              </a:rPr>
              <a:t>P</a:t>
            </a:r>
            <a:r>
              <a:rPr lang="en-US" sz="2800">
                <a:latin typeface="Times New Roman" panose="02020603050405020304" pitchFamily="18" charset="0"/>
                <a:cs typeface="Times New Roman" panose="02020603050405020304" pitchFamily="18" charset="0"/>
              </a:rPr>
              <a:t> are normalized to the nominal installed capacity of the solar power system, </a:t>
            </a:r>
            <a:r>
              <a:rPr lang="en-US" sz="2800" b="1" i="1">
                <a:latin typeface="Times New Roman" panose="02020603050405020304" pitchFamily="18" charset="0"/>
                <a:cs typeface="Times New Roman" panose="02020603050405020304" pitchFamily="18" charset="0"/>
              </a:rPr>
              <a:t>n</a:t>
            </a:r>
            <a:r>
              <a:rPr lang="en-US" sz="2800">
                <a:latin typeface="Times New Roman" panose="02020603050405020304" pitchFamily="18" charset="0"/>
                <a:cs typeface="Times New Roman" panose="02020603050405020304" pitchFamily="18" charset="0"/>
              </a:rPr>
              <a:t> is the number of hours, which can be day-hours or month-hours. </a:t>
            </a:r>
            <a:endParaRPr lang="en-US" sz="2800" dirty="0">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36543AF6-41E8-488A-AD81-94D30669E552}"/>
              </a:ext>
            </a:extLst>
          </p:cNvPr>
          <p:cNvSpPr/>
          <p:nvPr/>
        </p:nvSpPr>
        <p:spPr>
          <a:xfrm>
            <a:off x="21270789" y="11390901"/>
            <a:ext cx="6857529" cy="138499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improvement or the skill score (SS) metric is to compare a method with respect to other benchmark methods</a:t>
            </a:r>
          </a:p>
        </p:txBody>
      </p:sp>
      <p:sp>
        <p:nvSpPr>
          <p:cNvPr id="40" name="Rectangle 39">
            <a:extLst>
              <a:ext uri="{FF2B5EF4-FFF2-40B4-BE49-F238E27FC236}">
                <a16:creationId xmlns:a16="http://schemas.microsoft.com/office/drawing/2014/main" id="{3BD385CE-9A3E-494D-A48B-E110D6E04709}"/>
              </a:ext>
            </a:extLst>
          </p:cNvPr>
          <p:cNvSpPr/>
          <p:nvPr/>
        </p:nvSpPr>
        <p:spPr>
          <a:xfrm>
            <a:off x="12817620" y="15611557"/>
            <a:ext cx="14707940" cy="52322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where RR</a:t>
            </a:r>
            <a:r>
              <a:rPr lang="en-US" sz="2800" baseline="-25000" dirty="0">
                <a:latin typeface="Times New Roman" panose="02020603050405020304" pitchFamily="18" charset="0"/>
                <a:cs typeface="Times New Roman" panose="02020603050405020304" pitchFamily="18" charset="0"/>
              </a:rPr>
              <a:t>P </a:t>
            </a:r>
            <a:r>
              <a:rPr lang="en-US" sz="2800" dirty="0">
                <a:latin typeface="Times New Roman" panose="02020603050405020304" pitchFamily="18" charset="0"/>
                <a:cs typeface="Times New Roman" panose="02020603050405020304" pitchFamily="18" charset="0"/>
              </a:rPr>
              <a:t> and RR</a:t>
            </a:r>
            <a:r>
              <a:rPr lang="en-US" sz="2800" baseline="-25000" dirty="0">
                <a:latin typeface="Times New Roman" panose="02020603050405020304" pitchFamily="18" charset="0"/>
                <a:cs typeface="Times New Roman" panose="02020603050405020304" pitchFamily="18" charset="0"/>
              </a:rPr>
              <a:t>F</a:t>
            </a:r>
            <a:r>
              <a:rPr lang="en-US" sz="2800" dirty="0">
                <a:latin typeface="Times New Roman" panose="02020603050405020304" pitchFamily="18" charset="0"/>
                <a:cs typeface="Times New Roman" panose="02020603050405020304" pitchFamily="18" charset="0"/>
              </a:rPr>
              <a:t>  are ramp rates of the observed solar power and the forecasts respectively</a:t>
            </a:r>
          </a:p>
        </p:txBody>
      </p:sp>
      <p:grpSp>
        <p:nvGrpSpPr>
          <p:cNvPr id="42" name="Group 41">
            <a:extLst>
              <a:ext uri="{FF2B5EF4-FFF2-40B4-BE49-F238E27FC236}">
                <a16:creationId xmlns:a16="http://schemas.microsoft.com/office/drawing/2014/main" id="{1C2E01C0-4340-40DE-B249-DE0432421211}"/>
              </a:ext>
            </a:extLst>
          </p:cNvPr>
          <p:cNvGrpSpPr/>
          <p:nvPr/>
        </p:nvGrpSpPr>
        <p:grpSpPr>
          <a:xfrm>
            <a:off x="17385058" y="13865916"/>
            <a:ext cx="6389846" cy="1768626"/>
            <a:chOff x="17365028" y="14933362"/>
            <a:chExt cx="6389846" cy="1768626"/>
          </a:xfrm>
        </p:grpSpPr>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230D65E7-20CA-45EB-9C92-E205CEA3B597}"/>
                    </a:ext>
                  </a:extLst>
                </p:cNvPr>
                <p:cNvSpPr/>
                <p:nvPr/>
              </p:nvSpPr>
              <p:spPr>
                <a:xfrm>
                  <a:off x="17365028" y="14933362"/>
                  <a:ext cx="5573064" cy="17686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𝑅𝑀𝑆𝐸</m:t>
                            </m:r>
                          </m:e>
                          <m:sub>
                            <m:r>
                              <a:rPr lang="en-US" sz="2800" i="1">
                                <a:latin typeface="Cambria Math" panose="02040503050406030204" pitchFamily="18" charset="0"/>
                              </a:rPr>
                              <m:t>𝑅𝑅</m:t>
                            </m:r>
                          </m:sub>
                        </m:sSub>
                        <m:r>
                          <a:rPr lang="en-US" sz="2800" i="0">
                            <a:latin typeface="Cambria Math" panose="02040503050406030204" pitchFamily="18" charset="0"/>
                          </a:rPr>
                          <m:t>=</m:t>
                        </m:r>
                        <m:rad>
                          <m:radPr>
                            <m:degHide m:val="on"/>
                            <m:ctrlPr>
                              <a:rPr lang="en-US" sz="2800" i="1">
                                <a:latin typeface="Cambria Math" panose="02040503050406030204" pitchFamily="18" charset="0"/>
                              </a:rPr>
                            </m:ctrlPr>
                          </m:radPr>
                          <m:deg/>
                          <m:e>
                            <m:f>
                              <m:fPr>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i="1">
                                    <a:latin typeface="Cambria Math" panose="02040503050406030204" pitchFamily="18" charset="0"/>
                                  </a:rPr>
                                  <m:t>𝑛</m:t>
                                </m:r>
                              </m:den>
                            </m:f>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𝑖</m:t>
                                </m:r>
                                <m:r>
                                  <a:rPr lang="en-US" sz="2800" i="0">
                                    <a:latin typeface="Cambria Math" panose="02040503050406030204" pitchFamily="18" charset="0"/>
                                  </a:rPr>
                                  <m:t>=1</m:t>
                                </m:r>
                              </m:sub>
                              <m:sup>
                                <m:r>
                                  <a:rPr lang="en-US" sz="2800" i="1">
                                    <a:latin typeface="Cambria Math" panose="02040503050406030204" pitchFamily="18" charset="0"/>
                                  </a:rPr>
                                  <m:t>𝑛</m:t>
                                </m:r>
                              </m:sup>
                              <m:e>
                                <m:d>
                                  <m:dPr>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d>
                                          <m:dPr>
                                            <m:beg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rPr>
                                                      <m:t>𝑅𝑅</m:t>
                                                    </m:r>
                                                  </m:e>
                                                  <m:sub>
                                                    <m:r>
                                                      <a:rPr lang="en-US" sz="2800" i="1">
                                                        <a:latin typeface="Cambria Math" panose="02040503050406030204" pitchFamily="18" charset="0"/>
                                                      </a:rPr>
                                                      <m:t>𝑃𝑖</m:t>
                                                    </m:r>
                                                  </m:sub>
                                                </m:sSub>
                                                <m:r>
                                                  <a:rPr lang="en-US" sz="2800" i="0">
                                                    <a:latin typeface="Cambria Math" panose="02040503050406030204" pitchFamily="18" charset="0"/>
                                                  </a:rPr>
                                                  <m:t>−</m:t>
                                                </m:r>
                                                <m:r>
                                                  <a:rPr lang="en-US" sz="2800" i="1">
                                                    <a:latin typeface="Cambria Math" panose="02040503050406030204" pitchFamily="18" charset="0"/>
                                                  </a:rPr>
                                                  <m:t>𝑅𝑅</m:t>
                                                </m:r>
                                              </m:e>
                                              <m:sub>
                                                <m:r>
                                                  <a:rPr lang="en-US" sz="2800" i="1">
                                                    <a:latin typeface="Cambria Math" panose="02040503050406030204" pitchFamily="18" charset="0"/>
                                                  </a:rPr>
                                                  <m:t>𝐹𝑖</m:t>
                                                </m:r>
                                              </m:sub>
                                            </m:sSub>
                                          </m:e>
                                        </m:d>
                                      </m:e>
                                      <m:sup>
                                        <m:r>
                                          <a:rPr lang="en-US" sz="2800" i="0">
                                            <a:latin typeface="Cambria Math" panose="02040503050406030204" pitchFamily="18" charset="0"/>
                                          </a:rPr>
                                          <m:t>2</m:t>
                                        </m:r>
                                      </m:sup>
                                    </m:sSup>
                                    <m:r>
                                      <a:rPr lang="en-US" sz="2800" b="0" i="1" smtClean="0">
                                        <a:latin typeface="Cambria Math" panose="02040503050406030204" pitchFamily="18" charset="0"/>
                                      </a:rPr>
                                      <m:t> </m:t>
                                    </m:r>
                                  </m:e>
                                </m:d>
                              </m:e>
                            </m:nary>
                          </m:e>
                        </m:rad>
                      </m:oMath>
                    </m:oMathPara>
                  </a14:m>
                  <a:endParaRPr lang="en-US" sz="2800" dirty="0"/>
                </a:p>
              </p:txBody>
            </p:sp>
          </mc:Choice>
          <mc:Fallback xmlns="">
            <p:sp>
              <p:nvSpPr>
                <p:cNvPr id="39" name="Rectangle 38">
                  <a:extLst>
                    <a:ext uri="{FF2B5EF4-FFF2-40B4-BE49-F238E27FC236}">
                      <a16:creationId xmlns:a16="http://schemas.microsoft.com/office/drawing/2014/main" id="{230D65E7-20CA-45EB-9C92-E205CEA3B597}"/>
                    </a:ext>
                  </a:extLst>
                </p:cNvPr>
                <p:cNvSpPr>
                  <a:spLocks noRot="1" noChangeAspect="1" noMove="1" noResize="1" noEditPoints="1" noAdjustHandles="1" noChangeArrowheads="1" noChangeShapeType="1" noTextEdit="1"/>
                </p:cNvSpPr>
                <p:nvPr/>
              </p:nvSpPr>
              <p:spPr>
                <a:xfrm>
                  <a:off x="17365028" y="14933362"/>
                  <a:ext cx="5573064" cy="1768626"/>
                </a:xfrm>
                <a:prstGeom prst="rect">
                  <a:avLst/>
                </a:prstGeom>
                <a:blipFill>
                  <a:blip r:embed="rId6"/>
                  <a:stretch>
                    <a:fillRect/>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3427B625-03AD-4C76-B662-BE2FCC22D971}"/>
                </a:ext>
              </a:extLst>
            </p:cNvPr>
            <p:cNvSpPr txBox="1"/>
            <p:nvPr/>
          </p:nvSpPr>
          <p:spPr>
            <a:xfrm>
              <a:off x="23150221" y="15568258"/>
              <a:ext cx="604653"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(6)</a:t>
              </a:r>
            </a:p>
          </p:txBody>
        </p:sp>
      </p:grpSp>
      <p:grpSp>
        <p:nvGrpSpPr>
          <p:cNvPr id="43" name="Group 42">
            <a:extLst>
              <a:ext uri="{FF2B5EF4-FFF2-40B4-BE49-F238E27FC236}">
                <a16:creationId xmlns:a16="http://schemas.microsoft.com/office/drawing/2014/main" id="{71C5AFAB-CA0D-4518-BF57-9A06A7B9C396}"/>
              </a:ext>
            </a:extLst>
          </p:cNvPr>
          <p:cNvGrpSpPr/>
          <p:nvPr/>
        </p:nvGrpSpPr>
        <p:grpSpPr>
          <a:xfrm>
            <a:off x="12694885" y="11504412"/>
            <a:ext cx="8023914" cy="1060483"/>
            <a:chOff x="12432284" y="11504412"/>
            <a:chExt cx="8023914" cy="1060483"/>
          </a:xfrm>
        </p:grpSpPr>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9416500A-8D6D-4434-B261-041A8A7696D6}"/>
                    </a:ext>
                  </a:extLst>
                </p:cNvPr>
                <p:cNvSpPr/>
                <p:nvPr/>
              </p:nvSpPr>
              <p:spPr>
                <a:xfrm>
                  <a:off x="12432284" y="11504412"/>
                  <a:ext cx="7435945" cy="1060483"/>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rPr>
                          <m:t>𝑆𝑘𝑖𝑙𝑙</m:t>
                        </m:r>
                        <m:r>
                          <a:rPr lang="en-US" sz="2800" i="0">
                            <a:latin typeface="Cambria Math" panose="02040503050406030204" pitchFamily="18" charset="0"/>
                          </a:rPr>
                          <m:t> </m:t>
                        </m:r>
                        <m:r>
                          <a:rPr lang="en-US" sz="2800" i="1">
                            <a:latin typeface="Cambria Math" panose="02040503050406030204" pitchFamily="18" charset="0"/>
                          </a:rPr>
                          <m:t>𝑆𝑐𝑜𝑟𝑒</m:t>
                        </m:r>
                        <m:r>
                          <a:rPr lang="en-US" sz="2800" i="0">
                            <a:latin typeface="Cambria Math" panose="02040503050406030204" pitchFamily="18" charset="0"/>
                          </a:rPr>
                          <m:t> </m:t>
                        </m:r>
                        <m:d>
                          <m:dPr>
                            <m:ctrlPr>
                              <a:rPr lang="en-US" sz="2800" i="1">
                                <a:latin typeface="Cambria Math" panose="02040503050406030204" pitchFamily="18" charset="0"/>
                              </a:rPr>
                            </m:ctrlPr>
                          </m:dPr>
                          <m:e>
                            <m:r>
                              <a:rPr lang="en-US" sz="2800" i="0">
                                <a:latin typeface="Cambria Math" panose="02040503050406030204" pitchFamily="18" charset="0"/>
                              </a:rPr>
                              <m:t>%</m:t>
                            </m:r>
                          </m:e>
                        </m:d>
                        <m:r>
                          <a:rPr lang="en-US" sz="2800" i="0">
                            <a:latin typeface="Cambria Math" panose="02040503050406030204" pitchFamily="18" charset="0"/>
                          </a:rPr>
                          <m:t>=</m:t>
                        </m:r>
                        <m:d>
                          <m:dPr>
                            <m:ctrlPr>
                              <a:rPr lang="en-US" sz="2800" i="1">
                                <a:latin typeface="Cambria Math" panose="02040503050406030204" pitchFamily="18" charset="0"/>
                              </a:rPr>
                            </m:ctrlPr>
                          </m:dPr>
                          <m:e>
                            <m:r>
                              <a:rPr lang="en-US" sz="2800" i="0">
                                <a:latin typeface="Cambria Math" panose="02040503050406030204" pitchFamily="18" charset="0"/>
                              </a:rPr>
                              <m:t>1−</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𝑅𝑀𝑆𝐸</m:t>
                                    </m:r>
                                  </m:e>
                                  <m:sub>
                                    <m:r>
                                      <a:rPr lang="en-US" sz="2800" i="1">
                                        <a:latin typeface="Cambria Math" panose="02040503050406030204" pitchFamily="18" charset="0"/>
                                      </a:rPr>
                                      <m:t>𝑚𝑒𝑡h𝑜𝑑</m:t>
                                    </m:r>
                                  </m:sub>
                                </m:sSub>
                                <m:r>
                                  <a:rPr lang="en-US" sz="2800" i="0">
                                    <a:latin typeface="Cambria Math" panose="02040503050406030204" pitchFamily="18" charset="0"/>
                                  </a:rPr>
                                  <m:t> </m:t>
                                </m:r>
                              </m:num>
                              <m:den>
                                <m:sSub>
                                  <m:sSubPr>
                                    <m:ctrlPr>
                                      <a:rPr lang="en-US" sz="2800" i="1">
                                        <a:latin typeface="Cambria Math" panose="02040503050406030204" pitchFamily="18" charset="0"/>
                                      </a:rPr>
                                    </m:ctrlPr>
                                  </m:sSubPr>
                                  <m:e>
                                    <m:r>
                                      <a:rPr lang="en-US" sz="2800" i="1">
                                        <a:latin typeface="Cambria Math" panose="02040503050406030204" pitchFamily="18" charset="0"/>
                                      </a:rPr>
                                      <m:t>𝑅𝑀𝑆𝐸</m:t>
                                    </m:r>
                                  </m:e>
                                  <m:sub>
                                    <m:r>
                                      <a:rPr lang="en-US" sz="2800" i="1">
                                        <a:latin typeface="Cambria Math" panose="02040503050406030204" pitchFamily="18" charset="0"/>
                                      </a:rPr>
                                      <m:t>𝑏𝑒𝑐h𝑚𝑎𝑟𝑘</m:t>
                                    </m:r>
                                    <m:r>
                                      <a:rPr lang="en-US" sz="2800" i="0">
                                        <a:latin typeface="Cambria Math" panose="02040503050406030204" pitchFamily="18" charset="0"/>
                                      </a:rPr>
                                      <m:t> </m:t>
                                    </m:r>
                                  </m:sub>
                                </m:sSub>
                              </m:den>
                            </m:f>
                          </m:e>
                        </m:d>
                        <m:r>
                          <a:rPr lang="en-US" sz="2800" i="0">
                            <a:latin typeface="Cambria Math" panose="02040503050406030204" pitchFamily="18" charset="0"/>
                          </a:rPr>
                          <m:t>∗100</m:t>
                        </m:r>
                      </m:oMath>
                    </m:oMathPara>
                  </a14:m>
                  <a:endParaRPr lang="en-US" sz="2800" dirty="0"/>
                </a:p>
              </p:txBody>
            </p:sp>
          </mc:Choice>
          <mc:Fallback xmlns="">
            <p:sp>
              <p:nvSpPr>
                <p:cNvPr id="37" name="Rectangle 36">
                  <a:extLst>
                    <a:ext uri="{FF2B5EF4-FFF2-40B4-BE49-F238E27FC236}">
                      <a16:creationId xmlns:a16="http://schemas.microsoft.com/office/drawing/2014/main" id="{9416500A-8D6D-4434-B261-041A8A7696D6}"/>
                    </a:ext>
                  </a:extLst>
                </p:cNvPr>
                <p:cNvSpPr>
                  <a:spLocks noRot="1" noChangeAspect="1" noMove="1" noResize="1" noEditPoints="1" noAdjustHandles="1" noChangeArrowheads="1" noChangeShapeType="1" noTextEdit="1"/>
                </p:cNvSpPr>
                <p:nvPr/>
              </p:nvSpPr>
              <p:spPr>
                <a:xfrm>
                  <a:off x="12432284" y="11504412"/>
                  <a:ext cx="7435945" cy="1060483"/>
                </a:xfrm>
                <a:prstGeom prst="rect">
                  <a:avLst/>
                </a:prstGeom>
                <a:blipFill>
                  <a:blip r:embed="rId7"/>
                  <a:stretch>
                    <a:fillRect/>
                  </a:stretch>
                </a:blipFill>
              </p:spPr>
              <p:txBody>
                <a:bodyPr/>
                <a:lstStyle/>
                <a:p>
                  <a:r>
                    <a:rPr lang="en-US">
                      <a:noFill/>
                    </a:rPr>
                    <a:t> </a:t>
                  </a:r>
                </a:p>
              </p:txBody>
            </p:sp>
          </mc:Fallback>
        </mc:AlternateContent>
        <p:sp>
          <p:nvSpPr>
            <p:cNvPr id="89" name="TextBox 88">
              <a:extLst>
                <a:ext uri="{FF2B5EF4-FFF2-40B4-BE49-F238E27FC236}">
                  <a16:creationId xmlns:a16="http://schemas.microsoft.com/office/drawing/2014/main" id="{921CD1A5-A751-4B76-8164-A14E6EB53D07}"/>
                </a:ext>
              </a:extLst>
            </p:cNvPr>
            <p:cNvSpPr txBox="1"/>
            <p:nvPr/>
          </p:nvSpPr>
          <p:spPr>
            <a:xfrm>
              <a:off x="19851545" y="11796730"/>
              <a:ext cx="604653"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(5)</a:t>
              </a:r>
            </a:p>
          </p:txBody>
        </p:sp>
      </p:grpSp>
      <p:grpSp>
        <p:nvGrpSpPr>
          <p:cNvPr id="44" name="Group 43">
            <a:extLst>
              <a:ext uri="{FF2B5EF4-FFF2-40B4-BE49-F238E27FC236}">
                <a16:creationId xmlns:a16="http://schemas.microsoft.com/office/drawing/2014/main" id="{480C68F3-E75F-4F80-BB73-C2FCFD3F8908}"/>
              </a:ext>
            </a:extLst>
          </p:cNvPr>
          <p:cNvGrpSpPr/>
          <p:nvPr/>
        </p:nvGrpSpPr>
        <p:grpSpPr>
          <a:xfrm>
            <a:off x="18654232" y="8167330"/>
            <a:ext cx="4388246" cy="1268552"/>
            <a:chOff x="18654232" y="8167330"/>
            <a:chExt cx="4388246" cy="1268552"/>
          </a:xfrm>
        </p:grpSpPr>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C58D2E33-CF9B-429B-8D96-584AE4716E98}"/>
                    </a:ext>
                  </a:extLst>
                </p:cNvPr>
                <p:cNvSpPr/>
                <p:nvPr/>
              </p:nvSpPr>
              <p:spPr>
                <a:xfrm>
                  <a:off x="18654232" y="8167330"/>
                  <a:ext cx="3582904" cy="126855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rPr>
                          <m:t>𝑀𝐵𝐸</m:t>
                        </m:r>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i="1">
                                <a:latin typeface="Cambria Math" panose="02040503050406030204" pitchFamily="18" charset="0"/>
                              </a:rPr>
                              <m:t>𝑛</m:t>
                            </m:r>
                          </m:den>
                        </m:f>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𝑖</m:t>
                            </m:r>
                            <m:r>
                              <a:rPr lang="en-US" sz="2800" i="0">
                                <a:latin typeface="Cambria Math" panose="02040503050406030204" pitchFamily="18" charset="0"/>
                              </a:rPr>
                              <m:t>=1</m:t>
                            </m:r>
                          </m:sub>
                          <m:sup>
                            <m:r>
                              <a:rPr lang="en-US" sz="2800" i="1">
                                <a:latin typeface="Cambria Math" panose="02040503050406030204" pitchFamily="18" charset="0"/>
                              </a:rPr>
                              <m:t>𝑛</m:t>
                            </m:r>
                          </m:sup>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r>
                                          <a:rPr lang="en-US" sz="2800" i="1">
                                            <a:latin typeface="Cambria Math" panose="02040503050406030204" pitchFamily="18" charset="0"/>
                                          </a:rPr>
                                          <m:t>𝑖</m:t>
                                        </m:r>
                                      </m:sub>
                                    </m:sSub>
                                    <m:r>
                                      <a:rPr lang="en-US" sz="2800" i="0">
                                        <a:latin typeface="Cambria Math" panose="02040503050406030204" pitchFamily="18" charset="0"/>
                                      </a:rPr>
                                      <m:t>−</m:t>
                                    </m:r>
                                    <m:r>
                                      <a:rPr lang="en-US" sz="2800" i="1">
                                        <a:latin typeface="Cambria Math" panose="02040503050406030204" pitchFamily="18" charset="0"/>
                                      </a:rPr>
                                      <m:t>𝐹</m:t>
                                    </m:r>
                                  </m:e>
                                  <m:sub>
                                    <m:r>
                                      <a:rPr lang="en-US" sz="2800" i="1">
                                        <a:latin typeface="Cambria Math" panose="02040503050406030204" pitchFamily="18" charset="0"/>
                                      </a:rPr>
                                      <m:t>𝑖</m:t>
                                    </m:r>
                                  </m:sub>
                                </m:sSub>
                              </m:e>
                            </m:d>
                          </m:e>
                        </m:nary>
                      </m:oMath>
                    </m:oMathPara>
                  </a14:m>
                  <a:endParaRPr lang="en-US" sz="2800" dirty="0"/>
                </a:p>
              </p:txBody>
            </p:sp>
          </mc:Choice>
          <mc:Fallback xmlns="">
            <p:sp>
              <p:nvSpPr>
                <p:cNvPr id="34" name="Rectangle 33">
                  <a:extLst>
                    <a:ext uri="{FF2B5EF4-FFF2-40B4-BE49-F238E27FC236}">
                      <a16:creationId xmlns:a16="http://schemas.microsoft.com/office/drawing/2014/main" id="{C58D2E33-CF9B-429B-8D96-584AE4716E98}"/>
                    </a:ext>
                  </a:extLst>
                </p:cNvPr>
                <p:cNvSpPr>
                  <a:spLocks noRot="1" noChangeAspect="1" noMove="1" noResize="1" noEditPoints="1" noAdjustHandles="1" noChangeArrowheads="1" noChangeShapeType="1" noTextEdit="1"/>
                </p:cNvSpPr>
                <p:nvPr/>
              </p:nvSpPr>
              <p:spPr>
                <a:xfrm>
                  <a:off x="18654232" y="8167330"/>
                  <a:ext cx="3582904" cy="1268552"/>
                </a:xfrm>
                <a:prstGeom prst="rect">
                  <a:avLst/>
                </a:prstGeom>
                <a:blipFill>
                  <a:blip r:embed="rId8"/>
                  <a:stretch>
                    <a:fillRect/>
                  </a:stretch>
                </a:blipFill>
              </p:spPr>
              <p:txBody>
                <a:bodyPr/>
                <a:lstStyle/>
                <a:p>
                  <a:r>
                    <a:rPr lang="en-US">
                      <a:noFill/>
                    </a:rPr>
                    <a:t> </a:t>
                  </a:r>
                </a:p>
              </p:txBody>
            </p:sp>
          </mc:Fallback>
        </mc:AlternateContent>
        <p:sp>
          <p:nvSpPr>
            <p:cNvPr id="91" name="TextBox 90">
              <a:extLst>
                <a:ext uri="{FF2B5EF4-FFF2-40B4-BE49-F238E27FC236}">
                  <a16:creationId xmlns:a16="http://schemas.microsoft.com/office/drawing/2014/main" id="{9E4A439A-8CEE-4D95-81A7-0E24EA42B1F8}"/>
                </a:ext>
              </a:extLst>
            </p:cNvPr>
            <p:cNvSpPr txBox="1"/>
            <p:nvPr/>
          </p:nvSpPr>
          <p:spPr>
            <a:xfrm>
              <a:off x="22258289" y="8539996"/>
              <a:ext cx="784189"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  (3)</a:t>
              </a:r>
            </a:p>
          </p:txBody>
        </p:sp>
      </p:grpSp>
      <p:grpSp>
        <p:nvGrpSpPr>
          <p:cNvPr id="46" name="Group 45">
            <a:extLst>
              <a:ext uri="{FF2B5EF4-FFF2-40B4-BE49-F238E27FC236}">
                <a16:creationId xmlns:a16="http://schemas.microsoft.com/office/drawing/2014/main" id="{FF6CB18B-E6EB-407B-9835-130FA130FDAE}"/>
              </a:ext>
            </a:extLst>
          </p:cNvPr>
          <p:cNvGrpSpPr/>
          <p:nvPr/>
        </p:nvGrpSpPr>
        <p:grpSpPr>
          <a:xfrm>
            <a:off x="12575448" y="7862068"/>
            <a:ext cx="5191799" cy="1768626"/>
            <a:chOff x="12475948" y="7862068"/>
            <a:chExt cx="5191799" cy="1768626"/>
          </a:xfrm>
        </p:grpSpPr>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3821F3B5-0CDF-4D5C-AE56-0708819937B3}"/>
                    </a:ext>
                  </a:extLst>
                </p:cNvPr>
                <p:cNvSpPr/>
                <p:nvPr/>
              </p:nvSpPr>
              <p:spPr>
                <a:xfrm>
                  <a:off x="12475948" y="7862068"/>
                  <a:ext cx="4206921" cy="1768626"/>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rPr>
                          <m:t>𝑅𝑀𝑆𝐸</m:t>
                        </m:r>
                        <m:r>
                          <a:rPr lang="en-US" sz="2800" i="1">
                            <a:latin typeface="Cambria Math" panose="02040503050406030204" pitchFamily="18" charset="0"/>
                          </a:rPr>
                          <m:t>=</m:t>
                        </m:r>
                        <m:rad>
                          <m:radPr>
                            <m:degHide m:val="on"/>
                            <m:ctrlPr>
                              <a:rPr lang="en-US" sz="2800" i="1">
                                <a:latin typeface="Cambria Math" panose="02040503050406030204" pitchFamily="18" charset="0"/>
                              </a:rPr>
                            </m:ctrlPr>
                          </m:radPr>
                          <m:deg/>
                          <m:e>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𝑛</m:t>
                                </m:r>
                              </m:den>
                            </m:f>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r>
                                  <a:rPr lang="en-US" sz="2800" i="1">
                                    <a:latin typeface="Cambria Math" panose="02040503050406030204" pitchFamily="18" charset="0"/>
                                  </a:rPr>
                                  <m:t>(</m:t>
                                </m:r>
                                <m:sSup>
                                  <m:sSupPr>
                                    <m:ctrlPr>
                                      <a:rPr lang="en-US" sz="2800" i="1">
                                        <a:latin typeface="Cambria Math" panose="02040503050406030204" pitchFamily="18" charset="0"/>
                                      </a:rPr>
                                    </m:ctrlPr>
                                  </m:sSupPr>
                                  <m:e>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r>
                                              <a:rPr lang="en-US" sz="2800" i="1">
                                                <a:latin typeface="Cambria Math" panose="02040503050406030204" pitchFamily="18" charset="0"/>
                                              </a:rPr>
                                              <m:t>𝑖</m:t>
                                            </m:r>
                                          </m:sub>
                                        </m:sSub>
                                        <m:r>
                                          <a:rPr lang="en-US" sz="2800" i="1">
                                            <a:latin typeface="Cambria Math" panose="02040503050406030204" pitchFamily="18" charset="0"/>
                                          </a:rPr>
                                          <m:t>−</m:t>
                                        </m:r>
                                        <m:r>
                                          <a:rPr lang="en-US" sz="2800" i="1">
                                            <a:latin typeface="Cambria Math" panose="02040503050406030204" pitchFamily="18" charset="0"/>
                                          </a:rPr>
                                          <m:t>𝐹</m:t>
                                        </m:r>
                                      </m:e>
                                      <m:sub>
                                        <m:r>
                                          <a:rPr lang="en-US" sz="2800" i="1">
                                            <a:latin typeface="Cambria Math" panose="02040503050406030204" pitchFamily="18" charset="0"/>
                                          </a:rPr>
                                          <m:t>𝑖</m:t>
                                        </m:r>
                                      </m:sub>
                                    </m:sSub>
                                    <m:r>
                                      <a:rPr lang="en-US" sz="2800" i="1">
                                        <a:latin typeface="Cambria Math" panose="02040503050406030204" pitchFamily="18" charset="0"/>
                                      </a:rPr>
                                      <m:t>)</m:t>
                                    </m:r>
                                  </m:e>
                                  <m:sup>
                                    <m:r>
                                      <a:rPr lang="en-US" sz="2800" i="1">
                                        <a:latin typeface="Cambria Math" panose="02040503050406030204" pitchFamily="18" charset="0"/>
                                      </a:rPr>
                                      <m:t>2</m:t>
                                    </m:r>
                                  </m:sup>
                                </m:sSup>
                              </m:e>
                            </m:nary>
                          </m:e>
                        </m:rad>
                      </m:oMath>
                    </m:oMathPara>
                  </a14:m>
                  <a:endParaRPr lang="en-US" sz="2800" i="1" dirty="0">
                    <a:latin typeface="Cambria Math" panose="02040503050406030204" pitchFamily="18" charset="0"/>
                  </a:endParaRPr>
                </a:p>
              </p:txBody>
            </p:sp>
          </mc:Choice>
          <mc:Fallback xmlns="">
            <p:sp>
              <p:nvSpPr>
                <p:cNvPr id="45" name="Rectangle 44">
                  <a:extLst>
                    <a:ext uri="{FF2B5EF4-FFF2-40B4-BE49-F238E27FC236}">
                      <a16:creationId xmlns:a16="http://schemas.microsoft.com/office/drawing/2014/main" id="{3821F3B5-0CDF-4D5C-AE56-0708819937B3}"/>
                    </a:ext>
                  </a:extLst>
                </p:cNvPr>
                <p:cNvSpPr>
                  <a:spLocks noRot="1" noChangeAspect="1" noMove="1" noResize="1" noEditPoints="1" noAdjustHandles="1" noChangeArrowheads="1" noChangeShapeType="1" noTextEdit="1"/>
                </p:cNvSpPr>
                <p:nvPr/>
              </p:nvSpPr>
              <p:spPr>
                <a:xfrm>
                  <a:off x="12475948" y="7862068"/>
                  <a:ext cx="4206921" cy="1768626"/>
                </a:xfrm>
                <a:prstGeom prst="rect">
                  <a:avLst/>
                </a:prstGeom>
                <a:blipFill>
                  <a:blip r:embed="rId9"/>
                  <a:stretch>
                    <a:fillRect/>
                  </a:stretch>
                </a:blipFill>
              </p:spPr>
              <p:txBody>
                <a:bodyPr/>
                <a:lstStyle/>
                <a:p>
                  <a:r>
                    <a:rPr lang="en-US">
                      <a:noFill/>
                    </a:rPr>
                    <a:t> </a:t>
                  </a:r>
                </a:p>
              </p:txBody>
            </p:sp>
          </mc:Fallback>
        </mc:AlternateContent>
        <p:sp>
          <p:nvSpPr>
            <p:cNvPr id="94" name="TextBox 93">
              <a:extLst>
                <a:ext uri="{FF2B5EF4-FFF2-40B4-BE49-F238E27FC236}">
                  <a16:creationId xmlns:a16="http://schemas.microsoft.com/office/drawing/2014/main" id="{05985408-6C23-4A18-B65D-9D36D5C08C51}"/>
                </a:ext>
              </a:extLst>
            </p:cNvPr>
            <p:cNvSpPr txBox="1"/>
            <p:nvPr/>
          </p:nvSpPr>
          <p:spPr>
            <a:xfrm>
              <a:off x="16704022" y="8483977"/>
              <a:ext cx="963725"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    (2)</a:t>
              </a:r>
            </a:p>
          </p:txBody>
        </p:sp>
      </p:grpSp>
      <p:grpSp>
        <p:nvGrpSpPr>
          <p:cNvPr id="47" name="Group 46">
            <a:extLst>
              <a:ext uri="{FF2B5EF4-FFF2-40B4-BE49-F238E27FC236}">
                <a16:creationId xmlns:a16="http://schemas.microsoft.com/office/drawing/2014/main" id="{3BF81503-5B7C-4021-91FB-A1BFF32010C7}"/>
              </a:ext>
            </a:extLst>
          </p:cNvPr>
          <p:cNvGrpSpPr/>
          <p:nvPr/>
        </p:nvGrpSpPr>
        <p:grpSpPr>
          <a:xfrm>
            <a:off x="23541534" y="8137626"/>
            <a:ext cx="4477099" cy="1268552"/>
            <a:chOff x="23541534" y="8137626"/>
            <a:chExt cx="4477099" cy="1268552"/>
          </a:xfrm>
        </p:grpSpPr>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A90DF770-9132-44E7-BD11-B1B84A53B6BE}"/>
                    </a:ext>
                  </a:extLst>
                </p:cNvPr>
                <p:cNvSpPr/>
                <p:nvPr/>
              </p:nvSpPr>
              <p:spPr>
                <a:xfrm>
                  <a:off x="23541534" y="8137626"/>
                  <a:ext cx="3504101" cy="1268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𝑀</m:t>
                        </m:r>
                        <m:r>
                          <a:rPr lang="en-US" sz="2800" b="0" i="1" smtClean="0">
                            <a:latin typeface="Cambria Math" panose="02040503050406030204" pitchFamily="18" charset="0"/>
                          </a:rPr>
                          <m:t>𝐴</m:t>
                        </m:r>
                        <m:r>
                          <a:rPr lang="en-US" sz="2800" i="1">
                            <a:latin typeface="Cambria Math" panose="02040503050406030204" pitchFamily="18" charset="0"/>
                          </a:rPr>
                          <m:t>𝐸</m:t>
                        </m:r>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i="1">
                                <a:latin typeface="Cambria Math" panose="02040503050406030204" pitchFamily="18" charset="0"/>
                              </a:rPr>
                              <m:t>𝑛</m:t>
                            </m:r>
                          </m:den>
                        </m:f>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𝑖</m:t>
                            </m:r>
                            <m:r>
                              <a:rPr lang="en-US" sz="2800" i="0">
                                <a:latin typeface="Cambria Math" panose="02040503050406030204" pitchFamily="18" charset="0"/>
                              </a:rPr>
                              <m:t>=1</m:t>
                            </m:r>
                          </m:sub>
                          <m:sup>
                            <m:r>
                              <a:rPr lang="en-US" sz="2800" i="1">
                                <a:latin typeface="Cambria Math" panose="02040503050406030204" pitchFamily="18" charset="0"/>
                              </a:rPr>
                              <m:t>𝑛</m:t>
                            </m:r>
                          </m:sup>
                          <m:e>
                            <m:d>
                              <m:dPr>
                                <m:begChr m:val="|"/>
                                <m:endChr m:val="|"/>
                                <m:ctrlPr>
                                  <a:rPr lang="en-US" sz="2800" i="1" smtClean="0">
                                    <a:latin typeface="Cambria Math" panose="02040503050406030204" pitchFamily="18" charset="0"/>
                                  </a:rPr>
                                </m:ctrlPr>
                              </m:dPr>
                              <m:e>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r>
                                          <a:rPr lang="en-US" sz="2800" i="1">
                                            <a:latin typeface="Cambria Math" panose="02040503050406030204" pitchFamily="18" charset="0"/>
                                          </a:rPr>
                                          <m:t>𝑖</m:t>
                                        </m:r>
                                      </m:sub>
                                    </m:sSub>
                                    <m:r>
                                      <a:rPr lang="en-US" sz="2800">
                                        <a:latin typeface="Cambria Math" panose="02040503050406030204" pitchFamily="18" charset="0"/>
                                      </a:rPr>
                                      <m:t>−</m:t>
                                    </m:r>
                                    <m:r>
                                      <a:rPr lang="en-US" sz="2800" i="1">
                                        <a:latin typeface="Cambria Math" panose="02040503050406030204" pitchFamily="18" charset="0"/>
                                      </a:rPr>
                                      <m:t>𝐹</m:t>
                                    </m:r>
                                  </m:e>
                                  <m:sub>
                                    <m:r>
                                      <a:rPr lang="en-US" sz="2800" i="1">
                                        <a:latin typeface="Cambria Math" panose="02040503050406030204" pitchFamily="18" charset="0"/>
                                      </a:rPr>
                                      <m:t>𝑖</m:t>
                                    </m:r>
                                  </m:sub>
                                </m:sSub>
                              </m:e>
                            </m:d>
                          </m:e>
                        </m:nary>
                      </m:oMath>
                    </m:oMathPara>
                  </a14:m>
                  <a:endParaRPr lang="en-US" sz="2800" dirty="0"/>
                </a:p>
              </p:txBody>
            </p:sp>
          </mc:Choice>
          <mc:Fallback xmlns="">
            <p:sp>
              <p:nvSpPr>
                <p:cNvPr id="35" name="Rectangle 34">
                  <a:extLst>
                    <a:ext uri="{FF2B5EF4-FFF2-40B4-BE49-F238E27FC236}">
                      <a16:creationId xmlns:a16="http://schemas.microsoft.com/office/drawing/2014/main" id="{A90DF770-9132-44E7-BD11-B1B84A53B6BE}"/>
                    </a:ext>
                  </a:extLst>
                </p:cNvPr>
                <p:cNvSpPr>
                  <a:spLocks noRot="1" noChangeAspect="1" noMove="1" noResize="1" noEditPoints="1" noAdjustHandles="1" noChangeArrowheads="1" noChangeShapeType="1" noTextEdit="1"/>
                </p:cNvSpPr>
                <p:nvPr/>
              </p:nvSpPr>
              <p:spPr>
                <a:xfrm>
                  <a:off x="23541534" y="8137626"/>
                  <a:ext cx="3504101" cy="1268552"/>
                </a:xfrm>
                <a:prstGeom prst="rect">
                  <a:avLst/>
                </a:prstGeom>
                <a:blipFill>
                  <a:blip r:embed="rId10"/>
                  <a:stretch>
                    <a:fillRect/>
                  </a:stretch>
                </a:blipFill>
              </p:spPr>
              <p:txBody>
                <a:bodyPr/>
                <a:lstStyle/>
                <a:p>
                  <a:r>
                    <a:rPr lang="en-US">
                      <a:noFill/>
                    </a:rPr>
                    <a:t> </a:t>
                  </a:r>
                </a:p>
              </p:txBody>
            </p:sp>
          </mc:Fallback>
        </mc:AlternateContent>
        <p:sp>
          <p:nvSpPr>
            <p:cNvPr id="96" name="TextBox 95">
              <a:extLst>
                <a:ext uri="{FF2B5EF4-FFF2-40B4-BE49-F238E27FC236}">
                  <a16:creationId xmlns:a16="http://schemas.microsoft.com/office/drawing/2014/main" id="{F62F553F-8F6D-427A-BB89-1D494CF17731}"/>
                </a:ext>
              </a:extLst>
            </p:cNvPr>
            <p:cNvSpPr txBox="1"/>
            <p:nvPr/>
          </p:nvSpPr>
          <p:spPr>
            <a:xfrm>
              <a:off x="26965139" y="8482994"/>
              <a:ext cx="1053494"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     (4)</a:t>
              </a:r>
            </a:p>
          </p:txBody>
        </p:sp>
      </p:grpSp>
      <p:grpSp>
        <p:nvGrpSpPr>
          <p:cNvPr id="48" name="Group 47">
            <a:extLst>
              <a:ext uri="{FF2B5EF4-FFF2-40B4-BE49-F238E27FC236}">
                <a16:creationId xmlns:a16="http://schemas.microsoft.com/office/drawing/2014/main" id="{CD21ABB7-A96E-4A13-B711-243334197F5A}"/>
              </a:ext>
            </a:extLst>
          </p:cNvPr>
          <p:cNvGrpSpPr/>
          <p:nvPr/>
        </p:nvGrpSpPr>
        <p:grpSpPr>
          <a:xfrm>
            <a:off x="3008099" y="10348675"/>
            <a:ext cx="7959786" cy="928524"/>
            <a:chOff x="3008099" y="10348675"/>
            <a:chExt cx="7959786" cy="928524"/>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592231B-9795-4D21-8912-B3723C896239}"/>
                    </a:ext>
                  </a:extLst>
                </p:cNvPr>
                <p:cNvSpPr/>
                <p:nvPr/>
              </p:nvSpPr>
              <p:spPr>
                <a:xfrm>
                  <a:off x="3008099" y="10348675"/>
                  <a:ext cx="6963880" cy="92852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rPr>
                          <m:t>𝑅𝑎𝑚𝑝</m:t>
                        </m:r>
                        <m:r>
                          <a:rPr lang="en-US" sz="2800" i="0">
                            <a:latin typeface="Cambria Math" panose="02040503050406030204" pitchFamily="18" charset="0"/>
                          </a:rPr>
                          <m:t> </m:t>
                        </m:r>
                        <m:r>
                          <a:rPr lang="en-US" sz="2800" i="1">
                            <a:latin typeface="Cambria Math" panose="02040503050406030204" pitchFamily="18" charset="0"/>
                          </a:rPr>
                          <m:t>𝑅𝑎𝑡𝑒</m:t>
                        </m:r>
                        <m:r>
                          <a:rPr lang="en-US" sz="2800" i="0">
                            <a:latin typeface="Cambria Math" panose="02040503050406030204" pitchFamily="18" charset="0"/>
                          </a:rPr>
                          <m:t>(</m:t>
                        </m:r>
                        <m:r>
                          <a:rPr lang="en-US" sz="2800" i="1">
                            <a:latin typeface="Cambria Math" panose="02040503050406030204" pitchFamily="18" charset="0"/>
                          </a:rPr>
                          <m:t>𝑡</m:t>
                        </m:r>
                        <m:r>
                          <a:rPr lang="en-US" sz="2800" i="0">
                            <a:latin typeface="Cambria Math" panose="02040503050406030204" pitchFamily="18" charset="0"/>
                          </a:rPr>
                          <m:t>)=</m:t>
                        </m:r>
                        <m:f>
                          <m:fPr>
                            <m:ctrlPr>
                              <a:rPr lang="en-US" sz="2800" i="1">
                                <a:latin typeface="Cambria Math" panose="02040503050406030204" pitchFamily="18" charset="0"/>
                              </a:rPr>
                            </m:ctrlPr>
                          </m:fPr>
                          <m:num>
                            <m:d>
                              <m:dPr>
                                <m:begChr m:val=""/>
                                <m:ctrlPr>
                                  <a:rPr lang="en-US" sz="2800" i="1">
                                    <a:latin typeface="Cambria Math" panose="02040503050406030204" pitchFamily="18" charset="0"/>
                                  </a:rPr>
                                </m:ctrlPr>
                              </m:dPr>
                              <m:e>
                                <m:r>
                                  <a:rPr lang="en-US" sz="2800" i="1">
                                    <a:latin typeface="Cambria Math" panose="02040503050406030204" pitchFamily="18" charset="0"/>
                                  </a:rPr>
                                  <m:t>𝑑𝑃</m:t>
                                </m:r>
                                <m:r>
                                  <a:rPr lang="en-US" sz="2800" i="0">
                                    <a:latin typeface="Cambria Math" panose="02040503050406030204" pitchFamily="18" charset="0"/>
                                  </a:rPr>
                                  <m:t>(</m:t>
                                </m:r>
                                <m:r>
                                  <a:rPr lang="en-US" sz="2800" i="1">
                                    <a:latin typeface="Cambria Math" panose="02040503050406030204" pitchFamily="18" charset="0"/>
                                  </a:rPr>
                                  <m:t>𝑡</m:t>
                                </m:r>
                              </m:e>
                            </m:d>
                          </m:num>
                          <m:den>
                            <m:r>
                              <a:rPr lang="en-US" sz="2800" i="1">
                                <a:latin typeface="Cambria Math" panose="02040503050406030204" pitchFamily="18" charset="0"/>
                              </a:rPr>
                              <m:t>𝑑𝑡</m:t>
                            </m:r>
                          </m:den>
                        </m:f>
                        <m:r>
                          <a:rPr lang="en-US" sz="2800" i="0">
                            <a:latin typeface="Cambria Math" panose="02040503050406030204" pitchFamily="18" charset="0"/>
                          </a:rPr>
                          <m:t>=</m:t>
                        </m:r>
                        <m:f>
                          <m:fPr>
                            <m:ctrlPr>
                              <a:rPr lang="en-US" sz="2800" i="1">
                                <a:latin typeface="Cambria Math" panose="02040503050406030204" pitchFamily="18" charset="0"/>
                              </a:rPr>
                            </m:ctrlPr>
                          </m:fPr>
                          <m:num>
                            <m:d>
                              <m:dPr>
                                <m:begChr m:val=""/>
                                <m:ctrlPr>
                                  <a:rPr lang="en-US" sz="2800" i="1">
                                    <a:latin typeface="Cambria Math" panose="02040503050406030204" pitchFamily="18" charset="0"/>
                                  </a:rPr>
                                </m:ctrlPr>
                              </m:dPr>
                              <m:e>
                                <m:r>
                                  <a:rPr lang="en-US" sz="2800" i="1">
                                    <a:latin typeface="Cambria Math" panose="02040503050406030204" pitchFamily="18" charset="0"/>
                                  </a:rPr>
                                  <m:t>𝑃</m:t>
                                </m:r>
                                <m:r>
                                  <a:rPr lang="en-US" sz="2800" i="0">
                                    <a:latin typeface="Cambria Math" panose="02040503050406030204" pitchFamily="18" charset="0"/>
                                  </a:rPr>
                                  <m:t>(</m:t>
                                </m:r>
                                <m:r>
                                  <a:rPr lang="en-US" sz="2800" i="1">
                                    <a:latin typeface="Cambria Math" panose="02040503050406030204" pitchFamily="18" charset="0"/>
                                  </a:rPr>
                                  <m:t>𝑡</m:t>
                                </m:r>
                                <m:r>
                                  <a:rPr lang="en-US" sz="2800" i="0">
                                    <a:latin typeface="Cambria Math" panose="02040503050406030204" pitchFamily="18" charset="0"/>
                                  </a:rPr>
                                  <m:t>+</m:t>
                                </m:r>
                                <m:r>
                                  <a:rPr lang="en-US" sz="2800" i="1">
                                    <a:latin typeface="Cambria Math" panose="02040503050406030204" pitchFamily="18" charset="0"/>
                                  </a:rPr>
                                  <m:t>𝐷</m:t>
                                </m:r>
                                <m:r>
                                  <a:rPr lang="en-US" sz="2800" i="0">
                                    <a:latin typeface="Cambria Math" panose="02040503050406030204" pitchFamily="18" charset="0"/>
                                  </a:rPr>
                                  <m:t>)−</m:t>
                                </m:r>
                                <m:r>
                                  <a:rPr lang="en-US" sz="2800" i="1">
                                    <a:latin typeface="Cambria Math" panose="02040503050406030204" pitchFamily="18" charset="0"/>
                                  </a:rPr>
                                  <m:t>𝑃</m:t>
                                </m:r>
                                <m:r>
                                  <a:rPr lang="en-US" sz="2800" i="0">
                                    <a:latin typeface="Cambria Math" panose="02040503050406030204" pitchFamily="18" charset="0"/>
                                  </a:rPr>
                                  <m:t>(</m:t>
                                </m:r>
                                <m:r>
                                  <a:rPr lang="en-US" sz="2800" i="1">
                                    <a:latin typeface="Cambria Math" panose="02040503050406030204" pitchFamily="18" charset="0"/>
                                  </a:rPr>
                                  <m:t>𝑡</m:t>
                                </m:r>
                              </m:e>
                            </m:d>
                          </m:num>
                          <m:den>
                            <m:r>
                              <a:rPr lang="en-US" sz="2800" i="1">
                                <a:latin typeface="Cambria Math" panose="02040503050406030204" pitchFamily="18" charset="0"/>
                              </a:rPr>
                              <m:t>𝐷</m:t>
                            </m:r>
                          </m:den>
                        </m:f>
                      </m:oMath>
                    </m:oMathPara>
                  </a14:m>
                  <a:endParaRPr lang="en-US" sz="2800" dirty="0"/>
                </a:p>
              </p:txBody>
            </p:sp>
          </mc:Choice>
          <mc:Fallback xmlns="">
            <p:sp>
              <p:nvSpPr>
                <p:cNvPr id="6" name="Rectangle 5">
                  <a:extLst>
                    <a:ext uri="{FF2B5EF4-FFF2-40B4-BE49-F238E27FC236}">
                      <a16:creationId xmlns:a16="http://schemas.microsoft.com/office/drawing/2014/main" id="{6592231B-9795-4D21-8912-B3723C896239}"/>
                    </a:ext>
                  </a:extLst>
                </p:cNvPr>
                <p:cNvSpPr>
                  <a:spLocks noRot="1" noChangeAspect="1" noMove="1" noResize="1" noEditPoints="1" noAdjustHandles="1" noChangeArrowheads="1" noChangeShapeType="1" noTextEdit="1"/>
                </p:cNvSpPr>
                <p:nvPr/>
              </p:nvSpPr>
              <p:spPr>
                <a:xfrm>
                  <a:off x="3008099" y="10348675"/>
                  <a:ext cx="6963880" cy="928524"/>
                </a:xfrm>
                <a:prstGeom prst="rect">
                  <a:avLst/>
                </a:prstGeom>
                <a:blipFill>
                  <a:blip r:embed="rId11"/>
                  <a:stretch>
                    <a:fillRect/>
                  </a:stretch>
                </a:blipFill>
              </p:spPr>
              <p:txBody>
                <a:bodyPr/>
                <a:lstStyle/>
                <a:p>
                  <a:r>
                    <a:rPr lang="en-US">
                      <a:noFill/>
                    </a:rPr>
                    <a:t> </a:t>
                  </a:r>
                </a:p>
              </p:txBody>
            </p:sp>
          </mc:Fallback>
        </mc:AlternateContent>
        <p:sp>
          <p:nvSpPr>
            <p:cNvPr id="99" name="TextBox 98">
              <a:extLst>
                <a:ext uri="{FF2B5EF4-FFF2-40B4-BE49-F238E27FC236}">
                  <a16:creationId xmlns:a16="http://schemas.microsoft.com/office/drawing/2014/main" id="{0CC83A86-7EFA-4DF5-90E5-0C4E3F4D5BDB}"/>
                </a:ext>
              </a:extLst>
            </p:cNvPr>
            <p:cNvSpPr txBox="1"/>
            <p:nvPr/>
          </p:nvSpPr>
          <p:spPr>
            <a:xfrm>
              <a:off x="10212739" y="10513979"/>
              <a:ext cx="755146"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 (1)</a:t>
              </a:r>
            </a:p>
          </p:txBody>
        </p:sp>
      </p:grpSp>
      <p:sp>
        <p:nvSpPr>
          <p:cNvPr id="118" name="Text Placeholder 6">
            <a:extLst>
              <a:ext uri="{FF2B5EF4-FFF2-40B4-BE49-F238E27FC236}">
                <a16:creationId xmlns:a16="http://schemas.microsoft.com/office/drawing/2014/main" id="{1E490077-FF13-42D1-9702-C5D5ADD67515}"/>
              </a:ext>
            </a:extLst>
          </p:cNvPr>
          <p:cNvSpPr txBox="1">
            <a:spLocks/>
          </p:cNvSpPr>
          <p:nvPr/>
        </p:nvSpPr>
        <p:spPr>
          <a:xfrm>
            <a:off x="12445218" y="20927427"/>
            <a:ext cx="4639230" cy="569227"/>
          </a:xfrm>
          <a:prstGeom prst="rect">
            <a:avLst/>
          </a:prstGeom>
        </p:spPr>
        <p:txBody>
          <a:bodyPr/>
          <a:lstStyle>
            <a:lvl1pPr marL="0" indent="0" algn="ctr" defTabSz="4388945" rtl="0" eaLnBrk="1" latinLnBrk="0" hangingPunct="1">
              <a:lnSpc>
                <a:spcPct val="100000"/>
              </a:lnSpc>
              <a:spcBef>
                <a:spcPts val="4800"/>
              </a:spcBef>
              <a:buFont typeface="Arial" panose="020B0604020202020204" pitchFamily="34" charset="0"/>
              <a:buNone/>
              <a:defRPr sz="4800" b="1" kern="1200">
                <a:solidFill>
                  <a:srgbClr val="006600"/>
                </a:solidFill>
                <a:latin typeface="+mn-lt"/>
                <a:ea typeface="+mn-ea"/>
                <a:cs typeface="+mn-cs"/>
              </a:defRPr>
            </a:lvl1pPr>
            <a:lvl2pPr marL="3291708" indent="-1097236" algn="l" defTabSz="4388945" rtl="0" eaLnBrk="1" latinLnBrk="0" hangingPunct="1">
              <a:lnSpc>
                <a:spcPct val="90000"/>
              </a:lnSpc>
              <a:spcBef>
                <a:spcPts val="2400"/>
              </a:spcBef>
              <a:buFont typeface="Arial" panose="020B0604020202020204" pitchFamily="34" charset="0"/>
              <a:buChar char="•"/>
              <a:defRPr sz="11520" kern="1200">
                <a:solidFill>
                  <a:srgbClr val="006600"/>
                </a:solidFill>
                <a:latin typeface="+mn-lt"/>
                <a:ea typeface="+mn-ea"/>
                <a:cs typeface="+mn-cs"/>
              </a:defRPr>
            </a:lvl2pPr>
            <a:lvl3pPr marL="5486180" indent="-1097236" algn="l" defTabSz="4388945"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653"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8777888" indent="0" algn="l" defTabSz="4388945"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5pPr>
            <a:lvl6pPr marL="12069598"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070"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8541"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014"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l">
              <a:spcBef>
                <a:spcPts val="0"/>
              </a:spcBef>
            </a:pPr>
            <a:r>
              <a:rPr lang="en-US" sz="3600" dirty="0">
                <a:solidFill>
                  <a:srgbClr val="C00000"/>
                </a:solidFill>
                <a:latin typeface="Times New Roman" panose="02020603050405020304" pitchFamily="18" charset="0"/>
                <a:cs typeface="Times New Roman" panose="02020603050405020304" pitchFamily="18" charset="0"/>
              </a:rPr>
              <a:t>5.2. The Methodology</a:t>
            </a:r>
          </a:p>
        </p:txBody>
      </p:sp>
      <p:grpSp>
        <p:nvGrpSpPr>
          <p:cNvPr id="54" name="Group 53">
            <a:extLst>
              <a:ext uri="{FF2B5EF4-FFF2-40B4-BE49-F238E27FC236}">
                <a16:creationId xmlns:a16="http://schemas.microsoft.com/office/drawing/2014/main" id="{05BF49BD-94C7-4676-8A8C-5839DAA39E41}"/>
              </a:ext>
            </a:extLst>
          </p:cNvPr>
          <p:cNvGrpSpPr/>
          <p:nvPr/>
        </p:nvGrpSpPr>
        <p:grpSpPr>
          <a:xfrm>
            <a:off x="12575448" y="23999179"/>
            <a:ext cx="6875441" cy="541441"/>
            <a:chOff x="11427910" y="25482037"/>
            <a:chExt cx="6875441" cy="541441"/>
          </a:xfrm>
        </p:grpSpPr>
        <p:sp>
          <p:nvSpPr>
            <p:cNvPr id="119" name="TextBox 118">
              <a:extLst>
                <a:ext uri="{FF2B5EF4-FFF2-40B4-BE49-F238E27FC236}">
                  <a16:creationId xmlns:a16="http://schemas.microsoft.com/office/drawing/2014/main" id="{B86EC706-6053-4137-BF38-43BBDD071521}"/>
                </a:ext>
              </a:extLst>
            </p:cNvPr>
            <p:cNvSpPr txBox="1"/>
            <p:nvPr/>
          </p:nvSpPr>
          <p:spPr>
            <a:xfrm>
              <a:off x="17658651" y="25482037"/>
              <a:ext cx="6447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(7)</a:t>
              </a:r>
            </a:p>
          </p:txBody>
        </p:sp>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26CEC81F-9705-44D9-A8E0-611DB0C65311}"/>
                    </a:ext>
                  </a:extLst>
                </p:cNvPr>
                <p:cNvSpPr/>
                <p:nvPr/>
              </p:nvSpPr>
              <p:spPr>
                <a:xfrm>
                  <a:off x="11427910" y="25500258"/>
                  <a:ext cx="6208303" cy="523220"/>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rPr>
                          <m:t>𝑃𝑒𝑟𝑠𝑖𝑠𝑡𝑒𝑛𝑐𝑒</m:t>
                        </m:r>
                        <m:r>
                          <a:rPr lang="en-US" sz="2800" i="1">
                            <a:latin typeface="Cambria Math" panose="02040503050406030204" pitchFamily="18" charset="0"/>
                          </a:rPr>
                          <m:t> </m:t>
                        </m:r>
                        <m:r>
                          <a:rPr lang="en-US" sz="2800" i="1">
                            <a:latin typeface="Cambria Math" panose="02040503050406030204" pitchFamily="18" charset="0"/>
                          </a:rPr>
                          <m:t>𝑀𝑜𝑑𝑒𝑙</m:t>
                        </m:r>
                        <m:r>
                          <a:rPr lang="en-US" sz="2800" b="1" i="1">
                            <a:latin typeface="Cambria Math" panose="02040503050406030204" pitchFamily="18" charset="0"/>
                          </a:rPr>
                          <m:t>⇒</m:t>
                        </m:r>
                        <m:r>
                          <a:rPr lang="en-US" sz="2800" i="1">
                            <a:latin typeface="Cambria Math" panose="02040503050406030204" pitchFamily="18" charset="0"/>
                          </a:rPr>
                          <m:t>𝐹</m:t>
                        </m:r>
                        <m:r>
                          <a:rPr lang="en-US" sz="2800" i="1">
                            <a:latin typeface="Cambria Math" panose="02040503050406030204" pitchFamily="18" charset="0"/>
                          </a:rPr>
                          <m:t>(</m:t>
                        </m:r>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𝑡</m:t>
                        </m:r>
                        <m:r>
                          <a:rPr lang="en-US" sz="2800" i="1">
                            <a:latin typeface="Cambria Math" panose="02040503050406030204" pitchFamily="18" charset="0"/>
                          </a:rPr>
                          <m:t>−1)</m:t>
                        </m:r>
                      </m:oMath>
                    </m:oMathPara>
                  </a14:m>
                  <a:endParaRPr lang="en-US" sz="2800" i="1" dirty="0">
                    <a:latin typeface="Cambria Math" panose="02040503050406030204" pitchFamily="18" charset="0"/>
                  </a:endParaRPr>
                </a:p>
              </p:txBody>
            </p:sp>
          </mc:Choice>
          <mc:Fallback xmlns="">
            <p:sp>
              <p:nvSpPr>
                <p:cNvPr id="53" name="Rectangle 52">
                  <a:extLst>
                    <a:ext uri="{FF2B5EF4-FFF2-40B4-BE49-F238E27FC236}">
                      <a16:creationId xmlns:a16="http://schemas.microsoft.com/office/drawing/2014/main" id="{26CEC81F-9705-44D9-A8E0-611DB0C65311}"/>
                    </a:ext>
                  </a:extLst>
                </p:cNvPr>
                <p:cNvSpPr>
                  <a:spLocks noRot="1" noChangeAspect="1" noMove="1" noResize="1" noEditPoints="1" noAdjustHandles="1" noChangeArrowheads="1" noChangeShapeType="1" noTextEdit="1"/>
                </p:cNvSpPr>
                <p:nvPr/>
              </p:nvSpPr>
              <p:spPr>
                <a:xfrm>
                  <a:off x="11427910" y="25500258"/>
                  <a:ext cx="6208303" cy="523220"/>
                </a:xfrm>
                <a:prstGeom prst="rect">
                  <a:avLst/>
                </a:prstGeom>
                <a:blipFill>
                  <a:blip r:embed="rId12"/>
                  <a:stretch>
                    <a:fillRect/>
                  </a:stretch>
                </a:blipFill>
              </p:spPr>
              <p:txBody>
                <a:bodyPr/>
                <a:lstStyle/>
                <a:p>
                  <a:r>
                    <a:rPr lang="en-US">
                      <a:noFill/>
                    </a:rPr>
                    <a:t> </a:t>
                  </a:r>
                </a:p>
              </p:txBody>
            </p:sp>
          </mc:Fallback>
        </mc:AlternateContent>
      </p:grpSp>
      <p:sp>
        <p:nvSpPr>
          <p:cNvPr id="55" name="Rectangle 54">
            <a:extLst>
              <a:ext uri="{FF2B5EF4-FFF2-40B4-BE49-F238E27FC236}">
                <a16:creationId xmlns:a16="http://schemas.microsoft.com/office/drawing/2014/main" id="{67AE8F5C-A8E6-41EC-B683-DB9A341D6418}"/>
              </a:ext>
            </a:extLst>
          </p:cNvPr>
          <p:cNvSpPr/>
          <p:nvPr/>
        </p:nvSpPr>
        <p:spPr>
          <a:xfrm>
            <a:off x="12455325" y="21614004"/>
            <a:ext cx="15720943" cy="2246769"/>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first stage is to produce the 24-hour-ahead forecasts from the NWP data and the observed solar power, as shown in Fig. 4.a. The second stage, shown in Fig. 4.b is where the ensemble learning (i.e., the random forest) combines the available weather data and the previous forecasts from the first stage, all blended together to with the persistence model (i.e. an hour lagged solar power observations) for achieving better hour-ahead forecasts rather than day-ahead forecasts. </a:t>
            </a:r>
          </a:p>
        </p:txBody>
      </p:sp>
      <p:pic>
        <p:nvPicPr>
          <p:cNvPr id="123" name="Picture 122">
            <a:extLst>
              <a:ext uri="{FF2B5EF4-FFF2-40B4-BE49-F238E27FC236}">
                <a16:creationId xmlns:a16="http://schemas.microsoft.com/office/drawing/2014/main" id="{3EC00D59-5B7E-4FBB-8DCB-8563A3338213}"/>
              </a:ext>
            </a:extLst>
          </p:cNvPr>
          <p:cNvPicPr>
            <a:picLocks noChangeAspect="1"/>
          </p:cNvPicPr>
          <p:nvPr/>
        </p:nvPicPr>
        <p:blipFill rotWithShape="1">
          <a:blip r:embed="rId13"/>
          <a:srcRect l="4036" r="55019" b="5453"/>
          <a:stretch/>
        </p:blipFill>
        <p:spPr>
          <a:xfrm>
            <a:off x="28628616" y="7200770"/>
            <a:ext cx="7213145" cy="5019933"/>
          </a:xfrm>
          <a:prstGeom prst="rect">
            <a:avLst/>
          </a:prstGeom>
        </p:spPr>
      </p:pic>
      <p:pic>
        <p:nvPicPr>
          <p:cNvPr id="124" name="Picture 123">
            <a:extLst>
              <a:ext uri="{FF2B5EF4-FFF2-40B4-BE49-F238E27FC236}">
                <a16:creationId xmlns:a16="http://schemas.microsoft.com/office/drawing/2014/main" id="{4BAB205E-96AB-4C00-9961-0BDE5B85DB0F}"/>
              </a:ext>
            </a:extLst>
          </p:cNvPr>
          <p:cNvPicPr>
            <a:picLocks noChangeAspect="1"/>
          </p:cNvPicPr>
          <p:nvPr/>
        </p:nvPicPr>
        <p:blipFill rotWithShape="1">
          <a:blip r:embed="rId14"/>
          <a:srcRect l="5356" r="56363" b="7079"/>
          <a:stretch/>
        </p:blipFill>
        <p:spPr>
          <a:xfrm>
            <a:off x="36094733" y="7173047"/>
            <a:ext cx="6881442" cy="4936475"/>
          </a:xfrm>
          <a:prstGeom prst="rect">
            <a:avLst/>
          </a:prstGeom>
        </p:spPr>
      </p:pic>
      <p:sp>
        <p:nvSpPr>
          <p:cNvPr id="125" name="Rectangle 124">
            <a:extLst>
              <a:ext uri="{FF2B5EF4-FFF2-40B4-BE49-F238E27FC236}">
                <a16:creationId xmlns:a16="http://schemas.microsoft.com/office/drawing/2014/main" id="{98E1D365-272F-4039-84F9-A638A43A9857}"/>
              </a:ext>
            </a:extLst>
          </p:cNvPr>
          <p:cNvSpPr/>
          <p:nvPr/>
        </p:nvSpPr>
        <p:spPr>
          <a:xfrm>
            <a:off x="35841760" y="6262218"/>
            <a:ext cx="7213145" cy="892552"/>
          </a:xfrm>
          <a:prstGeom prst="rect">
            <a:avLst/>
          </a:prstGeom>
        </p:spPr>
        <p:txBody>
          <a:bodyPr wrap="square">
            <a:spAutoFit/>
          </a:bodyPr>
          <a:lstStyle/>
          <a:p>
            <a:pPr algn="ctr"/>
            <a:r>
              <a:rPr lang="en-US" sz="2600" dirty="0">
                <a:solidFill>
                  <a:srgbClr val="9900CC"/>
                </a:solidFill>
                <a:latin typeface="Times New Roman" panose="02020603050405020304" pitchFamily="18" charset="0"/>
                <a:cs typeface="Times New Roman" panose="02020603050405020304" pitchFamily="18" charset="0"/>
              </a:rPr>
              <a:t>Table III</a:t>
            </a:r>
          </a:p>
          <a:p>
            <a:pPr algn="ctr"/>
            <a:r>
              <a:rPr lang="en-US" sz="2600" dirty="0">
                <a:solidFill>
                  <a:srgbClr val="9900CC"/>
                </a:solidFill>
                <a:latin typeface="Times New Roman" panose="02020603050405020304" pitchFamily="18" charset="0"/>
                <a:cs typeface="Times New Roman" panose="02020603050405020304" pitchFamily="18" charset="0"/>
              </a:rPr>
              <a:t>MBE of Different Models and Combined Forecasts</a:t>
            </a:r>
          </a:p>
        </p:txBody>
      </p:sp>
      <p:graphicFrame>
        <p:nvGraphicFramePr>
          <p:cNvPr id="126" name="Chart 125">
            <a:extLst>
              <a:ext uri="{FF2B5EF4-FFF2-40B4-BE49-F238E27FC236}">
                <a16:creationId xmlns:a16="http://schemas.microsoft.com/office/drawing/2014/main" id="{39FD4B9D-BA29-4332-9A60-4B1261AC1847}"/>
              </a:ext>
            </a:extLst>
          </p:cNvPr>
          <p:cNvGraphicFramePr>
            <a:graphicFrameLocks/>
          </p:cNvGraphicFramePr>
          <p:nvPr>
            <p:extLst>
              <p:ext uri="{D42A27DB-BD31-4B8C-83A1-F6EECF244321}">
                <p14:modId xmlns:p14="http://schemas.microsoft.com/office/powerpoint/2010/main" val="2443215024"/>
              </p:ext>
            </p:extLst>
          </p:nvPr>
        </p:nvGraphicFramePr>
        <p:xfrm>
          <a:off x="29016488" y="12485057"/>
          <a:ext cx="13856392" cy="4668133"/>
        </p:xfrm>
        <a:graphic>
          <a:graphicData uri="http://schemas.openxmlformats.org/drawingml/2006/chart">
            <c:chart xmlns:c="http://schemas.openxmlformats.org/drawingml/2006/chart" xmlns:r="http://schemas.openxmlformats.org/officeDocument/2006/relationships" r:id="rId15"/>
          </a:graphicData>
        </a:graphic>
      </p:graphicFrame>
      <p:sp>
        <p:nvSpPr>
          <p:cNvPr id="131" name="Rectangle 130">
            <a:extLst>
              <a:ext uri="{FF2B5EF4-FFF2-40B4-BE49-F238E27FC236}">
                <a16:creationId xmlns:a16="http://schemas.microsoft.com/office/drawing/2014/main" id="{AA716B55-344D-477D-909D-E256942BE1A8}"/>
              </a:ext>
            </a:extLst>
          </p:cNvPr>
          <p:cNvSpPr/>
          <p:nvPr/>
        </p:nvSpPr>
        <p:spPr>
          <a:xfrm>
            <a:off x="30965428" y="18577839"/>
            <a:ext cx="9400797" cy="954107"/>
          </a:xfrm>
          <a:prstGeom prst="rect">
            <a:avLst/>
          </a:prstGeom>
        </p:spPr>
        <p:txBody>
          <a:bodyPr wrap="square">
            <a:spAutoFit/>
          </a:bodyPr>
          <a:lstStyle/>
          <a:p>
            <a:pPr algn="ctr"/>
            <a:r>
              <a:rPr lang="en-US" sz="2800" dirty="0">
                <a:solidFill>
                  <a:srgbClr val="9900CC"/>
                </a:solidFill>
                <a:latin typeface="Times New Roman" panose="02020603050405020304" pitchFamily="18" charset="0"/>
                <a:cs typeface="Times New Roman" panose="02020603050405020304" pitchFamily="18" charset="0"/>
              </a:rPr>
              <a:t>Table III</a:t>
            </a:r>
          </a:p>
          <a:p>
            <a:pPr algn="ctr"/>
            <a:r>
              <a:rPr lang="en-US" sz="2600" dirty="0">
                <a:solidFill>
                  <a:srgbClr val="9900CC"/>
                </a:solidFill>
                <a:latin typeface="Times New Roman" panose="02020603050405020304" pitchFamily="18" charset="0"/>
                <a:cs typeface="Times New Roman" panose="02020603050405020304" pitchFamily="18" charset="0"/>
              </a:rPr>
              <a:t>RMSE and RMSE</a:t>
            </a:r>
            <a:r>
              <a:rPr lang="en-US" sz="2600" baseline="-25000" dirty="0">
                <a:solidFill>
                  <a:srgbClr val="9900CC"/>
                </a:solidFill>
                <a:latin typeface="Times New Roman" panose="02020603050405020304" pitchFamily="18" charset="0"/>
                <a:cs typeface="Times New Roman" panose="02020603050405020304" pitchFamily="18" charset="0"/>
              </a:rPr>
              <a:t>RR </a:t>
            </a:r>
            <a:r>
              <a:rPr lang="en-US" sz="2800" dirty="0">
                <a:solidFill>
                  <a:srgbClr val="9900CC"/>
                </a:solidFill>
                <a:latin typeface="Times New Roman" panose="02020603050405020304" pitchFamily="18" charset="0"/>
                <a:cs typeface="Times New Roman" panose="02020603050405020304" pitchFamily="18" charset="0"/>
              </a:rPr>
              <a:t>of Different </a:t>
            </a:r>
            <a:r>
              <a:rPr lang="en-US" sz="2800">
                <a:solidFill>
                  <a:srgbClr val="9900CC"/>
                </a:solidFill>
                <a:latin typeface="Times New Roman" panose="02020603050405020304" pitchFamily="18" charset="0"/>
                <a:cs typeface="Times New Roman" panose="02020603050405020304" pitchFamily="18" charset="0"/>
              </a:rPr>
              <a:t>Forecasts over </a:t>
            </a:r>
            <a:r>
              <a:rPr lang="en-US" sz="2800" dirty="0">
                <a:solidFill>
                  <a:srgbClr val="9900CC"/>
                </a:solidFill>
                <a:latin typeface="Times New Roman" panose="02020603050405020304" pitchFamily="18" charset="0"/>
                <a:cs typeface="Times New Roman" panose="02020603050405020304" pitchFamily="18" charset="0"/>
              </a:rPr>
              <a:t>the Entire Year</a:t>
            </a:r>
          </a:p>
        </p:txBody>
      </p:sp>
      <p:sp>
        <p:nvSpPr>
          <p:cNvPr id="58" name="Rectangle 57">
            <a:extLst>
              <a:ext uri="{FF2B5EF4-FFF2-40B4-BE49-F238E27FC236}">
                <a16:creationId xmlns:a16="http://schemas.microsoft.com/office/drawing/2014/main" id="{9CA8734F-D4CC-4A23-ADCC-7590A1CF677A}"/>
              </a:ext>
            </a:extLst>
          </p:cNvPr>
          <p:cNvSpPr/>
          <p:nvPr/>
        </p:nvSpPr>
        <p:spPr>
          <a:xfrm>
            <a:off x="28699555" y="17981365"/>
            <a:ext cx="14103554" cy="954107"/>
          </a:xfrm>
          <a:prstGeom prst="rect">
            <a:avLst/>
          </a:prstGeom>
        </p:spPr>
        <p:txBody>
          <a:bodyPr wrap="square">
            <a:spAutoFit/>
          </a:bodyPr>
          <a:lstStyle/>
          <a:p>
            <a:r>
              <a:rPr lang="en-US" sz="2800" dirty="0">
                <a:solidFill>
                  <a:prstClr val="black"/>
                </a:solidFill>
                <a:latin typeface="Times New Roman" panose="02020603050405020304" pitchFamily="18" charset="0"/>
                <a:cs typeface="Times New Roman" panose="02020603050405020304" pitchFamily="18" charset="0"/>
              </a:rPr>
              <a:t>To evaluate the ramp events capability of the combined forecasts, we implemented the evolution metric RMSE</a:t>
            </a:r>
            <a:r>
              <a:rPr lang="en-US" sz="2800" baseline="-25000" dirty="0">
                <a:solidFill>
                  <a:prstClr val="black"/>
                </a:solidFill>
                <a:latin typeface="Times New Roman" panose="02020603050405020304" pitchFamily="18" charset="0"/>
                <a:cs typeface="Times New Roman" panose="02020603050405020304" pitchFamily="18" charset="0"/>
              </a:rPr>
              <a:t>RR </a:t>
            </a:r>
            <a:r>
              <a:rPr lang="en-US" sz="2800" dirty="0">
                <a:solidFill>
                  <a:prstClr val="black"/>
                </a:solidFill>
                <a:latin typeface="Times New Roman" panose="02020603050405020304" pitchFamily="18" charset="0"/>
                <a:cs typeface="Times New Roman" panose="02020603050405020304" pitchFamily="18" charset="0"/>
              </a:rPr>
              <a:t>as in (6):</a:t>
            </a:r>
          </a:p>
        </p:txBody>
      </p:sp>
      <p:sp>
        <p:nvSpPr>
          <p:cNvPr id="134" name="Rectangle 133">
            <a:extLst>
              <a:ext uri="{FF2B5EF4-FFF2-40B4-BE49-F238E27FC236}">
                <a16:creationId xmlns:a16="http://schemas.microsoft.com/office/drawing/2014/main" id="{CB558641-A5D4-4FB1-9DE7-878034F23897}"/>
              </a:ext>
            </a:extLst>
          </p:cNvPr>
          <p:cNvSpPr/>
          <p:nvPr/>
        </p:nvSpPr>
        <p:spPr>
          <a:xfrm>
            <a:off x="28769325" y="21377918"/>
            <a:ext cx="14206850" cy="954107"/>
          </a:xfrm>
          <a:prstGeom prst="rect">
            <a:avLst/>
          </a:prstGeom>
        </p:spPr>
        <p:txBody>
          <a:bodyPr wrap="square">
            <a:spAutoFit/>
          </a:bodyPr>
          <a:lstStyle/>
          <a:p>
            <a:r>
              <a:rPr lang="en-US" sz="2800" dirty="0">
                <a:solidFill>
                  <a:prstClr val="black"/>
                </a:solidFill>
                <a:latin typeface="Times New Roman" panose="02020603050405020304" pitchFamily="18" charset="0"/>
                <a:cs typeface="Times New Roman" panose="02020603050405020304" pitchFamily="18" charset="0"/>
              </a:rPr>
              <a:t>Therefore, it is obvious that in terms of ramp events, the combined forecasts are not the best, although in terms of RMSE the combined forecasts are found the most accurate.</a:t>
            </a:r>
          </a:p>
        </p:txBody>
      </p:sp>
      <p:grpSp>
        <p:nvGrpSpPr>
          <p:cNvPr id="184" name="Group 183">
            <a:extLst>
              <a:ext uri="{FF2B5EF4-FFF2-40B4-BE49-F238E27FC236}">
                <a16:creationId xmlns:a16="http://schemas.microsoft.com/office/drawing/2014/main" id="{234B6AF5-23F9-4DA5-B469-1BC2C6E02C26}"/>
              </a:ext>
            </a:extLst>
          </p:cNvPr>
          <p:cNvGrpSpPr/>
          <p:nvPr/>
        </p:nvGrpSpPr>
        <p:grpSpPr>
          <a:xfrm>
            <a:off x="20590102" y="23546745"/>
            <a:ext cx="7253502" cy="2118172"/>
            <a:chOff x="1969608" y="3901886"/>
            <a:chExt cx="7528951" cy="2159626"/>
          </a:xfrm>
        </p:grpSpPr>
        <p:grpSp>
          <p:nvGrpSpPr>
            <p:cNvPr id="185" name="Group 184">
              <a:extLst>
                <a:ext uri="{FF2B5EF4-FFF2-40B4-BE49-F238E27FC236}">
                  <a16:creationId xmlns:a16="http://schemas.microsoft.com/office/drawing/2014/main" id="{CE277950-CE42-4789-A484-F52DBAF94AB6}"/>
                </a:ext>
              </a:extLst>
            </p:cNvPr>
            <p:cNvGrpSpPr/>
            <p:nvPr/>
          </p:nvGrpSpPr>
          <p:grpSpPr>
            <a:xfrm>
              <a:off x="1969608" y="3901886"/>
              <a:ext cx="7528951" cy="2159626"/>
              <a:chOff x="-67310" y="0"/>
              <a:chExt cx="5499022" cy="1797051"/>
            </a:xfrm>
          </p:grpSpPr>
          <p:cxnSp>
            <p:nvCxnSpPr>
              <p:cNvPr id="188" name="Straight Arrow Connector 187">
                <a:extLst>
                  <a:ext uri="{FF2B5EF4-FFF2-40B4-BE49-F238E27FC236}">
                    <a16:creationId xmlns:a16="http://schemas.microsoft.com/office/drawing/2014/main" id="{B73357B8-BE81-4FA3-B840-188C186EBFFF}"/>
                  </a:ext>
                </a:extLst>
              </p:cNvPr>
              <p:cNvCxnSpPr>
                <a:cxnSpLocks/>
                <a:stCxn id="186" idx="3"/>
              </p:cNvCxnSpPr>
              <p:nvPr/>
            </p:nvCxnSpPr>
            <p:spPr>
              <a:xfrm>
                <a:off x="1902773" y="222031"/>
                <a:ext cx="951055" cy="351473"/>
              </a:xfrm>
              <a:prstGeom prst="straightConnector1">
                <a:avLst/>
              </a:prstGeom>
              <a:noFill/>
              <a:ln w="28575" cap="flat" cmpd="sng" algn="ctr">
                <a:solidFill>
                  <a:sysClr val="windowText" lastClr="000000"/>
                </a:solidFill>
                <a:prstDash val="solid"/>
                <a:miter lim="800000"/>
                <a:headEnd type="none" w="med" len="med"/>
                <a:tailEnd type="triangle" w="med" len="med"/>
              </a:ln>
              <a:effectLst/>
            </p:spPr>
          </p:cxnSp>
          <p:cxnSp>
            <p:nvCxnSpPr>
              <p:cNvPr id="189" name="Straight Arrow Connector 188">
                <a:extLst>
                  <a:ext uri="{FF2B5EF4-FFF2-40B4-BE49-F238E27FC236}">
                    <a16:creationId xmlns:a16="http://schemas.microsoft.com/office/drawing/2014/main" id="{A1D00311-60A3-41F1-BB61-02C878ABC35B}"/>
                  </a:ext>
                </a:extLst>
              </p:cNvPr>
              <p:cNvCxnSpPr>
                <a:cxnSpLocks/>
                <a:stCxn id="187" idx="3"/>
                <a:endCxn id="193" idx="1"/>
              </p:cNvCxnSpPr>
              <p:nvPr/>
            </p:nvCxnSpPr>
            <p:spPr>
              <a:xfrm>
                <a:off x="1902772" y="669235"/>
                <a:ext cx="954729" cy="104304"/>
              </a:xfrm>
              <a:prstGeom prst="straightConnector1">
                <a:avLst/>
              </a:prstGeom>
              <a:noFill/>
              <a:ln w="28575" cap="flat" cmpd="sng" algn="ctr">
                <a:solidFill>
                  <a:sysClr val="windowText" lastClr="000000"/>
                </a:solidFill>
                <a:prstDash val="solid"/>
                <a:miter lim="800000"/>
                <a:headEnd type="none" w="med" len="med"/>
                <a:tailEnd type="triangle" w="med" len="med"/>
              </a:ln>
              <a:effectLst/>
            </p:spPr>
          </p:cxnSp>
          <p:grpSp>
            <p:nvGrpSpPr>
              <p:cNvPr id="190" name="Group 189">
                <a:extLst>
                  <a:ext uri="{FF2B5EF4-FFF2-40B4-BE49-F238E27FC236}">
                    <a16:creationId xmlns:a16="http://schemas.microsoft.com/office/drawing/2014/main" id="{0C2740D0-85C5-4405-ACBA-6758BBE97663}"/>
                  </a:ext>
                </a:extLst>
              </p:cNvPr>
              <p:cNvGrpSpPr/>
              <p:nvPr/>
            </p:nvGrpSpPr>
            <p:grpSpPr>
              <a:xfrm>
                <a:off x="-67310" y="0"/>
                <a:ext cx="5499022" cy="1797051"/>
                <a:chOff x="-67310" y="0"/>
                <a:chExt cx="5499022" cy="1797051"/>
              </a:xfrm>
            </p:grpSpPr>
            <p:sp>
              <p:nvSpPr>
                <p:cNvPr id="191" name="Rounded Rectangle 53">
                  <a:extLst>
                    <a:ext uri="{FF2B5EF4-FFF2-40B4-BE49-F238E27FC236}">
                      <a16:creationId xmlns:a16="http://schemas.microsoft.com/office/drawing/2014/main" id="{738CE598-5FFA-4048-A6DA-FED21FF9B0A7}"/>
                    </a:ext>
                  </a:extLst>
                </p:cNvPr>
                <p:cNvSpPr/>
                <p:nvPr/>
              </p:nvSpPr>
              <p:spPr>
                <a:xfrm>
                  <a:off x="1122344" y="959241"/>
                  <a:ext cx="790282" cy="307154"/>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SVR</a:t>
                  </a:r>
                </a:p>
              </p:txBody>
            </p:sp>
            <p:sp>
              <p:nvSpPr>
                <p:cNvPr id="192" name="Rounded Rectangle 54">
                  <a:extLst>
                    <a:ext uri="{FF2B5EF4-FFF2-40B4-BE49-F238E27FC236}">
                      <a16:creationId xmlns:a16="http://schemas.microsoft.com/office/drawing/2014/main" id="{913CF710-08D7-4660-B576-393EDA76691A}"/>
                    </a:ext>
                  </a:extLst>
                </p:cNvPr>
                <p:cNvSpPr/>
                <p:nvPr/>
              </p:nvSpPr>
              <p:spPr>
                <a:xfrm>
                  <a:off x="1122344" y="1413128"/>
                  <a:ext cx="790282" cy="295909"/>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Persistence</a:t>
                  </a:r>
                  <a:endParaRPr kumimoji="0" lang="en-US" sz="2400"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endParaRPr>
                </a:p>
              </p:txBody>
            </p:sp>
            <p:sp>
              <p:nvSpPr>
                <p:cNvPr id="193" name="Rounded Rectangle 55">
                  <a:extLst>
                    <a:ext uri="{FF2B5EF4-FFF2-40B4-BE49-F238E27FC236}">
                      <a16:creationId xmlns:a16="http://schemas.microsoft.com/office/drawing/2014/main" id="{58B8DF56-18FA-4E8C-AA44-634F8C014BD3}"/>
                    </a:ext>
                  </a:extLst>
                </p:cNvPr>
                <p:cNvSpPr/>
                <p:nvPr/>
              </p:nvSpPr>
              <p:spPr>
                <a:xfrm>
                  <a:off x="2857500" y="340047"/>
                  <a:ext cx="1371600" cy="866982"/>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Ensemble Learning (RF) for Combining the Models</a:t>
                  </a:r>
                </a:p>
              </p:txBody>
            </p:sp>
            <p:sp>
              <p:nvSpPr>
                <p:cNvPr id="194" name="Rounded Rectangle 56">
                  <a:extLst>
                    <a:ext uri="{FF2B5EF4-FFF2-40B4-BE49-F238E27FC236}">
                      <a16:creationId xmlns:a16="http://schemas.microsoft.com/office/drawing/2014/main" id="{83B36C1F-1144-4685-B2D6-535E5C313D0E}"/>
                    </a:ext>
                  </a:extLst>
                </p:cNvPr>
                <p:cNvSpPr/>
                <p:nvPr/>
              </p:nvSpPr>
              <p:spPr>
                <a:xfrm>
                  <a:off x="4473568" y="573504"/>
                  <a:ext cx="958144" cy="400065"/>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Combined Forecasts</a:t>
                  </a:r>
                  <a:endPar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endParaRPr>
                </a:p>
              </p:txBody>
            </p:sp>
            <p:sp>
              <p:nvSpPr>
                <p:cNvPr id="195" name="Rounded Rectangle 58">
                  <a:extLst>
                    <a:ext uri="{FF2B5EF4-FFF2-40B4-BE49-F238E27FC236}">
                      <a16:creationId xmlns:a16="http://schemas.microsoft.com/office/drawing/2014/main" id="{4CF12402-BAAD-4D20-A8E2-CA354AE8932A}"/>
                    </a:ext>
                  </a:extLst>
                </p:cNvPr>
                <p:cNvSpPr/>
                <p:nvPr/>
              </p:nvSpPr>
              <p:spPr>
                <a:xfrm>
                  <a:off x="-67310" y="95824"/>
                  <a:ext cx="1132840" cy="1501469"/>
                </a:xfrm>
                <a:prstGeom prst="round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Individual Forecasting Models </a:t>
                  </a:r>
                  <a:endPar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endParaRPr>
                </a:p>
              </p:txBody>
            </p:sp>
            <p:sp>
              <p:nvSpPr>
                <p:cNvPr id="196" name="Left Brace 195">
                  <a:extLst>
                    <a:ext uri="{FF2B5EF4-FFF2-40B4-BE49-F238E27FC236}">
                      <a16:creationId xmlns:a16="http://schemas.microsoft.com/office/drawing/2014/main" id="{9DA1A60D-C142-4846-9D0B-4A37E8CC773D}"/>
                    </a:ext>
                  </a:extLst>
                </p:cNvPr>
                <p:cNvSpPr/>
                <p:nvPr/>
              </p:nvSpPr>
              <p:spPr>
                <a:xfrm>
                  <a:off x="951230" y="0"/>
                  <a:ext cx="228600" cy="1797051"/>
                </a:xfrm>
                <a:prstGeom prst="leftBrace">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cxnSp>
              <p:nvCxnSpPr>
                <p:cNvPr id="197" name="Straight Arrow Connector 196">
                  <a:extLst>
                    <a:ext uri="{FF2B5EF4-FFF2-40B4-BE49-F238E27FC236}">
                      <a16:creationId xmlns:a16="http://schemas.microsoft.com/office/drawing/2014/main" id="{F1AA1143-DB91-4439-9CA6-0206E22789A9}"/>
                    </a:ext>
                  </a:extLst>
                </p:cNvPr>
                <p:cNvCxnSpPr>
                  <a:cxnSpLocks/>
                  <a:stCxn id="191" idx="3"/>
                </p:cNvCxnSpPr>
                <p:nvPr/>
              </p:nvCxnSpPr>
              <p:spPr>
                <a:xfrm flipV="1">
                  <a:off x="1912626" y="894438"/>
                  <a:ext cx="938059" cy="218380"/>
                </a:xfrm>
                <a:prstGeom prst="straightConnector1">
                  <a:avLst/>
                </a:prstGeom>
                <a:noFill/>
                <a:ln w="28575" cap="flat" cmpd="sng" algn="ctr">
                  <a:solidFill>
                    <a:sysClr val="windowText" lastClr="000000"/>
                  </a:solidFill>
                  <a:prstDash val="solid"/>
                  <a:miter lim="800000"/>
                  <a:headEnd type="none" w="med" len="med"/>
                  <a:tailEnd type="triangle" w="med" len="med"/>
                </a:ln>
                <a:effectLst/>
              </p:spPr>
            </p:cxnSp>
            <p:cxnSp>
              <p:nvCxnSpPr>
                <p:cNvPr id="198" name="Straight Arrow Connector 197">
                  <a:extLst>
                    <a:ext uri="{FF2B5EF4-FFF2-40B4-BE49-F238E27FC236}">
                      <a16:creationId xmlns:a16="http://schemas.microsoft.com/office/drawing/2014/main" id="{6D0C6743-36D8-4E8D-8954-297889E853E4}"/>
                    </a:ext>
                  </a:extLst>
                </p:cNvPr>
                <p:cNvCxnSpPr>
                  <a:cxnSpLocks/>
                  <a:stCxn id="192" idx="3"/>
                </p:cNvCxnSpPr>
                <p:nvPr/>
              </p:nvCxnSpPr>
              <p:spPr>
                <a:xfrm flipV="1">
                  <a:off x="1912626" y="1054513"/>
                  <a:ext cx="934386" cy="506569"/>
                </a:xfrm>
                <a:prstGeom prst="straightConnector1">
                  <a:avLst/>
                </a:prstGeom>
                <a:noFill/>
                <a:ln w="28575" cap="flat" cmpd="sng" algn="ctr">
                  <a:solidFill>
                    <a:sysClr val="windowText" lastClr="000000"/>
                  </a:solidFill>
                  <a:prstDash val="solid"/>
                  <a:miter lim="800000"/>
                  <a:headEnd type="none" w="med" len="med"/>
                  <a:tailEnd type="triangle" w="med" len="med"/>
                </a:ln>
                <a:effectLst/>
              </p:spPr>
            </p:cxnSp>
            <p:cxnSp>
              <p:nvCxnSpPr>
                <p:cNvPr id="199" name="Straight Arrow Connector 198">
                  <a:extLst>
                    <a:ext uri="{FF2B5EF4-FFF2-40B4-BE49-F238E27FC236}">
                      <a16:creationId xmlns:a16="http://schemas.microsoft.com/office/drawing/2014/main" id="{1869840E-97FE-444A-B268-CBC8B5AE60D8}"/>
                    </a:ext>
                  </a:extLst>
                </p:cNvPr>
                <p:cNvCxnSpPr>
                  <a:cxnSpLocks/>
                  <a:stCxn id="193" idx="3"/>
                  <a:endCxn id="194" idx="1"/>
                </p:cNvCxnSpPr>
                <p:nvPr/>
              </p:nvCxnSpPr>
              <p:spPr>
                <a:xfrm flipV="1">
                  <a:off x="4229100" y="773537"/>
                  <a:ext cx="244468" cy="1"/>
                </a:xfrm>
                <a:prstGeom prst="straightConnector1">
                  <a:avLst/>
                </a:prstGeom>
                <a:noFill/>
                <a:ln w="57150" cap="flat" cmpd="sng" algn="ctr">
                  <a:solidFill>
                    <a:sysClr val="windowText" lastClr="000000"/>
                  </a:solidFill>
                  <a:prstDash val="solid"/>
                  <a:miter lim="800000"/>
                  <a:headEnd type="none" w="med" len="med"/>
                  <a:tailEnd type="triangle" w="med" len="med"/>
                </a:ln>
                <a:effectLst/>
              </p:spPr>
            </p:cxnSp>
          </p:grpSp>
        </p:grpSp>
        <p:sp>
          <p:nvSpPr>
            <p:cNvPr id="186" name="Rounded Rectangle 53">
              <a:extLst>
                <a:ext uri="{FF2B5EF4-FFF2-40B4-BE49-F238E27FC236}">
                  <a16:creationId xmlns:a16="http://schemas.microsoft.com/office/drawing/2014/main" id="{654B8514-9F26-41BB-A92A-91A6477AB013}"/>
                </a:ext>
              </a:extLst>
            </p:cNvPr>
            <p:cNvSpPr/>
            <p:nvPr/>
          </p:nvSpPr>
          <p:spPr>
            <a:xfrm>
              <a:off x="3584924" y="3984151"/>
              <a:ext cx="1082010" cy="369126"/>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MLR</a:t>
              </a:r>
            </a:p>
          </p:txBody>
        </p:sp>
        <p:sp>
          <p:nvSpPr>
            <p:cNvPr id="187" name="Rounded Rectangle 53">
              <a:extLst>
                <a:ext uri="{FF2B5EF4-FFF2-40B4-BE49-F238E27FC236}">
                  <a16:creationId xmlns:a16="http://schemas.microsoft.com/office/drawing/2014/main" id="{15FA6DDB-03CB-48A5-91B5-E53EDBF3D6A0}"/>
                </a:ext>
              </a:extLst>
            </p:cNvPr>
            <p:cNvSpPr/>
            <p:nvPr/>
          </p:nvSpPr>
          <p:spPr>
            <a:xfrm>
              <a:off x="3584924" y="4521583"/>
              <a:ext cx="1082010" cy="369126"/>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ANN</a:t>
              </a:r>
            </a:p>
          </p:txBody>
        </p:sp>
      </p:grpSp>
      <p:sp>
        <p:nvSpPr>
          <p:cNvPr id="200" name="TextBox 199">
            <a:extLst>
              <a:ext uri="{FF2B5EF4-FFF2-40B4-BE49-F238E27FC236}">
                <a16:creationId xmlns:a16="http://schemas.microsoft.com/office/drawing/2014/main" id="{9C6E4DA2-20D2-4A39-BD39-16FC8AC760D3}"/>
              </a:ext>
            </a:extLst>
          </p:cNvPr>
          <p:cNvSpPr txBox="1"/>
          <p:nvPr/>
        </p:nvSpPr>
        <p:spPr>
          <a:xfrm>
            <a:off x="20499105" y="25825725"/>
            <a:ext cx="7918444" cy="523220"/>
          </a:xfrm>
          <a:prstGeom prst="rect">
            <a:avLst/>
          </a:prstGeom>
          <a:noFill/>
        </p:spPr>
        <p:txBody>
          <a:bodyPr wrap="square" rtlCol="0">
            <a:spAutoFit/>
          </a:bodyPr>
          <a:lstStyle/>
          <a:p>
            <a:pPr algn="ctr"/>
            <a:r>
              <a:rPr lang="en-US" sz="2800" dirty="0">
                <a:solidFill>
                  <a:srgbClr val="9900CC"/>
                </a:solidFill>
                <a:latin typeface="Times New Roman" panose="02020603050405020304" pitchFamily="18" charset="0"/>
                <a:cs typeface="Times New Roman" panose="02020603050405020304" pitchFamily="18" charset="0"/>
              </a:rPr>
              <a:t>Fig. 3: Diagram of combining the different forecasts</a:t>
            </a:r>
          </a:p>
        </p:txBody>
      </p:sp>
      <p:grpSp>
        <p:nvGrpSpPr>
          <p:cNvPr id="261" name="Group 260">
            <a:extLst>
              <a:ext uri="{FF2B5EF4-FFF2-40B4-BE49-F238E27FC236}">
                <a16:creationId xmlns:a16="http://schemas.microsoft.com/office/drawing/2014/main" id="{EFCEC6D2-66F5-4B71-9362-19FF47CA4464}"/>
              </a:ext>
            </a:extLst>
          </p:cNvPr>
          <p:cNvGrpSpPr/>
          <p:nvPr/>
        </p:nvGrpSpPr>
        <p:grpSpPr>
          <a:xfrm>
            <a:off x="12505477" y="24744247"/>
            <a:ext cx="3818060" cy="1303883"/>
            <a:chOff x="12728171" y="25492797"/>
            <a:chExt cx="3818060" cy="1303883"/>
          </a:xfrm>
        </p:grpSpPr>
        <mc:AlternateContent xmlns:mc="http://schemas.openxmlformats.org/markup-compatibility/2006" xmlns:a14="http://schemas.microsoft.com/office/drawing/2010/main">
          <mc:Choice Requires="a14">
            <p:sp>
              <p:nvSpPr>
                <p:cNvPr id="260" name="Rectangle 259">
                  <a:extLst>
                    <a:ext uri="{FF2B5EF4-FFF2-40B4-BE49-F238E27FC236}">
                      <a16:creationId xmlns:a16="http://schemas.microsoft.com/office/drawing/2014/main" id="{D3A58475-BE01-44D7-9020-28C3C60F1B6F}"/>
                    </a:ext>
                  </a:extLst>
                </p:cNvPr>
                <p:cNvSpPr/>
                <p:nvPr/>
              </p:nvSpPr>
              <p:spPr>
                <a:xfrm>
                  <a:off x="12728171" y="25492797"/>
                  <a:ext cx="2958952" cy="1303883"/>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𝑓</m:t>
                                </m:r>
                              </m:e>
                            </m:acc>
                          </m:e>
                          <m:sub>
                            <m:r>
                              <a:rPr lang="en-US" sz="2800" i="1">
                                <a:latin typeface="Cambria Math" panose="02040503050406030204" pitchFamily="18" charset="0"/>
                              </a:rPr>
                              <m:t>𝑅𝐹</m:t>
                            </m:r>
                          </m:sub>
                        </m:sSub>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i="1">
                                <a:latin typeface="Cambria Math" panose="02040503050406030204" pitchFamily="18" charset="0"/>
                              </a:rPr>
                              <m:t>𝐵</m:t>
                            </m:r>
                          </m:den>
                        </m:f>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𝑏</m:t>
                            </m:r>
                            <m:r>
                              <a:rPr lang="en-US" sz="2800" i="0">
                                <a:latin typeface="Cambria Math" panose="02040503050406030204" pitchFamily="18" charset="0"/>
                              </a:rPr>
                              <m:t>=1</m:t>
                            </m:r>
                          </m:sub>
                          <m:sup>
                            <m:r>
                              <a:rPr lang="en-US" sz="2800" i="1">
                                <a:latin typeface="Cambria Math" panose="02040503050406030204" pitchFamily="18" charset="0"/>
                              </a:rPr>
                              <m:t>𝐵</m:t>
                            </m:r>
                          </m:sup>
                          <m:e>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i="1">
                                    <a:latin typeface="Cambria Math" panose="02040503050406030204" pitchFamily="18" charset="0"/>
                                  </a:rPr>
                                  <m:t>𝑏</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e>
                        </m:nary>
                      </m:oMath>
                    </m:oMathPara>
                  </a14:m>
                  <a:endParaRPr lang="en-US" sz="2800" dirty="0"/>
                </a:p>
              </p:txBody>
            </p:sp>
          </mc:Choice>
          <mc:Fallback xmlns="">
            <p:sp>
              <p:nvSpPr>
                <p:cNvPr id="260" name="Rectangle 259">
                  <a:extLst>
                    <a:ext uri="{FF2B5EF4-FFF2-40B4-BE49-F238E27FC236}">
                      <a16:creationId xmlns:a16="http://schemas.microsoft.com/office/drawing/2014/main" id="{D3A58475-BE01-44D7-9020-28C3C60F1B6F}"/>
                    </a:ext>
                  </a:extLst>
                </p:cNvPr>
                <p:cNvSpPr>
                  <a:spLocks noRot="1" noChangeAspect="1" noMove="1" noResize="1" noEditPoints="1" noAdjustHandles="1" noChangeArrowheads="1" noChangeShapeType="1" noTextEdit="1"/>
                </p:cNvSpPr>
                <p:nvPr/>
              </p:nvSpPr>
              <p:spPr>
                <a:xfrm>
                  <a:off x="12728171" y="25492797"/>
                  <a:ext cx="2958952" cy="1303883"/>
                </a:xfrm>
                <a:prstGeom prst="rect">
                  <a:avLst/>
                </a:prstGeom>
                <a:blipFill>
                  <a:blip r:embed="rId17"/>
                  <a:stretch>
                    <a:fillRect/>
                  </a:stretch>
                </a:blipFill>
              </p:spPr>
              <p:txBody>
                <a:bodyPr/>
                <a:lstStyle/>
                <a:p>
                  <a:r>
                    <a:rPr lang="en-US">
                      <a:noFill/>
                    </a:rPr>
                    <a:t> </a:t>
                  </a:r>
                </a:p>
              </p:txBody>
            </p:sp>
          </mc:Fallback>
        </mc:AlternateContent>
        <p:sp>
          <p:nvSpPr>
            <p:cNvPr id="202" name="TextBox 201">
              <a:extLst>
                <a:ext uri="{FF2B5EF4-FFF2-40B4-BE49-F238E27FC236}">
                  <a16:creationId xmlns:a16="http://schemas.microsoft.com/office/drawing/2014/main" id="{F16A137D-982E-4112-BBEA-1141BBD424C4}"/>
                </a:ext>
              </a:extLst>
            </p:cNvPr>
            <p:cNvSpPr txBox="1"/>
            <p:nvPr/>
          </p:nvSpPr>
          <p:spPr>
            <a:xfrm>
              <a:off x="15901531" y="25833294"/>
              <a:ext cx="6447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a:t>
              </a:r>
            </a:p>
          </p:txBody>
        </p:sp>
      </p:grpSp>
      <mc:AlternateContent xmlns:mc="http://schemas.openxmlformats.org/markup-compatibility/2006" xmlns:a14="http://schemas.microsoft.com/office/drawing/2010/main">
        <mc:Choice Requires="a14">
          <p:sp>
            <p:nvSpPr>
              <p:cNvPr id="262" name="Rectangle 261">
                <a:extLst>
                  <a:ext uri="{FF2B5EF4-FFF2-40B4-BE49-F238E27FC236}">
                    <a16:creationId xmlns:a16="http://schemas.microsoft.com/office/drawing/2014/main" id="{080A0847-5257-4BB8-89E8-1E456FEB1EFA}"/>
                  </a:ext>
                </a:extLst>
              </p:cNvPr>
              <p:cNvSpPr/>
              <p:nvPr/>
            </p:nvSpPr>
            <p:spPr>
              <a:xfrm>
                <a:off x="16431026" y="25004339"/>
                <a:ext cx="3931929" cy="97834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Since </a:t>
                </a:r>
                <a14:m>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𝑓</m:t>
                            </m:r>
                          </m:e>
                        </m:acc>
                      </m:e>
                      <m:sub>
                        <m:r>
                          <a:rPr lang="en-US" sz="2800" i="1">
                            <a:latin typeface="Cambria Math" panose="02040503050406030204" pitchFamily="18" charset="0"/>
                          </a:rPr>
                          <m:t>𝑅𝐹</m:t>
                        </m:r>
                      </m:sub>
                    </m:sSub>
                  </m:oMath>
                </a14:m>
                <a:r>
                  <a:rPr lang="en-US" sz="2800" dirty="0">
                    <a:latin typeface="Times New Roman" panose="02020603050405020304" pitchFamily="18" charset="0"/>
                    <a:cs typeface="Times New Roman" panose="02020603050405020304" pitchFamily="18" charset="0"/>
                  </a:rPr>
                  <a:t> is the output of the random forest (RF)</a:t>
                </a:r>
              </a:p>
            </p:txBody>
          </p:sp>
        </mc:Choice>
        <mc:Fallback xmlns="">
          <p:sp>
            <p:nvSpPr>
              <p:cNvPr id="262" name="Rectangle 261">
                <a:extLst>
                  <a:ext uri="{FF2B5EF4-FFF2-40B4-BE49-F238E27FC236}">
                    <a16:creationId xmlns:a16="http://schemas.microsoft.com/office/drawing/2014/main" id="{080A0847-5257-4BB8-89E8-1E456FEB1EFA}"/>
                  </a:ext>
                </a:extLst>
              </p:cNvPr>
              <p:cNvSpPr>
                <a:spLocks noRot="1" noChangeAspect="1" noMove="1" noResize="1" noEditPoints="1" noAdjustHandles="1" noChangeArrowheads="1" noChangeShapeType="1" noTextEdit="1"/>
              </p:cNvSpPr>
              <p:nvPr/>
            </p:nvSpPr>
            <p:spPr>
              <a:xfrm>
                <a:off x="16431026" y="25004339"/>
                <a:ext cx="3931929" cy="978345"/>
              </a:xfrm>
              <a:prstGeom prst="rect">
                <a:avLst/>
              </a:prstGeom>
              <a:blipFill>
                <a:blip r:embed="rId18"/>
                <a:stretch>
                  <a:fillRect l="-3101" t="-4375" r="-1705" b="-16875"/>
                </a:stretch>
              </a:blipFill>
            </p:spPr>
            <p:txBody>
              <a:bodyPr/>
              <a:lstStyle/>
              <a:p>
                <a:r>
                  <a:rPr lang="en-US">
                    <a:noFill/>
                  </a:rPr>
                  <a:t> </a:t>
                </a:r>
              </a:p>
            </p:txBody>
          </p:sp>
        </mc:Fallback>
      </mc:AlternateContent>
      <p:sp>
        <p:nvSpPr>
          <p:cNvPr id="97" name="Rectangle 96">
            <a:extLst>
              <a:ext uri="{FF2B5EF4-FFF2-40B4-BE49-F238E27FC236}">
                <a16:creationId xmlns:a16="http://schemas.microsoft.com/office/drawing/2014/main" id="{A702C96D-0271-4341-81F5-22709ED16DE6}"/>
              </a:ext>
            </a:extLst>
          </p:cNvPr>
          <p:cNvSpPr/>
          <p:nvPr/>
        </p:nvSpPr>
        <p:spPr>
          <a:xfrm>
            <a:off x="20215314" y="30034744"/>
            <a:ext cx="1385121" cy="1125828"/>
          </a:xfrm>
          <a:prstGeom prst="rect">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imes New Roman"/>
                <a:ea typeface="+mn-ea"/>
                <a:cs typeface="Times New Roman"/>
                <a:sym typeface="Wingdings"/>
              </a:rPr>
              <a:t>Day-ahead forecasts</a:t>
            </a:r>
            <a:endParaRPr kumimoji="0" lang="en-US" sz="1800" b="0" i="0" u="none" strike="noStrike" kern="0" cap="none" spc="0" normalizeH="0" baseline="0" noProof="0" dirty="0">
              <a:ln>
                <a:noFill/>
              </a:ln>
              <a:solidFill>
                <a:prstClr val="black"/>
              </a:solidFill>
              <a:effectLst/>
              <a:uLnTx/>
              <a:uFillTx/>
              <a:latin typeface="Times New Roman"/>
              <a:ea typeface="+mn-ea"/>
              <a:cs typeface="Times New Roman"/>
            </a:endParaRPr>
          </a:p>
        </p:txBody>
      </p:sp>
      <p:graphicFrame>
        <p:nvGraphicFramePr>
          <p:cNvPr id="100" name="Table 99">
            <a:extLst>
              <a:ext uri="{FF2B5EF4-FFF2-40B4-BE49-F238E27FC236}">
                <a16:creationId xmlns:a16="http://schemas.microsoft.com/office/drawing/2014/main" id="{AAEA66C8-68F5-414E-8F26-59F0B11172B1}"/>
              </a:ext>
            </a:extLst>
          </p:cNvPr>
          <p:cNvGraphicFramePr>
            <a:graphicFrameLocks noGrp="1"/>
          </p:cNvGraphicFramePr>
          <p:nvPr>
            <p:extLst>
              <p:ext uri="{D42A27DB-BD31-4B8C-83A1-F6EECF244321}">
                <p14:modId xmlns:p14="http://schemas.microsoft.com/office/powerpoint/2010/main" val="2795266348"/>
              </p:ext>
            </p:extLst>
          </p:nvPr>
        </p:nvGraphicFramePr>
        <p:xfrm>
          <a:off x="13662933" y="26714305"/>
          <a:ext cx="3622064" cy="4446270"/>
        </p:xfrm>
        <a:graphic>
          <a:graphicData uri="http://schemas.openxmlformats.org/drawingml/2006/table">
            <a:tbl>
              <a:tblPr/>
              <a:tblGrid>
                <a:gridCol w="1553293">
                  <a:extLst>
                    <a:ext uri="{9D8B030D-6E8A-4147-A177-3AD203B41FA5}">
                      <a16:colId xmlns:a16="http://schemas.microsoft.com/office/drawing/2014/main" val="20000"/>
                    </a:ext>
                  </a:extLst>
                </a:gridCol>
                <a:gridCol w="845305">
                  <a:extLst>
                    <a:ext uri="{9D8B030D-6E8A-4147-A177-3AD203B41FA5}">
                      <a16:colId xmlns:a16="http://schemas.microsoft.com/office/drawing/2014/main" val="2275133945"/>
                    </a:ext>
                  </a:extLst>
                </a:gridCol>
                <a:gridCol w="1223466">
                  <a:extLst>
                    <a:ext uri="{9D8B030D-6E8A-4147-A177-3AD203B41FA5}">
                      <a16:colId xmlns:a16="http://schemas.microsoft.com/office/drawing/2014/main" val="20001"/>
                    </a:ext>
                  </a:extLst>
                </a:gridCol>
              </a:tblGrid>
              <a:tr h="205143">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marL="0" algn="ctr" defTabSz="914400" rtl="0" eaLnBrk="1" fontAlgn="b" latinLnBrk="0" hangingPunct="1"/>
                      <a:r>
                        <a:rPr lang="en-US" sz="1800" b="1" i="0" u="none" strike="noStrike" kern="1200" dirty="0">
                          <a:solidFill>
                            <a:srgbClr val="000000"/>
                          </a:solidFill>
                          <a:effectLst/>
                          <a:latin typeface="Times New Roman"/>
                          <a:ea typeface="+mn-ea"/>
                          <a:cs typeface="+mn-cs"/>
                        </a:rPr>
                        <a:t>Hour </a:t>
                      </a:r>
                    </a:p>
                  </a:txBody>
                  <a:tcPr marL="9525" marR="9525" marT="9525" marB="0" anchor="ctr">
                    <a:lnL w="12700" cmpd="sng">
                      <a:solidFill>
                        <a:sysClr val="windowText" lastClr="000000"/>
                      </a:solidFill>
                    </a:lnL>
                    <a:lnR w="3175"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marL="0" algn="ctr" defTabSz="914400" rtl="0" eaLnBrk="1" fontAlgn="b" latinLnBrk="0" hangingPunct="1"/>
                      <a:r>
                        <a:rPr lang="en-US" sz="1800" b="1" i="0" u="none" strike="noStrike" kern="1200" dirty="0">
                          <a:solidFill>
                            <a:srgbClr val="000000"/>
                          </a:solidFill>
                          <a:effectLst/>
                          <a:latin typeface="Times New Roman"/>
                          <a:ea typeface="+mn-ea"/>
                          <a:cs typeface="+mn-cs"/>
                        </a:rPr>
                        <a:t>Day </a:t>
                      </a:r>
                    </a:p>
                  </a:txBody>
                  <a:tcPr marL="9525" marR="9525" marT="9525" marB="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marL="0" algn="ctr" defTabSz="914400" rtl="0" eaLnBrk="1" fontAlgn="b" latinLnBrk="0" hangingPunct="1"/>
                      <a:r>
                        <a:rPr lang="en-US" sz="1800" b="1" i="0" u="none" strike="noStrike" kern="1200" dirty="0">
                          <a:solidFill>
                            <a:srgbClr val="000000"/>
                          </a:solidFill>
                          <a:effectLst/>
                          <a:latin typeface="Times New Roman"/>
                          <a:ea typeface="+mn-ea"/>
                          <a:cs typeface="+mn-cs"/>
                        </a:rPr>
                        <a:t>Month</a:t>
                      </a:r>
                    </a:p>
                  </a:txBody>
                  <a:tcPr marL="9525" marR="9525" marT="9525" marB="0" anchor="ctr">
                    <a:lnL w="3175"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01660">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marL="0" algn="ctr" defTabSz="914400" rtl="0" eaLnBrk="1" fontAlgn="b" latinLnBrk="0" hangingPunct="1"/>
                      <a:r>
                        <a:rPr lang="en-US" sz="1800" u="none" strike="noStrike" kern="1200" dirty="0">
                          <a:effectLst/>
                          <a:latin typeface="Times New Roman" panose="02020603050405020304" pitchFamily="18" charset="0"/>
                          <a:cs typeface="Times New Roman" panose="02020603050405020304" pitchFamily="18" charset="0"/>
                        </a:rPr>
                        <a:t>00:00-23:00</a:t>
                      </a:r>
                    </a:p>
                    <a:p>
                      <a:pPr marL="0" algn="ctr" defTabSz="914400" rtl="0" eaLnBrk="1" fontAlgn="b" latinLnBrk="0" hangingPunct="1"/>
                      <a:r>
                        <a:rPr lang="en-US" sz="1800" u="none" strike="noStrike" kern="1200" dirty="0">
                          <a:effectLst/>
                          <a:latin typeface="Times New Roman" panose="02020603050405020304" pitchFamily="18" charset="0"/>
                          <a:cs typeface="Times New Roman" panose="02020603050405020304" pitchFamily="18" charset="0"/>
                        </a:rPr>
                        <a:t>:</a:t>
                      </a:r>
                    </a:p>
                    <a:p>
                      <a:pPr marL="0" algn="ctr" defTabSz="914400" rtl="0" eaLnBrk="1" fontAlgn="b" latinLnBrk="0" hangingPunct="1"/>
                      <a:r>
                        <a:rPr lang="en-US" sz="1800" u="none" strike="noStrike" kern="1200" dirty="0">
                          <a:effectLst/>
                          <a:latin typeface="Times New Roman" panose="02020603050405020304" pitchFamily="18" charset="0"/>
                          <a:cs typeface="Times New Roman" panose="02020603050405020304" pitchFamily="18" charset="0"/>
                        </a:rPr>
                        <a:t>00:00-23:00</a:t>
                      </a:r>
                      <a:endParaRPr lang="en-US" sz="18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9525" marR="9525" marT="9525" marB="0" anchor="b">
                    <a:lnL w="12700" cmpd="sng">
                      <a:solidFill>
                        <a:sysClr val="windowText" lastClr="000000"/>
                      </a:solidFill>
                    </a:lnL>
                    <a:lnR w="3175" cap="flat" cmpd="sng" algn="ctr">
                      <a:solidFill>
                        <a:sysClr val="windowText" lastClr="000000"/>
                      </a:solidFill>
                      <a:prstDash val="solid"/>
                      <a:round/>
                      <a:headEnd type="none" w="med" len="med"/>
                      <a:tailEnd type="none" w="med" len="med"/>
                    </a:lnR>
                    <a:lnT w="12700" cmpd="sng">
                      <a:solidFill>
                        <a:sysClr val="windowText" lastClr="000000"/>
                      </a:solidFill>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algn="ctr" rtl="0" fontAlgn="b"/>
                      <a:r>
                        <a:rPr lang="en-US" sz="1800" u="none" strike="noStrike" dirty="0">
                          <a:effectLst/>
                          <a:latin typeface="Times New Roman" panose="02020603050405020304" pitchFamily="18" charset="0"/>
                          <a:cs typeface="Times New Roman" panose="02020603050405020304" pitchFamily="18" charset="0"/>
                        </a:rPr>
                        <a:t>1</a:t>
                      </a:r>
                    </a:p>
                    <a:p>
                      <a:pPr algn="ctr" rtl="0" fontAlgn="b"/>
                      <a:r>
                        <a:rPr lang="en-US" sz="1800" u="none" strike="noStrike" dirty="0">
                          <a:effectLst/>
                          <a:latin typeface="Times New Roman" panose="02020603050405020304" pitchFamily="18" charset="0"/>
                          <a:cs typeface="Times New Roman" panose="02020603050405020304" pitchFamily="18" charset="0"/>
                        </a:rPr>
                        <a:t>:</a:t>
                      </a:r>
                    </a:p>
                    <a:p>
                      <a:pPr algn="ctr" rtl="0" fontAlgn="b"/>
                      <a:r>
                        <a:rPr lang="en-US" sz="1800" u="none" strike="noStrike" dirty="0">
                          <a:effectLst/>
                          <a:latin typeface="Times New Roman" panose="02020603050405020304" pitchFamily="18" charset="0"/>
                          <a:cs typeface="Times New Roman" panose="02020603050405020304" pitchFamily="18" charset="0"/>
                        </a:rPr>
                        <a:t>30</a:t>
                      </a:r>
                      <a:endParaRPr lang="en-US" sz="1800" b="0" i="0" u="none" strike="noStrike" dirty="0">
                        <a:solidFill>
                          <a:sysClr val="windowText" lastClr="000000"/>
                        </a:solidFill>
                        <a:effectLst/>
                        <a:latin typeface="Times New Roman" panose="02020603050405020304" pitchFamily="18" charset="0"/>
                        <a:cs typeface="Times New Roman" panose="02020603050405020304" pitchFamily="18" charset="0"/>
                      </a:endParaRPr>
                    </a:p>
                  </a:txBody>
                  <a:tcPr marL="9525" marR="9525" marT="9525"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12700" cmpd="sng">
                      <a:solidFill>
                        <a:sysClr val="windowText" lastClr="000000"/>
                      </a:solidFill>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marL="0" algn="ctr" defTabSz="914400" rtl="0" eaLnBrk="1" fontAlgn="b" latinLnBrk="0" hangingPunct="1"/>
                      <a:endParaRPr lang="en-US" sz="1800" b="0" i="0" u="none" strike="noStrike" kern="1200" dirty="0">
                        <a:solidFill>
                          <a:srgbClr val="000000"/>
                        </a:solidFill>
                        <a:effectLst/>
                        <a:latin typeface="Times New Roman"/>
                        <a:ea typeface="+mn-ea"/>
                        <a:cs typeface="+mn-cs"/>
                      </a:endParaRPr>
                    </a:p>
                    <a:p>
                      <a:pPr marL="0" algn="ctr" defTabSz="914400" rtl="0" eaLnBrk="1" fontAlgn="b" latinLnBrk="0" hangingPunct="1"/>
                      <a:r>
                        <a:rPr lang="en-US" sz="1800" b="0" i="0" u="none" strike="noStrike" kern="1200" dirty="0">
                          <a:solidFill>
                            <a:srgbClr val="000000"/>
                          </a:solidFill>
                          <a:effectLst/>
                          <a:latin typeface="Times New Roman"/>
                          <a:ea typeface="+mn-ea"/>
                          <a:cs typeface="+mn-cs"/>
                        </a:rPr>
                        <a:t>June</a:t>
                      </a:r>
                    </a:p>
                  </a:txBody>
                  <a:tcPr marL="9525" marR="9525" marT="9525" marB="0">
                    <a:lnL w="3175"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01660">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marL="0" algn="ctr" defTabSz="914400" rtl="0" eaLnBrk="1" fontAlgn="b" latinLnBrk="0" hangingPunct="1"/>
                      <a:r>
                        <a:rPr lang="en-US" sz="1800" u="none" strike="noStrike" kern="1200" dirty="0">
                          <a:effectLst/>
                          <a:latin typeface="Times New Roman" panose="02020603050405020304" pitchFamily="18" charset="0"/>
                          <a:cs typeface="Times New Roman" panose="02020603050405020304" pitchFamily="18" charset="0"/>
                        </a:rPr>
                        <a:t>00:00-23:00</a:t>
                      </a:r>
                    </a:p>
                    <a:p>
                      <a:pPr marL="0" algn="ctr" defTabSz="914400" rtl="0" eaLnBrk="1" fontAlgn="b" latinLnBrk="0" hangingPunct="1"/>
                      <a:r>
                        <a:rPr lang="en-US" sz="1800" u="none" strike="noStrike" kern="1200" dirty="0">
                          <a:effectLst/>
                          <a:latin typeface="Times New Roman" panose="02020603050405020304" pitchFamily="18" charset="0"/>
                          <a:cs typeface="Times New Roman" panose="02020603050405020304" pitchFamily="18" charset="0"/>
                        </a:rPr>
                        <a:t>:</a:t>
                      </a:r>
                    </a:p>
                    <a:p>
                      <a:pPr marL="0" algn="ctr" defTabSz="914400" rtl="0" eaLnBrk="1" fontAlgn="b" latinLnBrk="0" hangingPunct="1"/>
                      <a:r>
                        <a:rPr lang="en-US" sz="1800" u="none" strike="noStrike" kern="1200" dirty="0">
                          <a:effectLst/>
                          <a:latin typeface="Times New Roman" panose="02020603050405020304" pitchFamily="18" charset="0"/>
                          <a:cs typeface="Times New Roman" panose="02020603050405020304" pitchFamily="18" charset="0"/>
                        </a:rPr>
                        <a:t>00:00-23:00</a:t>
                      </a:r>
                      <a:endParaRPr lang="en-US" sz="18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9525" marR="9525" marT="9525" marB="0" anchor="ctr">
                    <a:lnL w="12700" cmpd="sng">
                      <a:solidFill>
                        <a:sysClr val="windowText" lastClr="000000"/>
                      </a:solidFill>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algn="ctr" rtl="0" fontAlgn="b"/>
                      <a:r>
                        <a:rPr lang="en-US" sz="1800" u="none" strike="noStrike" dirty="0">
                          <a:effectLst/>
                          <a:latin typeface="Times New Roman" panose="02020603050405020304" pitchFamily="18" charset="0"/>
                          <a:cs typeface="Times New Roman" panose="02020603050405020304" pitchFamily="18" charset="0"/>
                        </a:rPr>
                        <a:t>1</a:t>
                      </a:r>
                    </a:p>
                    <a:p>
                      <a:pPr algn="ctr" rtl="0" fontAlgn="b"/>
                      <a:r>
                        <a:rPr lang="en-US" sz="1800" u="none" strike="noStrike" dirty="0">
                          <a:effectLst/>
                          <a:latin typeface="Times New Roman" panose="02020603050405020304" pitchFamily="18" charset="0"/>
                          <a:cs typeface="Times New Roman" panose="02020603050405020304" pitchFamily="18" charset="0"/>
                        </a:rPr>
                        <a:t>:</a:t>
                      </a:r>
                    </a:p>
                    <a:p>
                      <a:pPr algn="ctr" rtl="0" fontAlgn="b"/>
                      <a:r>
                        <a:rPr lang="en-US" sz="1800" u="none" strike="noStrike" dirty="0">
                          <a:effectLst/>
                          <a:latin typeface="Times New Roman" panose="02020603050405020304" pitchFamily="18" charset="0"/>
                          <a:cs typeface="Times New Roman" panose="02020603050405020304" pitchFamily="18" charset="0"/>
                        </a:rPr>
                        <a:t>31</a:t>
                      </a:r>
                      <a:endParaRPr lang="en-US" sz="1800" b="0" i="0" u="none" strike="noStrike" dirty="0">
                        <a:solidFill>
                          <a:sysClr val="windowText" lastClr="000000"/>
                        </a:solidFill>
                        <a:effectLst/>
                        <a:latin typeface="Times New Roman" panose="02020603050405020304" pitchFamily="18" charset="0"/>
                        <a:cs typeface="Times New Roman" panose="02020603050405020304" pitchFamily="18" charset="0"/>
                      </a:endParaRPr>
                    </a:p>
                  </a:txBody>
                  <a:tcPr marL="9525" marR="9525" marT="9525" marB="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marL="0" algn="ctr" defTabSz="914400" rtl="0" eaLnBrk="1" fontAlgn="b" latinLnBrk="0" hangingPunct="1"/>
                      <a:r>
                        <a:rPr lang="en-US" sz="1800" b="0" i="0" u="none" strike="noStrike" kern="1200" dirty="0">
                          <a:solidFill>
                            <a:srgbClr val="000000"/>
                          </a:solidFill>
                          <a:effectLst/>
                          <a:latin typeface="Times New Roman"/>
                          <a:ea typeface="+mn-ea"/>
                          <a:cs typeface="+mn-cs"/>
                        </a:rPr>
                        <a:t>July</a:t>
                      </a:r>
                    </a:p>
                  </a:txBody>
                  <a:tcPr marL="9525" marR="9525" marT="9525" marB="0" anchor="ctr">
                    <a:lnL w="3175" cap="flat" cmpd="sng" algn="ctr">
                      <a:solidFill>
                        <a:sysClr val="windowText" lastClr="000000"/>
                      </a:solidFill>
                      <a:prstDash val="solid"/>
                      <a:round/>
                      <a:headEnd type="none" w="med" len="med"/>
                      <a:tailEnd type="none" w="med" len="med"/>
                    </a:lnL>
                    <a:lnR w="12700" cmpd="sng">
                      <a:solidFill>
                        <a:sysClr val="windowText" lastClr="000000"/>
                      </a:solidFill>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03401">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algn="ctr" rtl="0" fontAlgn="b"/>
                      <a:r>
                        <a:rPr lang="en-US" sz="1800" u="none" strike="noStrike" dirty="0">
                          <a:effectLst/>
                          <a:latin typeface="Times New Roman" panose="02020603050405020304" pitchFamily="18" charset="0"/>
                          <a:cs typeface="Times New Roman" panose="02020603050405020304" pitchFamily="18" charset="0"/>
                        </a:rPr>
                        <a:t>:</a:t>
                      </a:r>
                    </a:p>
                    <a:p>
                      <a:pPr algn="ctr" rtl="0" fontAlgn="b"/>
                      <a:r>
                        <a:rPr lang="en-US" sz="1800" u="none" strike="noStrike" dirty="0">
                          <a:effectLst/>
                          <a:latin typeface="Times New Roman" panose="02020603050405020304" pitchFamily="18" charset="0"/>
                          <a:cs typeface="Times New Roman" panose="02020603050405020304" pitchFamily="18" charset="0"/>
                        </a:rPr>
                        <a:t>:</a:t>
                      </a:r>
                    </a:p>
                  </a:txBody>
                  <a:tcPr marL="9525" marR="9525" marT="9525" marB="0" anchor="ctr">
                    <a:lnL w="12700" cmpd="sng">
                      <a:solidFill>
                        <a:sysClr val="windowText" lastClr="000000"/>
                      </a:solidFill>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algn="ctr" rtl="0" fontAlgn="b"/>
                      <a:r>
                        <a:rPr lang="en-US" sz="1800" u="none" strike="noStrike" dirty="0">
                          <a:effectLst/>
                          <a:latin typeface="Times New Roman" panose="02020603050405020304" pitchFamily="18" charset="0"/>
                          <a:cs typeface="Times New Roman" panose="02020603050405020304" pitchFamily="18" charset="0"/>
                        </a:rPr>
                        <a:t>:</a:t>
                      </a:r>
                    </a:p>
                    <a:p>
                      <a:pPr algn="ctr" rtl="0" fontAlgn="b"/>
                      <a:r>
                        <a:rPr lang="en-US" sz="1800" u="none" strike="noStrike" dirty="0">
                          <a:effectLst/>
                          <a:latin typeface="Times New Roman" panose="02020603050405020304" pitchFamily="18" charset="0"/>
                          <a:cs typeface="Times New Roman" panose="02020603050405020304" pitchFamily="18" charset="0"/>
                        </a:rPr>
                        <a:t>:</a:t>
                      </a:r>
                    </a:p>
                  </a:txBody>
                  <a:tcPr marL="9525" marR="9525" marT="9525" marB="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marL="0" algn="ctr" defTabSz="914400" rtl="0" eaLnBrk="1" fontAlgn="b" latinLnBrk="0" hangingPunct="1"/>
                      <a:r>
                        <a:rPr lang="en-US" sz="1800" b="0" i="0" u="none" strike="noStrike" kern="1200" dirty="0">
                          <a:solidFill>
                            <a:srgbClr val="000000"/>
                          </a:solidFill>
                          <a:effectLst/>
                          <a:latin typeface="Times New Roman"/>
                          <a:ea typeface="+mn-ea"/>
                          <a:cs typeface="+mn-cs"/>
                        </a:rPr>
                        <a:t>:</a:t>
                      </a:r>
                    </a:p>
                    <a:p>
                      <a:pPr marL="0" algn="ctr" defTabSz="914400" rtl="0" eaLnBrk="1" fontAlgn="b" latinLnBrk="0" hangingPunct="1"/>
                      <a:r>
                        <a:rPr lang="en-US" sz="1800" b="0" i="0" u="none" strike="noStrike" kern="1200" dirty="0">
                          <a:solidFill>
                            <a:srgbClr val="000000"/>
                          </a:solidFill>
                          <a:effectLst/>
                          <a:latin typeface="Times New Roman"/>
                          <a:ea typeface="+mn-ea"/>
                          <a:cs typeface="+mn-cs"/>
                        </a:rPr>
                        <a:t>:</a:t>
                      </a:r>
                    </a:p>
                  </a:txBody>
                  <a:tcPr marL="9525" marR="9525" marT="9525" marB="0" anchor="ctr">
                    <a:lnL w="3175" cap="flat" cmpd="sng" algn="ctr">
                      <a:solidFill>
                        <a:sysClr val="windowText" lastClr="000000"/>
                      </a:solidFill>
                      <a:prstDash val="solid"/>
                      <a:round/>
                      <a:headEnd type="none" w="med" len="med"/>
                      <a:tailEnd type="none" w="med" len="med"/>
                    </a:lnL>
                    <a:lnR w="12700" cmpd="sng">
                      <a:solidFill>
                        <a:sysClr val="windowText" lastClr="000000"/>
                      </a:solidFill>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01660">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marL="0" algn="ctr" defTabSz="914400" rtl="0" eaLnBrk="1" fontAlgn="b" latinLnBrk="0" hangingPunct="1"/>
                      <a:r>
                        <a:rPr lang="en-US" sz="1800" u="none" strike="noStrike" kern="1200" dirty="0">
                          <a:effectLst/>
                          <a:latin typeface="Times New Roman" panose="02020603050405020304" pitchFamily="18" charset="0"/>
                          <a:cs typeface="Times New Roman" panose="02020603050405020304" pitchFamily="18" charset="0"/>
                        </a:rPr>
                        <a:t>00:00-23:00</a:t>
                      </a:r>
                    </a:p>
                    <a:p>
                      <a:pPr marL="0" algn="ctr" defTabSz="914400" rtl="0" eaLnBrk="1" fontAlgn="b" latinLnBrk="0" hangingPunct="1"/>
                      <a:r>
                        <a:rPr lang="en-US" sz="1800" u="none" strike="noStrike" kern="1200" dirty="0">
                          <a:effectLst/>
                          <a:latin typeface="Times New Roman" panose="02020603050405020304" pitchFamily="18" charset="0"/>
                          <a:cs typeface="Times New Roman" panose="02020603050405020304" pitchFamily="18" charset="0"/>
                        </a:rPr>
                        <a: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800" u="none" strike="noStrike" kern="1200" dirty="0">
                          <a:effectLst/>
                          <a:latin typeface="Times New Roman" panose="02020603050405020304" pitchFamily="18" charset="0"/>
                          <a:cs typeface="Times New Roman" panose="02020603050405020304" pitchFamily="18" charset="0"/>
                        </a:rPr>
                        <a:t>00:00-23:00</a:t>
                      </a:r>
                    </a:p>
                  </a:txBody>
                  <a:tcPr marL="9525" marR="9525" marT="9525" marB="0" anchor="b">
                    <a:lnL w="12700" cmpd="sng">
                      <a:solidFill>
                        <a:sysClr val="windowText" lastClr="000000"/>
                      </a:solidFill>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algn="ctr" rtl="0" fontAlgn="b"/>
                      <a:r>
                        <a:rPr lang="en-US" sz="1800" u="none" strike="noStrike" dirty="0">
                          <a:effectLst/>
                          <a:latin typeface="Times New Roman" panose="02020603050405020304" pitchFamily="18" charset="0"/>
                          <a:cs typeface="Times New Roman" panose="02020603050405020304" pitchFamily="18" charset="0"/>
                        </a:rPr>
                        <a:t>1</a:t>
                      </a:r>
                    </a:p>
                    <a:p>
                      <a:pPr algn="ctr" rtl="0" fontAlgn="b"/>
                      <a:r>
                        <a:rPr lang="en-US" sz="1800" u="none" strike="noStrike" dirty="0">
                          <a:effectLst/>
                          <a:latin typeface="Times New Roman" panose="02020603050405020304" pitchFamily="18" charset="0"/>
                          <a:cs typeface="Times New Roman" panose="02020603050405020304" pitchFamily="18" charset="0"/>
                        </a:rPr>
                        <a:t>:</a:t>
                      </a:r>
                    </a:p>
                    <a:p>
                      <a:pPr algn="ctr" rtl="0" fontAlgn="b"/>
                      <a:r>
                        <a:rPr lang="en-US" sz="1800" u="none" strike="noStrike" dirty="0">
                          <a:effectLst/>
                          <a:latin typeface="Times New Roman" panose="02020603050405020304" pitchFamily="18" charset="0"/>
                          <a:cs typeface="Times New Roman" panose="02020603050405020304" pitchFamily="18" charset="0"/>
                        </a:rPr>
                        <a:t>30</a:t>
                      </a:r>
                    </a:p>
                  </a:txBody>
                  <a:tcPr marL="9525" marR="9525" marT="9525"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marL="0" algn="ctr" defTabSz="914400" rtl="0" eaLnBrk="1" fontAlgn="b" latinLnBrk="0" hangingPunct="1"/>
                      <a:r>
                        <a:rPr lang="en-US" sz="1800" b="0" i="0" u="none" strike="noStrike" kern="1200" dirty="0">
                          <a:solidFill>
                            <a:srgbClr val="000000"/>
                          </a:solidFill>
                          <a:effectLst/>
                          <a:latin typeface="Times New Roman"/>
                          <a:ea typeface="+mn-ea"/>
                          <a:cs typeface="+mn-cs"/>
                        </a:rPr>
                        <a:t>May</a:t>
                      </a:r>
                    </a:p>
                  </a:txBody>
                  <a:tcPr marL="9525" marR="9525" marT="9525" marB="0" anchor="ctr">
                    <a:lnL w="3175" cap="flat" cmpd="sng" algn="ctr">
                      <a:solidFill>
                        <a:sysClr val="windowText" lastClr="000000"/>
                      </a:solidFill>
                      <a:prstDash val="solid"/>
                      <a:round/>
                      <a:headEnd type="none" w="med" len="med"/>
                      <a:tailEnd type="none" w="med" len="med"/>
                    </a:lnL>
                    <a:lnR w="12700" cmpd="sng">
                      <a:solidFill>
                        <a:sysClr val="windowText" lastClr="000000"/>
                      </a:solidFill>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99919">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algn="ctr" rtl="0" fontAlgn="b"/>
                      <a:r>
                        <a:rPr lang="en-US" sz="1800" u="none" strike="noStrike" dirty="0">
                          <a:effectLst/>
                          <a:latin typeface="Times New Roman" panose="02020603050405020304" pitchFamily="18" charset="0"/>
                          <a:cs typeface="Times New Roman" panose="02020603050405020304" pitchFamily="18" charset="0"/>
                        </a:rPr>
                        <a:t>00:00 AM</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800" u="none" strike="noStrike" dirty="0">
                          <a:effectLst/>
                          <a:latin typeface="Times New Roman" panose="02020603050405020304" pitchFamily="18" charset="0"/>
                          <a:cs typeface="Times New Roman" panose="02020603050405020304" pitchFamily="18" charset="0"/>
                        </a:rPr>
                        <a:t>01:00 AM</a:t>
                      </a:r>
                    </a:p>
                    <a:p>
                      <a:pPr algn="ctr" rtl="0" fontAlgn="b"/>
                      <a:r>
                        <a:rPr lang="en-US" sz="1800" u="none" strike="noStrike" dirty="0">
                          <a:effectLst/>
                          <a:latin typeface="Times New Roman" panose="02020603050405020304" pitchFamily="18" charset="0"/>
                          <a:cs typeface="Times New Roman" panose="02020603050405020304" pitchFamily="18" charset="0"/>
                        </a:rPr>
                        <a:t>:   </a:t>
                      </a:r>
                    </a:p>
                    <a:p>
                      <a:pPr algn="ctr" rtl="0" fontAlgn="b"/>
                      <a:r>
                        <a:rPr lang="en-US" sz="1800" u="none" strike="noStrike" dirty="0">
                          <a:effectLst/>
                          <a:latin typeface="Times New Roman" panose="02020603050405020304" pitchFamily="18" charset="0"/>
                          <a:cs typeface="Times New Roman" panose="02020603050405020304" pitchFamily="18" charset="0"/>
                        </a:rPr>
                        <a:t> 23:00 PM</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solidFill>
                        <a:sysClr val="windowText" lastClr="000000"/>
                      </a:solidFill>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algn="ctr" rtl="0" fontAlgn="b"/>
                      <a:r>
                        <a:rPr lang="en-US" sz="1800" u="none" strike="noStrike" dirty="0">
                          <a:effectLst/>
                          <a:latin typeface="Times New Roman" panose="02020603050405020304" pitchFamily="18" charset="0"/>
                          <a:cs typeface="Times New Roman" panose="02020603050405020304" pitchFamily="18" charset="0"/>
                        </a:rPr>
                        <a:t>31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marL="0" algn="ctr" defTabSz="914400" rtl="0" eaLnBrk="1" fontAlgn="b" latinLnBrk="0" hangingPunct="1"/>
                      <a:r>
                        <a:rPr lang="en-US" sz="1800" b="0" i="0" u="none" strike="noStrike" kern="1200" dirty="0">
                          <a:solidFill>
                            <a:srgbClr val="000000"/>
                          </a:solidFill>
                          <a:effectLst/>
                          <a:latin typeface="Times New Roman"/>
                          <a:ea typeface="+mn-ea"/>
                          <a:cs typeface="+mn-cs"/>
                        </a:rPr>
                        <a:t>May</a:t>
                      </a:r>
                    </a:p>
                  </a:txBody>
                  <a:tcPr marL="9525" marR="9525" marT="9525" marB="0" anchor="ctr">
                    <a:lnL w="3175" cap="flat" cmpd="sng" algn="ctr">
                      <a:solidFill>
                        <a:sysClr val="windowText" lastClr="000000"/>
                      </a:solidFill>
                      <a:prstDash val="solid"/>
                      <a:round/>
                      <a:headEnd type="none" w="med" len="med"/>
                      <a:tailEnd type="none" w="med" len="med"/>
                    </a:lnL>
                    <a:lnR w="12700" cmpd="sng">
                      <a:solidFill>
                        <a:sysClr val="windowText" lastClr="000000"/>
                      </a:solidFill>
                    </a:lnR>
                    <a:lnT w="3175"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6"/>
                  </a:ext>
                </a:extLst>
              </a:tr>
            </a:tbl>
          </a:graphicData>
        </a:graphic>
      </p:graphicFrame>
      <p:sp>
        <p:nvSpPr>
          <p:cNvPr id="103" name="TextBox 102">
            <a:extLst>
              <a:ext uri="{FF2B5EF4-FFF2-40B4-BE49-F238E27FC236}">
                <a16:creationId xmlns:a16="http://schemas.microsoft.com/office/drawing/2014/main" id="{F12B1710-379B-4331-832C-7538EC31D5AE}"/>
              </a:ext>
            </a:extLst>
          </p:cNvPr>
          <p:cNvSpPr txBox="1"/>
          <p:nvPr/>
        </p:nvSpPr>
        <p:spPr>
          <a:xfrm>
            <a:off x="13644512" y="31134770"/>
            <a:ext cx="6577690" cy="400110"/>
          </a:xfrm>
          <a:prstGeom prst="rect">
            <a:avLst/>
          </a:prstGeom>
          <a:noFill/>
        </p:spPr>
        <p:txBody>
          <a:bodyPr wrap="square" rtlCol="0" anchor="ctr">
            <a:spAutoFit/>
          </a:bodyPr>
          <a:lstStyle/>
          <a:p>
            <a:pPr algn="ctr" defTabSz="914400"/>
            <a:r>
              <a:rPr lang="en-US" sz="2000" dirty="0">
                <a:solidFill>
                  <a:prstClr val="black"/>
                </a:solidFill>
                <a:latin typeface="Times New Roman" panose="02020603050405020304" pitchFamily="18" charset="0"/>
                <a:cs typeface="Times New Roman" panose="02020603050405020304" pitchFamily="18" charset="0"/>
              </a:rPr>
              <a:t>(a)</a:t>
            </a:r>
          </a:p>
        </p:txBody>
      </p:sp>
      <p:sp>
        <p:nvSpPr>
          <p:cNvPr id="104" name="TextBox 103">
            <a:extLst>
              <a:ext uri="{FF2B5EF4-FFF2-40B4-BE49-F238E27FC236}">
                <a16:creationId xmlns:a16="http://schemas.microsoft.com/office/drawing/2014/main" id="{D636C828-95F7-49C3-8499-69F81BC7D511}"/>
              </a:ext>
            </a:extLst>
          </p:cNvPr>
          <p:cNvSpPr txBox="1"/>
          <p:nvPr/>
        </p:nvSpPr>
        <p:spPr>
          <a:xfrm>
            <a:off x="21591288" y="31205695"/>
            <a:ext cx="4941075" cy="400110"/>
          </a:xfrm>
          <a:prstGeom prst="rect">
            <a:avLst/>
          </a:prstGeom>
          <a:noFill/>
        </p:spPr>
        <p:txBody>
          <a:bodyPr wrap="square" rtlCol="0" anchor="ctr">
            <a:spAutoFit/>
          </a:bodyPr>
          <a:lstStyle/>
          <a:p>
            <a:pPr algn="ctr" defTabSz="914400"/>
            <a:r>
              <a:rPr lang="en-US" sz="2000" dirty="0">
                <a:solidFill>
                  <a:prstClr val="black"/>
                </a:solidFill>
                <a:latin typeface="Times New Roman" panose="02020603050405020304" pitchFamily="18" charset="0"/>
                <a:cs typeface="Times New Roman" panose="02020603050405020304" pitchFamily="18" charset="0"/>
              </a:rPr>
              <a:t>(b)</a:t>
            </a:r>
          </a:p>
        </p:txBody>
      </p:sp>
      <p:sp>
        <p:nvSpPr>
          <p:cNvPr id="109" name="TextBox 108">
            <a:extLst>
              <a:ext uri="{FF2B5EF4-FFF2-40B4-BE49-F238E27FC236}">
                <a16:creationId xmlns:a16="http://schemas.microsoft.com/office/drawing/2014/main" id="{0A0301CD-ABF6-4EDC-8681-5C2556CE162E}"/>
              </a:ext>
            </a:extLst>
          </p:cNvPr>
          <p:cNvSpPr txBox="1"/>
          <p:nvPr/>
        </p:nvSpPr>
        <p:spPr>
          <a:xfrm>
            <a:off x="20248578" y="27580225"/>
            <a:ext cx="1203893" cy="923330"/>
          </a:xfrm>
          <a:prstGeom prst="rect">
            <a:avLst/>
          </a:prstGeom>
          <a:noFill/>
        </p:spPr>
        <p:txBody>
          <a:bodyPr wrap="square" rtlCol="0" anchor="ctr">
            <a:spAutoFit/>
          </a:bodyPr>
          <a:lstStyle/>
          <a:p>
            <a:pPr algn="ctr" defTabSz="914400"/>
            <a:r>
              <a:rPr lang="en-US" sz="1800" dirty="0">
                <a:solidFill>
                  <a:prstClr val="black"/>
                </a:solidFill>
                <a:latin typeface="Times New Roman"/>
                <a:cs typeface="Times New Roman"/>
                <a:sym typeface="Wingdings"/>
              </a:rPr>
              <a:t>Training Set</a:t>
            </a:r>
          </a:p>
          <a:p>
            <a:pPr algn="ctr" defTabSz="914400"/>
            <a:r>
              <a:rPr lang="en-US" sz="1800" dirty="0">
                <a:solidFill>
                  <a:prstClr val="black"/>
                </a:solidFill>
                <a:latin typeface="Times New Roman"/>
                <a:cs typeface="Times New Roman"/>
                <a:sym typeface="Wingdings"/>
              </a:rPr>
              <a:t>(364 days)</a:t>
            </a:r>
          </a:p>
        </p:txBody>
      </p:sp>
      <p:sp>
        <p:nvSpPr>
          <p:cNvPr id="111" name="TextBox 110">
            <a:extLst>
              <a:ext uri="{FF2B5EF4-FFF2-40B4-BE49-F238E27FC236}">
                <a16:creationId xmlns:a16="http://schemas.microsoft.com/office/drawing/2014/main" id="{06BA21FE-939D-4D07-971C-F5957435FC1C}"/>
              </a:ext>
            </a:extLst>
          </p:cNvPr>
          <p:cNvSpPr txBox="1"/>
          <p:nvPr/>
        </p:nvSpPr>
        <p:spPr>
          <a:xfrm>
            <a:off x="20215314" y="29791119"/>
            <a:ext cx="1351717" cy="369332"/>
          </a:xfrm>
          <a:prstGeom prst="rect">
            <a:avLst/>
          </a:prstGeom>
          <a:noFill/>
        </p:spPr>
        <p:txBody>
          <a:bodyPr wrap="none" rtlCol="0" anchor="ctr">
            <a:spAutoFit/>
          </a:bodyPr>
          <a:lstStyle/>
          <a:p>
            <a:pPr defTabSz="914400"/>
            <a:r>
              <a:rPr lang="en-US" sz="1800" dirty="0">
                <a:solidFill>
                  <a:prstClr val="black"/>
                </a:solidFill>
                <a:latin typeface="Times New Roman"/>
                <a:cs typeface="Times New Roman"/>
                <a:sym typeface="Wingdings"/>
              </a:rPr>
              <a:t>a</a:t>
            </a:r>
            <a:r>
              <a:rPr lang="en-US" sz="1800" dirty="0">
                <a:solidFill>
                  <a:prstClr val="black"/>
                </a:solidFill>
                <a:latin typeface="Times New Roman"/>
                <a:cs typeface="Times New Roman"/>
              </a:rPr>
              <a:t>t 00:00 AM</a:t>
            </a:r>
          </a:p>
        </p:txBody>
      </p:sp>
      <p:graphicFrame>
        <p:nvGraphicFramePr>
          <p:cNvPr id="112" name="Table 111">
            <a:extLst>
              <a:ext uri="{FF2B5EF4-FFF2-40B4-BE49-F238E27FC236}">
                <a16:creationId xmlns:a16="http://schemas.microsoft.com/office/drawing/2014/main" id="{EF334B23-EB2B-4ED2-819B-6CE329BFFCCC}"/>
              </a:ext>
            </a:extLst>
          </p:cNvPr>
          <p:cNvGraphicFramePr>
            <a:graphicFrameLocks noGrp="1"/>
          </p:cNvGraphicFramePr>
          <p:nvPr>
            <p:extLst>
              <p:ext uri="{D42A27DB-BD31-4B8C-83A1-F6EECF244321}">
                <p14:modId xmlns:p14="http://schemas.microsoft.com/office/powerpoint/2010/main" val="2986412097"/>
              </p:ext>
            </p:extLst>
          </p:nvPr>
        </p:nvGraphicFramePr>
        <p:xfrm>
          <a:off x="18991919" y="26716862"/>
          <a:ext cx="1226769" cy="4446271"/>
        </p:xfrm>
        <a:graphic>
          <a:graphicData uri="http://schemas.openxmlformats.org/drawingml/2006/table">
            <a:tbl>
              <a:tblPr/>
              <a:tblGrid>
                <a:gridCol w="1226769">
                  <a:extLst>
                    <a:ext uri="{9D8B030D-6E8A-4147-A177-3AD203B41FA5}">
                      <a16:colId xmlns:a16="http://schemas.microsoft.com/office/drawing/2014/main" val="20000"/>
                    </a:ext>
                  </a:extLst>
                </a:gridCol>
              </a:tblGrid>
              <a:tr h="298657">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algn="ctr" fontAlgn="b"/>
                      <a:r>
                        <a:rPr lang="en-US" sz="1800" b="1" i="0" u="none" strike="noStrike" dirty="0">
                          <a:solidFill>
                            <a:srgbClr val="000000"/>
                          </a:solidFill>
                          <a:effectLst/>
                          <a:latin typeface="Times New Roman"/>
                        </a:rPr>
                        <a:t>PV Power</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032250">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algn="ctr" fontAlgn="b"/>
                      <a:r>
                        <a:rPr lang="en-US" sz="1800" b="0" i="0" u="none" strike="noStrike" dirty="0">
                          <a:solidFill>
                            <a:srgbClr val="000000"/>
                          </a:solidFill>
                          <a:effectLst/>
                          <a:latin typeface="Times New Roman"/>
                        </a:rPr>
                        <a:t>Past</a:t>
                      </a:r>
                      <a:r>
                        <a:rPr lang="en-US" sz="1800" b="0" i="0" u="none" strike="noStrike" baseline="0" dirty="0">
                          <a:solidFill>
                            <a:srgbClr val="000000"/>
                          </a:solidFill>
                          <a:effectLst/>
                          <a:latin typeface="Times New Roman"/>
                        </a:rPr>
                        <a:t> s</a:t>
                      </a:r>
                      <a:r>
                        <a:rPr lang="en-US" sz="1800" b="0" i="0" u="none" strike="noStrike" dirty="0">
                          <a:solidFill>
                            <a:srgbClr val="000000"/>
                          </a:solidFill>
                          <a:effectLst/>
                          <a:latin typeface="Times New Roman"/>
                        </a:rPr>
                        <a:t>olar power observations</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15364">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marL="0" algn="ctr" defTabSz="914400" rtl="0" eaLnBrk="1" fontAlgn="b" latinLnBrk="0" hangingPunct="1"/>
                      <a:r>
                        <a:rPr lang="en-US" sz="1800" b="0" i="0" u="none" strike="noStrike" kern="1200" dirty="0">
                          <a:solidFill>
                            <a:srgbClr val="000000"/>
                          </a:solidFill>
                          <a:effectLst/>
                          <a:latin typeface="Times New Roman"/>
                          <a:ea typeface="+mn-ea"/>
                          <a:cs typeface="+mn-cs"/>
                        </a:rPr>
                        <a:t>Forecasts</a:t>
                      </a:r>
                    </a:p>
                    <a:p>
                      <a:pPr marL="0" algn="ctr" defTabSz="914400" rtl="0" eaLnBrk="1" fontAlgn="b" latinLnBrk="0" hangingPunct="1"/>
                      <a:r>
                        <a:rPr lang="en-US" sz="1800" b="0" i="0" u="none" strike="noStrike" kern="1200" dirty="0">
                          <a:solidFill>
                            <a:srgbClr val="000000"/>
                          </a:solidFill>
                          <a:effectLst/>
                          <a:latin typeface="Times New Roman"/>
                          <a:ea typeface="+mn-ea"/>
                          <a:cs typeface="+mn-cs"/>
                        </a:rPr>
                        <a:t>(model’s outcomes</a:t>
                      </a:r>
                      <a:r>
                        <a:rPr lang="en-US" sz="1800" b="0" i="0" u="none" strike="noStrike" dirty="0">
                          <a:solidFill>
                            <a:srgbClr val="000000"/>
                          </a:solidFill>
                          <a:effectLst/>
                          <a:latin typeface="Times New Roman"/>
                        </a:rPr>
                        <a:t>)</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6"/>
                  </a:ext>
                </a:extLst>
              </a:tr>
            </a:tbl>
          </a:graphicData>
        </a:graphic>
      </p:graphicFrame>
      <p:graphicFrame>
        <p:nvGraphicFramePr>
          <p:cNvPr id="114" name="Table 113">
            <a:extLst>
              <a:ext uri="{FF2B5EF4-FFF2-40B4-BE49-F238E27FC236}">
                <a16:creationId xmlns:a16="http://schemas.microsoft.com/office/drawing/2014/main" id="{8681BD6F-9A86-499D-B221-300CD59A3D22}"/>
              </a:ext>
            </a:extLst>
          </p:cNvPr>
          <p:cNvGraphicFramePr>
            <a:graphicFrameLocks noGrp="1"/>
          </p:cNvGraphicFramePr>
          <p:nvPr>
            <p:extLst>
              <p:ext uri="{D42A27DB-BD31-4B8C-83A1-F6EECF244321}">
                <p14:modId xmlns:p14="http://schemas.microsoft.com/office/powerpoint/2010/main" val="1985396638"/>
              </p:ext>
            </p:extLst>
          </p:nvPr>
        </p:nvGraphicFramePr>
        <p:xfrm>
          <a:off x="21596921" y="26726417"/>
          <a:ext cx="1686758" cy="4424318"/>
        </p:xfrm>
        <a:graphic>
          <a:graphicData uri="http://schemas.openxmlformats.org/drawingml/2006/table">
            <a:tbl>
              <a:tblPr/>
              <a:tblGrid>
                <a:gridCol w="1686758">
                  <a:extLst>
                    <a:ext uri="{9D8B030D-6E8A-4147-A177-3AD203B41FA5}">
                      <a16:colId xmlns:a16="http://schemas.microsoft.com/office/drawing/2014/main" val="20000"/>
                    </a:ext>
                  </a:extLst>
                </a:gridCol>
              </a:tblGrid>
              <a:tr h="291267">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algn="ctr" fontAlgn="b"/>
                      <a:r>
                        <a:rPr lang="en-US" sz="1800" b="1" i="0" u="none" strike="noStrike" dirty="0">
                          <a:solidFill>
                            <a:srgbClr val="000000"/>
                          </a:solidFill>
                          <a:effectLst/>
                          <a:latin typeface="Times New Roman"/>
                        </a:rPr>
                        <a:t>Weather Data</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017941">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algn="l" fontAlgn="b"/>
                      <a:r>
                        <a:rPr lang="en-US" sz="1800" b="0" i="0" u="none" strike="noStrike" dirty="0">
                          <a:solidFill>
                            <a:srgbClr val="000000"/>
                          </a:solidFill>
                          <a:effectLst/>
                          <a:latin typeface="Times New Roman"/>
                        </a:rPr>
                        <a:t>Past weather forecasts, including:</a:t>
                      </a:r>
                    </a:p>
                    <a:p>
                      <a:pPr algn="l" fontAlgn="b"/>
                      <a:r>
                        <a:rPr lang="en-US" sz="1800" b="0" i="0" u="none" strike="noStrike" dirty="0">
                          <a:solidFill>
                            <a:srgbClr val="000000"/>
                          </a:solidFill>
                          <a:effectLst/>
                          <a:latin typeface="Times New Roman"/>
                        </a:rPr>
                        <a:t>solar irradiance,</a:t>
                      </a:r>
                    </a:p>
                    <a:p>
                      <a:pPr algn="l" fontAlgn="b"/>
                      <a:r>
                        <a:rPr lang="en-US" sz="1800" b="0" i="0" u="none" strike="noStrike" dirty="0">
                          <a:solidFill>
                            <a:srgbClr val="000000"/>
                          </a:solidFill>
                          <a:effectLst/>
                          <a:latin typeface="Times New Roman"/>
                        </a:rPr>
                        <a:t>cloud cover,  temperature, </a:t>
                      </a:r>
                    </a:p>
                    <a:p>
                      <a:pPr algn="l" fontAlgn="b"/>
                      <a:r>
                        <a:rPr lang="en-US" sz="1800" b="0" i="0" u="none" strike="noStrike" dirty="0">
                          <a:solidFill>
                            <a:srgbClr val="000000"/>
                          </a:solidFill>
                          <a:effectLst/>
                          <a:latin typeface="Times New Roman"/>
                        </a:rPr>
                        <a:t>wind speed, </a:t>
                      </a:r>
                    </a:p>
                    <a:p>
                      <a:pPr algn="l" fontAlgn="b"/>
                      <a:r>
                        <a:rPr lang="en-US" sz="1800" b="0" i="0" u="none" strike="noStrike" dirty="0">
                          <a:solidFill>
                            <a:srgbClr val="000000"/>
                          </a:solidFill>
                          <a:effectLst/>
                          <a:latin typeface="Times New Roman"/>
                        </a:rPr>
                        <a:t>humidity, precipitation, etc.</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15110">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marL="0" algn="ctr" defTabSz="914400" rtl="0" eaLnBrk="1" fontAlgn="b" latinLnBrk="0" hangingPunct="1"/>
                      <a:r>
                        <a:rPr lang="en-US" sz="1800" b="0" i="0" u="none" strike="noStrike" dirty="0">
                          <a:solidFill>
                            <a:srgbClr val="000000"/>
                          </a:solidFill>
                          <a:effectLst/>
                          <a:latin typeface="Times New Roman"/>
                        </a:rPr>
                        <a:t>Future weather forecasts</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6"/>
                  </a:ext>
                </a:extLst>
              </a:tr>
            </a:tbl>
          </a:graphicData>
        </a:graphic>
      </p:graphicFrame>
      <p:graphicFrame>
        <p:nvGraphicFramePr>
          <p:cNvPr id="7" name="Table 6">
            <a:extLst>
              <a:ext uri="{FF2B5EF4-FFF2-40B4-BE49-F238E27FC236}">
                <a16:creationId xmlns:a16="http://schemas.microsoft.com/office/drawing/2014/main" id="{ECE096FA-E18C-4A7D-ADCB-5F63ABC9A3DF}"/>
              </a:ext>
            </a:extLst>
          </p:cNvPr>
          <p:cNvGraphicFramePr>
            <a:graphicFrameLocks noGrp="1"/>
          </p:cNvGraphicFramePr>
          <p:nvPr>
            <p:extLst>
              <p:ext uri="{D42A27DB-BD31-4B8C-83A1-F6EECF244321}">
                <p14:modId xmlns:p14="http://schemas.microsoft.com/office/powerpoint/2010/main" val="3242136501"/>
              </p:ext>
            </p:extLst>
          </p:nvPr>
        </p:nvGraphicFramePr>
        <p:xfrm>
          <a:off x="17329959" y="26709316"/>
          <a:ext cx="1588888" cy="4451256"/>
        </p:xfrm>
        <a:graphic>
          <a:graphicData uri="http://schemas.openxmlformats.org/drawingml/2006/table">
            <a:tbl>
              <a:tblPr/>
              <a:tblGrid>
                <a:gridCol w="1588888">
                  <a:extLst>
                    <a:ext uri="{9D8B030D-6E8A-4147-A177-3AD203B41FA5}">
                      <a16:colId xmlns:a16="http://schemas.microsoft.com/office/drawing/2014/main" val="1832950239"/>
                    </a:ext>
                  </a:extLst>
                </a:gridCol>
              </a:tblGrid>
              <a:tr h="272829">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Times New Roman"/>
                        </a:rPr>
                        <a:t>Weather Data</a:t>
                      </a:r>
                    </a:p>
                  </a:txBody>
                  <a:tcPr marL="9525" marR="9525" marT="9525" marB="0" anchor="ctr">
                    <a:lnL w="3175"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39300166"/>
                  </a:ext>
                </a:extLst>
              </a:tr>
              <a:tr h="3045747">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algn="l" fontAlgn="b"/>
                      <a:r>
                        <a:rPr lang="en-US" sz="1800" b="0" i="0" u="none" strike="noStrike" dirty="0">
                          <a:solidFill>
                            <a:srgbClr val="000000"/>
                          </a:solidFill>
                          <a:effectLst/>
                          <a:latin typeface="Times New Roman"/>
                        </a:rPr>
                        <a:t>Past weather forecasts, including:</a:t>
                      </a:r>
                    </a:p>
                    <a:p>
                      <a:pPr algn="l" fontAlgn="b"/>
                      <a:r>
                        <a:rPr lang="en-US" sz="1800" b="0" i="0" u="none" strike="noStrike" dirty="0">
                          <a:solidFill>
                            <a:srgbClr val="000000"/>
                          </a:solidFill>
                          <a:effectLst/>
                          <a:latin typeface="Times New Roman"/>
                        </a:rPr>
                        <a:t>solar irradiance,</a:t>
                      </a:r>
                    </a:p>
                    <a:p>
                      <a:pPr algn="l" fontAlgn="b"/>
                      <a:r>
                        <a:rPr lang="en-US" sz="1800" b="0" i="0" u="none" strike="noStrike" dirty="0">
                          <a:solidFill>
                            <a:srgbClr val="000000"/>
                          </a:solidFill>
                          <a:effectLst/>
                          <a:latin typeface="Times New Roman"/>
                        </a:rPr>
                        <a:t>cloud cover,  temperature, </a:t>
                      </a:r>
                    </a:p>
                    <a:p>
                      <a:pPr algn="l" fontAlgn="b"/>
                      <a:r>
                        <a:rPr lang="en-US" sz="1800" b="0" i="0" u="none" strike="noStrike" dirty="0">
                          <a:solidFill>
                            <a:srgbClr val="000000"/>
                          </a:solidFill>
                          <a:effectLst/>
                          <a:latin typeface="Times New Roman"/>
                        </a:rPr>
                        <a:t>wind speed, </a:t>
                      </a:r>
                    </a:p>
                    <a:p>
                      <a:pPr algn="l" fontAlgn="b"/>
                      <a:r>
                        <a:rPr lang="en-US" sz="1800" b="0" i="0" u="none" strike="noStrike" dirty="0">
                          <a:solidFill>
                            <a:srgbClr val="000000"/>
                          </a:solidFill>
                          <a:effectLst/>
                          <a:latin typeface="Times New Roman"/>
                        </a:rPr>
                        <a:t>humidity, precipitation, etc.</a:t>
                      </a:r>
                    </a:p>
                    <a:p>
                      <a:pPr marL="0" algn="ctr" defTabSz="914400" rtl="0" eaLnBrk="1" fontAlgn="b" latinLnBrk="0" hangingPunct="1"/>
                      <a:endParaRPr lang="en-US" sz="1800" b="0" i="0" u="none" strike="noStrike" kern="1200" dirty="0">
                        <a:solidFill>
                          <a:srgbClr val="000000"/>
                        </a:solidFill>
                        <a:effectLst/>
                        <a:latin typeface="Times New Roman"/>
                        <a:ea typeface="+mn-ea"/>
                        <a:cs typeface="+mn-cs"/>
                      </a:endParaRPr>
                    </a:p>
                  </a:txBody>
                  <a:tcPr marL="9525" marR="9525" marT="9525" marB="0">
                    <a:lnL w="31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6411300"/>
                  </a:ext>
                </a:extLst>
              </a:tr>
              <a:tr h="1121664">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a:rPr>
                        <a:t>Future weather forecasts</a:t>
                      </a:r>
                    </a:p>
                  </a:txBody>
                  <a:tcPr marL="9525" marR="9525" marT="9525" marB="0" anchor="ctr">
                    <a:lnL w="3175" cap="flat" cmpd="sng" algn="ctr">
                      <a:solidFill>
                        <a:sysClr val="windowText" lastClr="000000"/>
                      </a:solidFill>
                      <a:prstDash val="solid"/>
                      <a:round/>
                      <a:headEnd type="none" w="med" len="med"/>
                      <a:tailEnd type="none" w="med" len="med"/>
                    </a:lnL>
                    <a:lnR w="12700" cmpd="sng">
                      <a:solidFill>
                        <a:sysClr val="windowText" lastClr="000000"/>
                      </a:solidFill>
                    </a:lnR>
                    <a:lnT w="3175"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2820299503"/>
                  </a:ext>
                </a:extLst>
              </a:tr>
            </a:tbl>
          </a:graphicData>
        </a:graphic>
      </p:graphicFrame>
      <p:graphicFrame>
        <p:nvGraphicFramePr>
          <p:cNvPr id="116" name="Table 115">
            <a:extLst>
              <a:ext uri="{FF2B5EF4-FFF2-40B4-BE49-F238E27FC236}">
                <a16:creationId xmlns:a16="http://schemas.microsoft.com/office/drawing/2014/main" id="{42277855-5B0B-4591-BF1D-D6086A715D65}"/>
              </a:ext>
            </a:extLst>
          </p:cNvPr>
          <p:cNvGraphicFramePr>
            <a:graphicFrameLocks noGrp="1"/>
          </p:cNvGraphicFramePr>
          <p:nvPr>
            <p:extLst>
              <p:ext uri="{D42A27DB-BD31-4B8C-83A1-F6EECF244321}">
                <p14:modId xmlns:p14="http://schemas.microsoft.com/office/powerpoint/2010/main" val="2872328650"/>
              </p:ext>
            </p:extLst>
          </p:nvPr>
        </p:nvGraphicFramePr>
        <p:xfrm>
          <a:off x="23323383" y="26716436"/>
          <a:ext cx="2242712" cy="4446271"/>
        </p:xfrm>
        <a:graphic>
          <a:graphicData uri="http://schemas.openxmlformats.org/drawingml/2006/table">
            <a:tbl>
              <a:tblPr/>
              <a:tblGrid>
                <a:gridCol w="2242712">
                  <a:extLst>
                    <a:ext uri="{9D8B030D-6E8A-4147-A177-3AD203B41FA5}">
                      <a16:colId xmlns:a16="http://schemas.microsoft.com/office/drawing/2014/main" val="20000"/>
                    </a:ext>
                  </a:extLst>
                </a:gridCol>
              </a:tblGrid>
              <a:tr h="292712">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algn="ctr" fontAlgn="b"/>
                      <a:r>
                        <a:rPr lang="en-US" sz="1800" b="1" i="0" u="none" strike="noStrike" dirty="0">
                          <a:solidFill>
                            <a:srgbClr val="000000"/>
                          </a:solidFill>
                          <a:effectLst/>
                          <a:latin typeface="Times New Roman"/>
                        </a:rPr>
                        <a:t>Models’ Outcomes</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032916">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algn="l" fontAlgn="b"/>
                      <a:r>
                        <a:rPr lang="en-US" sz="1800" b="0" i="0" u="none" strike="noStrike" dirty="0">
                          <a:solidFill>
                            <a:srgbClr val="000000"/>
                          </a:solidFill>
                          <a:effectLst/>
                          <a:latin typeface="Times New Roman"/>
                        </a:rPr>
                        <a:t>Past models’ outcomes, including:</a:t>
                      </a:r>
                    </a:p>
                    <a:p>
                      <a:pPr algn="l" fontAlgn="b"/>
                      <a:r>
                        <a:rPr lang="en-US" sz="1800" b="0" i="0" u="none" strike="noStrike" dirty="0">
                          <a:solidFill>
                            <a:srgbClr val="000000"/>
                          </a:solidFill>
                          <a:effectLst/>
                          <a:latin typeface="Times New Roman"/>
                        </a:rPr>
                        <a:t>Day-ahead:</a:t>
                      </a:r>
                    </a:p>
                    <a:p>
                      <a:pPr algn="l" fontAlgn="b"/>
                      <a:r>
                        <a:rPr lang="en-US" sz="1800" b="0" i="0" u="none" strike="noStrike" dirty="0">
                          <a:solidFill>
                            <a:srgbClr val="000000"/>
                          </a:solidFill>
                          <a:effectLst/>
                          <a:latin typeface="Times New Roman"/>
                        </a:rPr>
                        <a:t>MLR, ANN, SVR</a:t>
                      </a:r>
                    </a:p>
                    <a:p>
                      <a:pPr algn="l" fontAlgn="b"/>
                      <a:r>
                        <a:rPr lang="en-US" sz="1800" b="0" i="0" u="none" strike="noStrike" dirty="0">
                          <a:solidFill>
                            <a:srgbClr val="000000"/>
                          </a:solidFill>
                          <a:effectLst/>
                          <a:latin typeface="Times New Roman"/>
                        </a:rPr>
                        <a:t>Hour-ahead: Persistence</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20643">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a:rPr>
                        <a:t>Future models’ outcomes</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6"/>
                  </a:ext>
                </a:extLst>
              </a:tr>
            </a:tbl>
          </a:graphicData>
        </a:graphic>
      </p:graphicFrame>
      <p:graphicFrame>
        <p:nvGraphicFramePr>
          <p:cNvPr id="117" name="Table 116">
            <a:extLst>
              <a:ext uri="{FF2B5EF4-FFF2-40B4-BE49-F238E27FC236}">
                <a16:creationId xmlns:a16="http://schemas.microsoft.com/office/drawing/2014/main" id="{29370B02-0B0D-4939-BC7B-D18370D3C7FA}"/>
              </a:ext>
            </a:extLst>
          </p:cNvPr>
          <p:cNvGraphicFramePr>
            <a:graphicFrameLocks noGrp="1"/>
          </p:cNvGraphicFramePr>
          <p:nvPr>
            <p:extLst>
              <p:ext uri="{D42A27DB-BD31-4B8C-83A1-F6EECF244321}">
                <p14:modId xmlns:p14="http://schemas.microsoft.com/office/powerpoint/2010/main" val="2536193039"/>
              </p:ext>
            </p:extLst>
          </p:nvPr>
        </p:nvGraphicFramePr>
        <p:xfrm>
          <a:off x="25648810" y="26704463"/>
          <a:ext cx="1226769" cy="4446271"/>
        </p:xfrm>
        <a:graphic>
          <a:graphicData uri="http://schemas.openxmlformats.org/drawingml/2006/table">
            <a:tbl>
              <a:tblPr/>
              <a:tblGrid>
                <a:gridCol w="1226769">
                  <a:extLst>
                    <a:ext uri="{9D8B030D-6E8A-4147-A177-3AD203B41FA5}">
                      <a16:colId xmlns:a16="http://schemas.microsoft.com/office/drawing/2014/main" val="20000"/>
                    </a:ext>
                  </a:extLst>
                </a:gridCol>
              </a:tblGrid>
              <a:tr h="298657">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algn="ctr" fontAlgn="b"/>
                      <a:r>
                        <a:rPr lang="en-US" sz="1800" b="1" i="0" u="none" strike="noStrike" dirty="0">
                          <a:solidFill>
                            <a:srgbClr val="000000"/>
                          </a:solidFill>
                          <a:effectLst/>
                          <a:latin typeface="Times New Roman"/>
                        </a:rPr>
                        <a:t>PV Power</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032250">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algn="ctr" fontAlgn="b"/>
                      <a:r>
                        <a:rPr lang="en-US" sz="1800" b="0" i="0" u="none" strike="noStrike" dirty="0">
                          <a:solidFill>
                            <a:srgbClr val="000000"/>
                          </a:solidFill>
                          <a:effectLst/>
                          <a:latin typeface="Times New Roman"/>
                        </a:rPr>
                        <a:t>Past</a:t>
                      </a:r>
                      <a:r>
                        <a:rPr lang="en-US" sz="1800" b="0" i="0" u="none" strike="noStrike" baseline="0" dirty="0">
                          <a:solidFill>
                            <a:srgbClr val="000000"/>
                          </a:solidFill>
                          <a:effectLst/>
                          <a:latin typeface="Times New Roman"/>
                        </a:rPr>
                        <a:t> s</a:t>
                      </a:r>
                      <a:r>
                        <a:rPr lang="en-US" sz="1800" b="0" i="0" u="none" strike="noStrike" dirty="0">
                          <a:solidFill>
                            <a:srgbClr val="000000"/>
                          </a:solidFill>
                          <a:effectLst/>
                          <a:latin typeface="Times New Roman"/>
                        </a:rPr>
                        <a:t>olar power observations</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15364">
                <a:tc>
                  <a:txBody>
                    <a:bodyPr/>
                    <a:lstStyle>
                      <a:lvl1pPr marL="0" algn="l" defTabSz="4388945" rtl="0" eaLnBrk="1" latinLnBrk="0" hangingPunct="1">
                        <a:defRPr sz="8640" kern="1200">
                          <a:solidFill>
                            <a:schemeClr val="tx1"/>
                          </a:solidFill>
                          <a:latin typeface="Calibri" panose="020F0502020204030204"/>
                        </a:defRPr>
                      </a:lvl1pPr>
                      <a:lvl2pPr marL="2194472" algn="l" defTabSz="4388945" rtl="0" eaLnBrk="1" latinLnBrk="0" hangingPunct="1">
                        <a:defRPr sz="8640" kern="1200">
                          <a:solidFill>
                            <a:schemeClr val="tx1"/>
                          </a:solidFill>
                          <a:latin typeface="Calibri" panose="020F0502020204030204"/>
                        </a:defRPr>
                      </a:lvl2pPr>
                      <a:lvl3pPr marL="4388945" algn="l" defTabSz="4388945" rtl="0" eaLnBrk="1" latinLnBrk="0" hangingPunct="1">
                        <a:defRPr sz="8640" kern="1200">
                          <a:solidFill>
                            <a:schemeClr val="tx1"/>
                          </a:solidFill>
                          <a:latin typeface="Calibri" panose="020F0502020204030204"/>
                        </a:defRPr>
                      </a:lvl3pPr>
                      <a:lvl4pPr marL="6583417" algn="l" defTabSz="4388945" rtl="0" eaLnBrk="1" latinLnBrk="0" hangingPunct="1">
                        <a:defRPr sz="8640" kern="1200">
                          <a:solidFill>
                            <a:schemeClr val="tx1"/>
                          </a:solidFill>
                          <a:latin typeface="Calibri" panose="020F0502020204030204"/>
                        </a:defRPr>
                      </a:lvl4pPr>
                      <a:lvl5pPr marL="8777888" algn="l" defTabSz="4388945" rtl="0" eaLnBrk="1" latinLnBrk="0" hangingPunct="1">
                        <a:defRPr sz="8640" kern="1200">
                          <a:solidFill>
                            <a:schemeClr val="tx1"/>
                          </a:solidFill>
                          <a:latin typeface="Calibri" panose="020F0502020204030204"/>
                        </a:defRPr>
                      </a:lvl5pPr>
                      <a:lvl6pPr marL="10972361" algn="l" defTabSz="4388945" rtl="0" eaLnBrk="1" latinLnBrk="0" hangingPunct="1">
                        <a:defRPr sz="8640" kern="1200">
                          <a:solidFill>
                            <a:schemeClr val="tx1"/>
                          </a:solidFill>
                          <a:latin typeface="Calibri" panose="020F0502020204030204"/>
                        </a:defRPr>
                      </a:lvl6pPr>
                      <a:lvl7pPr marL="13166833" algn="l" defTabSz="4388945" rtl="0" eaLnBrk="1" latinLnBrk="0" hangingPunct="1">
                        <a:defRPr sz="8640" kern="1200">
                          <a:solidFill>
                            <a:schemeClr val="tx1"/>
                          </a:solidFill>
                          <a:latin typeface="Calibri" panose="020F0502020204030204"/>
                        </a:defRPr>
                      </a:lvl7pPr>
                      <a:lvl8pPr marL="15361306" algn="l" defTabSz="4388945" rtl="0" eaLnBrk="1" latinLnBrk="0" hangingPunct="1">
                        <a:defRPr sz="8640" kern="1200">
                          <a:solidFill>
                            <a:schemeClr val="tx1"/>
                          </a:solidFill>
                          <a:latin typeface="Calibri" panose="020F0502020204030204"/>
                        </a:defRPr>
                      </a:lvl8pPr>
                      <a:lvl9pPr marL="17555778" algn="l" defTabSz="4388945" rtl="0" eaLnBrk="1" latinLnBrk="0" hangingPunct="1">
                        <a:defRPr sz="8640" kern="1200">
                          <a:solidFill>
                            <a:schemeClr val="tx1"/>
                          </a:solidFill>
                          <a:latin typeface="Calibri" panose="020F0502020204030204"/>
                        </a:defRPr>
                      </a:lvl9pPr>
                    </a:lstStyle>
                    <a:p>
                      <a:pPr marL="0" algn="ctr" defTabSz="914400" rtl="0" eaLnBrk="1" fontAlgn="b" latinLnBrk="0" hangingPunct="1"/>
                      <a:r>
                        <a:rPr lang="en-US" sz="1800" b="0" i="0" u="none" strike="noStrike" kern="1200" dirty="0">
                          <a:solidFill>
                            <a:srgbClr val="000000"/>
                          </a:solidFill>
                          <a:effectLst/>
                          <a:latin typeface="Times New Roman"/>
                          <a:ea typeface="+mn-ea"/>
                          <a:cs typeface="+mn-cs"/>
                        </a:rPr>
                        <a:t>Hourly combined forecasts</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6"/>
                  </a:ext>
                </a:extLst>
              </a:tr>
            </a:tbl>
          </a:graphicData>
        </a:graphic>
      </p:graphicFrame>
      <p:sp>
        <p:nvSpPr>
          <p:cNvPr id="120" name="Rectangle 119">
            <a:extLst>
              <a:ext uri="{FF2B5EF4-FFF2-40B4-BE49-F238E27FC236}">
                <a16:creationId xmlns:a16="http://schemas.microsoft.com/office/drawing/2014/main" id="{41131CF8-433C-4451-B337-61D3F7ECAE5C}"/>
              </a:ext>
            </a:extLst>
          </p:cNvPr>
          <p:cNvSpPr/>
          <p:nvPr/>
        </p:nvSpPr>
        <p:spPr>
          <a:xfrm>
            <a:off x="859009" y="31488280"/>
            <a:ext cx="11235495" cy="923330"/>
          </a:xfrm>
          <a:prstGeom prst="rect">
            <a:avLst/>
          </a:prstGeom>
        </p:spPr>
        <p:txBody>
          <a:bodyPr wrap="square">
            <a:spAutoFit/>
          </a:bodyPr>
          <a:lstStyle/>
          <a:p>
            <a:pPr algn="just"/>
            <a:r>
              <a:rPr lang="en-US" sz="1800" dirty="0">
                <a:latin typeface="Times New Roman" panose="02020603050405020304" pitchFamily="18" charset="0"/>
                <a:cs typeface="Times New Roman" panose="02020603050405020304" pitchFamily="18" charset="0"/>
              </a:rPr>
              <a:t>[Ref.1] R. Ulbricht, A. </a:t>
            </a:r>
            <a:r>
              <a:rPr lang="en-US" sz="1800" dirty="0" err="1">
                <a:latin typeface="Times New Roman" panose="02020603050405020304" pitchFamily="18" charset="0"/>
                <a:cs typeface="Times New Roman" panose="02020603050405020304" pitchFamily="18" charset="0"/>
              </a:rPr>
              <a:t>Thoß</a:t>
            </a:r>
            <a:r>
              <a:rPr lang="en-US" sz="1800" dirty="0">
                <a:latin typeface="Times New Roman" panose="02020603050405020304" pitchFamily="18" charset="0"/>
                <a:cs typeface="Times New Roman" panose="02020603050405020304" pitchFamily="18" charset="0"/>
              </a:rPr>
              <a:t>, H. </a:t>
            </a:r>
            <a:r>
              <a:rPr lang="en-US" sz="1800" dirty="0" err="1">
                <a:latin typeface="Times New Roman" panose="02020603050405020304" pitchFamily="18" charset="0"/>
                <a:cs typeface="Times New Roman" panose="02020603050405020304" pitchFamily="18" charset="0"/>
              </a:rPr>
              <a:t>Donker</a:t>
            </a:r>
            <a:r>
              <a:rPr lang="en-US" sz="1800" dirty="0">
                <a:latin typeface="Times New Roman" panose="02020603050405020304" pitchFamily="18" charset="0"/>
                <a:cs typeface="Times New Roman" panose="02020603050405020304" pitchFamily="18" charset="0"/>
              </a:rPr>
              <a:t>, G. </a:t>
            </a:r>
            <a:r>
              <a:rPr lang="en-US" sz="1800" dirty="0" err="1">
                <a:latin typeface="Times New Roman" panose="02020603050405020304" pitchFamily="18" charset="0"/>
                <a:cs typeface="Times New Roman" panose="02020603050405020304" pitchFamily="18" charset="0"/>
              </a:rPr>
              <a:t>Grafe</a:t>
            </a:r>
            <a:r>
              <a:rPr lang="en-US" sz="1800" dirty="0">
                <a:latin typeface="Times New Roman" panose="02020603050405020304" pitchFamily="18" charset="0"/>
                <a:cs typeface="Times New Roman" panose="02020603050405020304" pitchFamily="18" charset="0"/>
              </a:rPr>
              <a:t>, and W. Lehner, “Dealing with Uncertainty: An Empirical Study on the Relevance of Renewable Energy Forecasting Methods,” in In Data Analysis for Renewable Energy Integration, Springer, 2016</a:t>
            </a:r>
          </a:p>
        </p:txBody>
      </p:sp>
      <p:pic>
        <p:nvPicPr>
          <p:cNvPr id="107" name="Picture 106">
            <a:extLst>
              <a:ext uri="{FF2B5EF4-FFF2-40B4-BE49-F238E27FC236}">
                <a16:creationId xmlns:a16="http://schemas.microsoft.com/office/drawing/2014/main" id="{A504F329-A796-47B4-BDAE-45B898346F6F}"/>
              </a:ext>
            </a:extLst>
          </p:cNvPr>
          <p:cNvPicPr>
            <a:picLocks noChangeAspect="1"/>
          </p:cNvPicPr>
          <p:nvPr/>
        </p:nvPicPr>
        <p:blipFill rotWithShape="1">
          <a:blip r:embed="rId19"/>
          <a:srcRect l="1413" r="55109" b="18769"/>
          <a:stretch/>
        </p:blipFill>
        <p:spPr>
          <a:xfrm>
            <a:off x="30895381" y="19506620"/>
            <a:ext cx="9605724" cy="1826988"/>
          </a:xfrm>
          <a:prstGeom prst="rect">
            <a:avLst/>
          </a:prstGeom>
        </p:spPr>
      </p:pic>
    </p:spTree>
    <p:extLst>
      <p:ext uri="{BB962C8B-B14F-4D97-AF65-F5344CB8AC3E}">
        <p14:creationId xmlns:p14="http://schemas.microsoft.com/office/powerpoint/2010/main" val="32414871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IC_Poster_BOG_Template.potx" id="{8857A3FB-DFA2-4E5B-BA86-6BC7E34F8227}" vid="{E05424DE-88FE-4C49-9025-5CECC355C2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8806</TotalTime>
  <Words>1292</Words>
  <Application>Microsoft Office PowerPoint</Application>
  <PresentationFormat>Custom</PresentationFormat>
  <Paragraphs>163</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ＭＳ 明朝</vt:lpstr>
      <vt:lpstr>Arial</vt:lpstr>
      <vt:lpstr>Calibri</vt:lpstr>
      <vt:lpstr>Cambria</vt:lpstr>
      <vt:lpstr>Cambria Math</vt:lpstr>
      <vt:lpstr>Times New Roman</vt:lpstr>
      <vt:lpstr>Wingdings</vt:lpstr>
      <vt:lpstr>Office Theme</vt:lpstr>
      <vt:lpstr>PowerPoint Presentation</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Prasanth Sahu</dc:creator>
  <cp:lastModifiedBy>Mohamed Abuella</cp:lastModifiedBy>
  <cp:revision>267</cp:revision>
  <cp:lastPrinted>2017-04-09T22:05:56Z</cp:lastPrinted>
  <dcterms:created xsi:type="dcterms:W3CDTF">2015-01-22T21:35:08Z</dcterms:created>
  <dcterms:modified xsi:type="dcterms:W3CDTF">2018-05-25T00:07:02Z</dcterms:modified>
</cp:coreProperties>
</file>