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3"/>
  </p:notesMasterIdLst>
  <p:handoutMasterIdLst>
    <p:handoutMasterId r:id="rId4"/>
  </p:handoutMasterIdLst>
  <p:sldIdLst>
    <p:sldId id="257" r:id="rId2"/>
  </p:sldIdLst>
  <p:sldSz cx="43891200" cy="32918400"/>
  <p:notesSz cx="9296400" cy="6881813"/>
  <p:defaultTextStyle>
    <a:defPPr>
      <a:defRPr lang="en-US"/>
    </a:defPPr>
    <a:lvl1pPr marL="0" algn="l" defTabSz="3686713" rtl="0" eaLnBrk="1" latinLnBrk="0" hangingPunct="1">
      <a:defRPr sz="7258" kern="1200">
        <a:solidFill>
          <a:schemeClr val="tx1"/>
        </a:solidFill>
        <a:latin typeface="+mn-lt"/>
        <a:ea typeface="+mn-ea"/>
        <a:cs typeface="+mn-cs"/>
      </a:defRPr>
    </a:lvl1pPr>
    <a:lvl2pPr marL="1843356" algn="l" defTabSz="3686713" rtl="0" eaLnBrk="1" latinLnBrk="0" hangingPunct="1">
      <a:defRPr sz="7258" kern="1200">
        <a:solidFill>
          <a:schemeClr val="tx1"/>
        </a:solidFill>
        <a:latin typeface="+mn-lt"/>
        <a:ea typeface="+mn-ea"/>
        <a:cs typeface="+mn-cs"/>
      </a:defRPr>
    </a:lvl2pPr>
    <a:lvl3pPr marL="3686713" algn="l" defTabSz="3686713" rtl="0" eaLnBrk="1" latinLnBrk="0" hangingPunct="1">
      <a:defRPr sz="7258" kern="1200">
        <a:solidFill>
          <a:schemeClr val="tx1"/>
        </a:solidFill>
        <a:latin typeface="+mn-lt"/>
        <a:ea typeface="+mn-ea"/>
        <a:cs typeface="+mn-cs"/>
      </a:defRPr>
    </a:lvl3pPr>
    <a:lvl4pPr marL="5530069" algn="l" defTabSz="3686713" rtl="0" eaLnBrk="1" latinLnBrk="0" hangingPunct="1">
      <a:defRPr sz="7258" kern="1200">
        <a:solidFill>
          <a:schemeClr val="tx1"/>
        </a:solidFill>
        <a:latin typeface="+mn-lt"/>
        <a:ea typeface="+mn-ea"/>
        <a:cs typeface="+mn-cs"/>
      </a:defRPr>
    </a:lvl4pPr>
    <a:lvl5pPr marL="7373428" algn="l" defTabSz="3686713" rtl="0" eaLnBrk="1" latinLnBrk="0" hangingPunct="1">
      <a:defRPr sz="7258" kern="1200">
        <a:solidFill>
          <a:schemeClr val="tx1"/>
        </a:solidFill>
        <a:latin typeface="+mn-lt"/>
        <a:ea typeface="+mn-ea"/>
        <a:cs typeface="+mn-cs"/>
      </a:defRPr>
    </a:lvl5pPr>
    <a:lvl6pPr marL="9216784" algn="l" defTabSz="3686713" rtl="0" eaLnBrk="1" latinLnBrk="0" hangingPunct="1">
      <a:defRPr sz="7258" kern="1200">
        <a:solidFill>
          <a:schemeClr val="tx1"/>
        </a:solidFill>
        <a:latin typeface="+mn-lt"/>
        <a:ea typeface="+mn-ea"/>
        <a:cs typeface="+mn-cs"/>
      </a:defRPr>
    </a:lvl6pPr>
    <a:lvl7pPr marL="11060140" algn="l" defTabSz="3686713" rtl="0" eaLnBrk="1" latinLnBrk="0" hangingPunct="1">
      <a:defRPr sz="7258" kern="1200">
        <a:solidFill>
          <a:schemeClr val="tx1"/>
        </a:solidFill>
        <a:latin typeface="+mn-lt"/>
        <a:ea typeface="+mn-ea"/>
        <a:cs typeface="+mn-cs"/>
      </a:defRPr>
    </a:lvl7pPr>
    <a:lvl8pPr marL="12903497" algn="l" defTabSz="3686713" rtl="0" eaLnBrk="1" latinLnBrk="0" hangingPunct="1">
      <a:defRPr sz="7258" kern="1200">
        <a:solidFill>
          <a:schemeClr val="tx1"/>
        </a:solidFill>
        <a:latin typeface="+mn-lt"/>
        <a:ea typeface="+mn-ea"/>
        <a:cs typeface="+mn-cs"/>
      </a:defRPr>
    </a:lvl8pPr>
    <a:lvl9pPr marL="14746853" algn="l" defTabSz="3686713"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A5391B"/>
    <a:srgbClr val="CC99FF"/>
    <a:srgbClr val="FFCCCC"/>
    <a:srgbClr val="FA3652"/>
    <a:srgbClr val="1430BC"/>
    <a:srgbClr val="0000FF"/>
    <a:srgbClr val="FFFFFF"/>
    <a:srgbClr val="9900CC"/>
    <a:srgbClr val="E00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4" autoAdjust="0"/>
    <p:restoredTop sz="92308" autoAdjust="0"/>
  </p:normalViewPr>
  <p:slideViewPr>
    <p:cSldViewPr snapToGrid="0">
      <p:cViewPr>
        <p:scale>
          <a:sx n="17" d="100"/>
          <a:sy n="17" d="100"/>
        </p:scale>
        <p:origin x="374" y="5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notesViewPr>
    <p:cSldViewPr snapToGrid="0">
      <p:cViewPr varScale="1">
        <p:scale>
          <a:sx n="27" d="100"/>
          <a:sy n="27" d="100"/>
        </p:scale>
        <p:origin x="3996" y="1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buella\Dropbox\Mat_files\+RMSE_F_RR\Combine_NARX\Comparison_Class_Resul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396861329833771"/>
          <c:y val="0.15167403619964087"/>
          <c:w val="0.81339063867016625"/>
          <c:h val="0.6364344142497228"/>
        </c:manualLayout>
      </c:layout>
      <c:barChart>
        <c:barDir val="col"/>
        <c:grouping val="clustered"/>
        <c:varyColors val="0"/>
        <c:ser>
          <c:idx val="0"/>
          <c:order val="0"/>
          <c:tx>
            <c:strRef>
              <c:f>Comparison!$BM$16</c:f>
              <c:strCache>
                <c:ptCount val="1"/>
                <c:pt idx="0">
                  <c:v>Precision (%)</c:v>
                </c:pt>
              </c:strCache>
            </c:strRef>
          </c:tx>
          <c:spPr>
            <a:solidFill>
              <a:schemeClr val="accent1"/>
            </a:solidFill>
            <a:ln>
              <a:noFill/>
            </a:ln>
            <a:effectLst/>
          </c:spPr>
          <c:invertIfNegative val="0"/>
          <c:cat>
            <c:strRef>
              <c:f>Comparison!$BL$19:$BL$30</c:f>
              <c:strCache>
                <c:ptCount val="9"/>
                <c:pt idx="0">
                  <c:v>Naïve Bayes </c:v>
                </c:pt>
                <c:pt idx="1">
                  <c:v>LDC</c:v>
                </c:pt>
                <c:pt idx="2">
                  <c:v>DT</c:v>
                </c:pt>
                <c:pt idx="3">
                  <c:v>kNN</c:v>
                </c:pt>
                <c:pt idx="4">
                  <c:v>Logistic</c:v>
                </c:pt>
                <c:pt idx="5">
                  <c:v>RF-Classification</c:v>
                </c:pt>
                <c:pt idx="6">
                  <c:v>SVM</c:v>
                </c:pt>
                <c:pt idx="7">
                  <c:v>ANN</c:v>
                </c:pt>
                <c:pt idx="8">
                  <c:v>Combined Classifiers</c:v>
                </c:pt>
              </c:strCache>
            </c:strRef>
          </c:cat>
          <c:val>
            <c:numRef>
              <c:f>Comparison!$BM$19:$BM$38</c:f>
              <c:numCache>
                <c:formatCode>0%</c:formatCode>
                <c:ptCount val="9"/>
                <c:pt idx="0">
                  <c:v>0.62</c:v>
                </c:pt>
                <c:pt idx="1">
                  <c:v>0.65</c:v>
                </c:pt>
                <c:pt idx="2">
                  <c:v>0.72619047619047605</c:v>
                </c:pt>
                <c:pt idx="3">
                  <c:v>0.68493150684931503</c:v>
                </c:pt>
                <c:pt idx="4">
                  <c:v>0.79</c:v>
                </c:pt>
                <c:pt idx="5">
                  <c:v>0.79</c:v>
                </c:pt>
                <c:pt idx="6">
                  <c:v>0.77</c:v>
                </c:pt>
                <c:pt idx="7">
                  <c:v>0.7</c:v>
                </c:pt>
                <c:pt idx="8">
                  <c:v>0.79</c:v>
                </c:pt>
              </c:numCache>
            </c:numRef>
          </c:val>
          <c:extLst>
            <c:ext xmlns:c16="http://schemas.microsoft.com/office/drawing/2014/chart" uri="{C3380CC4-5D6E-409C-BE32-E72D297353CC}">
              <c16:uniqueId val="{00000000-0E24-44E2-BFF3-918B13807D10}"/>
            </c:ext>
          </c:extLst>
        </c:ser>
        <c:ser>
          <c:idx val="1"/>
          <c:order val="1"/>
          <c:tx>
            <c:strRef>
              <c:f>Comparison!$BN$16</c:f>
              <c:strCache>
                <c:ptCount val="1"/>
                <c:pt idx="0">
                  <c:v>Recall (%)</c:v>
                </c:pt>
              </c:strCache>
            </c:strRef>
          </c:tx>
          <c:spPr>
            <a:solidFill>
              <a:srgbClr val="FFC000"/>
            </a:solidFill>
            <a:ln>
              <a:noFill/>
            </a:ln>
            <a:effectLst/>
          </c:spPr>
          <c:invertIfNegative val="0"/>
          <c:cat>
            <c:strRef>
              <c:f>Comparison!$BL$19:$BL$30</c:f>
              <c:strCache>
                <c:ptCount val="9"/>
                <c:pt idx="0">
                  <c:v>Naïve Bayes </c:v>
                </c:pt>
                <c:pt idx="1">
                  <c:v>LDC</c:v>
                </c:pt>
                <c:pt idx="2">
                  <c:v>DT</c:v>
                </c:pt>
                <c:pt idx="3">
                  <c:v>kNN</c:v>
                </c:pt>
                <c:pt idx="4">
                  <c:v>Logistic</c:v>
                </c:pt>
                <c:pt idx="5">
                  <c:v>RF-Classification</c:v>
                </c:pt>
                <c:pt idx="6">
                  <c:v>SVM</c:v>
                </c:pt>
                <c:pt idx="7">
                  <c:v>ANN</c:v>
                </c:pt>
                <c:pt idx="8">
                  <c:v>Combined Classifiers</c:v>
                </c:pt>
              </c:strCache>
            </c:strRef>
          </c:cat>
          <c:val>
            <c:numRef>
              <c:f>Comparison!$BN$19:$BN$38</c:f>
              <c:numCache>
                <c:formatCode>0%</c:formatCode>
                <c:ptCount val="9"/>
                <c:pt idx="0">
                  <c:v>0.43209876543209874</c:v>
                </c:pt>
                <c:pt idx="1">
                  <c:v>0.39506172839506171</c:v>
                </c:pt>
                <c:pt idx="2">
                  <c:v>0.37654320987654322</c:v>
                </c:pt>
                <c:pt idx="3">
                  <c:v>0.30864197530864196</c:v>
                </c:pt>
                <c:pt idx="4">
                  <c:v>0.30246913580246915</c:v>
                </c:pt>
                <c:pt idx="5">
                  <c:v>0.43209876543209874</c:v>
                </c:pt>
                <c:pt idx="6">
                  <c:v>0.42592592592592593</c:v>
                </c:pt>
                <c:pt idx="7">
                  <c:v>0.37654320987654322</c:v>
                </c:pt>
                <c:pt idx="8">
                  <c:v>0.5</c:v>
                </c:pt>
              </c:numCache>
            </c:numRef>
          </c:val>
          <c:extLst>
            <c:ext xmlns:c16="http://schemas.microsoft.com/office/drawing/2014/chart" uri="{C3380CC4-5D6E-409C-BE32-E72D297353CC}">
              <c16:uniqueId val="{00000001-0E24-44E2-BFF3-918B13807D10}"/>
            </c:ext>
          </c:extLst>
        </c:ser>
        <c:ser>
          <c:idx val="2"/>
          <c:order val="2"/>
          <c:tx>
            <c:strRef>
              <c:f>Comparison!$BO$16</c:f>
              <c:strCache>
                <c:ptCount val="1"/>
                <c:pt idx="0">
                  <c:v>Balanced Precision (%)</c:v>
                </c:pt>
              </c:strCache>
            </c:strRef>
          </c:tx>
          <c:spPr>
            <a:solidFill>
              <a:schemeClr val="accent3"/>
            </a:solidFill>
            <a:ln>
              <a:noFill/>
            </a:ln>
            <a:effectLst/>
          </c:spPr>
          <c:invertIfNegative val="0"/>
          <c:cat>
            <c:strRef>
              <c:f>Comparison!$BL$19:$BL$30</c:f>
              <c:strCache>
                <c:ptCount val="9"/>
                <c:pt idx="0">
                  <c:v>Naïve Bayes </c:v>
                </c:pt>
                <c:pt idx="1">
                  <c:v>LDC</c:v>
                </c:pt>
                <c:pt idx="2">
                  <c:v>DT</c:v>
                </c:pt>
                <c:pt idx="3">
                  <c:v>kNN</c:v>
                </c:pt>
                <c:pt idx="4">
                  <c:v>Logistic</c:v>
                </c:pt>
                <c:pt idx="5">
                  <c:v>RF-Classification</c:v>
                </c:pt>
                <c:pt idx="6">
                  <c:v>SVM</c:v>
                </c:pt>
                <c:pt idx="7">
                  <c:v>ANN</c:v>
                </c:pt>
                <c:pt idx="8">
                  <c:v>Combined Classifiers</c:v>
                </c:pt>
              </c:strCache>
            </c:strRef>
          </c:cat>
          <c:val>
            <c:numRef>
              <c:f>Comparison!$BO$19:$BO$38</c:f>
              <c:numCache>
                <c:formatCode>0%</c:formatCode>
                <c:ptCount val="9"/>
                <c:pt idx="0">
                  <c:v>0.75</c:v>
                </c:pt>
                <c:pt idx="1">
                  <c:v>0.78</c:v>
                </c:pt>
                <c:pt idx="2">
                  <c:v>0.79561708601256598</c:v>
                </c:pt>
                <c:pt idx="3">
                  <c:v>0.78073573062453905</c:v>
                </c:pt>
                <c:pt idx="4">
                  <c:v>0.59</c:v>
                </c:pt>
                <c:pt idx="5">
                  <c:v>0.8</c:v>
                </c:pt>
                <c:pt idx="6">
                  <c:v>0.8</c:v>
                </c:pt>
                <c:pt idx="7">
                  <c:v>0.78</c:v>
                </c:pt>
                <c:pt idx="8">
                  <c:v>0.87</c:v>
                </c:pt>
              </c:numCache>
            </c:numRef>
          </c:val>
          <c:extLst>
            <c:ext xmlns:c16="http://schemas.microsoft.com/office/drawing/2014/chart" uri="{C3380CC4-5D6E-409C-BE32-E72D297353CC}">
              <c16:uniqueId val="{00000002-0E24-44E2-BFF3-918B13807D10}"/>
            </c:ext>
          </c:extLst>
        </c:ser>
        <c:ser>
          <c:idx val="3"/>
          <c:order val="3"/>
          <c:tx>
            <c:strRef>
              <c:f>Comparison!$BP$16</c:f>
              <c:strCache>
                <c:ptCount val="1"/>
                <c:pt idx="0">
                  <c:v> F1-Score </c:v>
                </c:pt>
              </c:strCache>
            </c:strRef>
          </c:tx>
          <c:spPr>
            <a:solidFill>
              <a:srgbClr val="92D050"/>
            </a:solidFill>
            <a:ln>
              <a:noFill/>
            </a:ln>
            <a:effectLst/>
          </c:spPr>
          <c:invertIfNegative val="0"/>
          <c:cat>
            <c:strRef>
              <c:f>Comparison!$BL$19:$BL$30</c:f>
              <c:strCache>
                <c:ptCount val="9"/>
                <c:pt idx="0">
                  <c:v>Naïve Bayes </c:v>
                </c:pt>
                <c:pt idx="1">
                  <c:v>LDC</c:v>
                </c:pt>
                <c:pt idx="2">
                  <c:v>DT</c:v>
                </c:pt>
                <c:pt idx="3">
                  <c:v>kNN</c:v>
                </c:pt>
                <c:pt idx="4">
                  <c:v>Logistic</c:v>
                </c:pt>
                <c:pt idx="5">
                  <c:v>RF-Classification</c:v>
                </c:pt>
                <c:pt idx="6">
                  <c:v>SVM</c:v>
                </c:pt>
                <c:pt idx="7">
                  <c:v>ANN</c:v>
                </c:pt>
                <c:pt idx="8">
                  <c:v>Combined Classifiers</c:v>
                </c:pt>
              </c:strCache>
            </c:strRef>
          </c:cat>
          <c:val>
            <c:numRef>
              <c:f>Comparison!$BP$19:$BP$38</c:f>
              <c:numCache>
                <c:formatCode>0%</c:formatCode>
                <c:ptCount val="9"/>
                <c:pt idx="0">
                  <c:v>0.50927012438394736</c:v>
                </c:pt>
                <c:pt idx="1">
                  <c:v>0.49143532191376266</c:v>
                </c:pt>
                <c:pt idx="2">
                  <c:v>0.49593495934959336</c:v>
                </c:pt>
                <c:pt idx="3">
                  <c:v>0.42553191489361702</c:v>
                </c:pt>
                <c:pt idx="4">
                  <c:v>0.4374505593852413</c:v>
                </c:pt>
                <c:pt idx="5">
                  <c:v>0.55864228709970698</c:v>
                </c:pt>
                <c:pt idx="6">
                  <c:v>0.54846701765252392</c:v>
                </c:pt>
                <c:pt idx="7">
                  <c:v>0.48967889908256873</c:v>
                </c:pt>
                <c:pt idx="8">
                  <c:v>0.6135782596345043</c:v>
                </c:pt>
              </c:numCache>
            </c:numRef>
          </c:val>
          <c:extLst>
            <c:ext xmlns:c16="http://schemas.microsoft.com/office/drawing/2014/chart" uri="{C3380CC4-5D6E-409C-BE32-E72D297353CC}">
              <c16:uniqueId val="{00000003-0E24-44E2-BFF3-918B13807D10}"/>
            </c:ext>
          </c:extLst>
        </c:ser>
        <c:ser>
          <c:idx val="4"/>
          <c:order val="4"/>
          <c:tx>
            <c:strRef>
              <c:f>Comparison!$BQ$18</c:f>
              <c:strCache>
                <c:ptCount val="1"/>
                <c:pt idx="0">
                  <c:v>Pad</c:v>
                </c:pt>
              </c:strCache>
            </c:strRef>
          </c:tx>
          <c:spPr>
            <a:solidFill>
              <a:schemeClr val="accent5"/>
            </a:solidFill>
            <a:ln>
              <a:noFill/>
            </a:ln>
            <a:effectLst/>
          </c:spPr>
          <c:invertIfNegative val="0"/>
          <c:cat>
            <c:strRef>
              <c:f>Comparison!$BL$19:$BL$30</c:f>
              <c:strCache>
                <c:ptCount val="9"/>
                <c:pt idx="0">
                  <c:v>Naïve Bayes </c:v>
                </c:pt>
                <c:pt idx="1">
                  <c:v>LDC</c:v>
                </c:pt>
                <c:pt idx="2">
                  <c:v>DT</c:v>
                </c:pt>
                <c:pt idx="3">
                  <c:v>kNN</c:v>
                </c:pt>
                <c:pt idx="4">
                  <c:v>Logistic</c:v>
                </c:pt>
                <c:pt idx="5">
                  <c:v>RF-Classification</c:v>
                </c:pt>
                <c:pt idx="6">
                  <c:v>SVM</c:v>
                </c:pt>
                <c:pt idx="7">
                  <c:v>ANN</c:v>
                </c:pt>
                <c:pt idx="8">
                  <c:v>Combined Classifiers</c:v>
                </c:pt>
              </c:strCache>
            </c:strRef>
          </c:cat>
          <c:val>
            <c:numRef>
              <c:f>Comparison!$BQ$22:$BQ$41</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4-0E24-44E2-BFF3-918B13807D10}"/>
            </c:ext>
          </c:extLst>
        </c:ser>
        <c:dLbls>
          <c:showLegendKey val="0"/>
          <c:showVal val="0"/>
          <c:showCatName val="0"/>
          <c:showSerName val="0"/>
          <c:showPercent val="0"/>
          <c:showBubbleSize val="0"/>
        </c:dLbls>
        <c:gapWidth val="219"/>
        <c:overlap val="-27"/>
        <c:axId val="500231784"/>
        <c:axId val="500231128"/>
      </c:barChart>
      <c:barChart>
        <c:barDir val="col"/>
        <c:grouping val="clustered"/>
        <c:varyColors val="0"/>
        <c:ser>
          <c:idx val="5"/>
          <c:order val="5"/>
          <c:tx>
            <c:strRef>
              <c:f>Comparison!$BR$18</c:f>
              <c:strCache>
                <c:ptCount val="1"/>
                <c:pt idx="0">
                  <c:v>Pad</c:v>
                </c:pt>
              </c:strCache>
            </c:strRef>
          </c:tx>
          <c:spPr>
            <a:solidFill>
              <a:schemeClr val="accent6"/>
            </a:solidFill>
            <a:ln>
              <a:noFill/>
            </a:ln>
            <a:effectLst/>
          </c:spPr>
          <c:invertIfNegative val="0"/>
          <c:cat>
            <c:strLit>
              <c:ptCount val="9"/>
              <c:pt idx="0">
                <c:v>4</c:v>
              </c:pt>
              <c:pt idx="1">
                <c:v>5</c:v>
              </c:pt>
              <c:pt idx="2">
                <c:v>6</c:v>
              </c:pt>
              <c:pt idx="3">
                <c:v>7</c:v>
              </c:pt>
              <c:pt idx="4">
                <c:v>8</c:v>
              </c:pt>
              <c:pt idx="5">
                <c:v>9</c:v>
              </c:pt>
              <c:pt idx="6">
                <c:v>10</c:v>
              </c:pt>
              <c:pt idx="7">
                <c:v>11</c:v>
              </c:pt>
              <c:pt idx="8">
                <c:v>12</c:v>
              </c:pt>
              <c:extLst>
                <c:ext xmlns:c15="http://schemas.microsoft.com/office/drawing/2012/chart" uri="{02D57815-91ED-43cb-92C2-25804820EDAC}">
                  <c15:autoCat val="1"/>
                </c:ext>
              </c:extLst>
            </c:strLit>
          </c:cat>
          <c:val>
            <c:numRef>
              <c:f>Comparison!$BR$22:$BR$41</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5-0E24-44E2-BFF3-918B13807D10}"/>
            </c:ext>
          </c:extLst>
        </c:ser>
        <c:ser>
          <c:idx val="6"/>
          <c:order val="6"/>
          <c:tx>
            <c:strRef>
              <c:f>Comparison!$BS$18</c:f>
              <c:strCache>
                <c:ptCount val="1"/>
                <c:pt idx="0">
                  <c:v>Pad</c:v>
                </c:pt>
              </c:strCache>
            </c:strRef>
          </c:tx>
          <c:spPr>
            <a:solidFill>
              <a:schemeClr val="accent1">
                <a:lumMod val="60000"/>
              </a:schemeClr>
            </a:solidFill>
            <a:ln>
              <a:noFill/>
            </a:ln>
            <a:effectLst/>
          </c:spPr>
          <c:invertIfNegative val="0"/>
          <c:cat>
            <c:strLit>
              <c:ptCount val="9"/>
              <c:pt idx="0">
                <c:v>4</c:v>
              </c:pt>
              <c:pt idx="1">
                <c:v>5</c:v>
              </c:pt>
              <c:pt idx="2">
                <c:v>6</c:v>
              </c:pt>
              <c:pt idx="3">
                <c:v>7</c:v>
              </c:pt>
              <c:pt idx="4">
                <c:v>8</c:v>
              </c:pt>
              <c:pt idx="5">
                <c:v>9</c:v>
              </c:pt>
              <c:pt idx="6">
                <c:v>10</c:v>
              </c:pt>
              <c:pt idx="7">
                <c:v>11</c:v>
              </c:pt>
              <c:pt idx="8">
                <c:v>12</c:v>
              </c:pt>
              <c:extLst>
                <c:ext xmlns:c15="http://schemas.microsoft.com/office/drawing/2012/chart" uri="{02D57815-91ED-43cb-92C2-25804820EDAC}">
                  <c15:autoCat val="1"/>
                </c:ext>
              </c:extLst>
            </c:strLit>
          </c:cat>
          <c:val>
            <c:numRef>
              <c:f>Comparison!$BS$22:$BS$41</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6-0E24-44E2-BFF3-918B13807D10}"/>
            </c:ext>
          </c:extLst>
        </c:ser>
        <c:ser>
          <c:idx val="7"/>
          <c:order val="7"/>
          <c:tx>
            <c:strRef>
              <c:f>Comparison!$BT$18</c:f>
              <c:strCache>
                <c:ptCount val="1"/>
                <c:pt idx="0">
                  <c:v>Pad</c:v>
                </c:pt>
              </c:strCache>
            </c:strRef>
          </c:tx>
          <c:spPr>
            <a:solidFill>
              <a:schemeClr val="accent2">
                <a:lumMod val="60000"/>
              </a:schemeClr>
            </a:solidFill>
            <a:ln>
              <a:noFill/>
            </a:ln>
            <a:effectLst/>
          </c:spPr>
          <c:invertIfNegative val="0"/>
          <c:cat>
            <c:strLit>
              <c:ptCount val="9"/>
              <c:pt idx="0">
                <c:v>4</c:v>
              </c:pt>
              <c:pt idx="1">
                <c:v>5</c:v>
              </c:pt>
              <c:pt idx="2">
                <c:v>6</c:v>
              </c:pt>
              <c:pt idx="3">
                <c:v>7</c:v>
              </c:pt>
              <c:pt idx="4">
                <c:v>8</c:v>
              </c:pt>
              <c:pt idx="5">
                <c:v>9</c:v>
              </c:pt>
              <c:pt idx="6">
                <c:v>10</c:v>
              </c:pt>
              <c:pt idx="7">
                <c:v>11</c:v>
              </c:pt>
              <c:pt idx="8">
                <c:v>12</c:v>
              </c:pt>
              <c:extLst>
                <c:ext xmlns:c15="http://schemas.microsoft.com/office/drawing/2012/chart" uri="{02D57815-91ED-43cb-92C2-25804820EDAC}">
                  <c15:autoCat val="1"/>
                </c:ext>
              </c:extLst>
            </c:strLit>
          </c:cat>
          <c:val>
            <c:numRef>
              <c:f>Comparison!$BT$22:$BT$41</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7-0E24-44E2-BFF3-918B13807D10}"/>
            </c:ext>
          </c:extLst>
        </c:ser>
        <c:ser>
          <c:idx val="8"/>
          <c:order val="8"/>
          <c:tx>
            <c:strRef>
              <c:f>Comparison!$BU$18</c:f>
              <c:strCache>
                <c:ptCount val="1"/>
                <c:pt idx="0">
                  <c:v>Pad</c:v>
                </c:pt>
              </c:strCache>
            </c:strRef>
          </c:tx>
          <c:spPr>
            <a:solidFill>
              <a:schemeClr val="accent3">
                <a:lumMod val="60000"/>
              </a:schemeClr>
            </a:solidFill>
            <a:ln>
              <a:noFill/>
            </a:ln>
            <a:effectLst/>
          </c:spPr>
          <c:invertIfNegative val="0"/>
          <c:cat>
            <c:strLit>
              <c:ptCount val="9"/>
              <c:pt idx="0">
                <c:v>4</c:v>
              </c:pt>
              <c:pt idx="1">
                <c:v>5</c:v>
              </c:pt>
              <c:pt idx="2">
                <c:v>6</c:v>
              </c:pt>
              <c:pt idx="3">
                <c:v>7</c:v>
              </c:pt>
              <c:pt idx="4">
                <c:v>8</c:v>
              </c:pt>
              <c:pt idx="5">
                <c:v>9</c:v>
              </c:pt>
              <c:pt idx="6">
                <c:v>10</c:v>
              </c:pt>
              <c:pt idx="7">
                <c:v>11</c:v>
              </c:pt>
              <c:pt idx="8">
                <c:v>12</c:v>
              </c:pt>
              <c:extLst>
                <c:ext xmlns:c15="http://schemas.microsoft.com/office/drawing/2012/chart" uri="{02D57815-91ED-43cb-92C2-25804820EDAC}">
                  <c15:autoCat val="1"/>
                </c:ext>
              </c:extLst>
            </c:strLit>
          </c:cat>
          <c:val>
            <c:numRef>
              <c:f>Comparison!$BU$22:$BU$41</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8-0E24-44E2-BFF3-918B13807D10}"/>
            </c:ext>
          </c:extLst>
        </c:ser>
        <c:ser>
          <c:idx val="9"/>
          <c:order val="9"/>
          <c:tx>
            <c:strRef>
              <c:f>Comparison!$BV$16</c:f>
              <c:strCache>
                <c:ptCount val="1"/>
                <c:pt idx="0">
                  <c:v>Diff(True-False)</c:v>
                </c:pt>
              </c:strCache>
            </c:strRef>
          </c:tx>
          <c:spPr>
            <a:solidFill>
              <a:srgbClr val="FF0000"/>
            </a:solidFill>
            <a:ln>
              <a:solidFill>
                <a:srgbClr val="FF0000"/>
              </a:solidFill>
            </a:ln>
            <a:effectLst/>
          </c:spPr>
          <c:invertIfNegative val="0"/>
          <c:dLbls>
            <c:dLbl>
              <c:idx val="0"/>
              <c:layout>
                <c:manualLayout>
                  <c:x val="4.1666666666666666E-3"/>
                  <c:y val="1.17850663721946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E24-44E2-BFF3-918B13807D10}"/>
                </c:ext>
              </c:extLst>
            </c:dLbl>
            <c:dLbl>
              <c:idx val="1"/>
              <c:layout>
                <c:manualLayout>
                  <c:x val="4.1666666666666666E-3"/>
                  <c:y val="8.838799779146000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0E24-44E2-BFF3-918B13807D10}"/>
                </c:ext>
              </c:extLst>
            </c:dLbl>
            <c:dLbl>
              <c:idx val="3"/>
              <c:layout>
                <c:manualLayout>
                  <c:x val="2.777777777777676E-3"/>
                  <c:y val="1.17850663721946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0E24-44E2-BFF3-918B13807D10}"/>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9"/>
              <c:pt idx="0">
                <c:v>4</c:v>
              </c:pt>
              <c:pt idx="1">
                <c:v>5</c:v>
              </c:pt>
              <c:pt idx="2">
                <c:v>6</c:v>
              </c:pt>
              <c:pt idx="3">
                <c:v>7</c:v>
              </c:pt>
              <c:pt idx="4">
                <c:v>8</c:v>
              </c:pt>
              <c:pt idx="5">
                <c:v>9</c:v>
              </c:pt>
              <c:pt idx="6">
                <c:v>10</c:v>
              </c:pt>
              <c:pt idx="7">
                <c:v>11</c:v>
              </c:pt>
              <c:pt idx="8">
                <c:v>12</c:v>
              </c:pt>
              <c:extLst>
                <c:ext xmlns:c15="http://schemas.microsoft.com/office/drawing/2012/chart" uri="{02D57815-91ED-43cb-92C2-25804820EDAC}">
                  <c15:autoCat val="1"/>
                </c:ext>
              </c:extLst>
            </c:strLit>
          </c:cat>
          <c:val>
            <c:numRef>
              <c:f>Comparison!$BV$19:$BV$38</c:f>
              <c:numCache>
                <c:formatCode>General</c:formatCode>
                <c:ptCount val="9"/>
                <c:pt idx="0">
                  <c:v>27</c:v>
                </c:pt>
                <c:pt idx="1">
                  <c:v>30</c:v>
                </c:pt>
                <c:pt idx="2">
                  <c:v>38</c:v>
                </c:pt>
                <c:pt idx="3">
                  <c:v>27</c:v>
                </c:pt>
                <c:pt idx="4">
                  <c:v>36</c:v>
                </c:pt>
                <c:pt idx="5">
                  <c:v>51</c:v>
                </c:pt>
                <c:pt idx="6">
                  <c:v>48</c:v>
                </c:pt>
                <c:pt idx="7">
                  <c:v>35</c:v>
                </c:pt>
                <c:pt idx="8">
                  <c:v>60</c:v>
                </c:pt>
              </c:numCache>
            </c:numRef>
          </c:val>
          <c:extLst>
            <c:ext xmlns:c16="http://schemas.microsoft.com/office/drawing/2014/chart" uri="{C3380CC4-5D6E-409C-BE32-E72D297353CC}">
              <c16:uniqueId val="{0000000C-0E24-44E2-BFF3-918B13807D10}"/>
            </c:ext>
          </c:extLst>
        </c:ser>
        <c:dLbls>
          <c:showLegendKey val="0"/>
          <c:showVal val="0"/>
          <c:showCatName val="0"/>
          <c:showSerName val="0"/>
          <c:showPercent val="0"/>
          <c:showBubbleSize val="0"/>
        </c:dLbls>
        <c:gapWidth val="219"/>
        <c:overlap val="-27"/>
        <c:axId val="538522048"/>
        <c:axId val="538549928"/>
      </c:barChart>
      <c:catAx>
        <c:axId val="500231784"/>
        <c:scaling>
          <c:orientation val="minMax"/>
        </c:scaling>
        <c:delete val="1"/>
        <c:axPos val="b"/>
        <c:numFmt formatCode="General" sourceLinked="1"/>
        <c:majorTickMark val="none"/>
        <c:minorTickMark val="none"/>
        <c:tickLblPos val="nextTo"/>
        <c:crossAx val="500231128"/>
        <c:crosses val="autoZero"/>
        <c:auto val="1"/>
        <c:lblAlgn val="ctr"/>
        <c:lblOffset val="100"/>
        <c:noMultiLvlLbl val="0"/>
      </c:catAx>
      <c:valAx>
        <c:axId val="500231128"/>
        <c:scaling>
          <c:orientation val="minMax"/>
          <c:max val="1"/>
        </c:scaling>
        <c:delete val="0"/>
        <c:axPos val="l"/>
        <c:title>
          <c:tx>
            <c:rich>
              <a:bodyPr rot="-54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800"/>
                  <a:t>Percentage (%)</a:t>
                </a:r>
              </a:p>
            </c:rich>
          </c:tx>
          <c:layout>
            <c:manualLayout>
              <c:xMode val="edge"/>
              <c:yMode val="edge"/>
              <c:x val="4.0832487179978408E-2"/>
              <c:y val="0.32414689301301602"/>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500231784"/>
        <c:crosses val="autoZero"/>
        <c:crossBetween val="between"/>
        <c:majorUnit val="0.1"/>
      </c:valAx>
      <c:valAx>
        <c:axId val="538549928"/>
        <c:scaling>
          <c:orientation val="minMax"/>
          <c:min val="0"/>
        </c:scaling>
        <c:delete val="0"/>
        <c:axPos val="r"/>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5400000" spcFirstLastPara="1" vertOverflow="ellipsis" vert="horz" wrap="square" anchor="ctr" anchorCtr="1"/>
              <a:lstStyle/>
              <a:p>
                <a:pPr>
                  <a:defRPr sz="16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r>
                  <a:rPr lang="en-US" sz="1600">
                    <a:solidFill>
                      <a:srgbClr val="FF0000"/>
                    </a:solidFill>
                  </a:rPr>
                  <a:t>Diff(True-False)</a:t>
                </a:r>
              </a:p>
            </c:rich>
          </c:tx>
          <c:layout>
            <c:manualLayout>
              <c:xMode val="edge"/>
              <c:yMode val="edge"/>
              <c:x val="0.96682556867891511"/>
              <c:y val="0.3368784421441397"/>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a:outerShdw blurRad="50800" sx="1000" sy="1000" algn="ctr" rotWithShape="0">
              <a:srgbClr val="FF0000"/>
            </a:outerShdw>
          </a:effectLst>
        </c:spPr>
        <c:txPr>
          <a:bodyPr rot="-180000" spcFirstLastPara="1" vertOverflow="ellipsis" wrap="square" anchor="ctr" anchorCtr="0"/>
          <a:lstStyle/>
          <a:p>
            <a:pPr>
              <a:defRPr sz="16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n-US"/>
          </a:p>
        </c:txPr>
        <c:crossAx val="538522048"/>
        <c:crosses val="max"/>
        <c:crossBetween val="between"/>
      </c:valAx>
      <c:catAx>
        <c:axId val="538522048"/>
        <c:scaling>
          <c:orientation val="minMax"/>
        </c:scaling>
        <c:delete val="1"/>
        <c:axPos val="b"/>
        <c:numFmt formatCode="General" sourceLinked="1"/>
        <c:majorTickMark val="out"/>
        <c:minorTickMark val="none"/>
        <c:tickLblPos val="nextTo"/>
        <c:crossAx val="538549928"/>
        <c:crosses val="autoZero"/>
        <c:auto val="1"/>
        <c:lblAlgn val="ctr"/>
        <c:lblOffset val="100"/>
        <c:noMultiLvlLbl val="0"/>
      </c:cat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egendEntry>
        <c:idx val="8"/>
        <c:delete val="1"/>
      </c:legendEntry>
      <c:layout>
        <c:manualLayout>
          <c:xMode val="edge"/>
          <c:yMode val="edge"/>
          <c:x val="9.266141732283463E-2"/>
          <c:y val="5.4076287425705354E-2"/>
          <c:w val="0.87236975065616795"/>
          <c:h val="5.7113028236063658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rtl="0">
        <a:defRPr sz="14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4028699" cy="345117"/>
          </a:xfrm>
          <a:prstGeom prst="rect">
            <a:avLst/>
          </a:prstGeom>
        </p:spPr>
        <p:txBody>
          <a:bodyPr vert="horz" lIns="29177" tIns="14589" rIns="29177" bIns="14589" rtlCol="0"/>
          <a:lstStyle>
            <a:lvl1pPr algn="l">
              <a:defRPr sz="400"/>
            </a:lvl1pPr>
          </a:lstStyle>
          <a:p>
            <a:endParaRPr lang="en-US" dirty="0"/>
          </a:p>
        </p:txBody>
      </p:sp>
      <p:sp>
        <p:nvSpPr>
          <p:cNvPr id="3" name="Date Placeholder 2"/>
          <p:cNvSpPr>
            <a:spLocks noGrp="1"/>
          </p:cNvSpPr>
          <p:nvPr>
            <p:ph type="dt" sz="quarter" idx="1"/>
          </p:nvPr>
        </p:nvSpPr>
        <p:spPr>
          <a:xfrm>
            <a:off x="5265589" y="1"/>
            <a:ext cx="4028699" cy="345117"/>
          </a:xfrm>
          <a:prstGeom prst="rect">
            <a:avLst/>
          </a:prstGeom>
        </p:spPr>
        <p:txBody>
          <a:bodyPr vert="horz" lIns="29177" tIns="14589" rIns="29177" bIns="14589" rtlCol="0"/>
          <a:lstStyle>
            <a:lvl1pPr algn="r">
              <a:defRPr sz="400"/>
            </a:lvl1pPr>
          </a:lstStyle>
          <a:p>
            <a:fld id="{E9AB3F08-1EAF-4303-8718-9013C07C6FAD}" type="datetimeFigureOut">
              <a:rPr lang="en-US" smtClean="0"/>
              <a:t>5/7/2018</a:t>
            </a:fld>
            <a:endParaRPr lang="en-US"/>
          </a:p>
        </p:txBody>
      </p:sp>
      <p:sp>
        <p:nvSpPr>
          <p:cNvPr id="4" name="Footer Placeholder 3"/>
          <p:cNvSpPr>
            <a:spLocks noGrp="1"/>
          </p:cNvSpPr>
          <p:nvPr>
            <p:ph type="ftr" sz="quarter" idx="2"/>
          </p:nvPr>
        </p:nvSpPr>
        <p:spPr>
          <a:xfrm>
            <a:off x="3" y="6536699"/>
            <a:ext cx="4028699" cy="345117"/>
          </a:xfrm>
          <a:prstGeom prst="rect">
            <a:avLst/>
          </a:prstGeom>
        </p:spPr>
        <p:txBody>
          <a:bodyPr vert="horz" lIns="29177" tIns="14589" rIns="29177" bIns="14589" rtlCol="0" anchor="b"/>
          <a:lstStyle>
            <a:lvl1pPr algn="l">
              <a:defRPr sz="400"/>
            </a:lvl1pPr>
          </a:lstStyle>
          <a:p>
            <a:endParaRPr lang="en-US"/>
          </a:p>
        </p:txBody>
      </p:sp>
      <p:sp>
        <p:nvSpPr>
          <p:cNvPr id="5" name="Slide Number Placeholder 4"/>
          <p:cNvSpPr>
            <a:spLocks noGrp="1"/>
          </p:cNvSpPr>
          <p:nvPr>
            <p:ph type="sldNum" sz="quarter" idx="3"/>
          </p:nvPr>
        </p:nvSpPr>
        <p:spPr>
          <a:xfrm>
            <a:off x="5265589" y="6536699"/>
            <a:ext cx="4028699" cy="345117"/>
          </a:xfrm>
          <a:prstGeom prst="rect">
            <a:avLst/>
          </a:prstGeom>
        </p:spPr>
        <p:txBody>
          <a:bodyPr vert="horz" lIns="29177" tIns="14589" rIns="29177" bIns="14589" rtlCol="0" anchor="b"/>
          <a:lstStyle>
            <a:lvl1pPr algn="r">
              <a:defRPr sz="400"/>
            </a:lvl1pPr>
          </a:lstStyle>
          <a:p>
            <a:fld id="{7A2252E0-A3F2-4886-8EEB-D90A80875A2C}" type="slidenum">
              <a:rPr lang="en-US" smtClean="0"/>
              <a:t>‹#›</a:t>
            </a:fld>
            <a:endParaRPr lang="en-US"/>
          </a:p>
        </p:txBody>
      </p:sp>
    </p:spTree>
    <p:extLst>
      <p:ext uri="{BB962C8B-B14F-4D97-AF65-F5344CB8AC3E}">
        <p14:creationId xmlns:p14="http://schemas.microsoft.com/office/powerpoint/2010/main" val="435348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4028440" cy="345286"/>
          </a:xfrm>
          <a:prstGeom prst="rect">
            <a:avLst/>
          </a:prstGeom>
        </p:spPr>
        <p:txBody>
          <a:bodyPr vert="horz" lIns="92506" tIns="46253" rIns="92506" bIns="46253" rtlCol="0"/>
          <a:lstStyle>
            <a:lvl1pPr algn="l">
              <a:defRPr sz="1200"/>
            </a:lvl1pPr>
          </a:lstStyle>
          <a:p>
            <a:endParaRPr lang="en-US"/>
          </a:p>
        </p:txBody>
      </p:sp>
      <p:sp>
        <p:nvSpPr>
          <p:cNvPr id="3" name="Date Placeholder 2"/>
          <p:cNvSpPr>
            <a:spLocks noGrp="1"/>
          </p:cNvSpPr>
          <p:nvPr>
            <p:ph type="dt" idx="1"/>
          </p:nvPr>
        </p:nvSpPr>
        <p:spPr>
          <a:xfrm>
            <a:off x="5265814" y="3"/>
            <a:ext cx="4028440" cy="345286"/>
          </a:xfrm>
          <a:prstGeom prst="rect">
            <a:avLst/>
          </a:prstGeom>
        </p:spPr>
        <p:txBody>
          <a:bodyPr vert="horz" lIns="92506" tIns="46253" rIns="92506" bIns="46253" rtlCol="0"/>
          <a:lstStyle>
            <a:lvl1pPr algn="r">
              <a:defRPr sz="1200"/>
            </a:lvl1pPr>
          </a:lstStyle>
          <a:p>
            <a:fld id="{6FC27A8E-037E-41E2-A6CF-B7D7A3141345}" type="datetimeFigureOut">
              <a:rPr lang="en-US" smtClean="0"/>
              <a:t>5/7/2018</a:t>
            </a:fld>
            <a:endParaRPr lang="en-US"/>
          </a:p>
        </p:txBody>
      </p:sp>
      <p:sp>
        <p:nvSpPr>
          <p:cNvPr id="4" name="Slide Image Placeholder 3"/>
          <p:cNvSpPr>
            <a:spLocks noGrp="1" noRot="1" noChangeAspect="1"/>
          </p:cNvSpPr>
          <p:nvPr>
            <p:ph type="sldImg" idx="2"/>
          </p:nvPr>
        </p:nvSpPr>
        <p:spPr>
          <a:xfrm>
            <a:off x="3100388" y="860425"/>
            <a:ext cx="3095625" cy="2322513"/>
          </a:xfrm>
          <a:prstGeom prst="rect">
            <a:avLst/>
          </a:prstGeom>
          <a:noFill/>
          <a:ln w="12700">
            <a:solidFill>
              <a:prstClr val="black"/>
            </a:solidFill>
          </a:ln>
        </p:spPr>
        <p:txBody>
          <a:bodyPr vert="horz" lIns="92506" tIns="46253" rIns="92506" bIns="46253" rtlCol="0" anchor="ctr"/>
          <a:lstStyle/>
          <a:p>
            <a:endParaRPr lang="en-US"/>
          </a:p>
        </p:txBody>
      </p:sp>
      <p:sp>
        <p:nvSpPr>
          <p:cNvPr id="5" name="Notes Placeholder 4"/>
          <p:cNvSpPr>
            <a:spLocks noGrp="1"/>
          </p:cNvSpPr>
          <p:nvPr>
            <p:ph type="body" sz="quarter" idx="3"/>
          </p:nvPr>
        </p:nvSpPr>
        <p:spPr>
          <a:xfrm>
            <a:off x="929640" y="3311873"/>
            <a:ext cx="7437120" cy="2709712"/>
          </a:xfrm>
          <a:prstGeom prst="rect">
            <a:avLst/>
          </a:prstGeom>
        </p:spPr>
        <p:txBody>
          <a:bodyPr vert="horz" lIns="92506" tIns="46253" rIns="92506" bIns="4625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6536529"/>
            <a:ext cx="4028440" cy="345285"/>
          </a:xfrm>
          <a:prstGeom prst="rect">
            <a:avLst/>
          </a:prstGeom>
        </p:spPr>
        <p:txBody>
          <a:bodyPr vert="horz" lIns="92506" tIns="46253" rIns="92506" bIns="46253" rtlCol="0" anchor="b"/>
          <a:lstStyle>
            <a:lvl1pPr algn="l">
              <a:defRPr sz="1200"/>
            </a:lvl1pPr>
          </a:lstStyle>
          <a:p>
            <a:endParaRPr lang="en-US"/>
          </a:p>
        </p:txBody>
      </p:sp>
      <p:sp>
        <p:nvSpPr>
          <p:cNvPr id="7" name="Slide Number Placeholder 6"/>
          <p:cNvSpPr>
            <a:spLocks noGrp="1"/>
          </p:cNvSpPr>
          <p:nvPr>
            <p:ph type="sldNum" sz="quarter" idx="5"/>
          </p:nvPr>
        </p:nvSpPr>
        <p:spPr>
          <a:xfrm>
            <a:off x="5265814" y="6536529"/>
            <a:ext cx="4028440" cy="345285"/>
          </a:xfrm>
          <a:prstGeom prst="rect">
            <a:avLst/>
          </a:prstGeom>
        </p:spPr>
        <p:txBody>
          <a:bodyPr vert="horz" lIns="92506" tIns="46253" rIns="92506" bIns="46253" rtlCol="0" anchor="b"/>
          <a:lstStyle>
            <a:lvl1pPr algn="r">
              <a:defRPr sz="1200"/>
            </a:lvl1pPr>
          </a:lstStyle>
          <a:p>
            <a:fld id="{579F0AC6-7F20-49A0-A98C-20760C03A456}" type="slidenum">
              <a:rPr lang="en-US" smtClean="0"/>
              <a:t>‹#›</a:t>
            </a:fld>
            <a:endParaRPr lang="en-US"/>
          </a:p>
        </p:txBody>
      </p:sp>
    </p:spTree>
    <p:extLst>
      <p:ext uri="{BB962C8B-B14F-4D97-AF65-F5344CB8AC3E}">
        <p14:creationId xmlns:p14="http://schemas.microsoft.com/office/powerpoint/2010/main" val="1805071535"/>
      </p:ext>
    </p:extLst>
  </p:cSld>
  <p:clrMap bg1="lt1" tx1="dk1" bg2="lt2" tx2="dk2" accent1="accent1" accent2="accent2" accent3="accent3" accent4="accent4" accent5="accent5" accent6="accent6" hlink="hlink" folHlink="folHlink"/>
  <p:notesStyle>
    <a:lvl1pPr marL="0" algn="l" defTabSz="3686713" rtl="0" eaLnBrk="1" latinLnBrk="0" hangingPunct="1">
      <a:defRPr sz="4838" kern="1200">
        <a:solidFill>
          <a:schemeClr val="tx1"/>
        </a:solidFill>
        <a:latin typeface="+mn-lt"/>
        <a:ea typeface="+mn-ea"/>
        <a:cs typeface="+mn-cs"/>
      </a:defRPr>
    </a:lvl1pPr>
    <a:lvl2pPr marL="1843356" algn="l" defTabSz="3686713" rtl="0" eaLnBrk="1" latinLnBrk="0" hangingPunct="1">
      <a:defRPr sz="4838" kern="1200">
        <a:solidFill>
          <a:schemeClr val="tx1"/>
        </a:solidFill>
        <a:latin typeface="+mn-lt"/>
        <a:ea typeface="+mn-ea"/>
        <a:cs typeface="+mn-cs"/>
      </a:defRPr>
    </a:lvl2pPr>
    <a:lvl3pPr marL="3686713" algn="l" defTabSz="3686713" rtl="0" eaLnBrk="1" latinLnBrk="0" hangingPunct="1">
      <a:defRPr sz="4838" kern="1200">
        <a:solidFill>
          <a:schemeClr val="tx1"/>
        </a:solidFill>
        <a:latin typeface="+mn-lt"/>
        <a:ea typeface="+mn-ea"/>
        <a:cs typeface="+mn-cs"/>
      </a:defRPr>
    </a:lvl3pPr>
    <a:lvl4pPr marL="5530069" algn="l" defTabSz="3686713" rtl="0" eaLnBrk="1" latinLnBrk="0" hangingPunct="1">
      <a:defRPr sz="4838" kern="1200">
        <a:solidFill>
          <a:schemeClr val="tx1"/>
        </a:solidFill>
        <a:latin typeface="+mn-lt"/>
        <a:ea typeface="+mn-ea"/>
        <a:cs typeface="+mn-cs"/>
      </a:defRPr>
    </a:lvl4pPr>
    <a:lvl5pPr marL="7373428" algn="l" defTabSz="3686713" rtl="0" eaLnBrk="1" latinLnBrk="0" hangingPunct="1">
      <a:defRPr sz="4838" kern="1200">
        <a:solidFill>
          <a:schemeClr val="tx1"/>
        </a:solidFill>
        <a:latin typeface="+mn-lt"/>
        <a:ea typeface="+mn-ea"/>
        <a:cs typeface="+mn-cs"/>
      </a:defRPr>
    </a:lvl5pPr>
    <a:lvl6pPr marL="9216784" algn="l" defTabSz="3686713" rtl="0" eaLnBrk="1" latinLnBrk="0" hangingPunct="1">
      <a:defRPr sz="4838" kern="1200">
        <a:solidFill>
          <a:schemeClr val="tx1"/>
        </a:solidFill>
        <a:latin typeface="+mn-lt"/>
        <a:ea typeface="+mn-ea"/>
        <a:cs typeface="+mn-cs"/>
      </a:defRPr>
    </a:lvl6pPr>
    <a:lvl7pPr marL="11060140" algn="l" defTabSz="3686713" rtl="0" eaLnBrk="1" latinLnBrk="0" hangingPunct="1">
      <a:defRPr sz="4838" kern="1200">
        <a:solidFill>
          <a:schemeClr val="tx1"/>
        </a:solidFill>
        <a:latin typeface="+mn-lt"/>
        <a:ea typeface="+mn-ea"/>
        <a:cs typeface="+mn-cs"/>
      </a:defRPr>
    </a:lvl7pPr>
    <a:lvl8pPr marL="12903497" algn="l" defTabSz="3686713" rtl="0" eaLnBrk="1" latinLnBrk="0" hangingPunct="1">
      <a:defRPr sz="4838" kern="1200">
        <a:solidFill>
          <a:schemeClr val="tx1"/>
        </a:solidFill>
        <a:latin typeface="+mn-lt"/>
        <a:ea typeface="+mn-ea"/>
        <a:cs typeface="+mn-cs"/>
      </a:defRPr>
    </a:lvl8pPr>
    <a:lvl9pPr marL="14746853" algn="l" defTabSz="3686713"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2"/>
          <p:cNvSpPr>
            <a:spLocks noGrp="1"/>
          </p:cNvSpPr>
          <p:nvPr>
            <p:ph type="body" sz="quarter" idx="15" hasCustomPrompt="1"/>
          </p:nvPr>
        </p:nvSpPr>
        <p:spPr>
          <a:xfrm>
            <a:off x="953951" y="15538595"/>
            <a:ext cx="10217635" cy="993497"/>
          </a:xfrm>
          <a:prstGeom prst="rect">
            <a:avLst/>
          </a:prstGeom>
        </p:spPr>
        <p:txBody>
          <a:bodyPr/>
          <a:lstStyle>
            <a:lvl1pPr marL="0" indent="0" algn="ctr">
              <a:lnSpc>
                <a:spcPct val="100000"/>
              </a:lnSpc>
              <a:buNone/>
              <a:defRPr sz="4800" b="1">
                <a:solidFill>
                  <a:srgbClr val="006600"/>
                </a:solidFill>
              </a:defRPr>
            </a:lvl1pPr>
            <a:lvl5pPr marL="8777888" indent="0">
              <a:buNone/>
              <a:defRPr/>
            </a:lvl5pPr>
          </a:lstStyle>
          <a:p>
            <a:pPr lvl="0"/>
            <a:r>
              <a:rPr lang="en-US" dirty="0"/>
              <a:t>Introduction</a:t>
            </a:r>
          </a:p>
        </p:txBody>
      </p:sp>
      <p:sp>
        <p:nvSpPr>
          <p:cNvPr id="11" name="Text Placeholder 4"/>
          <p:cNvSpPr>
            <a:spLocks noGrp="1"/>
          </p:cNvSpPr>
          <p:nvPr>
            <p:ph type="body" sz="quarter" idx="16"/>
          </p:nvPr>
        </p:nvSpPr>
        <p:spPr>
          <a:xfrm>
            <a:off x="953949" y="16611607"/>
            <a:ext cx="10217635" cy="11575775"/>
          </a:xfrm>
          <a:prstGeom prst="rect">
            <a:avLst/>
          </a:prstGeom>
        </p:spPr>
        <p:txBody>
          <a:bodyPr/>
          <a:lstStyle>
            <a:lvl1pPr marL="0" indent="0">
              <a:lnSpc>
                <a:spcPct val="100000"/>
              </a:lnSpc>
              <a:spcBef>
                <a:spcPts val="0"/>
              </a:spcBef>
              <a:buNone/>
              <a:defRPr sz="2800" baseline="0">
                <a:solidFill>
                  <a:schemeClr val="tx1"/>
                </a:solidFill>
              </a:defRPr>
            </a:lvl1pPr>
          </a:lstStyle>
          <a:p>
            <a:pPr lvl="0"/>
            <a:endParaRPr lang="en-US" dirty="0"/>
          </a:p>
        </p:txBody>
      </p:sp>
      <p:sp>
        <p:nvSpPr>
          <p:cNvPr id="13" name="Text Placeholder 4"/>
          <p:cNvSpPr>
            <a:spLocks noGrp="1"/>
          </p:cNvSpPr>
          <p:nvPr>
            <p:ph type="body" sz="quarter" idx="18" hasCustomPrompt="1"/>
          </p:nvPr>
        </p:nvSpPr>
        <p:spPr>
          <a:xfrm>
            <a:off x="1335891" y="30961401"/>
            <a:ext cx="10217635" cy="1296754"/>
          </a:xfrm>
          <a:prstGeom prst="rect">
            <a:avLst/>
          </a:prstGeom>
        </p:spPr>
        <p:txBody>
          <a:bodyPr/>
          <a:lstStyle>
            <a:lvl1pPr marL="0" indent="0">
              <a:lnSpc>
                <a:spcPct val="100000"/>
              </a:lnSpc>
              <a:spcBef>
                <a:spcPts val="0"/>
              </a:spcBef>
              <a:buNone/>
              <a:defRPr sz="2800" baseline="0">
                <a:solidFill>
                  <a:schemeClr val="tx1"/>
                </a:solidFill>
              </a:defRPr>
            </a:lvl1pPr>
          </a:lstStyle>
          <a:p>
            <a:pPr lvl="0"/>
            <a:r>
              <a:rPr lang="en-US" dirty="0"/>
              <a:t>Type your Acknowledgments here</a:t>
            </a:r>
          </a:p>
        </p:txBody>
      </p:sp>
      <p:sp>
        <p:nvSpPr>
          <p:cNvPr id="14" name="Text Placeholder 2"/>
          <p:cNvSpPr>
            <a:spLocks noGrp="1"/>
          </p:cNvSpPr>
          <p:nvPr>
            <p:ph type="body" sz="quarter" idx="19" hasCustomPrompt="1"/>
          </p:nvPr>
        </p:nvSpPr>
        <p:spPr>
          <a:xfrm>
            <a:off x="9730105" y="21649833"/>
            <a:ext cx="20415284" cy="993499"/>
          </a:xfrm>
          <a:prstGeom prst="rect">
            <a:avLst/>
          </a:prstGeom>
        </p:spPr>
        <p:txBody>
          <a:bodyPr/>
          <a:lstStyle>
            <a:lvl1pPr marL="0" indent="0" algn="ctr">
              <a:lnSpc>
                <a:spcPct val="100000"/>
              </a:lnSpc>
              <a:buNone/>
              <a:defRPr sz="4800" b="1">
                <a:solidFill>
                  <a:srgbClr val="006600"/>
                </a:solidFill>
              </a:defRPr>
            </a:lvl1pPr>
            <a:lvl5pPr marL="8777888" indent="0">
              <a:buNone/>
              <a:defRPr/>
            </a:lvl5pPr>
          </a:lstStyle>
          <a:p>
            <a:pPr lvl="0"/>
            <a:r>
              <a:rPr lang="en-US" dirty="0"/>
              <a:t>Methodology</a:t>
            </a:r>
          </a:p>
        </p:txBody>
      </p:sp>
      <p:sp>
        <p:nvSpPr>
          <p:cNvPr id="16" name="Text Placeholder 2"/>
          <p:cNvSpPr>
            <a:spLocks noGrp="1"/>
          </p:cNvSpPr>
          <p:nvPr>
            <p:ph type="body" sz="quarter" idx="21" hasCustomPrompt="1"/>
          </p:nvPr>
        </p:nvSpPr>
        <p:spPr>
          <a:xfrm>
            <a:off x="29723763" y="5481186"/>
            <a:ext cx="10177876" cy="993499"/>
          </a:xfrm>
          <a:prstGeom prst="rect">
            <a:avLst/>
          </a:prstGeom>
        </p:spPr>
        <p:txBody>
          <a:bodyPr/>
          <a:lstStyle>
            <a:lvl1pPr marL="0" indent="0" algn="ctr">
              <a:lnSpc>
                <a:spcPct val="100000"/>
              </a:lnSpc>
              <a:buNone/>
              <a:defRPr sz="4800" b="1">
                <a:solidFill>
                  <a:srgbClr val="006600"/>
                </a:solidFill>
              </a:defRPr>
            </a:lvl1pPr>
            <a:lvl5pPr marL="8777888" indent="0">
              <a:buNone/>
              <a:defRPr/>
            </a:lvl5pPr>
          </a:lstStyle>
          <a:p>
            <a:pPr lvl="0"/>
            <a:r>
              <a:rPr lang="en-US" dirty="0"/>
              <a:t>Simulation Results</a:t>
            </a:r>
          </a:p>
        </p:txBody>
      </p:sp>
      <p:sp>
        <p:nvSpPr>
          <p:cNvPr id="18" name="Text Placeholder 2"/>
          <p:cNvSpPr>
            <a:spLocks noGrp="1"/>
          </p:cNvSpPr>
          <p:nvPr>
            <p:ph type="body" sz="quarter" idx="23" hasCustomPrompt="1"/>
          </p:nvPr>
        </p:nvSpPr>
        <p:spPr>
          <a:xfrm>
            <a:off x="953951" y="6202437"/>
            <a:ext cx="10217635" cy="993499"/>
          </a:xfrm>
          <a:prstGeom prst="rect">
            <a:avLst/>
          </a:prstGeom>
        </p:spPr>
        <p:txBody>
          <a:bodyPr/>
          <a:lstStyle>
            <a:lvl1pPr marL="0" indent="0" algn="ctr">
              <a:lnSpc>
                <a:spcPct val="100000"/>
              </a:lnSpc>
              <a:buNone/>
              <a:defRPr sz="4800" b="1">
                <a:solidFill>
                  <a:srgbClr val="006600"/>
                </a:solidFill>
              </a:defRPr>
            </a:lvl1pPr>
            <a:lvl5pPr marL="8777888" indent="0">
              <a:buNone/>
              <a:defRPr/>
            </a:lvl5pPr>
          </a:lstStyle>
          <a:p>
            <a:pPr lvl="0"/>
            <a:r>
              <a:rPr lang="en-US" dirty="0"/>
              <a:t>Abstract</a:t>
            </a:r>
          </a:p>
        </p:txBody>
      </p:sp>
      <p:sp>
        <p:nvSpPr>
          <p:cNvPr id="22" name="Text Placeholder 2"/>
          <p:cNvSpPr>
            <a:spLocks noGrp="1"/>
          </p:cNvSpPr>
          <p:nvPr>
            <p:ph type="body" sz="quarter" idx="26" hasCustomPrompt="1"/>
          </p:nvPr>
        </p:nvSpPr>
        <p:spPr>
          <a:xfrm>
            <a:off x="30209494" y="18220428"/>
            <a:ext cx="9399932" cy="993499"/>
          </a:xfrm>
          <a:prstGeom prst="rect">
            <a:avLst/>
          </a:prstGeom>
        </p:spPr>
        <p:txBody>
          <a:bodyPr/>
          <a:lstStyle>
            <a:lvl1pPr marL="0" indent="0" algn="ctr">
              <a:lnSpc>
                <a:spcPct val="100000"/>
              </a:lnSpc>
              <a:buNone/>
              <a:defRPr sz="4800" b="1" baseline="0">
                <a:solidFill>
                  <a:srgbClr val="006600"/>
                </a:solidFill>
              </a:defRPr>
            </a:lvl1pPr>
            <a:lvl5pPr marL="8777888" indent="0">
              <a:buNone/>
              <a:defRPr/>
            </a:lvl5pPr>
          </a:lstStyle>
          <a:p>
            <a:pPr lvl="0"/>
            <a:r>
              <a:rPr lang="en-US" dirty="0"/>
              <a:t>Comparative Analysis</a:t>
            </a:r>
          </a:p>
        </p:txBody>
      </p:sp>
      <p:sp>
        <p:nvSpPr>
          <p:cNvPr id="24" name="Picture Placeholder 23"/>
          <p:cNvSpPr>
            <a:spLocks noGrp="1"/>
          </p:cNvSpPr>
          <p:nvPr>
            <p:ph type="pic" sz="quarter" idx="27" hasCustomPrompt="1"/>
          </p:nvPr>
        </p:nvSpPr>
        <p:spPr>
          <a:xfrm>
            <a:off x="14233079" y="27352992"/>
            <a:ext cx="6996803" cy="2610502"/>
          </a:xfrm>
          <a:prstGeom prst="rect">
            <a:avLst/>
          </a:prstGeom>
        </p:spPr>
        <p:txBody>
          <a:bodyPr/>
          <a:lstStyle>
            <a:lvl1pPr marL="0" indent="0">
              <a:buNone/>
              <a:defRPr sz="4800"/>
            </a:lvl1pPr>
          </a:lstStyle>
          <a:p>
            <a:r>
              <a:rPr lang="en-US" dirty="0"/>
              <a:t>You can add pictures here</a:t>
            </a:r>
          </a:p>
        </p:txBody>
      </p:sp>
      <p:sp>
        <p:nvSpPr>
          <p:cNvPr id="25" name="Text Placeholder 4"/>
          <p:cNvSpPr>
            <a:spLocks noGrp="1"/>
          </p:cNvSpPr>
          <p:nvPr>
            <p:ph type="body" sz="quarter" idx="28" hasCustomPrompt="1"/>
          </p:nvPr>
        </p:nvSpPr>
        <p:spPr>
          <a:xfrm>
            <a:off x="947323" y="7229065"/>
            <a:ext cx="10217635" cy="7832035"/>
          </a:xfrm>
          <a:prstGeom prst="rect">
            <a:avLst/>
          </a:prstGeom>
        </p:spPr>
        <p:txBody>
          <a:bodyPr/>
          <a:lstStyle>
            <a:lvl1pPr marL="0" indent="0">
              <a:lnSpc>
                <a:spcPct val="100000"/>
              </a:lnSpc>
              <a:spcBef>
                <a:spcPts val="0"/>
              </a:spcBef>
              <a:buNone/>
              <a:defRPr sz="2800" baseline="0">
                <a:solidFill>
                  <a:schemeClr val="tx1"/>
                </a:solidFill>
              </a:defRPr>
            </a:lvl1pPr>
          </a:lstStyle>
          <a:p>
            <a:pPr lvl="0"/>
            <a:r>
              <a:rPr lang="en-US" dirty="0"/>
              <a:t>You can change the title of the section</a:t>
            </a:r>
          </a:p>
          <a:p>
            <a:pPr lvl="0"/>
            <a:r>
              <a:rPr lang="en-US" dirty="0"/>
              <a:t>Type your abstract here</a:t>
            </a:r>
          </a:p>
        </p:txBody>
      </p:sp>
      <p:sp>
        <p:nvSpPr>
          <p:cNvPr id="6" name="Text Placeholder 5"/>
          <p:cNvSpPr>
            <a:spLocks noGrp="1"/>
          </p:cNvSpPr>
          <p:nvPr>
            <p:ph type="body" sz="quarter" idx="29" hasCustomPrompt="1"/>
          </p:nvPr>
        </p:nvSpPr>
        <p:spPr>
          <a:xfrm>
            <a:off x="829761" y="2823414"/>
            <a:ext cx="32441339" cy="2225675"/>
          </a:xfrm>
          <a:prstGeom prst="rect">
            <a:avLst/>
          </a:prstGeom>
        </p:spPr>
        <p:txBody>
          <a:bodyPr numCol="3"/>
          <a:lstStyle>
            <a:lvl1pPr marL="0" indent="0" algn="ctr">
              <a:lnSpc>
                <a:spcPct val="100000"/>
              </a:lnSpc>
              <a:spcBef>
                <a:spcPts val="0"/>
              </a:spcBef>
              <a:buNone/>
              <a:defRPr sz="4000" baseline="0"/>
            </a:lvl1pPr>
          </a:lstStyle>
          <a:p>
            <a:pPr lvl="0"/>
            <a:r>
              <a:rPr lang="en-US" dirty="0"/>
              <a:t>Name</a:t>
            </a:r>
          </a:p>
          <a:p>
            <a:pPr lvl="0"/>
            <a:r>
              <a:rPr lang="en-US" dirty="0"/>
              <a:t>Department</a:t>
            </a:r>
          </a:p>
          <a:p>
            <a:pPr lvl="0"/>
            <a:r>
              <a:rPr lang="en-US" dirty="0"/>
              <a:t>E-mail/Contact Information</a:t>
            </a:r>
          </a:p>
          <a:p>
            <a:pPr lvl="0"/>
            <a:r>
              <a:rPr lang="en-US" dirty="0"/>
              <a:t>Name</a:t>
            </a:r>
          </a:p>
          <a:p>
            <a:pPr lvl="0"/>
            <a:r>
              <a:rPr lang="en-US" dirty="0"/>
              <a:t>Department</a:t>
            </a:r>
          </a:p>
          <a:p>
            <a:pPr lvl="0"/>
            <a:r>
              <a:rPr lang="en-US" dirty="0"/>
              <a:t>E-mail/Contact Information</a:t>
            </a:r>
          </a:p>
          <a:p>
            <a:pPr lvl="0"/>
            <a:r>
              <a:rPr lang="en-US" dirty="0"/>
              <a:t>Name</a:t>
            </a:r>
          </a:p>
          <a:p>
            <a:pPr lvl="0"/>
            <a:r>
              <a:rPr lang="en-US" dirty="0"/>
              <a:t>Department</a:t>
            </a:r>
          </a:p>
          <a:p>
            <a:pPr lvl="0"/>
            <a:r>
              <a:rPr lang="en-US" dirty="0"/>
              <a:t>E-mail/Contact Information</a:t>
            </a:r>
          </a:p>
        </p:txBody>
      </p:sp>
      <p:sp>
        <p:nvSpPr>
          <p:cNvPr id="8" name="Text Placeholder 7"/>
          <p:cNvSpPr>
            <a:spLocks noGrp="1"/>
          </p:cNvSpPr>
          <p:nvPr>
            <p:ph type="body" sz="quarter" idx="30" hasCustomPrompt="1"/>
          </p:nvPr>
        </p:nvSpPr>
        <p:spPr>
          <a:xfrm>
            <a:off x="790571" y="1469505"/>
            <a:ext cx="32481155" cy="1000609"/>
          </a:xfrm>
          <a:prstGeom prst="rect">
            <a:avLst/>
          </a:prstGeom>
        </p:spPr>
        <p:txBody>
          <a:bodyPr/>
          <a:lstStyle>
            <a:lvl1pPr marL="0" indent="0">
              <a:buNone/>
              <a:defRPr/>
            </a:lvl1pPr>
            <a:lvl2pPr marL="0" indent="0" algn="ctr">
              <a:spcBef>
                <a:spcPts val="0"/>
              </a:spcBef>
              <a:buNone/>
              <a:defRPr sz="7200">
                <a:ln>
                  <a:solidFill>
                    <a:srgbClr val="006600"/>
                  </a:solidFill>
                </a:ln>
                <a:solidFill>
                  <a:srgbClr val="006600"/>
                </a:solidFill>
                <a:effectLst>
                  <a:outerShdw blurRad="50800" dist="38100" dir="18900000" algn="bl" rotWithShape="0">
                    <a:prstClr val="black">
                      <a:alpha val="40000"/>
                    </a:prstClr>
                  </a:outerShdw>
                </a:effectLst>
              </a:defRPr>
            </a:lvl2pPr>
          </a:lstStyle>
          <a:p>
            <a:pPr lvl="1"/>
            <a:r>
              <a:rPr lang="en-US" dirty="0"/>
              <a:t>Poster Title</a:t>
            </a:r>
          </a:p>
        </p:txBody>
      </p:sp>
    </p:spTree>
    <p:extLst>
      <p:ext uri="{BB962C8B-B14F-4D97-AF65-F5344CB8AC3E}">
        <p14:creationId xmlns:p14="http://schemas.microsoft.com/office/powerpoint/2010/main" val="208947277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818153" y="4810539"/>
            <a:ext cx="42254905" cy="320837"/>
          </a:xfrm>
          <a:prstGeom prst="rect">
            <a:avLst/>
          </a:prstGeom>
          <a:gradFill flip="none" rotWithShape="1">
            <a:gsLst>
              <a:gs pos="90265">
                <a:srgbClr val="006600"/>
              </a:gs>
              <a:gs pos="0">
                <a:srgbClr val="006600"/>
              </a:gs>
              <a:gs pos="0">
                <a:schemeClr val="accent6">
                  <a:lumMod val="60000"/>
                  <a:lumOff val="40000"/>
                </a:schemeClr>
              </a:gs>
              <a:gs pos="39000">
                <a:schemeClr val="accent6">
                  <a:lumMod val="75000"/>
                </a:schemeClr>
              </a:gs>
            </a:gsLst>
            <a:path path="circle">
              <a:fillToRect l="50000" t="-80000" r="50000" b="180000"/>
            </a:path>
            <a:tileRect/>
          </a:gradFill>
          <a:ln w="88900" cmpd="sng">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solidFill>
                <a:srgbClr val="BF9000"/>
              </a:solidFill>
            </a:endParaRPr>
          </a:p>
        </p:txBody>
      </p:sp>
      <p:sp>
        <p:nvSpPr>
          <p:cNvPr id="13" name="Rectangle 12"/>
          <p:cNvSpPr/>
          <p:nvPr userDrawn="1"/>
        </p:nvSpPr>
        <p:spPr>
          <a:xfrm>
            <a:off x="818153" y="680367"/>
            <a:ext cx="42254905" cy="267129"/>
          </a:xfrm>
          <a:prstGeom prst="rect">
            <a:avLst/>
          </a:prstGeom>
          <a:gradFill flip="none" rotWithShape="1">
            <a:gsLst>
              <a:gs pos="90265">
                <a:srgbClr val="006600"/>
              </a:gs>
              <a:gs pos="0">
                <a:srgbClr val="006600"/>
              </a:gs>
              <a:gs pos="0">
                <a:schemeClr val="accent6">
                  <a:lumMod val="60000"/>
                  <a:lumOff val="40000"/>
                </a:schemeClr>
              </a:gs>
              <a:gs pos="39000">
                <a:schemeClr val="accent6">
                  <a:lumMod val="75000"/>
                </a:schemeClr>
              </a:gs>
            </a:gsLst>
            <a:path path="circle">
              <a:fillToRect l="50000" t="-80000" r="50000" b="180000"/>
            </a:path>
            <a:tileRect/>
          </a:gradFill>
          <a:ln w="88900" cmpd="sng">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solidFill>
                <a:srgbClr val="BF9000"/>
              </a:solidFill>
            </a:endParaRPr>
          </a:p>
        </p:txBody>
      </p:sp>
    </p:spTree>
    <p:extLst>
      <p:ext uri="{BB962C8B-B14F-4D97-AF65-F5344CB8AC3E}">
        <p14:creationId xmlns:p14="http://schemas.microsoft.com/office/powerpoint/2010/main" val="2157648543"/>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8945"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1097236" indent="-1097236" algn="l" defTabSz="4388945"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708" indent="-1097236" algn="l" defTabSz="4388945" rtl="0" eaLnBrk="1" latinLnBrk="0" hangingPunct="1">
        <a:lnSpc>
          <a:spcPct val="90000"/>
        </a:lnSpc>
        <a:spcBef>
          <a:spcPts val="2400"/>
        </a:spcBef>
        <a:buFont typeface="Arial" panose="020B0604020202020204" pitchFamily="34" charset="0"/>
        <a:buChar char="•"/>
        <a:defRPr sz="11520" kern="1200">
          <a:solidFill>
            <a:srgbClr val="006600"/>
          </a:solidFill>
          <a:latin typeface="+mn-lt"/>
          <a:ea typeface="+mn-ea"/>
          <a:cs typeface="+mn-cs"/>
        </a:defRPr>
      </a:lvl2pPr>
      <a:lvl3pPr marL="5486180" indent="-1097236" algn="l" defTabSz="4388945"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653"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125"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9598"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070"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541"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014"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8945" rtl="0" eaLnBrk="1" latinLnBrk="0" hangingPunct="1">
        <a:defRPr sz="8640" kern="1200">
          <a:solidFill>
            <a:schemeClr val="tx1"/>
          </a:solidFill>
          <a:latin typeface="+mn-lt"/>
          <a:ea typeface="+mn-ea"/>
          <a:cs typeface="+mn-cs"/>
        </a:defRPr>
      </a:lvl1pPr>
      <a:lvl2pPr marL="2194472" algn="l" defTabSz="4388945" rtl="0" eaLnBrk="1" latinLnBrk="0" hangingPunct="1">
        <a:defRPr sz="8640" kern="1200">
          <a:solidFill>
            <a:schemeClr val="tx1"/>
          </a:solidFill>
          <a:latin typeface="+mn-lt"/>
          <a:ea typeface="+mn-ea"/>
          <a:cs typeface="+mn-cs"/>
        </a:defRPr>
      </a:lvl2pPr>
      <a:lvl3pPr marL="4388945" algn="l" defTabSz="4388945" rtl="0" eaLnBrk="1" latinLnBrk="0" hangingPunct="1">
        <a:defRPr sz="8640" kern="1200">
          <a:solidFill>
            <a:schemeClr val="tx1"/>
          </a:solidFill>
          <a:latin typeface="+mn-lt"/>
          <a:ea typeface="+mn-ea"/>
          <a:cs typeface="+mn-cs"/>
        </a:defRPr>
      </a:lvl3pPr>
      <a:lvl4pPr marL="6583417" algn="l" defTabSz="4388945" rtl="0" eaLnBrk="1" latinLnBrk="0" hangingPunct="1">
        <a:defRPr sz="8640" kern="1200">
          <a:solidFill>
            <a:schemeClr val="tx1"/>
          </a:solidFill>
          <a:latin typeface="+mn-lt"/>
          <a:ea typeface="+mn-ea"/>
          <a:cs typeface="+mn-cs"/>
        </a:defRPr>
      </a:lvl4pPr>
      <a:lvl5pPr marL="8777888" algn="l" defTabSz="4388945" rtl="0" eaLnBrk="1" latinLnBrk="0" hangingPunct="1">
        <a:defRPr sz="8640" kern="1200">
          <a:solidFill>
            <a:schemeClr val="tx1"/>
          </a:solidFill>
          <a:latin typeface="+mn-lt"/>
          <a:ea typeface="+mn-ea"/>
          <a:cs typeface="+mn-cs"/>
        </a:defRPr>
      </a:lvl5pPr>
      <a:lvl6pPr marL="10972361" algn="l" defTabSz="4388945" rtl="0" eaLnBrk="1" latinLnBrk="0" hangingPunct="1">
        <a:defRPr sz="8640" kern="1200">
          <a:solidFill>
            <a:schemeClr val="tx1"/>
          </a:solidFill>
          <a:latin typeface="+mn-lt"/>
          <a:ea typeface="+mn-ea"/>
          <a:cs typeface="+mn-cs"/>
        </a:defRPr>
      </a:lvl6pPr>
      <a:lvl7pPr marL="13166833" algn="l" defTabSz="4388945" rtl="0" eaLnBrk="1" latinLnBrk="0" hangingPunct="1">
        <a:defRPr sz="8640" kern="1200">
          <a:solidFill>
            <a:schemeClr val="tx1"/>
          </a:solidFill>
          <a:latin typeface="+mn-lt"/>
          <a:ea typeface="+mn-ea"/>
          <a:cs typeface="+mn-cs"/>
        </a:defRPr>
      </a:lvl7pPr>
      <a:lvl8pPr marL="15361306" algn="l" defTabSz="4388945" rtl="0" eaLnBrk="1" latinLnBrk="0" hangingPunct="1">
        <a:defRPr sz="8640" kern="1200">
          <a:solidFill>
            <a:schemeClr val="tx1"/>
          </a:solidFill>
          <a:latin typeface="+mn-lt"/>
          <a:ea typeface="+mn-ea"/>
          <a:cs typeface="+mn-cs"/>
        </a:defRPr>
      </a:lvl8pPr>
      <a:lvl9pPr marL="17555778" algn="l" defTabSz="4388945"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4.png"/><Relationship Id="rId18" Type="http://schemas.openxmlformats.org/officeDocument/2006/relationships/image" Target="../media/image17.png"/><Relationship Id="rId3" Type="http://schemas.openxmlformats.org/officeDocument/2006/relationships/image" Target="../media/image2.emf"/><Relationship Id="rId21" Type="http://schemas.openxmlformats.org/officeDocument/2006/relationships/image" Target="../media/image6.wmf"/><Relationship Id="rId12" Type="http://schemas.openxmlformats.org/officeDocument/2006/relationships/image" Target="../media/image3.emf"/><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5.emf"/><Relationship Id="rId1" Type="http://schemas.openxmlformats.org/officeDocument/2006/relationships/slideLayout" Target="../slideLayouts/slideLayout1.xml"/><Relationship Id="rId11" Type="http://schemas.openxmlformats.org/officeDocument/2006/relationships/image" Target="../media/image10.png"/><Relationship Id="rId15" Type="http://schemas.openxmlformats.org/officeDocument/2006/relationships/image" Target="../media/image14.png"/><Relationship Id="rId19" Type="http://schemas.openxmlformats.org/officeDocument/2006/relationships/image" Target="../media/image4.emf"/><Relationship Id="rId14" Type="http://schemas.openxmlformats.org/officeDocument/2006/relationships/image" Target="../media/image13.png"/><Relationship Id="rId2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c charlotte ep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1097" y="2010379"/>
            <a:ext cx="7764818" cy="251709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4294967295"/>
          </p:nvPr>
        </p:nvSpPr>
        <p:spPr>
          <a:xfrm>
            <a:off x="7057167" y="2061090"/>
            <a:ext cx="30936217" cy="2506445"/>
          </a:xfrm>
          <a:prstGeom prst="rect">
            <a:avLst/>
          </a:prstGeom>
        </p:spPr>
        <p:txBody>
          <a:bodyPr numCol="1"/>
          <a:lstStyle/>
          <a:p>
            <a:pPr marL="0" indent="0" algn="ctr">
              <a:lnSpc>
                <a:spcPct val="100000"/>
              </a:lnSpc>
              <a:spcBef>
                <a:spcPts val="0"/>
              </a:spcBef>
              <a:buNone/>
            </a:pPr>
            <a:r>
              <a:rPr lang="en-US" sz="4000" dirty="0">
                <a:latin typeface="Times New Roman" panose="02020603050405020304" pitchFamily="18" charset="0"/>
                <a:cs typeface="Times New Roman" panose="02020603050405020304" pitchFamily="18" charset="0"/>
              </a:rPr>
              <a:t>Mohamed Abuella, </a:t>
            </a:r>
            <a:r>
              <a:rPr lang="en-US" sz="4000" i="1" dirty="0">
                <a:latin typeface="Times New Roman" panose="02020603050405020304" pitchFamily="18" charset="0"/>
                <a:cs typeface="Times New Roman" panose="02020603050405020304" pitchFamily="18" charset="0"/>
              </a:rPr>
              <a:t>Student Member, IEEE, </a:t>
            </a:r>
            <a:r>
              <a:rPr lang="en-US" sz="4000" dirty="0">
                <a:latin typeface="Times New Roman" panose="02020603050405020304" pitchFamily="18" charset="0"/>
                <a:cs typeface="Times New Roman" panose="02020603050405020304" pitchFamily="18" charset="0"/>
              </a:rPr>
              <a:t>Badrul Chowdhury, </a:t>
            </a:r>
            <a:r>
              <a:rPr lang="en-US" sz="4000" i="1" dirty="0">
                <a:latin typeface="Times New Roman" panose="02020603050405020304" pitchFamily="18" charset="0"/>
                <a:cs typeface="Times New Roman" panose="02020603050405020304" pitchFamily="18" charset="0"/>
              </a:rPr>
              <a:t>Senior Member, IEEE</a:t>
            </a:r>
          </a:p>
          <a:p>
            <a:pPr marL="0" indent="0" algn="ctr">
              <a:lnSpc>
                <a:spcPct val="100000"/>
              </a:lnSpc>
              <a:spcBef>
                <a:spcPts val="0"/>
              </a:spcBef>
              <a:buNone/>
            </a:pPr>
            <a:r>
              <a:rPr lang="en-US" sz="4000" dirty="0">
                <a:latin typeface="Times New Roman" panose="02020603050405020304" pitchFamily="18" charset="0"/>
                <a:cs typeface="Times New Roman" panose="02020603050405020304" pitchFamily="18" charset="0"/>
              </a:rPr>
              <a:t> Department of Electrical and Computer Engineering</a:t>
            </a:r>
          </a:p>
          <a:p>
            <a:pPr marL="0" indent="0" algn="ctr">
              <a:lnSpc>
                <a:spcPct val="100000"/>
              </a:lnSpc>
              <a:spcBef>
                <a:spcPts val="0"/>
              </a:spcBef>
              <a:buNone/>
            </a:pPr>
            <a:r>
              <a:rPr lang="en-US" sz="4000" dirty="0">
                <a:latin typeface="Times New Roman" panose="02020603050405020304" pitchFamily="18" charset="0"/>
                <a:cs typeface="Times New Roman" panose="02020603050405020304" pitchFamily="18" charset="0"/>
              </a:rPr>
              <a:t>Energy Production &amp; Infrastructure Centre (EPIC)</a:t>
            </a:r>
          </a:p>
          <a:p>
            <a:pPr marL="0" indent="0" algn="ctr">
              <a:lnSpc>
                <a:spcPct val="100000"/>
              </a:lnSpc>
              <a:spcBef>
                <a:spcPts val="0"/>
              </a:spcBef>
              <a:buNone/>
            </a:pPr>
            <a:r>
              <a:rPr lang="en-US" sz="4000" dirty="0">
                <a:latin typeface="Times New Roman" panose="02020603050405020304" pitchFamily="18" charset="0"/>
                <a:cs typeface="Times New Roman" panose="02020603050405020304" pitchFamily="18" charset="0"/>
              </a:rPr>
              <a:t>University of North Carolina at Charlotte, Charlotte, NC 28223-0001</a:t>
            </a:r>
          </a:p>
        </p:txBody>
      </p:sp>
      <p:sp>
        <p:nvSpPr>
          <p:cNvPr id="5" name="Text Placeholder 4"/>
          <p:cNvSpPr>
            <a:spLocks noGrp="1"/>
          </p:cNvSpPr>
          <p:nvPr>
            <p:ph type="body" sz="quarter" idx="4294967295"/>
          </p:nvPr>
        </p:nvSpPr>
        <p:spPr>
          <a:xfrm>
            <a:off x="221665" y="876785"/>
            <a:ext cx="43033890" cy="1154979"/>
          </a:xfrm>
          <a:prstGeom prst="rect">
            <a:avLst/>
          </a:prstGeom>
        </p:spPr>
        <p:txBody>
          <a:bodyPr/>
          <a:lstStyle/>
          <a:p>
            <a:pPr marL="0" indent="0" algn="ctr">
              <a:lnSpc>
                <a:spcPct val="100000"/>
              </a:lnSpc>
              <a:buNone/>
            </a:pPr>
            <a:r>
              <a:rPr lang="en-US" sz="6500" b="1" dirty="0">
                <a:solidFill>
                  <a:srgbClr val="0066FF"/>
                </a:solidFill>
                <a:latin typeface="Times New Roman" panose="02020603050405020304" pitchFamily="18" charset="0"/>
                <a:cs typeface="Times New Roman" panose="02020603050405020304" pitchFamily="18" charset="0"/>
              </a:rPr>
              <a:t>Forecasting Solar Power Ramp Events Using Machine Learning Classification Techniques</a:t>
            </a:r>
          </a:p>
        </p:txBody>
      </p:sp>
      <p:sp>
        <p:nvSpPr>
          <p:cNvPr id="15" name="Text Placeholder 14"/>
          <p:cNvSpPr>
            <a:spLocks noGrp="1"/>
          </p:cNvSpPr>
          <p:nvPr>
            <p:ph type="body" sz="quarter" idx="23"/>
          </p:nvPr>
        </p:nvSpPr>
        <p:spPr>
          <a:xfrm>
            <a:off x="1349853" y="5315085"/>
            <a:ext cx="10217634" cy="813570"/>
          </a:xfrm>
        </p:spPr>
        <p:txBody>
          <a:bodyPr/>
          <a:lstStyle/>
          <a:p>
            <a:r>
              <a:rPr lang="en-US" dirty="0">
                <a:solidFill>
                  <a:srgbClr val="C00000"/>
                </a:solidFill>
                <a:latin typeface="Times New Roman" panose="02020603050405020304" pitchFamily="18" charset="0"/>
                <a:cs typeface="Times New Roman" panose="02020603050405020304" pitchFamily="18" charset="0"/>
              </a:rPr>
              <a:t>1. Objectives</a:t>
            </a:r>
          </a:p>
        </p:txBody>
      </p:sp>
      <p:sp>
        <p:nvSpPr>
          <p:cNvPr id="18" name="Text Placeholder 17"/>
          <p:cNvSpPr>
            <a:spLocks noGrp="1"/>
          </p:cNvSpPr>
          <p:nvPr>
            <p:ph type="body" sz="quarter" idx="26"/>
          </p:nvPr>
        </p:nvSpPr>
        <p:spPr>
          <a:xfrm>
            <a:off x="28536502" y="22808149"/>
            <a:ext cx="14611734" cy="799784"/>
          </a:xfrm>
        </p:spPr>
        <p:txBody>
          <a:bodyPr/>
          <a:lstStyle/>
          <a:p>
            <a:pPr>
              <a:spcBef>
                <a:spcPts val="0"/>
              </a:spcBef>
            </a:pPr>
            <a:r>
              <a:rPr lang="en-US" dirty="0">
                <a:solidFill>
                  <a:srgbClr val="C00000"/>
                </a:solidFill>
                <a:latin typeface="Times New Roman" panose="02020603050405020304" pitchFamily="18" charset="0"/>
                <a:cs typeface="Times New Roman" panose="02020603050405020304" pitchFamily="18" charset="0"/>
              </a:rPr>
              <a:t>6. Conclusion</a:t>
            </a:r>
          </a:p>
        </p:txBody>
      </p:sp>
      <p:sp>
        <p:nvSpPr>
          <p:cNvPr id="83" name="Text Placeholder 19"/>
          <p:cNvSpPr>
            <a:spLocks noGrp="1"/>
          </p:cNvSpPr>
          <p:nvPr>
            <p:ph type="body" sz="quarter" idx="28"/>
          </p:nvPr>
        </p:nvSpPr>
        <p:spPr>
          <a:xfrm>
            <a:off x="840621" y="6128654"/>
            <a:ext cx="11251567" cy="3011458"/>
          </a:xfrm>
        </p:spPr>
        <p:txBody>
          <a:bodyPr/>
          <a:lstStyle/>
          <a:p>
            <a:pPr marL="457200" indent="-457200" algn="just">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Using Machine learning classification techniques to classify and forecast PV solar power ramp events, which can be implemented for:</a:t>
            </a:r>
          </a:p>
          <a:p>
            <a:pPr marL="804863" indent="-457200" algn="just">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Managing high ramp-rates of PV solar power generation;</a:t>
            </a:r>
          </a:p>
          <a:p>
            <a:pPr marL="804863" indent="-457200" algn="just">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Optimal energy management of energy storage systems;</a:t>
            </a:r>
          </a:p>
          <a:p>
            <a:pPr marL="804863" indent="-457200" algn="just">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Voltage regulator settings on feeders with PV distributed generation;</a:t>
            </a:r>
          </a:p>
          <a:p>
            <a:pPr marL="457200" indent="-457200" algn="just">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Several evaluation metrics are considered to assess the performance of the classification models of solar power ramp event forecasts;</a:t>
            </a:r>
          </a:p>
        </p:txBody>
      </p:sp>
      <p:sp>
        <p:nvSpPr>
          <p:cNvPr id="95" name="Text Placeholder 6"/>
          <p:cNvSpPr>
            <a:spLocks noGrp="1"/>
          </p:cNvSpPr>
          <p:nvPr>
            <p:ph type="body" sz="quarter" idx="15"/>
          </p:nvPr>
        </p:nvSpPr>
        <p:spPr>
          <a:xfrm>
            <a:off x="12505770" y="19674009"/>
            <a:ext cx="15569568" cy="947140"/>
          </a:xfrm>
        </p:spPr>
        <p:txBody>
          <a:bodyPr/>
          <a:lstStyle/>
          <a:p>
            <a:pPr>
              <a:spcBef>
                <a:spcPts val="0"/>
              </a:spcBef>
            </a:pPr>
            <a:r>
              <a:rPr lang="en-US" dirty="0">
                <a:solidFill>
                  <a:srgbClr val="C00000"/>
                </a:solidFill>
                <a:latin typeface="Times New Roman" panose="02020603050405020304" pitchFamily="18" charset="0"/>
                <a:cs typeface="Times New Roman" panose="02020603050405020304" pitchFamily="18" charset="0"/>
              </a:rPr>
              <a:t>5. Case Study</a:t>
            </a:r>
          </a:p>
        </p:txBody>
      </p:sp>
      <p:sp>
        <p:nvSpPr>
          <p:cNvPr id="101" name="Rectangle 2"/>
          <p:cNvSpPr>
            <a:spLocks noChangeArrowheads="1"/>
          </p:cNvSpPr>
          <p:nvPr/>
        </p:nvSpPr>
        <p:spPr bwMode="auto">
          <a:xfrm>
            <a:off x="1" y="-451263"/>
            <a:ext cx="221664" cy="1451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endParaRPr lang="en-US" sz="8710">
              <a:latin typeface="Times New Roman" panose="02020603050405020304" pitchFamily="18" charset="0"/>
              <a:cs typeface="Times New Roman" panose="02020603050405020304" pitchFamily="18" charset="0"/>
            </a:endParaRPr>
          </a:p>
        </p:txBody>
      </p:sp>
      <p:sp>
        <p:nvSpPr>
          <p:cNvPr id="67" name="Text Placeholder 19"/>
          <p:cNvSpPr>
            <a:spLocks noGrp="1"/>
          </p:cNvSpPr>
          <p:nvPr>
            <p:ph type="body" sz="quarter" idx="28"/>
          </p:nvPr>
        </p:nvSpPr>
        <p:spPr>
          <a:xfrm>
            <a:off x="12739955" y="6544270"/>
            <a:ext cx="15762490" cy="640553"/>
          </a:xfrm>
        </p:spPr>
        <p:txBody>
          <a:bodyPr/>
          <a:lstStyle/>
          <a:p>
            <a:pPr algn="just">
              <a:defRPr/>
            </a:pPr>
            <a:r>
              <a:rPr lang="en-US" dirty="0">
                <a:latin typeface="Times New Roman" panose="02020603050405020304" pitchFamily="18" charset="0"/>
                <a:cs typeface="Times New Roman" panose="02020603050405020304" pitchFamily="18" charset="0"/>
              </a:rPr>
              <a:t>The following evaluation metrics are used to assess the performance of the classification techniques:</a:t>
            </a:r>
          </a:p>
        </p:txBody>
      </p:sp>
      <p:sp>
        <p:nvSpPr>
          <p:cNvPr id="68" name="Text Placeholder 14"/>
          <p:cNvSpPr>
            <a:spLocks noGrp="1"/>
          </p:cNvSpPr>
          <p:nvPr>
            <p:ph type="body" sz="quarter" idx="23"/>
          </p:nvPr>
        </p:nvSpPr>
        <p:spPr>
          <a:xfrm>
            <a:off x="14743209" y="5348627"/>
            <a:ext cx="9851995" cy="751754"/>
          </a:xfrm>
        </p:spPr>
        <p:txBody>
          <a:bodyPr/>
          <a:lstStyle/>
          <a:p>
            <a:r>
              <a:rPr lang="en-US" dirty="0">
                <a:solidFill>
                  <a:srgbClr val="C00000"/>
                </a:solidFill>
                <a:latin typeface="Times New Roman" panose="02020603050405020304" pitchFamily="18" charset="0"/>
                <a:cs typeface="Times New Roman" panose="02020603050405020304" pitchFamily="18" charset="0"/>
              </a:rPr>
              <a:t>4. Evaluation Metrics</a:t>
            </a:r>
          </a:p>
        </p:txBody>
      </p:sp>
      <p:sp>
        <p:nvSpPr>
          <p:cNvPr id="50" name="Text Placeholder 19"/>
          <p:cNvSpPr>
            <a:spLocks noGrp="1"/>
          </p:cNvSpPr>
          <p:nvPr>
            <p:ph type="body" sz="quarter" idx="28"/>
          </p:nvPr>
        </p:nvSpPr>
        <p:spPr>
          <a:xfrm>
            <a:off x="12480426" y="23859124"/>
            <a:ext cx="15690810" cy="1486518"/>
          </a:xfrm>
        </p:spPr>
        <p:txBody>
          <a:bodyPr/>
          <a:lstStyle/>
          <a:p>
            <a:pPr algn="just">
              <a:defRPr/>
            </a:pPr>
            <a:r>
              <a:rPr lang="en-US" dirty="0">
                <a:latin typeface="Times New Roman" panose="02020603050405020304" pitchFamily="18" charset="0"/>
                <a:cs typeface="Times New Roman" panose="02020603050405020304" pitchFamily="18" charset="0"/>
              </a:rPr>
              <a:t>The solar PV power system is located in Australia. The weather forecasts data and the measured solar power data were recorded from April 2012 to May 2014. The weather forecasts from European Center for Medium-Range Weather Forecasts (ECMWF), which is a global numerical weather prediction (NWP) model. </a:t>
            </a:r>
          </a:p>
          <a:p>
            <a:pPr algn="just">
              <a:defRPr/>
            </a:pPr>
            <a:endParaRPr lang="en-US" dirty="0">
              <a:latin typeface="Times New Roman" panose="02020603050405020304" pitchFamily="18" charset="0"/>
              <a:cs typeface="Times New Roman" panose="02020603050405020304" pitchFamily="18" charset="0"/>
            </a:endParaRPr>
          </a:p>
          <a:p>
            <a:pPr algn="just">
              <a:defRPr/>
            </a:pPr>
            <a:r>
              <a:rPr lang="en-US" dirty="0">
                <a:latin typeface="Times New Roman" panose="02020603050405020304" pitchFamily="18" charset="0"/>
                <a:cs typeface="Times New Roman" panose="02020603050405020304" pitchFamily="18" charset="0"/>
              </a:rPr>
              <a:t>The test part of the data contains 12 months - from May 2013 to June 2014. After filtering the night hours and very low ramps at sunrise and sunset, the total ramp events of the test data include 3828 events.</a:t>
            </a:r>
          </a:p>
          <a:p>
            <a:pPr algn="just">
              <a:defRPr/>
            </a:pPr>
            <a:endParaRPr lang="en-US" dirty="0">
              <a:latin typeface="Times New Roman" panose="02020603050405020304" pitchFamily="18" charset="0"/>
              <a:cs typeface="Times New Roman" panose="02020603050405020304" pitchFamily="18" charset="0"/>
            </a:endParaRPr>
          </a:p>
          <a:p>
            <a:pPr algn="just">
              <a:defRPr/>
            </a:pPr>
            <a:r>
              <a:rPr lang="en-US" dirty="0">
                <a:latin typeface="Times New Roman" panose="02020603050405020304" pitchFamily="18" charset="0"/>
                <a:cs typeface="Times New Roman" panose="02020603050405020304" pitchFamily="18" charset="0"/>
              </a:rPr>
              <a:t> </a:t>
            </a:r>
          </a:p>
        </p:txBody>
      </p:sp>
      <p:sp>
        <p:nvSpPr>
          <p:cNvPr id="52" name="Rectangle 51"/>
          <p:cNvSpPr/>
          <p:nvPr/>
        </p:nvSpPr>
        <p:spPr>
          <a:xfrm>
            <a:off x="800768" y="9470628"/>
            <a:ext cx="11378544" cy="8248227"/>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69" name="Rectangle 68"/>
          <p:cNvSpPr/>
          <p:nvPr/>
        </p:nvSpPr>
        <p:spPr>
          <a:xfrm>
            <a:off x="12390122" y="5373737"/>
            <a:ext cx="15894836" cy="13976148"/>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71" name="Rectangle 70"/>
          <p:cNvSpPr/>
          <p:nvPr/>
        </p:nvSpPr>
        <p:spPr>
          <a:xfrm>
            <a:off x="800768" y="5373737"/>
            <a:ext cx="11391232" cy="3953147"/>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98" name="Text Placeholder 10"/>
          <p:cNvSpPr>
            <a:spLocks noGrp="1"/>
          </p:cNvSpPr>
          <p:nvPr>
            <p:ph type="body" sz="quarter" idx="19"/>
          </p:nvPr>
        </p:nvSpPr>
        <p:spPr>
          <a:xfrm>
            <a:off x="800769" y="9589910"/>
            <a:ext cx="11340434" cy="914279"/>
          </a:xfrm>
        </p:spPr>
        <p:txBody>
          <a:bodyPr/>
          <a:lstStyle/>
          <a:p>
            <a:r>
              <a:rPr lang="en-US" dirty="0">
                <a:solidFill>
                  <a:srgbClr val="C00000"/>
                </a:solidFill>
                <a:latin typeface="Times New Roman" panose="02020603050405020304" pitchFamily="18" charset="0"/>
                <a:cs typeface="Times New Roman" panose="02020603050405020304" pitchFamily="18" charset="0"/>
              </a:rPr>
              <a:t>2. Definition of Solar Power Ramp Rates</a:t>
            </a:r>
          </a:p>
        </p:txBody>
      </p:sp>
      <p:sp>
        <p:nvSpPr>
          <p:cNvPr id="105" name="Rectangle 104"/>
          <p:cNvSpPr/>
          <p:nvPr/>
        </p:nvSpPr>
        <p:spPr>
          <a:xfrm>
            <a:off x="28529481" y="22763677"/>
            <a:ext cx="14558104" cy="8212012"/>
          </a:xfrm>
          <a:prstGeom prst="rect">
            <a:avLst/>
          </a:prstGeom>
          <a:noFill/>
          <a:ln w="127000" cmpd="sng">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06" name="Rectangle 105"/>
          <p:cNvSpPr/>
          <p:nvPr/>
        </p:nvSpPr>
        <p:spPr>
          <a:xfrm>
            <a:off x="28537930" y="5373732"/>
            <a:ext cx="14549654" cy="17147245"/>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08" name="Rectangle 107"/>
          <p:cNvSpPr/>
          <p:nvPr/>
        </p:nvSpPr>
        <p:spPr>
          <a:xfrm>
            <a:off x="12418645" y="19549146"/>
            <a:ext cx="15878524" cy="12988084"/>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10" name="Rectangle 109"/>
          <p:cNvSpPr/>
          <p:nvPr/>
        </p:nvSpPr>
        <p:spPr>
          <a:xfrm>
            <a:off x="28521152" y="31176484"/>
            <a:ext cx="14574762" cy="1331398"/>
          </a:xfrm>
          <a:prstGeom prst="rect">
            <a:avLst/>
          </a:prstGeom>
          <a:noFill/>
          <a:ln w="127000" cmpd="sng">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27" name="Text Placeholder 14"/>
          <p:cNvSpPr>
            <a:spLocks noGrp="1"/>
          </p:cNvSpPr>
          <p:nvPr>
            <p:ph type="body" sz="quarter" idx="23"/>
          </p:nvPr>
        </p:nvSpPr>
        <p:spPr>
          <a:xfrm>
            <a:off x="28406750" y="31037960"/>
            <a:ext cx="14689164" cy="572069"/>
          </a:xfrm>
        </p:spPr>
        <p:txBody>
          <a:bodyPr/>
          <a:lstStyle/>
          <a:p>
            <a:r>
              <a:rPr lang="en-US" dirty="0">
                <a:solidFill>
                  <a:srgbClr val="C00000"/>
                </a:solidFill>
                <a:latin typeface="Times New Roman" panose="02020603050405020304" pitchFamily="18" charset="0"/>
                <a:cs typeface="Times New Roman" panose="02020603050405020304" pitchFamily="18" charset="0"/>
              </a:rPr>
              <a:t>Acknowledgement</a:t>
            </a:r>
          </a:p>
        </p:txBody>
      </p:sp>
      <p:sp>
        <p:nvSpPr>
          <p:cNvPr id="128" name="Text Placeholder 19"/>
          <p:cNvSpPr>
            <a:spLocks noGrp="1"/>
          </p:cNvSpPr>
          <p:nvPr>
            <p:ph type="body" sz="quarter" idx="28"/>
          </p:nvPr>
        </p:nvSpPr>
        <p:spPr>
          <a:xfrm>
            <a:off x="28584087" y="31706460"/>
            <a:ext cx="14448891" cy="436871"/>
          </a:xfrm>
        </p:spPr>
        <p:txBody>
          <a:bodyPr numCol="1" spcCol="182880">
            <a:noAutofit/>
          </a:bodyPr>
          <a:lstStyle/>
          <a:p>
            <a:pPr lvl="0" algn="just">
              <a:defRPr/>
            </a:pPr>
            <a:r>
              <a:rPr lang="en-US" sz="2400" dirty="0">
                <a:latin typeface="Times New Roman" panose="02020603050405020304" pitchFamily="18" charset="0"/>
                <a:cs typeface="Times New Roman" panose="02020603050405020304" pitchFamily="18" charset="0"/>
              </a:rPr>
              <a:t>The authors would like to acknowledge the support of Energy Production and Infrastructure Centre (EPIC)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UNC Charlotte.</a:t>
            </a:r>
          </a:p>
          <a:p>
            <a:pPr algn="just">
              <a:defRPr/>
            </a:pPr>
            <a:endParaRPr lang="en-US" dirty="0">
              <a:latin typeface="Times New Roman" panose="02020603050405020304" pitchFamily="18" charset="0"/>
              <a:cs typeface="Times New Roman" panose="02020603050405020304" pitchFamily="18" charset="0"/>
            </a:endParaRPr>
          </a:p>
        </p:txBody>
      </p:sp>
      <p:sp>
        <p:nvSpPr>
          <p:cNvPr id="76" name="Text Placeholder 19"/>
          <p:cNvSpPr>
            <a:spLocks noGrp="1"/>
          </p:cNvSpPr>
          <p:nvPr>
            <p:ph type="body" sz="quarter" idx="28"/>
          </p:nvPr>
        </p:nvSpPr>
        <p:spPr>
          <a:xfrm>
            <a:off x="12522468" y="15210730"/>
            <a:ext cx="15552870" cy="3419826"/>
          </a:xfrm>
        </p:spPr>
        <p:txBody>
          <a:bodyPr/>
          <a:lstStyle/>
          <a:p>
            <a:pPr algn="just">
              <a:defRPr/>
            </a:pPr>
            <a:r>
              <a:rPr lang="en-US" dirty="0">
                <a:latin typeface="Times New Roman" panose="02020603050405020304" pitchFamily="18" charset="0"/>
                <a:cs typeface="Times New Roman" panose="02020603050405020304" pitchFamily="18" charset="0"/>
              </a:rPr>
              <a:t>where </a:t>
            </a:r>
            <a:r>
              <a:rPr lang="en-US" b="1" i="1" dirty="0">
                <a:latin typeface="Times New Roman" panose="02020603050405020304" pitchFamily="18" charset="0"/>
                <a:cs typeface="Times New Roman" panose="02020603050405020304" pitchFamily="18" charset="0"/>
              </a:rPr>
              <a:t>High</a:t>
            </a:r>
            <a:r>
              <a:rPr lang="en-US" dirty="0">
                <a:latin typeface="Times New Roman" panose="02020603050405020304" pitchFamily="18" charset="0"/>
                <a:cs typeface="Times New Roman" panose="02020603050405020304" pitchFamily="18" charset="0"/>
              </a:rPr>
              <a:t> denotes high-rate ramp events and </a:t>
            </a:r>
            <a:r>
              <a:rPr lang="en-US" b="1" i="1" dirty="0">
                <a:latin typeface="Times New Roman" panose="02020603050405020304" pitchFamily="18" charset="0"/>
                <a:cs typeface="Times New Roman" panose="02020603050405020304" pitchFamily="18" charset="0"/>
              </a:rPr>
              <a:t>Low</a:t>
            </a:r>
            <a:r>
              <a:rPr lang="en-US" dirty="0">
                <a:latin typeface="Times New Roman" panose="02020603050405020304" pitchFamily="18" charset="0"/>
                <a:cs typeface="Times New Roman" panose="02020603050405020304" pitchFamily="18" charset="0"/>
              </a:rPr>
              <a:t> refers to low rate ramps; </a:t>
            </a:r>
            <a:r>
              <a:rPr lang="en-US" b="1" i="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 events are when the events are predicted to belong to the same classes as found in the actual observations, while </a:t>
            </a:r>
            <a:r>
              <a:rPr lang="en-US" b="1" i="1" dirty="0">
                <a:latin typeface="Times New Roman" panose="02020603050405020304" pitchFamily="18" charset="0"/>
                <a:cs typeface="Times New Roman" panose="02020603050405020304" pitchFamily="18" charset="0"/>
              </a:rPr>
              <a:t>False</a:t>
            </a:r>
            <a:r>
              <a:rPr lang="en-US" dirty="0">
                <a:latin typeface="Times New Roman" panose="02020603050405020304" pitchFamily="18" charset="0"/>
                <a:cs typeface="Times New Roman" panose="02020603050405020304" pitchFamily="18" charset="0"/>
              </a:rPr>
              <a:t> is indicated when the events are predicted to be in classes other than those found in the actual observations. Some of these metrics are used in other applications. </a:t>
            </a:r>
          </a:p>
          <a:p>
            <a:pPr algn="just">
              <a:defRPr/>
            </a:pPr>
            <a:endParaRPr lang="en-US" dirty="0">
              <a:latin typeface="Times New Roman" panose="02020603050405020304" pitchFamily="18" charset="0"/>
              <a:cs typeface="Times New Roman" panose="02020603050405020304" pitchFamily="18" charset="0"/>
            </a:endParaRPr>
          </a:p>
          <a:p>
            <a:pPr algn="just">
              <a:defRPr/>
            </a:pPr>
            <a:r>
              <a:rPr lang="en-US" dirty="0">
                <a:latin typeface="Times New Roman" panose="02020603050405020304" pitchFamily="18" charset="0"/>
                <a:cs typeface="Times New Roman" panose="02020603050405020304" pitchFamily="18" charset="0"/>
              </a:rPr>
              <a:t>The Diff. Index is the difference between the True and False events of high-rate ramps. The F1 score mitigates the fact that the Recall and the Precision metrics share an inverse relationship to each other. </a:t>
            </a:r>
          </a:p>
          <a:p>
            <a:pPr algn="just">
              <a:defRPr/>
            </a:pPr>
            <a:r>
              <a:rPr lang="en-US" dirty="0">
                <a:latin typeface="Times New Roman" panose="02020603050405020304" pitchFamily="18" charset="0"/>
                <a:cs typeface="Times New Roman" panose="02020603050405020304" pitchFamily="18" charset="0"/>
              </a:rPr>
              <a:t>The most suitable metrics for our application are the Diff. (True-False) and the F1 score.</a:t>
            </a:r>
          </a:p>
          <a:p>
            <a:pPr algn="just">
              <a:defRPr/>
            </a:pPr>
            <a:endParaRPr lang="en-US" dirty="0">
              <a:latin typeface="Times New Roman" panose="02020603050405020304" pitchFamily="18" charset="0"/>
              <a:cs typeface="Times New Roman" panose="02020603050405020304" pitchFamily="18" charset="0"/>
            </a:endParaRPr>
          </a:p>
        </p:txBody>
      </p:sp>
      <p:sp>
        <p:nvSpPr>
          <p:cNvPr id="84" name="TextBox 83"/>
          <p:cNvSpPr txBox="1"/>
          <p:nvPr/>
        </p:nvSpPr>
        <p:spPr>
          <a:xfrm>
            <a:off x="28711348" y="21468407"/>
            <a:ext cx="14348364" cy="954107"/>
          </a:xfrm>
          <a:prstGeom prst="rect">
            <a:avLst/>
          </a:prstGeom>
          <a:noFill/>
        </p:spPr>
        <p:txBody>
          <a:bodyPr wrap="square" rtlCol="0">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 6: Solar power ramp events forecasts by the classification techniques of the high-rate ramp events (162 events)</a:t>
            </a:r>
          </a:p>
        </p:txBody>
      </p:sp>
      <p:sp>
        <p:nvSpPr>
          <p:cNvPr id="92" name="Text Placeholder 19"/>
          <p:cNvSpPr>
            <a:spLocks noGrp="1"/>
          </p:cNvSpPr>
          <p:nvPr>
            <p:ph type="body" sz="quarter" idx="28"/>
          </p:nvPr>
        </p:nvSpPr>
        <p:spPr>
          <a:xfrm>
            <a:off x="992313" y="11248230"/>
            <a:ext cx="10920925" cy="995507"/>
          </a:xfrm>
        </p:spPr>
        <p:txBody>
          <a:bodyPr/>
          <a:lstStyle/>
          <a:p>
            <a:pPr algn="just">
              <a:defRPr/>
            </a:pPr>
            <a:r>
              <a:rPr lang="en-US" dirty="0">
                <a:latin typeface="Times New Roman" panose="02020603050405020304" pitchFamily="18" charset="0"/>
                <a:cs typeface="Times New Roman" panose="02020603050405020304" pitchFamily="18" charset="0"/>
              </a:rPr>
              <a:t>where P(t) is the solar power of the target hour, it can also be its forecast F(t); D is the time duration for which the ramp rate is determined.</a:t>
            </a:r>
          </a:p>
        </p:txBody>
      </p:sp>
      <p:sp>
        <p:nvSpPr>
          <p:cNvPr id="113" name="Rectangle 112"/>
          <p:cNvSpPr/>
          <p:nvPr/>
        </p:nvSpPr>
        <p:spPr>
          <a:xfrm>
            <a:off x="992313" y="17082478"/>
            <a:ext cx="10393256" cy="523220"/>
          </a:xfrm>
          <a:prstGeom prst="rect">
            <a:avLst/>
          </a:prstGeom>
        </p:spPr>
        <p:txBody>
          <a:bodyPr wrap="square">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 1: (a) Solar power forecasts and (b) their ramp rates for 2 days</a:t>
            </a:r>
          </a:p>
        </p:txBody>
      </p:sp>
      <p:sp>
        <p:nvSpPr>
          <p:cNvPr id="140" name="TextBox 139"/>
          <p:cNvSpPr txBox="1"/>
          <p:nvPr/>
        </p:nvSpPr>
        <p:spPr>
          <a:xfrm>
            <a:off x="12660892" y="30083853"/>
            <a:ext cx="6647849" cy="954107"/>
          </a:xfrm>
          <a:prstGeom prst="rect">
            <a:avLst/>
          </a:prstGeom>
          <a:noFill/>
        </p:spPr>
        <p:txBody>
          <a:bodyPr wrap="square" rtlCol="0">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 4: Distribution of the classes of solar power ramp events </a:t>
            </a:r>
          </a:p>
        </p:txBody>
      </p:sp>
      <p:sp>
        <p:nvSpPr>
          <p:cNvPr id="201" name="TextBox 200"/>
          <p:cNvSpPr txBox="1"/>
          <p:nvPr/>
        </p:nvSpPr>
        <p:spPr>
          <a:xfrm>
            <a:off x="20602687" y="31098842"/>
            <a:ext cx="7746862" cy="954107"/>
          </a:xfrm>
          <a:prstGeom prst="rect">
            <a:avLst/>
          </a:prstGeom>
          <a:noFill/>
        </p:spPr>
        <p:txBody>
          <a:bodyPr wrap="square" rtlCol="0">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 5: Classes of solar power ramp events in the case study</a:t>
            </a:r>
            <a:endParaRPr lang="en-US" sz="2800" b="1" dirty="0">
              <a:solidFill>
                <a:srgbClr val="9900CC"/>
              </a:solidFill>
              <a:latin typeface="Times New Roman" panose="02020603050405020304" pitchFamily="18" charset="0"/>
              <a:cs typeface="Times New Roman" panose="02020603050405020304" pitchFamily="18" charset="0"/>
            </a:endParaRPr>
          </a:p>
        </p:txBody>
      </p:sp>
      <p:sp>
        <p:nvSpPr>
          <p:cNvPr id="70" name="Rectangle 69"/>
          <p:cNvSpPr/>
          <p:nvPr/>
        </p:nvSpPr>
        <p:spPr>
          <a:xfrm>
            <a:off x="800767" y="17929886"/>
            <a:ext cx="11378545" cy="14577996"/>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74" name="Text Placeholder 6"/>
          <p:cNvSpPr>
            <a:spLocks noGrp="1"/>
          </p:cNvSpPr>
          <p:nvPr>
            <p:ph type="body" sz="quarter" idx="15"/>
          </p:nvPr>
        </p:nvSpPr>
        <p:spPr>
          <a:xfrm>
            <a:off x="704629" y="17996769"/>
            <a:ext cx="11291421" cy="947140"/>
          </a:xfrm>
        </p:spPr>
        <p:txBody>
          <a:bodyPr/>
          <a:lstStyle/>
          <a:p>
            <a:pPr>
              <a:spcBef>
                <a:spcPts val="0"/>
              </a:spcBef>
            </a:pPr>
            <a:r>
              <a:rPr lang="en-US" dirty="0">
                <a:solidFill>
                  <a:srgbClr val="C00000"/>
                </a:solidFill>
                <a:latin typeface="Times New Roman" panose="02020603050405020304" pitchFamily="18" charset="0"/>
                <a:cs typeface="Times New Roman" panose="02020603050405020304" pitchFamily="18" charset="0"/>
              </a:rPr>
              <a:t>3. Modeling</a:t>
            </a:r>
          </a:p>
        </p:txBody>
      </p:sp>
      <p:sp>
        <p:nvSpPr>
          <p:cNvPr id="79" name="Text Placeholder 19"/>
          <p:cNvSpPr>
            <a:spLocks noGrp="1"/>
          </p:cNvSpPr>
          <p:nvPr>
            <p:ph type="body" sz="quarter" idx="28"/>
          </p:nvPr>
        </p:nvSpPr>
        <p:spPr>
          <a:xfrm>
            <a:off x="928662" y="19770502"/>
            <a:ext cx="11048226" cy="1138676"/>
          </a:xfrm>
        </p:spPr>
        <p:txBody>
          <a:bodyPr/>
          <a:lstStyle/>
          <a:p>
            <a:pPr algn="just">
              <a:defRPr/>
            </a:pPr>
            <a:r>
              <a:rPr lang="en-US" dirty="0">
                <a:latin typeface="Times New Roman" panose="02020603050405020304" pitchFamily="18" charset="0"/>
                <a:cs typeface="Times New Roman" panose="02020603050405020304" pitchFamily="18" charset="0"/>
              </a:rPr>
              <a:t>The classification models that have been implemented for solar power ramp events, they are as following:</a:t>
            </a:r>
          </a:p>
        </p:txBody>
      </p:sp>
      <p:sp>
        <p:nvSpPr>
          <p:cNvPr id="80" name="Text Placeholder 19"/>
          <p:cNvSpPr>
            <a:spLocks noGrp="1"/>
          </p:cNvSpPr>
          <p:nvPr>
            <p:ph type="body" sz="quarter" idx="28"/>
          </p:nvPr>
        </p:nvSpPr>
        <p:spPr>
          <a:xfrm>
            <a:off x="1009855" y="24896546"/>
            <a:ext cx="10936661" cy="2500317"/>
          </a:xfrm>
        </p:spPr>
        <p:txBody>
          <a:bodyPr/>
          <a:lstStyle/>
          <a:p>
            <a:pPr algn="just"/>
            <a:r>
              <a:rPr lang="en-US" dirty="0">
                <a:latin typeface="Times New Roman" panose="02020603050405020304" pitchFamily="18" charset="0"/>
                <a:cs typeface="Times New Roman" panose="02020603050405020304" pitchFamily="18" charset="0"/>
              </a:rPr>
              <a:t>Using the irrelevant features (input variables) in the classification model leads to more complexity of the model.</a:t>
            </a:r>
          </a:p>
          <a:p>
            <a:pPr algn="just"/>
            <a:r>
              <a:rPr lang="en-US" dirty="0">
                <a:latin typeface="Times New Roman" panose="02020603050405020304" pitchFamily="18" charset="0"/>
                <a:cs typeface="Times New Roman" panose="02020603050405020304" pitchFamily="18" charset="0"/>
              </a:rPr>
              <a:t>Therefore, the subset of features are selected by applying the greedy search approach in the training set of the available data,</a:t>
            </a:r>
          </a:p>
          <a:p>
            <a:pPr algn="just"/>
            <a:r>
              <a:rPr lang="en-US" dirty="0">
                <a:latin typeface="Times New Roman" panose="02020603050405020304" pitchFamily="18" charset="0"/>
                <a:cs typeface="Times New Roman" panose="02020603050405020304" pitchFamily="18" charset="0"/>
              </a:rPr>
              <a:t>through a cross-validation strategy, to find the most effective subset of features for each classification model. </a:t>
            </a:r>
          </a:p>
          <a:p>
            <a:pPr algn="just"/>
            <a:r>
              <a:rPr lang="en-US" dirty="0">
                <a:latin typeface="Times New Roman" panose="02020603050405020304" pitchFamily="18" charset="0"/>
                <a:cs typeface="Times New Roman" panose="02020603050405020304" pitchFamily="18" charset="0"/>
              </a:rPr>
              <a:t>The wrapper technique is adopted for the feature search.</a:t>
            </a:r>
          </a:p>
        </p:txBody>
      </p:sp>
      <p:sp>
        <p:nvSpPr>
          <p:cNvPr id="93" name="Rectangle 92"/>
          <p:cNvSpPr/>
          <p:nvPr/>
        </p:nvSpPr>
        <p:spPr>
          <a:xfrm>
            <a:off x="1819148" y="31791339"/>
            <a:ext cx="9151650" cy="523220"/>
          </a:xfrm>
          <a:prstGeom prst="rect">
            <a:avLst/>
          </a:prstGeom>
        </p:spPr>
        <p:txBody>
          <a:bodyPr wrap="square">
            <a:spAutoFit/>
          </a:bodyPr>
          <a:lstStyle/>
          <a:p>
            <a:pPr algn="just"/>
            <a:r>
              <a:rPr lang="en-US" sz="2800" dirty="0">
                <a:solidFill>
                  <a:srgbClr val="9900CC"/>
                </a:solidFill>
                <a:latin typeface="Times New Roman" panose="02020603050405020304" pitchFamily="18" charset="0"/>
                <a:cs typeface="Times New Roman" panose="02020603050405020304" pitchFamily="18" charset="0"/>
              </a:rPr>
              <a:t>Fig. 2: Flowchart of wrapper approach for feature selection</a:t>
            </a:r>
          </a:p>
        </p:txBody>
      </p:sp>
      <p:sp>
        <p:nvSpPr>
          <p:cNvPr id="100" name="Text Placeholder 6"/>
          <p:cNvSpPr>
            <a:spLocks noGrp="1"/>
          </p:cNvSpPr>
          <p:nvPr>
            <p:ph type="body" sz="quarter" idx="15"/>
          </p:nvPr>
        </p:nvSpPr>
        <p:spPr>
          <a:xfrm>
            <a:off x="842937" y="24125530"/>
            <a:ext cx="4321119" cy="660632"/>
          </a:xfrm>
        </p:spPr>
        <p:txBody>
          <a:bodyPr/>
          <a:lstStyle/>
          <a:p>
            <a:pPr algn="l">
              <a:spcBef>
                <a:spcPts val="0"/>
              </a:spcBef>
            </a:pPr>
            <a:r>
              <a:rPr lang="en-US" sz="3600" dirty="0">
                <a:solidFill>
                  <a:srgbClr val="C00000"/>
                </a:solidFill>
                <a:latin typeface="Times New Roman" panose="02020603050405020304" pitchFamily="18" charset="0"/>
                <a:cs typeface="Times New Roman" panose="02020603050405020304" pitchFamily="18" charset="0"/>
              </a:rPr>
              <a:t>3.2. Model Selection</a:t>
            </a:r>
          </a:p>
        </p:txBody>
      </p:sp>
      <p:pic>
        <p:nvPicPr>
          <p:cNvPr id="3" name="Picture 2">
            <a:extLst>
              <a:ext uri="{FF2B5EF4-FFF2-40B4-BE49-F238E27FC236}">
                <a16:creationId xmlns:a16="http://schemas.microsoft.com/office/drawing/2014/main" id="{F31F5974-97EB-411B-A2D1-9C18333C3F42}"/>
              </a:ext>
            </a:extLst>
          </p:cNvPr>
          <p:cNvPicPr>
            <a:picLocks noChangeAspect="1"/>
          </p:cNvPicPr>
          <p:nvPr/>
        </p:nvPicPr>
        <p:blipFill>
          <a:blip r:embed="rId3"/>
          <a:stretch>
            <a:fillRect/>
          </a:stretch>
        </p:blipFill>
        <p:spPr>
          <a:xfrm>
            <a:off x="4062713" y="12160323"/>
            <a:ext cx="4575251" cy="5133259"/>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592231B-9795-4D21-8912-B3723C896239}"/>
                  </a:ext>
                </a:extLst>
              </p:cNvPr>
              <p:cNvSpPr/>
              <p:nvPr/>
            </p:nvSpPr>
            <p:spPr>
              <a:xfrm>
                <a:off x="3008099" y="10348675"/>
                <a:ext cx="6963880" cy="92852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𝑅𝑎𝑚𝑝</m:t>
                      </m:r>
                      <m:r>
                        <a:rPr lang="en-US" sz="2800" i="0">
                          <a:latin typeface="Cambria Math" panose="02040503050406030204" pitchFamily="18" charset="0"/>
                        </a:rPr>
                        <m:t> </m:t>
                      </m:r>
                      <m:r>
                        <a:rPr lang="en-US" sz="2800" i="1">
                          <a:latin typeface="Cambria Math" panose="02040503050406030204" pitchFamily="18" charset="0"/>
                        </a:rPr>
                        <m:t>𝑅𝑎𝑡𝑒</m:t>
                      </m:r>
                      <m:r>
                        <a:rPr lang="en-US" sz="2800" i="0">
                          <a:latin typeface="Cambria Math" panose="02040503050406030204" pitchFamily="18" charset="0"/>
                        </a:rPr>
                        <m:t>(</m:t>
                      </m:r>
                      <m:r>
                        <a:rPr lang="en-US" sz="2800" i="1">
                          <a:latin typeface="Cambria Math" panose="02040503050406030204" pitchFamily="18" charset="0"/>
                        </a:rPr>
                        <m:t>𝑡</m:t>
                      </m:r>
                      <m:r>
                        <a:rPr lang="en-US" sz="2800" i="0">
                          <a:latin typeface="Cambria Math" panose="02040503050406030204" pitchFamily="18" charset="0"/>
                        </a:rPr>
                        <m:t>)=</m:t>
                      </m:r>
                      <m:f>
                        <m:fPr>
                          <m:ctrlPr>
                            <a:rPr lang="en-US" sz="2800" i="1">
                              <a:latin typeface="Cambria Math" panose="02040503050406030204" pitchFamily="18" charset="0"/>
                            </a:rPr>
                          </m:ctrlPr>
                        </m:fPr>
                        <m:num>
                          <m:d>
                            <m:dPr>
                              <m:begChr m:val=""/>
                              <m:ctrlPr>
                                <a:rPr lang="en-US" sz="2800" i="1">
                                  <a:latin typeface="Cambria Math" panose="02040503050406030204" pitchFamily="18" charset="0"/>
                                </a:rPr>
                              </m:ctrlPr>
                            </m:dPr>
                            <m:e>
                              <m:r>
                                <a:rPr lang="en-US" sz="2800" i="1">
                                  <a:latin typeface="Cambria Math" panose="02040503050406030204" pitchFamily="18" charset="0"/>
                                </a:rPr>
                                <m:t>𝑑𝑃</m:t>
                              </m:r>
                              <m:r>
                                <a:rPr lang="en-US" sz="2800" i="0">
                                  <a:latin typeface="Cambria Math" panose="02040503050406030204" pitchFamily="18" charset="0"/>
                                </a:rPr>
                                <m:t>(</m:t>
                              </m:r>
                              <m:r>
                                <a:rPr lang="en-US" sz="2800" i="1">
                                  <a:latin typeface="Cambria Math" panose="02040503050406030204" pitchFamily="18" charset="0"/>
                                </a:rPr>
                                <m:t>𝑡</m:t>
                              </m:r>
                            </m:e>
                          </m:d>
                        </m:num>
                        <m:den>
                          <m:r>
                            <a:rPr lang="en-US" sz="2800" i="1">
                              <a:latin typeface="Cambria Math" panose="02040503050406030204" pitchFamily="18" charset="0"/>
                            </a:rPr>
                            <m:t>𝑑𝑡</m:t>
                          </m:r>
                        </m:den>
                      </m:f>
                      <m:r>
                        <a:rPr lang="en-US" sz="2800" i="0">
                          <a:latin typeface="Cambria Math" panose="02040503050406030204" pitchFamily="18" charset="0"/>
                        </a:rPr>
                        <m:t>=</m:t>
                      </m:r>
                      <m:f>
                        <m:fPr>
                          <m:ctrlPr>
                            <a:rPr lang="en-US" sz="2800" i="1">
                              <a:latin typeface="Cambria Math" panose="02040503050406030204" pitchFamily="18" charset="0"/>
                            </a:rPr>
                          </m:ctrlPr>
                        </m:fPr>
                        <m:num>
                          <m:d>
                            <m:dPr>
                              <m:begChr m:val=""/>
                              <m:ctrlPr>
                                <a:rPr lang="en-US" sz="2800" i="1">
                                  <a:latin typeface="Cambria Math" panose="02040503050406030204" pitchFamily="18" charset="0"/>
                                </a:rPr>
                              </m:ctrlPr>
                            </m:dPr>
                            <m:e>
                              <m:r>
                                <a:rPr lang="en-US" sz="2800" i="1">
                                  <a:latin typeface="Cambria Math" panose="02040503050406030204" pitchFamily="18" charset="0"/>
                                </a:rPr>
                                <m:t>𝑃</m:t>
                              </m:r>
                              <m:r>
                                <a:rPr lang="en-US" sz="2800" i="0">
                                  <a:latin typeface="Cambria Math" panose="02040503050406030204" pitchFamily="18" charset="0"/>
                                </a:rPr>
                                <m:t>(</m:t>
                              </m:r>
                              <m:r>
                                <a:rPr lang="en-US" sz="2800" i="1">
                                  <a:latin typeface="Cambria Math" panose="02040503050406030204" pitchFamily="18" charset="0"/>
                                </a:rPr>
                                <m:t>𝑡</m:t>
                              </m:r>
                              <m:r>
                                <a:rPr lang="en-US" sz="2800" i="0">
                                  <a:latin typeface="Cambria Math" panose="02040503050406030204" pitchFamily="18" charset="0"/>
                                </a:rPr>
                                <m:t>+</m:t>
                              </m:r>
                              <m:r>
                                <a:rPr lang="en-US" sz="2800" i="1">
                                  <a:latin typeface="Cambria Math" panose="02040503050406030204" pitchFamily="18" charset="0"/>
                                </a:rPr>
                                <m:t>𝐷</m:t>
                              </m:r>
                              <m:r>
                                <a:rPr lang="en-US" sz="2800" i="0">
                                  <a:latin typeface="Cambria Math" panose="02040503050406030204" pitchFamily="18" charset="0"/>
                                </a:rPr>
                                <m:t>)−</m:t>
                              </m:r>
                              <m:r>
                                <a:rPr lang="en-US" sz="2800" i="1">
                                  <a:latin typeface="Cambria Math" panose="02040503050406030204" pitchFamily="18" charset="0"/>
                                </a:rPr>
                                <m:t>𝑃</m:t>
                              </m:r>
                              <m:r>
                                <a:rPr lang="en-US" sz="2800" i="0">
                                  <a:latin typeface="Cambria Math" panose="02040503050406030204" pitchFamily="18" charset="0"/>
                                </a:rPr>
                                <m:t>(</m:t>
                              </m:r>
                              <m:r>
                                <a:rPr lang="en-US" sz="2800" i="1">
                                  <a:latin typeface="Cambria Math" panose="02040503050406030204" pitchFamily="18" charset="0"/>
                                </a:rPr>
                                <m:t>𝑡</m:t>
                              </m:r>
                            </m:e>
                          </m:d>
                        </m:num>
                        <m:den>
                          <m:r>
                            <a:rPr lang="en-US" sz="2800" i="1">
                              <a:latin typeface="Cambria Math" panose="02040503050406030204" pitchFamily="18" charset="0"/>
                            </a:rPr>
                            <m:t>𝐷</m:t>
                          </m:r>
                        </m:den>
                      </m:f>
                    </m:oMath>
                  </m:oMathPara>
                </a14:m>
                <a:endParaRPr lang="en-US" sz="2800" dirty="0"/>
              </a:p>
            </p:txBody>
          </p:sp>
        </mc:Choice>
        <mc:Fallback xmlns="">
          <p:sp>
            <p:nvSpPr>
              <p:cNvPr id="6" name="Rectangle 5">
                <a:extLst>
                  <a:ext uri="{FF2B5EF4-FFF2-40B4-BE49-F238E27FC236}">
                    <a16:creationId xmlns:a16="http://schemas.microsoft.com/office/drawing/2014/main" id="{6592231B-9795-4D21-8912-B3723C896239}"/>
                  </a:ext>
                </a:extLst>
              </p:cNvPr>
              <p:cNvSpPr>
                <a:spLocks noRot="1" noChangeAspect="1" noMove="1" noResize="1" noEditPoints="1" noAdjustHandles="1" noChangeArrowheads="1" noChangeShapeType="1" noTextEdit="1"/>
              </p:cNvSpPr>
              <p:nvPr/>
            </p:nvSpPr>
            <p:spPr>
              <a:xfrm>
                <a:off x="3008099" y="10348675"/>
                <a:ext cx="6963880" cy="928524"/>
              </a:xfrm>
              <a:prstGeom prst="rect">
                <a:avLst/>
              </a:prstGeom>
              <a:blipFill>
                <a:blip r:embed="rId11"/>
                <a:stretch>
                  <a:fillRect/>
                </a:stretch>
              </a:blipFill>
            </p:spPr>
            <p:txBody>
              <a:bodyPr/>
              <a:lstStyle/>
              <a:p>
                <a:r>
                  <a:rPr lang="en-US">
                    <a:noFill/>
                  </a:rPr>
                  <a:t> </a:t>
                </a:r>
              </a:p>
            </p:txBody>
          </p:sp>
        </mc:Fallback>
      </mc:AlternateContent>
      <p:sp>
        <p:nvSpPr>
          <p:cNvPr id="78" name="Text Placeholder 6">
            <a:extLst>
              <a:ext uri="{FF2B5EF4-FFF2-40B4-BE49-F238E27FC236}">
                <a16:creationId xmlns:a16="http://schemas.microsoft.com/office/drawing/2014/main" id="{C838A649-3C3C-4135-A139-144B999BA44A}"/>
              </a:ext>
            </a:extLst>
          </p:cNvPr>
          <p:cNvSpPr txBox="1">
            <a:spLocks/>
          </p:cNvSpPr>
          <p:nvPr/>
        </p:nvSpPr>
        <p:spPr>
          <a:xfrm>
            <a:off x="860848" y="18958778"/>
            <a:ext cx="5874588" cy="590368"/>
          </a:xfrm>
          <a:prstGeom prst="rect">
            <a:avLst/>
          </a:prstGeom>
        </p:spPr>
        <p:txBody>
          <a:bodyPr/>
          <a:lstStyle>
            <a:lvl1pPr marL="0" indent="0" algn="ctr" defTabSz="4388945" rtl="0" eaLnBrk="1" latinLnBrk="0" hangingPunct="1">
              <a:lnSpc>
                <a:spcPct val="100000"/>
              </a:lnSpc>
              <a:spcBef>
                <a:spcPts val="4800"/>
              </a:spcBef>
              <a:buFont typeface="Arial" panose="020B0604020202020204" pitchFamily="34" charset="0"/>
              <a:buNone/>
              <a:defRPr sz="4800" b="1" kern="1200">
                <a:solidFill>
                  <a:srgbClr val="006600"/>
                </a:solidFill>
                <a:latin typeface="+mn-lt"/>
                <a:ea typeface="+mn-ea"/>
                <a:cs typeface="+mn-cs"/>
              </a:defRPr>
            </a:lvl1pPr>
            <a:lvl2pPr marL="3291708" indent="-1097236" algn="l" defTabSz="4388945" rtl="0" eaLnBrk="1" latinLnBrk="0" hangingPunct="1">
              <a:lnSpc>
                <a:spcPct val="90000"/>
              </a:lnSpc>
              <a:spcBef>
                <a:spcPts val="2400"/>
              </a:spcBef>
              <a:buFont typeface="Arial" panose="020B0604020202020204" pitchFamily="34" charset="0"/>
              <a:buChar char="•"/>
              <a:defRPr sz="11520" kern="1200">
                <a:solidFill>
                  <a:srgbClr val="006600"/>
                </a:solidFill>
                <a:latin typeface="+mn-lt"/>
                <a:ea typeface="+mn-ea"/>
                <a:cs typeface="+mn-cs"/>
              </a:defRPr>
            </a:lvl2pPr>
            <a:lvl3pPr marL="5486180" indent="-1097236" algn="l" defTabSz="4388945"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653"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8777888" indent="0" algn="l" defTabSz="4388945"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5pPr>
            <a:lvl6pPr marL="12069598"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070"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541"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014"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a:spcBef>
                <a:spcPts val="0"/>
              </a:spcBef>
            </a:pPr>
            <a:r>
              <a:rPr lang="en-US" sz="3600" dirty="0">
                <a:solidFill>
                  <a:srgbClr val="C00000"/>
                </a:solidFill>
                <a:latin typeface="Times New Roman" panose="02020603050405020304" pitchFamily="18" charset="0"/>
                <a:cs typeface="Times New Roman" panose="02020603050405020304" pitchFamily="18" charset="0"/>
              </a:rPr>
              <a:t>3.1. Classification Models</a:t>
            </a:r>
          </a:p>
        </p:txBody>
      </p:sp>
      <p:sp>
        <p:nvSpPr>
          <p:cNvPr id="17" name="Rectangle 16">
            <a:extLst>
              <a:ext uri="{FF2B5EF4-FFF2-40B4-BE49-F238E27FC236}">
                <a16:creationId xmlns:a16="http://schemas.microsoft.com/office/drawing/2014/main" id="{E077EAE1-4748-4097-9434-7ACFFA735EF6}"/>
              </a:ext>
            </a:extLst>
          </p:cNvPr>
          <p:cNvSpPr/>
          <p:nvPr/>
        </p:nvSpPr>
        <p:spPr>
          <a:xfrm>
            <a:off x="1101881" y="20840302"/>
            <a:ext cx="6326797" cy="3108543"/>
          </a:xfrm>
          <a:prstGeom prst="rect">
            <a:avLst/>
          </a:prstGeom>
        </p:spPr>
        <p:txBody>
          <a:bodyPr wrap="none">
            <a:spAutoFit/>
          </a:bodyPr>
          <a:lstStyle/>
          <a:p>
            <a:pPr marL="742950" indent="-742950" defTabSz="4388945">
              <a:buAutoNum type="arabicParenR"/>
            </a:pPr>
            <a:r>
              <a:rPr lang="en-US" sz="2800" dirty="0">
                <a:latin typeface="Times New Roman" panose="02020603050405020304" pitchFamily="18" charset="0"/>
                <a:cs typeface="Times New Roman" panose="02020603050405020304" pitchFamily="18" charset="0"/>
              </a:rPr>
              <a:t>Naive Bayes;</a:t>
            </a:r>
          </a:p>
          <a:p>
            <a:pPr marL="742950" indent="-742950" defTabSz="4388945">
              <a:buAutoNum type="arabicParenR"/>
            </a:pPr>
            <a:r>
              <a:rPr lang="en-US" sz="2800" dirty="0">
                <a:latin typeface="Times New Roman" panose="02020603050405020304" pitchFamily="18" charset="0"/>
                <a:cs typeface="Times New Roman" panose="02020603050405020304" pitchFamily="18" charset="0"/>
              </a:rPr>
              <a:t>Linear Discriminant Analysis (LDA);</a:t>
            </a:r>
          </a:p>
          <a:p>
            <a:pPr marL="742950" indent="-742950" defTabSz="4388945">
              <a:buAutoNum type="arabicParenR"/>
            </a:pPr>
            <a:r>
              <a:rPr lang="en-US" sz="2800" dirty="0">
                <a:latin typeface="Times New Roman" panose="02020603050405020304" pitchFamily="18" charset="0"/>
                <a:cs typeface="Times New Roman" panose="02020603050405020304" pitchFamily="18" charset="0"/>
              </a:rPr>
              <a:t>k-Nearest Neighbors (</a:t>
            </a:r>
            <a:r>
              <a:rPr lang="en-US" sz="2800" dirty="0" err="1">
                <a:latin typeface="Times New Roman" panose="02020603050405020304" pitchFamily="18" charset="0"/>
                <a:cs typeface="Times New Roman" panose="02020603050405020304" pitchFamily="18" charset="0"/>
              </a:rPr>
              <a:t>kNN</a:t>
            </a:r>
            <a:r>
              <a:rPr lang="en-US" sz="2800" dirty="0">
                <a:latin typeface="Times New Roman" panose="02020603050405020304" pitchFamily="18" charset="0"/>
                <a:cs typeface="Times New Roman" panose="02020603050405020304" pitchFamily="18" charset="0"/>
              </a:rPr>
              <a:t>); </a:t>
            </a:r>
          </a:p>
          <a:p>
            <a:pPr marL="742950" indent="-742950" defTabSz="4388945">
              <a:buAutoNum type="arabicParenR"/>
            </a:pPr>
            <a:r>
              <a:rPr lang="en-US" sz="2800" dirty="0">
                <a:latin typeface="Times New Roman" panose="02020603050405020304" pitchFamily="18" charset="0"/>
                <a:cs typeface="Times New Roman" panose="02020603050405020304" pitchFamily="18" charset="0"/>
              </a:rPr>
              <a:t>Decision Tree (DT); </a:t>
            </a:r>
          </a:p>
          <a:p>
            <a:pPr marL="742950" indent="-742950" defTabSz="4388945">
              <a:buAutoNum type="arabicParenR"/>
            </a:pPr>
            <a:r>
              <a:rPr lang="en-US" sz="2800" dirty="0">
                <a:latin typeface="Times New Roman" panose="02020603050405020304" pitchFamily="18" charset="0"/>
                <a:cs typeface="Times New Roman" panose="02020603050405020304" pitchFamily="18" charset="0"/>
              </a:rPr>
              <a:t>Logistic Regression; </a:t>
            </a:r>
          </a:p>
          <a:p>
            <a:pPr marL="742950" indent="-742950" defTabSz="4388945">
              <a:buAutoNum type="arabicParenR"/>
            </a:pPr>
            <a:r>
              <a:rPr lang="en-US" sz="2800" dirty="0">
                <a:latin typeface="Times New Roman" panose="02020603050405020304" pitchFamily="18" charset="0"/>
                <a:cs typeface="Times New Roman" panose="02020603050405020304" pitchFamily="18" charset="0"/>
              </a:rPr>
              <a:t>Random Forests (RF);</a:t>
            </a:r>
          </a:p>
          <a:p>
            <a:pPr marL="742950" indent="-742950" defTabSz="4388945">
              <a:buAutoNum type="arabicParenR"/>
            </a:pPr>
            <a:r>
              <a:rPr lang="en-US" sz="2800" dirty="0">
                <a:latin typeface="Times New Roman" panose="02020603050405020304" pitchFamily="18" charset="0"/>
                <a:cs typeface="Times New Roman" panose="02020603050405020304" pitchFamily="18" charset="0"/>
              </a:rPr>
              <a:t>Support Vector Machines (SVM)</a:t>
            </a:r>
            <a:endParaRPr lang="en-US" sz="3600" dirty="0">
              <a:solidFill>
                <a:srgbClr val="C00000"/>
              </a:solidFill>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C10EE6BA-8CB6-4519-A088-1F7E0AFD4BD7}"/>
              </a:ext>
            </a:extLst>
          </p:cNvPr>
          <p:cNvPicPr>
            <a:picLocks noChangeAspect="1"/>
          </p:cNvPicPr>
          <p:nvPr/>
        </p:nvPicPr>
        <p:blipFill>
          <a:blip r:embed="rId12"/>
          <a:stretch>
            <a:fillRect/>
          </a:stretch>
        </p:blipFill>
        <p:spPr>
          <a:xfrm>
            <a:off x="1819148" y="28196354"/>
            <a:ext cx="8002754" cy="3594985"/>
          </a:xfrm>
          <a:prstGeom prst="rect">
            <a:avLst/>
          </a:prstGeom>
        </p:spPr>
      </p:pic>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1205D5DD-41AA-48C3-BD89-B8C35F12D1C4}"/>
                  </a:ext>
                </a:extLst>
              </p:cNvPr>
              <p:cNvSpPr/>
              <p:nvPr/>
            </p:nvSpPr>
            <p:spPr>
              <a:xfrm>
                <a:off x="12528403" y="7280827"/>
                <a:ext cx="8443145" cy="523220"/>
              </a:xfrm>
              <a:prstGeom prst="rect">
                <a:avLst/>
              </a:prstGeom>
            </p:spPr>
            <p:txBody>
              <a:bodyPr wrap="none">
                <a:spAutoFit/>
              </a:bodyPr>
              <a:lstStyle/>
              <a:p>
                <a:pPr algn="just"/>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rPr>
                        <m:t>𝐷𝑖𝑓𝑓</m:t>
                      </m:r>
                      <m:r>
                        <a:rPr lang="en-US" sz="2800" i="0">
                          <a:latin typeface="Cambria Math" panose="02040503050406030204" pitchFamily="18" charset="0"/>
                        </a:rPr>
                        <m:t>.  </m:t>
                      </m:r>
                      <m:r>
                        <a:rPr lang="en-US" sz="2800" b="0" i="1" smtClean="0">
                          <a:latin typeface="Cambria Math" panose="02040503050406030204" pitchFamily="18" charset="0"/>
                        </a:rPr>
                        <m:t>𝐼</m:t>
                      </m:r>
                      <m:r>
                        <a:rPr lang="en-US" sz="2800" i="1">
                          <a:latin typeface="Cambria Math" panose="02040503050406030204" pitchFamily="18" charset="0"/>
                        </a:rPr>
                        <m:t>𝑛𝑑𝑒𝑥</m:t>
                      </m:r>
                      <m:r>
                        <a:rPr lang="en-US" sz="2800" i="0">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𝑇𝑟𝑢𝑒</m:t>
                          </m:r>
                          <m:r>
                            <a:rPr lang="en-US" sz="2800" i="0">
                              <a:latin typeface="Cambria Math" panose="02040503050406030204" pitchFamily="18" charset="0"/>
                            </a:rPr>
                            <m:t>−</m:t>
                          </m:r>
                          <m:r>
                            <a:rPr lang="en-US" sz="2800" i="1">
                              <a:latin typeface="Cambria Math" panose="02040503050406030204" pitchFamily="18" charset="0"/>
                            </a:rPr>
                            <m:t>𝐹𝑎𝑙𝑠𝑒</m:t>
                          </m:r>
                        </m:e>
                      </m:d>
                      <m:r>
                        <a:rPr lang="en-US" sz="2800" i="0">
                          <a:latin typeface="Cambria Math" panose="02040503050406030204" pitchFamily="18" charset="0"/>
                        </a:rPr>
                        <m:t> </m:t>
                      </m:r>
                      <m:r>
                        <a:rPr lang="en-US" sz="2800" i="1">
                          <a:latin typeface="Cambria Math" panose="02040503050406030204" pitchFamily="18" charset="0"/>
                        </a:rPr>
                        <m:t>𝑜𝑓</m:t>
                      </m:r>
                      <m:r>
                        <a:rPr lang="en-US" sz="2800" i="0">
                          <a:latin typeface="Cambria Math" panose="02040503050406030204" pitchFamily="18" charset="0"/>
                        </a:rPr>
                        <m:t> </m:t>
                      </m:r>
                      <m:r>
                        <a:rPr lang="en-US" sz="2800" i="1">
                          <a:latin typeface="Cambria Math" panose="02040503050406030204" pitchFamily="18" charset="0"/>
                        </a:rPr>
                        <m:t>𝐻𝑖𝑔h</m:t>
                      </m:r>
                      <m:r>
                        <a:rPr lang="en-US" sz="2800" i="0">
                          <a:latin typeface="Cambria Math" panose="02040503050406030204" pitchFamily="18" charset="0"/>
                        </a:rPr>
                        <m:t> </m:t>
                      </m:r>
                      <m:r>
                        <a:rPr lang="en-US" sz="2800" b="0" i="1" smtClean="0">
                          <a:latin typeface="Cambria Math" panose="02040503050406030204" pitchFamily="18" charset="0"/>
                        </a:rPr>
                        <m:t>𝑅</m:t>
                      </m:r>
                      <m:r>
                        <a:rPr lang="en-US" sz="2800" i="1">
                          <a:latin typeface="Cambria Math" panose="02040503050406030204" pitchFamily="18" charset="0"/>
                        </a:rPr>
                        <m:t>𝑎𝑡𝑒</m:t>
                      </m:r>
                      <m:r>
                        <a:rPr lang="en-US" sz="2800" b="0" i="1" smtClean="0">
                          <a:latin typeface="Cambria Math" panose="02040503050406030204" pitchFamily="18" charset="0"/>
                        </a:rPr>
                        <m:t> </m:t>
                      </m:r>
                      <m:r>
                        <a:rPr lang="en-US" sz="2800" b="0" i="1" smtClean="0">
                          <a:latin typeface="Cambria Math" panose="02040503050406030204" pitchFamily="18" charset="0"/>
                        </a:rPr>
                        <m:t>𝐸𝑣𝑒𝑛𝑡𝑠</m:t>
                      </m:r>
                    </m:oMath>
                  </m:oMathPara>
                </a14:m>
                <a:endParaRPr lang="en-US" sz="2800" dirty="0"/>
              </a:p>
            </p:txBody>
          </p:sp>
        </mc:Choice>
        <mc:Fallback xmlns="">
          <p:sp>
            <p:nvSpPr>
              <p:cNvPr id="21" name="Rectangle 20">
                <a:extLst>
                  <a:ext uri="{FF2B5EF4-FFF2-40B4-BE49-F238E27FC236}">
                    <a16:creationId xmlns:a16="http://schemas.microsoft.com/office/drawing/2014/main" id="{1205D5DD-41AA-48C3-BD89-B8C35F12D1C4}"/>
                  </a:ext>
                </a:extLst>
              </p:cNvPr>
              <p:cNvSpPr>
                <a:spLocks noRot="1" noChangeAspect="1" noMove="1" noResize="1" noEditPoints="1" noAdjustHandles="1" noChangeArrowheads="1" noChangeShapeType="1" noTextEdit="1"/>
              </p:cNvSpPr>
              <p:nvPr/>
            </p:nvSpPr>
            <p:spPr>
              <a:xfrm>
                <a:off x="12528403" y="7280827"/>
                <a:ext cx="8443145"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id="{3A289272-1278-45A4-BA62-86C12DC75CF4}"/>
                  </a:ext>
                </a:extLst>
              </p:cNvPr>
              <p:cNvGraphicFramePr>
                <a:graphicFrameLocks noGrp="1"/>
              </p:cNvGraphicFramePr>
              <p:nvPr>
                <p:extLst>
                  <p:ext uri="{D42A27DB-BD31-4B8C-83A1-F6EECF244321}">
                    <p14:modId xmlns:p14="http://schemas.microsoft.com/office/powerpoint/2010/main" val="1444484265"/>
                  </p:ext>
                </p:extLst>
              </p:nvPr>
            </p:nvGraphicFramePr>
            <p:xfrm>
              <a:off x="12739955" y="8127606"/>
              <a:ext cx="5830791" cy="956564"/>
            </p:xfrm>
            <a:graphic>
              <a:graphicData uri="http://schemas.openxmlformats.org/drawingml/2006/table">
                <a:tbl>
                  <a:tblPr firstRow="1" firstCol="1" bandRow="1"/>
                  <a:tblGrid>
                    <a:gridCol w="5830791">
                      <a:extLst>
                        <a:ext uri="{9D8B030D-6E8A-4147-A177-3AD203B41FA5}">
                          <a16:colId xmlns:a16="http://schemas.microsoft.com/office/drawing/2014/main" val="3910800163"/>
                        </a:ext>
                      </a:extLst>
                    </a:gridCol>
                  </a:tblGrid>
                  <a:tr h="375285">
                    <a:tc>
                      <a:txBody>
                        <a:bodyPr/>
                        <a:lstStyle/>
                        <a:p>
                          <a:pPr marL="0" marR="0" algn="just">
                            <a:lnSpc>
                              <a:spcPct val="107000"/>
                            </a:lnSpc>
                            <a:spcBef>
                              <a:spcPts val="0"/>
                            </a:spcBef>
                            <a:spcAft>
                              <a:spcPts val="800"/>
                            </a:spcAft>
                          </a:pPr>
                          <a14:m>
                            <m:oMathPara xmlns:m="http://schemas.openxmlformats.org/officeDocument/2006/math">
                              <m:oMathParaPr>
                                <m:jc m:val="left"/>
                              </m:oMathParaPr>
                              <m:oMath xmlns:m="http://schemas.openxmlformats.org/officeDocument/2006/math">
                                <m:r>
                                  <a:rPr lang="en-US" sz="2800" i="1">
                                    <a:effectLst/>
                                    <a:latin typeface="Cambria Math" panose="02040503050406030204" pitchFamily="18" charset="0"/>
                                    <a:ea typeface="MS Mincho" panose="02020609040205080304" pitchFamily="49" charset="-128"/>
                                    <a:cs typeface="Times New Roman" panose="02020603050405020304" pitchFamily="18" charset="0"/>
                                  </a:rPr>
                                  <m:t>𝑇𝑜𝑡𝑎𝑙</m:t>
                                </m:r>
                                <m:r>
                                  <a:rPr lang="en-US" sz="2800" i="1">
                                    <a:effectLst/>
                                    <a:latin typeface="Cambria Math" panose="02040503050406030204" pitchFamily="18" charset="0"/>
                                    <a:ea typeface="MS Mincho" panose="02020609040205080304" pitchFamily="49" charset="-128"/>
                                    <a:cs typeface="Times New Roman" panose="02020603050405020304" pitchFamily="18" charset="0"/>
                                  </a:rPr>
                                  <m:t> </m:t>
                                </m:r>
                                <m:r>
                                  <a:rPr lang="en-US" sz="2800" i="1">
                                    <a:effectLst/>
                                    <a:latin typeface="Cambria Math" panose="02040503050406030204" pitchFamily="18" charset="0"/>
                                    <a:ea typeface="MS Mincho" panose="02020609040205080304" pitchFamily="49" charset="-128"/>
                                    <a:cs typeface="Times New Roman" panose="02020603050405020304" pitchFamily="18" charset="0"/>
                                  </a:rPr>
                                  <m:t>𝐴𝑐𝑐𝑢𝑟𝑎𝑐𝑦</m:t>
                                </m:r>
                                <m:r>
                                  <a:rPr lang="en-US" sz="2800" i="1">
                                    <a:effectLst/>
                                    <a:latin typeface="Cambria Math" panose="02040503050406030204" pitchFamily="18" charset="0"/>
                                    <a:ea typeface="MS Mincho" panose="02020609040205080304" pitchFamily="49" charset="-128"/>
                                    <a:cs typeface="Times New Roman" panose="02020603050405020304" pitchFamily="18" charset="0"/>
                                  </a:rPr>
                                  <m:t> =</m:t>
                                </m:r>
                                <m:f>
                                  <m:fPr>
                                    <m:ctrlPr>
                                      <a:rPr lang="en-US" sz="2800"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2800" i="1">
                                        <a:effectLst/>
                                        <a:latin typeface="Cambria Math" panose="02040503050406030204" pitchFamily="18" charset="0"/>
                                        <a:ea typeface="MS Mincho" panose="02020609040205080304" pitchFamily="49" charset="-128"/>
                                        <a:cs typeface="Times New Roman" panose="02020603050405020304" pitchFamily="18" charset="0"/>
                                      </a:rPr>
                                      <m:t>𝑇𝑟𝑢𝑒</m:t>
                                    </m:r>
                                    <m:r>
                                      <a:rPr lang="en-US" sz="2800" i="1">
                                        <a:effectLst/>
                                        <a:latin typeface="Cambria Math" panose="02040503050406030204" pitchFamily="18" charset="0"/>
                                        <a:ea typeface="MS Mincho" panose="02020609040205080304" pitchFamily="49" charset="-128"/>
                                        <a:cs typeface="Times New Roman" panose="02020603050405020304" pitchFamily="18" charset="0"/>
                                      </a:rPr>
                                      <m:t> </m:t>
                                    </m:r>
                                    <m:r>
                                      <a:rPr lang="en-US" sz="2800" i="1">
                                        <a:effectLst/>
                                        <a:latin typeface="Cambria Math" panose="02040503050406030204" pitchFamily="18" charset="0"/>
                                        <a:ea typeface="MS Mincho" panose="02020609040205080304" pitchFamily="49" charset="-128"/>
                                        <a:cs typeface="Times New Roman" panose="02020603050405020304" pitchFamily="18" charset="0"/>
                                      </a:rPr>
                                      <m:t>𝐸𝑣𝑒𝑛𝑡𝑠</m:t>
                                    </m:r>
                                  </m:num>
                                  <m:den>
                                    <m:r>
                                      <a:rPr lang="en-US" sz="2800" i="1">
                                        <a:effectLst/>
                                        <a:latin typeface="Cambria Math" panose="02040503050406030204" pitchFamily="18" charset="0"/>
                                        <a:ea typeface="MS Mincho" panose="02020609040205080304" pitchFamily="49" charset="-128"/>
                                        <a:cs typeface="Times New Roman" panose="02020603050405020304" pitchFamily="18" charset="0"/>
                                      </a:rPr>
                                      <m:t>𝑇𝑜𝑡𝑎𝑙</m:t>
                                    </m:r>
                                    <m:r>
                                      <a:rPr lang="en-US" sz="2800" i="1">
                                        <a:effectLst/>
                                        <a:latin typeface="Cambria Math" panose="02040503050406030204" pitchFamily="18" charset="0"/>
                                        <a:ea typeface="MS Mincho" panose="02020609040205080304" pitchFamily="49" charset="-128"/>
                                        <a:cs typeface="Times New Roman" panose="02020603050405020304" pitchFamily="18" charset="0"/>
                                      </a:rPr>
                                      <m:t> </m:t>
                                    </m:r>
                                    <m:r>
                                      <a:rPr lang="en-US" sz="2800" i="1">
                                        <a:effectLst/>
                                        <a:latin typeface="Cambria Math" panose="02040503050406030204" pitchFamily="18" charset="0"/>
                                        <a:ea typeface="MS Mincho" panose="02020609040205080304" pitchFamily="49" charset="-128"/>
                                        <a:cs typeface="Times New Roman" panose="02020603050405020304" pitchFamily="18" charset="0"/>
                                      </a:rPr>
                                      <m:t>𝐸𝑣𝑒𝑛𝑡𝑠</m:t>
                                    </m:r>
                                  </m:den>
                                </m:f>
                              </m:oMath>
                            </m:oMathPara>
                          </a14:m>
                          <a:endParaRPr lang="en-US" sz="28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655666036"/>
                      </a:ext>
                    </a:extLst>
                  </a:tr>
                </a:tbl>
              </a:graphicData>
            </a:graphic>
          </p:graphicFrame>
        </mc:Choice>
        <mc:Fallback xmlns="">
          <p:graphicFrame>
            <p:nvGraphicFramePr>
              <p:cNvPr id="28" name="Table 27">
                <a:extLst>
                  <a:ext uri="{FF2B5EF4-FFF2-40B4-BE49-F238E27FC236}">
                    <a16:creationId xmlns:a16="http://schemas.microsoft.com/office/drawing/2014/main" id="{3A289272-1278-45A4-BA62-86C12DC75CF4}"/>
                  </a:ext>
                </a:extLst>
              </p:cNvPr>
              <p:cNvGraphicFramePr>
                <a:graphicFrameLocks noGrp="1"/>
              </p:cNvGraphicFramePr>
              <p:nvPr>
                <p:extLst>
                  <p:ext uri="{D42A27DB-BD31-4B8C-83A1-F6EECF244321}">
                    <p14:modId xmlns:p14="http://schemas.microsoft.com/office/powerpoint/2010/main" val="1444484265"/>
                  </p:ext>
                </p:extLst>
              </p:nvPr>
            </p:nvGraphicFramePr>
            <p:xfrm>
              <a:off x="12739955" y="8127606"/>
              <a:ext cx="5830791" cy="956564"/>
            </p:xfrm>
            <a:graphic>
              <a:graphicData uri="http://schemas.openxmlformats.org/drawingml/2006/table">
                <a:tbl>
                  <a:tblPr firstRow="1" firstCol="1" bandRow="1"/>
                  <a:tblGrid>
                    <a:gridCol w="5830791">
                      <a:extLst>
                        <a:ext uri="{9D8B030D-6E8A-4147-A177-3AD203B41FA5}">
                          <a16:colId xmlns:a16="http://schemas.microsoft.com/office/drawing/2014/main" val="3910800163"/>
                        </a:ext>
                      </a:extLst>
                    </a:gridCol>
                  </a:tblGrid>
                  <a:tr h="956564">
                    <a:tc>
                      <a:txBody>
                        <a:bodyPr/>
                        <a:lstStyle/>
                        <a:p>
                          <a:endParaRPr lang="en-US"/>
                        </a:p>
                      </a:txBody>
                      <a:tcPr marL="68580" marR="68580" marT="0" marB="0" anchor="ctr">
                        <a:lnL>
                          <a:noFill/>
                        </a:lnL>
                        <a:lnR>
                          <a:noFill/>
                        </a:lnR>
                        <a:lnT>
                          <a:noFill/>
                        </a:lnT>
                        <a:lnB>
                          <a:noFill/>
                        </a:lnB>
                        <a:blipFill>
                          <a:blip r:embed="rId14"/>
                          <a:stretch>
                            <a:fillRect/>
                          </a:stretch>
                        </a:blipFill>
                      </a:tcPr>
                    </a:tc>
                    <a:extLst>
                      <a:ext uri="{0D108BD9-81ED-4DB2-BD59-A6C34878D82A}">
                        <a16:rowId xmlns:a16="http://schemas.microsoft.com/office/drawing/2014/main" val="2655666036"/>
                      </a:ext>
                    </a:extLst>
                  </a:tr>
                </a:tbl>
              </a:graphicData>
            </a:graphic>
          </p:graphicFrame>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A7290EF-2895-4CAA-8B05-EC6D7EC3C16B}"/>
                  </a:ext>
                </a:extLst>
              </p:cNvPr>
              <p:cNvSpPr/>
              <p:nvPr/>
            </p:nvSpPr>
            <p:spPr>
              <a:xfrm>
                <a:off x="12739955" y="9448584"/>
                <a:ext cx="6489725" cy="985911"/>
              </a:xfrm>
              <a:prstGeom prst="rect">
                <a:avLst/>
              </a:prstGeom>
            </p:spPr>
            <p:txBody>
              <a:bodyPr wrap="none">
                <a:spAutoFit/>
              </a:bodyPr>
              <a:lstStyle/>
              <a:p>
                <a:pPr algn="just"/>
                <a14:m>
                  <m:oMathPara xmlns:m="http://schemas.openxmlformats.org/officeDocument/2006/math">
                    <m:oMathParaPr>
                      <m:jc m:val="left"/>
                    </m:oMathParaPr>
                    <m:oMath xmlns:m="http://schemas.openxmlformats.org/officeDocument/2006/math">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𝑃𝑟𝑒𝑐𝑖𝑠𝑖𝑜𝑛</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 =</m:t>
                      </m:r>
                      <m:f>
                        <m:fPr>
                          <m:ctrlP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ctrlPr>
                        </m:fPr>
                        <m:num>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𝑇𝑟𝑢𝑒</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 </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𝐻𝑖𝑔h</m:t>
                          </m:r>
                        </m:num>
                        <m:den>
                          <m:d>
                            <m:dPr>
                              <m:ctrlP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ctrlPr>
                            </m:dPr>
                            <m:e>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𝑇𝑟𝑢𝑒</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 </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𝐻𝑖𝑔h</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𝐹𝑎𝑙𝑠𝑒</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 </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𝐻𝑖𝑔h</m:t>
                              </m:r>
                            </m:e>
                          </m:d>
                        </m:den>
                      </m:f>
                    </m:oMath>
                  </m:oMathPara>
                </a14:m>
                <a:endParaRPr lang="en-US" sz="28700" dirty="0"/>
              </a:p>
            </p:txBody>
          </p:sp>
        </mc:Choice>
        <mc:Fallback xmlns="">
          <p:sp>
            <p:nvSpPr>
              <p:cNvPr id="31" name="Rectangle 30">
                <a:extLst>
                  <a:ext uri="{FF2B5EF4-FFF2-40B4-BE49-F238E27FC236}">
                    <a16:creationId xmlns:a16="http://schemas.microsoft.com/office/drawing/2014/main" id="{8A7290EF-2895-4CAA-8B05-EC6D7EC3C16B}"/>
                  </a:ext>
                </a:extLst>
              </p:cNvPr>
              <p:cNvSpPr>
                <a:spLocks noRot="1" noChangeAspect="1" noMove="1" noResize="1" noEditPoints="1" noAdjustHandles="1" noChangeArrowheads="1" noChangeShapeType="1" noTextEdit="1"/>
              </p:cNvSpPr>
              <p:nvPr/>
            </p:nvSpPr>
            <p:spPr>
              <a:xfrm>
                <a:off x="12739955" y="9448584"/>
                <a:ext cx="6489725" cy="98591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6" name="Rectangle 255">
                <a:extLst>
                  <a:ext uri="{FF2B5EF4-FFF2-40B4-BE49-F238E27FC236}">
                    <a16:creationId xmlns:a16="http://schemas.microsoft.com/office/drawing/2014/main" id="{6E8786B0-F330-45CD-82FF-88DD4EE35A6B}"/>
                  </a:ext>
                </a:extLst>
              </p:cNvPr>
              <p:cNvSpPr/>
              <p:nvPr/>
            </p:nvSpPr>
            <p:spPr>
              <a:xfrm>
                <a:off x="12739955" y="10983517"/>
                <a:ext cx="5824480" cy="985911"/>
              </a:xfrm>
              <a:prstGeom prst="rect">
                <a:avLst/>
              </a:prstGeom>
            </p:spPr>
            <p:txBody>
              <a:bodyPr wrap="none">
                <a:spAutoFit/>
              </a:bodyPr>
              <a:lstStyle/>
              <a:p>
                <a:pPr algn="just"/>
                <a14:m>
                  <m:oMathPara xmlns:m="http://schemas.openxmlformats.org/officeDocument/2006/math">
                    <m:oMathParaPr>
                      <m:jc m:val="left"/>
                    </m:oMathParaPr>
                    <m:oMath xmlns:m="http://schemas.openxmlformats.org/officeDocument/2006/math">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𝑅𝑒𝑐𝑎𝑙𝑙</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 =</m:t>
                      </m:r>
                      <m:f>
                        <m:fPr>
                          <m:ctrlP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ctrlPr>
                        </m:fPr>
                        <m:num>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𝑇𝑟𝑢𝑒</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 </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𝐻𝑖𝑔h</m:t>
                          </m:r>
                        </m:num>
                        <m:den>
                          <m:d>
                            <m:dPr>
                              <m:ctrlP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ctrlPr>
                            </m:dPr>
                            <m:e>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𝑇𝑟𝑢𝑒</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 </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𝐻𝑖𝑔h</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𝐹𝑎𝑙𝑠𝑒</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 </m:t>
                              </m:r>
                              <m:r>
                                <a:rPr lang="en-US" sz="2800" i="1">
                                  <a:solidFill>
                                    <a:prstClr val="black"/>
                                  </a:solidFill>
                                  <a:latin typeface="Cambria Math" panose="02040503050406030204" pitchFamily="18" charset="0"/>
                                  <a:ea typeface="MS Mincho" panose="02020609040205080304" pitchFamily="49" charset="-128"/>
                                  <a:cs typeface="Vrinda" panose="020B0502040204020203" pitchFamily="34" charset="0"/>
                                </a:rPr>
                                <m:t>𝐿𝑜𝑤</m:t>
                              </m:r>
                            </m:e>
                          </m:d>
                        </m:den>
                      </m:f>
                    </m:oMath>
                  </m:oMathPara>
                </a14:m>
                <a:endParaRPr lang="en-US" sz="2800" dirty="0"/>
              </a:p>
            </p:txBody>
          </p:sp>
        </mc:Choice>
        <mc:Fallback xmlns="">
          <p:sp>
            <p:nvSpPr>
              <p:cNvPr id="256" name="Rectangle 255">
                <a:extLst>
                  <a:ext uri="{FF2B5EF4-FFF2-40B4-BE49-F238E27FC236}">
                    <a16:creationId xmlns:a16="http://schemas.microsoft.com/office/drawing/2014/main" id="{6E8786B0-F330-45CD-82FF-88DD4EE35A6B}"/>
                  </a:ext>
                </a:extLst>
              </p:cNvPr>
              <p:cNvSpPr>
                <a:spLocks noRot="1" noChangeAspect="1" noMove="1" noResize="1" noEditPoints="1" noAdjustHandles="1" noChangeArrowheads="1" noChangeShapeType="1" noTextEdit="1"/>
              </p:cNvSpPr>
              <p:nvPr/>
            </p:nvSpPr>
            <p:spPr>
              <a:xfrm>
                <a:off x="12739955" y="10983517"/>
                <a:ext cx="5824480" cy="985911"/>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8" name="Rectangle 257">
                <a:extLst>
                  <a:ext uri="{FF2B5EF4-FFF2-40B4-BE49-F238E27FC236}">
                    <a16:creationId xmlns:a16="http://schemas.microsoft.com/office/drawing/2014/main" id="{EB6E96D2-6A65-40AA-872E-7918476220BB}"/>
                  </a:ext>
                </a:extLst>
              </p:cNvPr>
              <p:cNvSpPr/>
              <p:nvPr/>
            </p:nvSpPr>
            <p:spPr>
              <a:xfrm>
                <a:off x="12739955" y="12136038"/>
                <a:ext cx="10347215" cy="1489062"/>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ea typeface="MS Mincho" panose="02020609040205080304" pitchFamily="49" charset="-128"/>
                          <a:cs typeface="Vrinda" panose="020B0502040204020203" pitchFamily="34" charset="0"/>
                        </a:rPr>
                        <m:t>𝐵𝑎</m:t>
                      </m:r>
                      <m:r>
                        <a:rPr lang="en-US" sz="2800" i="1" smtClean="0">
                          <a:latin typeface="Cambria Math" panose="02040503050406030204" pitchFamily="18" charset="0"/>
                          <a:ea typeface="MS Mincho" panose="02020609040205080304" pitchFamily="49" charset="-128"/>
                          <a:cs typeface="Vrinda" panose="020B0502040204020203" pitchFamily="34" charset="0"/>
                        </a:rPr>
                        <m:t>𝑙𝑎𝑛𝑐𝑒</m:t>
                      </m:r>
                      <m:r>
                        <a:rPr lang="en-US" sz="2800" i="1" smtClean="0">
                          <a:latin typeface="Cambria Math" panose="02040503050406030204" pitchFamily="18" charset="0"/>
                          <a:ea typeface="MS Mincho" panose="02020609040205080304" pitchFamily="49" charset="-128"/>
                          <a:cs typeface="Vrinda" panose="020B0502040204020203" pitchFamily="34" charset="0"/>
                        </a:rPr>
                        <m:t> </m:t>
                      </m:r>
                      <m:r>
                        <a:rPr lang="en-US" sz="2800" i="1" smtClean="0">
                          <a:latin typeface="Cambria Math" panose="02040503050406030204" pitchFamily="18" charset="0"/>
                          <a:ea typeface="MS Mincho" panose="02020609040205080304" pitchFamily="49" charset="-128"/>
                          <a:cs typeface="Vrinda" panose="020B0502040204020203" pitchFamily="34" charset="0"/>
                        </a:rPr>
                        <m:t>𝑃𝑟𝑒𝑐𝑖𝑠𝑖𝑜𝑛</m:t>
                      </m:r>
                      <m:r>
                        <a:rPr lang="en-US" sz="2800" b="0" i="1" smtClean="0">
                          <a:latin typeface="Cambria Math" panose="02040503050406030204" pitchFamily="18" charset="0"/>
                          <a:ea typeface="MS Mincho" panose="02020609040205080304" pitchFamily="49" charset="-128"/>
                          <a:cs typeface="Vrinda" panose="020B0502040204020203" pitchFamily="34" charset="0"/>
                        </a:rPr>
                        <m:t>=</m:t>
                      </m:r>
                      <m:f>
                        <m:fPr>
                          <m:ctrlPr>
                            <a:rPr lang="en-US" sz="2800" i="1">
                              <a:latin typeface="Cambria Math" panose="02040503050406030204" pitchFamily="18" charset="0"/>
                              <a:ea typeface="MS Mincho" panose="02020609040205080304" pitchFamily="49" charset="-128"/>
                            </a:rPr>
                          </m:ctrlPr>
                        </m:fPr>
                        <m:num>
                          <m:r>
                            <a:rPr lang="en-US" sz="2800" i="1">
                              <a:latin typeface="Cambria Math" panose="02040503050406030204" pitchFamily="18" charset="0"/>
                              <a:ea typeface="MS Mincho" panose="02020609040205080304" pitchFamily="49" charset="-128"/>
                              <a:cs typeface="Vrinda" panose="020B0502040204020203" pitchFamily="34" charset="0"/>
                            </a:rPr>
                            <m:t>1</m:t>
                          </m:r>
                        </m:num>
                        <m:den>
                          <m:r>
                            <a:rPr lang="en-US" sz="2800" i="1">
                              <a:latin typeface="Cambria Math" panose="02040503050406030204" pitchFamily="18" charset="0"/>
                              <a:ea typeface="MS Mincho" panose="02020609040205080304" pitchFamily="49" charset="-128"/>
                              <a:cs typeface="Vrinda" panose="020B0502040204020203" pitchFamily="34" charset="0"/>
                            </a:rPr>
                            <m:t>4</m:t>
                          </m:r>
                        </m:den>
                      </m:f>
                      <m:nary>
                        <m:naryPr>
                          <m:chr m:val="∑"/>
                          <m:limLoc m:val="undOvr"/>
                          <m:ctrlPr>
                            <a:rPr lang="en-US" sz="2800" i="1">
                              <a:latin typeface="Cambria Math" panose="02040503050406030204" pitchFamily="18" charset="0"/>
                              <a:ea typeface="MS Mincho" panose="02020609040205080304" pitchFamily="49" charset="-128"/>
                            </a:rPr>
                          </m:ctrlPr>
                        </m:naryPr>
                        <m:sub>
                          <m:r>
                            <a:rPr lang="en-US" sz="2800" i="1">
                              <a:latin typeface="Cambria Math" panose="02040503050406030204" pitchFamily="18" charset="0"/>
                              <a:ea typeface="MS Mincho" panose="02020609040205080304" pitchFamily="49" charset="-128"/>
                              <a:cs typeface="Vrinda" panose="020B0502040204020203" pitchFamily="34" charset="0"/>
                            </a:rPr>
                            <m:t>𝑐𝑙𝑎𝑠𝑠</m:t>
                          </m:r>
                          <m:r>
                            <a:rPr lang="en-US" sz="2800" i="1">
                              <a:latin typeface="Cambria Math" panose="02040503050406030204" pitchFamily="18" charset="0"/>
                              <a:ea typeface="MS Mincho" panose="02020609040205080304" pitchFamily="49" charset="-128"/>
                              <a:cs typeface="Vrinda" panose="020B0502040204020203" pitchFamily="34" charset="0"/>
                            </a:rPr>
                            <m:t>=1</m:t>
                          </m:r>
                        </m:sub>
                        <m:sup>
                          <m:r>
                            <a:rPr lang="en-US" sz="2800" i="1">
                              <a:latin typeface="Cambria Math" panose="02040503050406030204" pitchFamily="18" charset="0"/>
                              <a:ea typeface="MS Mincho" panose="02020609040205080304" pitchFamily="49" charset="-128"/>
                              <a:cs typeface="Vrinda" panose="020B0502040204020203" pitchFamily="34" charset="0"/>
                            </a:rPr>
                            <m:t>4</m:t>
                          </m:r>
                        </m:sup>
                        <m:e>
                          <m:f>
                            <m:fPr>
                              <m:ctrlPr>
                                <a:rPr lang="en-US" sz="2800" i="1">
                                  <a:latin typeface="Cambria Math" panose="02040503050406030204" pitchFamily="18" charset="0"/>
                                  <a:ea typeface="MS Mincho" panose="02020609040205080304" pitchFamily="49" charset="-128"/>
                                </a:rPr>
                              </m:ctrlPr>
                            </m:fPr>
                            <m:num>
                              <m:r>
                                <a:rPr lang="en-US" sz="2800" i="1">
                                  <a:latin typeface="Cambria Math" panose="02040503050406030204" pitchFamily="18" charset="0"/>
                                  <a:ea typeface="MS Mincho" panose="02020609040205080304" pitchFamily="49" charset="-128"/>
                                  <a:cs typeface="Vrinda" panose="020B0502040204020203" pitchFamily="34" charset="0"/>
                                </a:rPr>
                                <m:t>𝑇𝑟𝑢𝑒</m:t>
                              </m:r>
                              <m:r>
                                <a:rPr lang="en-US" sz="2800" i="1">
                                  <a:latin typeface="Cambria Math" panose="02040503050406030204" pitchFamily="18" charset="0"/>
                                  <a:ea typeface="MS Mincho" panose="02020609040205080304" pitchFamily="49" charset="-128"/>
                                  <a:cs typeface="Vrinda" panose="020B0502040204020203" pitchFamily="34" charset="0"/>
                                </a:rPr>
                                <m:t> </m:t>
                              </m:r>
                              <m:r>
                                <a:rPr lang="en-US" sz="2800" i="1">
                                  <a:latin typeface="Cambria Math" panose="02040503050406030204" pitchFamily="18" charset="0"/>
                                  <a:ea typeface="MS Mincho" panose="02020609040205080304" pitchFamily="49" charset="-128"/>
                                  <a:cs typeface="Vrinda" panose="020B0502040204020203" pitchFamily="34" charset="0"/>
                                </a:rPr>
                                <m:t>𝑐𝑙𝑎𝑠𝑠</m:t>
                              </m:r>
                            </m:num>
                            <m:den>
                              <m:d>
                                <m:dPr>
                                  <m:ctrlPr>
                                    <a:rPr lang="en-US" sz="2800" i="1">
                                      <a:latin typeface="Cambria Math" panose="02040503050406030204" pitchFamily="18" charset="0"/>
                                      <a:ea typeface="MS Mincho" panose="02020609040205080304" pitchFamily="49" charset="-128"/>
                                    </a:rPr>
                                  </m:ctrlPr>
                                </m:dPr>
                                <m:e>
                                  <m:r>
                                    <a:rPr lang="en-US" sz="2800" i="1">
                                      <a:latin typeface="Cambria Math" panose="02040503050406030204" pitchFamily="18" charset="0"/>
                                      <a:ea typeface="MS Mincho" panose="02020609040205080304" pitchFamily="49" charset="-128"/>
                                      <a:cs typeface="Vrinda" panose="020B0502040204020203" pitchFamily="34" charset="0"/>
                                    </a:rPr>
                                    <m:t>𝑇𝑟𝑢𝑒</m:t>
                                  </m:r>
                                  <m:r>
                                    <a:rPr lang="en-US" sz="2800" i="1">
                                      <a:latin typeface="Cambria Math" panose="02040503050406030204" pitchFamily="18" charset="0"/>
                                      <a:ea typeface="MS Mincho" panose="02020609040205080304" pitchFamily="49" charset="-128"/>
                                      <a:cs typeface="Vrinda" panose="020B0502040204020203" pitchFamily="34" charset="0"/>
                                    </a:rPr>
                                    <m:t> </m:t>
                                  </m:r>
                                  <m:r>
                                    <a:rPr lang="en-US" sz="2800" i="1">
                                      <a:latin typeface="Cambria Math" panose="02040503050406030204" pitchFamily="18" charset="0"/>
                                      <a:ea typeface="MS Mincho" panose="02020609040205080304" pitchFamily="49" charset="-128"/>
                                      <a:cs typeface="Vrinda" panose="020B0502040204020203" pitchFamily="34" charset="0"/>
                                    </a:rPr>
                                    <m:t>𝑐𝑙𝑎𝑠𝑠</m:t>
                                  </m:r>
                                  <m:r>
                                    <a:rPr lang="en-US" sz="2800" i="1">
                                      <a:latin typeface="Cambria Math" panose="02040503050406030204" pitchFamily="18" charset="0"/>
                                      <a:ea typeface="MS Mincho" panose="02020609040205080304" pitchFamily="49" charset="-128"/>
                                      <a:cs typeface="Vrinda" panose="020B0502040204020203" pitchFamily="34" charset="0"/>
                                    </a:rPr>
                                    <m:t>+</m:t>
                                  </m:r>
                                  <m:r>
                                    <a:rPr lang="en-US" sz="2800" i="1">
                                      <a:latin typeface="Cambria Math" panose="02040503050406030204" pitchFamily="18" charset="0"/>
                                      <a:ea typeface="MS Mincho" panose="02020609040205080304" pitchFamily="49" charset="-128"/>
                                      <a:cs typeface="Vrinda" panose="020B0502040204020203" pitchFamily="34" charset="0"/>
                                    </a:rPr>
                                    <m:t>𝐹𝑎𝑙𝑠𝑒</m:t>
                                  </m:r>
                                  <m:r>
                                    <a:rPr lang="en-US" sz="2800" i="1">
                                      <a:latin typeface="Cambria Math" panose="02040503050406030204" pitchFamily="18" charset="0"/>
                                      <a:ea typeface="MS Mincho" panose="02020609040205080304" pitchFamily="49" charset="-128"/>
                                      <a:cs typeface="Vrinda" panose="020B0502040204020203" pitchFamily="34" charset="0"/>
                                    </a:rPr>
                                    <m:t> </m:t>
                                  </m:r>
                                  <m:r>
                                    <a:rPr lang="en-US" sz="2800" i="1">
                                      <a:latin typeface="Cambria Math" panose="02040503050406030204" pitchFamily="18" charset="0"/>
                                      <a:ea typeface="MS Mincho" panose="02020609040205080304" pitchFamily="49" charset="-128"/>
                                      <a:cs typeface="Vrinda" panose="020B0502040204020203" pitchFamily="34" charset="0"/>
                                    </a:rPr>
                                    <m:t>𝑐𝑙𝑎𝑠𝑠</m:t>
                                  </m:r>
                                </m:e>
                              </m:d>
                            </m:den>
                          </m:f>
                        </m:e>
                      </m:nary>
                    </m:oMath>
                  </m:oMathPara>
                </a14:m>
                <a:endParaRPr lang="en-US" sz="2800" dirty="0">
                  <a:effectLst/>
                  <a:latin typeface="Calibri" panose="020F0502020204030204" pitchFamily="34" charset="0"/>
                  <a:ea typeface="Calibri" panose="020F0502020204030204" pitchFamily="34" charset="0"/>
                  <a:cs typeface="Vrinda" panose="020B0502040204020203" pitchFamily="34" charset="0"/>
                </a:endParaRPr>
              </a:p>
            </p:txBody>
          </p:sp>
        </mc:Choice>
        <mc:Fallback xmlns="">
          <p:sp>
            <p:nvSpPr>
              <p:cNvPr id="258" name="Rectangle 257">
                <a:extLst>
                  <a:ext uri="{FF2B5EF4-FFF2-40B4-BE49-F238E27FC236}">
                    <a16:creationId xmlns:a16="http://schemas.microsoft.com/office/drawing/2014/main" id="{EB6E96D2-6A65-40AA-872E-7918476220BB}"/>
                  </a:ext>
                </a:extLst>
              </p:cNvPr>
              <p:cNvSpPr>
                <a:spLocks noRot="1" noChangeAspect="1" noMove="1" noResize="1" noEditPoints="1" noAdjustHandles="1" noChangeArrowheads="1" noChangeShapeType="1" noTextEdit="1"/>
              </p:cNvSpPr>
              <p:nvPr/>
            </p:nvSpPr>
            <p:spPr>
              <a:xfrm>
                <a:off x="12739955" y="12136038"/>
                <a:ext cx="10347215" cy="148906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59" name="Table 258">
                <a:extLst>
                  <a:ext uri="{FF2B5EF4-FFF2-40B4-BE49-F238E27FC236}">
                    <a16:creationId xmlns:a16="http://schemas.microsoft.com/office/drawing/2014/main" id="{0BA1A9E2-6524-4078-B30B-BA54B521209B}"/>
                  </a:ext>
                </a:extLst>
              </p:cNvPr>
              <p:cNvGraphicFramePr>
                <a:graphicFrameLocks noGrp="1"/>
              </p:cNvGraphicFramePr>
              <p:nvPr>
                <p:extLst>
                  <p:ext uri="{D42A27DB-BD31-4B8C-83A1-F6EECF244321}">
                    <p14:modId xmlns:p14="http://schemas.microsoft.com/office/powerpoint/2010/main" val="763785109"/>
                  </p:ext>
                </p:extLst>
              </p:nvPr>
            </p:nvGraphicFramePr>
            <p:xfrm>
              <a:off x="12739955" y="13845197"/>
              <a:ext cx="6489724" cy="1035749"/>
            </p:xfrm>
            <a:graphic>
              <a:graphicData uri="http://schemas.openxmlformats.org/drawingml/2006/table">
                <a:tbl>
                  <a:tblPr firstRow="1" firstCol="1" bandRow="1"/>
                  <a:tblGrid>
                    <a:gridCol w="6489724">
                      <a:extLst>
                        <a:ext uri="{9D8B030D-6E8A-4147-A177-3AD203B41FA5}">
                          <a16:colId xmlns:a16="http://schemas.microsoft.com/office/drawing/2014/main" val="2881979880"/>
                        </a:ext>
                      </a:extLst>
                    </a:gridCol>
                  </a:tblGrid>
                  <a:tr h="336550">
                    <a:tc>
                      <a:txBody>
                        <a:bodyPr/>
                        <a:lstStyle/>
                        <a:p>
                          <a:pPr marL="0" marR="0" algn="ctr">
                            <a:lnSpc>
                              <a:spcPct val="107000"/>
                            </a:lnSpc>
                            <a:spcBef>
                              <a:spcPts val="0"/>
                            </a:spcBef>
                            <a:spcAft>
                              <a:spcPts val="800"/>
                            </a:spcAft>
                          </a:pPr>
                          <a14:m>
                            <m:oMathPara xmlns:m="http://schemas.openxmlformats.org/officeDocument/2006/math">
                              <m:oMathParaPr>
                                <m:jc m:val="left"/>
                              </m:oMathParaPr>
                              <m:oMath xmlns:m="http://schemas.openxmlformats.org/officeDocument/2006/math">
                                <m:r>
                                  <a:rPr lang="en-US" sz="2800" b="0" i="1" smtClean="0">
                                    <a:effectLst/>
                                    <a:latin typeface="Cambria Math" panose="02040503050406030204" pitchFamily="18" charset="0"/>
                                    <a:ea typeface="MS Mincho" panose="02020609040205080304" pitchFamily="49" charset="-128"/>
                                    <a:cs typeface="Vrinda" panose="020B0502040204020203" pitchFamily="34" charset="0"/>
                                  </a:rPr>
                                  <m:t>𝐹</m:t>
                                </m:r>
                                <m:r>
                                  <a:rPr lang="en-US" sz="2800" b="0" i="1" smtClean="0">
                                    <a:effectLst/>
                                    <a:latin typeface="Cambria Math" panose="02040503050406030204" pitchFamily="18" charset="0"/>
                                    <a:ea typeface="MS Mincho" panose="02020609040205080304" pitchFamily="49" charset="-128"/>
                                    <a:cs typeface="Vrinda" panose="020B0502040204020203" pitchFamily="34" charset="0"/>
                                  </a:rPr>
                                  <m:t>1 </m:t>
                                </m:r>
                                <m:r>
                                  <a:rPr lang="en-US" sz="2800" b="0" i="1" smtClean="0">
                                    <a:effectLst/>
                                    <a:latin typeface="Cambria Math" panose="02040503050406030204" pitchFamily="18" charset="0"/>
                                    <a:ea typeface="MS Mincho" panose="02020609040205080304" pitchFamily="49" charset="-128"/>
                                    <a:cs typeface="Vrinda" panose="020B0502040204020203" pitchFamily="34" charset="0"/>
                                  </a:rPr>
                                  <m:t>𝑠𝑐𝑜𝑟𝑒</m:t>
                                </m:r>
                                <m:r>
                                  <a:rPr lang="en-US" sz="2800" i="1">
                                    <a:effectLst/>
                                    <a:latin typeface="Cambria Math" panose="02040503050406030204" pitchFamily="18" charset="0"/>
                                    <a:ea typeface="MS Mincho" panose="02020609040205080304" pitchFamily="49" charset="-128"/>
                                    <a:cs typeface="Vrinda" panose="020B0502040204020203" pitchFamily="34" charset="0"/>
                                  </a:rPr>
                                  <m:t>=</m:t>
                                </m:r>
                                <m:f>
                                  <m:fPr>
                                    <m:ctrlPr>
                                      <a:rPr lang="en-US" sz="2800" i="1">
                                        <a:effectLst/>
                                        <a:latin typeface="Cambria Math" panose="02040503050406030204" pitchFamily="18" charset="0"/>
                                        <a:ea typeface="MS Mincho" panose="02020609040205080304" pitchFamily="49" charset="-128"/>
                                        <a:cs typeface="Vrinda" panose="020B0502040204020203" pitchFamily="34" charset="0"/>
                                      </a:rPr>
                                    </m:ctrlPr>
                                  </m:fPr>
                                  <m:num>
                                    <m:r>
                                      <a:rPr lang="en-US" sz="2800" i="1">
                                        <a:effectLst/>
                                        <a:latin typeface="Cambria Math" panose="02040503050406030204" pitchFamily="18" charset="0"/>
                                        <a:ea typeface="MS Mincho" panose="02020609040205080304" pitchFamily="49" charset="-128"/>
                                        <a:cs typeface="Vrinda" panose="020B0502040204020203" pitchFamily="34" charset="0"/>
                                      </a:rPr>
                                      <m:t>2∗(</m:t>
                                    </m:r>
                                    <m:r>
                                      <a:rPr lang="en-US" sz="2800" i="1">
                                        <a:effectLst/>
                                        <a:latin typeface="Cambria Math" panose="02040503050406030204" pitchFamily="18" charset="0"/>
                                        <a:ea typeface="MS Mincho" panose="02020609040205080304" pitchFamily="49" charset="-128"/>
                                        <a:cs typeface="Vrinda" panose="020B0502040204020203" pitchFamily="34" charset="0"/>
                                      </a:rPr>
                                      <m:t>𝑃𝑟𝑒𝑐𝑖𝑠𝑖𝑜𝑛</m:t>
                                    </m:r>
                                    <m:r>
                                      <a:rPr lang="en-US" sz="2800" i="1">
                                        <a:effectLst/>
                                        <a:latin typeface="Cambria Math" panose="02040503050406030204" pitchFamily="18" charset="0"/>
                                        <a:ea typeface="MS Mincho" panose="02020609040205080304" pitchFamily="49" charset="-128"/>
                                        <a:cs typeface="Vrinda" panose="020B0502040204020203" pitchFamily="34" charset="0"/>
                                      </a:rPr>
                                      <m:t>∗</m:t>
                                    </m:r>
                                    <m:r>
                                      <a:rPr lang="en-US" sz="2800" i="1">
                                        <a:effectLst/>
                                        <a:latin typeface="Cambria Math" panose="02040503050406030204" pitchFamily="18" charset="0"/>
                                        <a:ea typeface="MS Mincho" panose="02020609040205080304" pitchFamily="49" charset="-128"/>
                                        <a:cs typeface="Vrinda" panose="020B0502040204020203" pitchFamily="34" charset="0"/>
                                      </a:rPr>
                                      <m:t>𝑅𝑒𝑐𝑎𝑙𝑙</m:t>
                                    </m:r>
                                    <m:r>
                                      <a:rPr lang="en-US" sz="2800" i="1">
                                        <a:effectLst/>
                                        <a:latin typeface="Cambria Math" panose="02040503050406030204" pitchFamily="18" charset="0"/>
                                        <a:ea typeface="MS Mincho" panose="02020609040205080304" pitchFamily="49" charset="-128"/>
                                        <a:cs typeface="Vrinda" panose="020B0502040204020203" pitchFamily="34" charset="0"/>
                                      </a:rPr>
                                      <m:t>)</m:t>
                                    </m:r>
                                  </m:num>
                                  <m:den>
                                    <m:d>
                                      <m:dPr>
                                        <m:ctrlPr>
                                          <a:rPr lang="en-US" sz="2800" i="1">
                                            <a:effectLst/>
                                            <a:latin typeface="Cambria Math" panose="02040503050406030204" pitchFamily="18" charset="0"/>
                                            <a:ea typeface="MS Mincho" panose="02020609040205080304" pitchFamily="49" charset="-128"/>
                                            <a:cs typeface="Vrinda" panose="020B0502040204020203" pitchFamily="34" charset="0"/>
                                          </a:rPr>
                                        </m:ctrlPr>
                                      </m:dPr>
                                      <m:e>
                                        <m:r>
                                          <a:rPr lang="en-US" sz="2800" i="1">
                                            <a:effectLst/>
                                            <a:latin typeface="Cambria Math" panose="02040503050406030204" pitchFamily="18" charset="0"/>
                                            <a:ea typeface="MS Mincho" panose="02020609040205080304" pitchFamily="49" charset="-128"/>
                                            <a:cs typeface="Vrinda" panose="020B0502040204020203" pitchFamily="34" charset="0"/>
                                          </a:rPr>
                                          <m:t>𝑃𝑟𝑒𝑐𝑖𝑠𝑖𝑜𝑛</m:t>
                                        </m:r>
                                        <m:r>
                                          <a:rPr lang="en-US" sz="2800" i="1">
                                            <a:effectLst/>
                                            <a:latin typeface="Cambria Math" panose="02040503050406030204" pitchFamily="18" charset="0"/>
                                            <a:ea typeface="MS Mincho" panose="02020609040205080304" pitchFamily="49" charset="-128"/>
                                            <a:cs typeface="Vrinda" panose="020B0502040204020203" pitchFamily="34" charset="0"/>
                                          </a:rPr>
                                          <m:t>+</m:t>
                                        </m:r>
                                        <m:r>
                                          <a:rPr lang="en-US" sz="2800" i="1">
                                            <a:effectLst/>
                                            <a:latin typeface="Cambria Math" panose="02040503050406030204" pitchFamily="18" charset="0"/>
                                            <a:ea typeface="MS Mincho" panose="02020609040205080304" pitchFamily="49" charset="-128"/>
                                            <a:cs typeface="Vrinda" panose="020B0502040204020203" pitchFamily="34" charset="0"/>
                                          </a:rPr>
                                          <m:t>𝑅𝑒𝑐𝑎𝑙𝑙</m:t>
                                        </m:r>
                                      </m:e>
                                    </m:d>
                                  </m:den>
                                </m:f>
                              </m:oMath>
                            </m:oMathPara>
                          </a14:m>
                          <a:endParaRPr lang="en-US" sz="28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72686353"/>
                      </a:ext>
                    </a:extLst>
                  </a:tr>
                </a:tbl>
              </a:graphicData>
            </a:graphic>
          </p:graphicFrame>
        </mc:Choice>
        <mc:Fallback xmlns="">
          <p:graphicFrame>
            <p:nvGraphicFramePr>
              <p:cNvPr id="259" name="Table 258">
                <a:extLst>
                  <a:ext uri="{FF2B5EF4-FFF2-40B4-BE49-F238E27FC236}">
                    <a16:creationId xmlns:a16="http://schemas.microsoft.com/office/drawing/2014/main" id="{0BA1A9E2-6524-4078-B30B-BA54B521209B}"/>
                  </a:ext>
                </a:extLst>
              </p:cNvPr>
              <p:cNvGraphicFramePr>
                <a:graphicFrameLocks noGrp="1"/>
              </p:cNvGraphicFramePr>
              <p:nvPr>
                <p:extLst>
                  <p:ext uri="{D42A27DB-BD31-4B8C-83A1-F6EECF244321}">
                    <p14:modId xmlns:p14="http://schemas.microsoft.com/office/powerpoint/2010/main" val="763785109"/>
                  </p:ext>
                </p:extLst>
              </p:nvPr>
            </p:nvGraphicFramePr>
            <p:xfrm>
              <a:off x="12739955" y="13845197"/>
              <a:ext cx="6489724" cy="1035749"/>
            </p:xfrm>
            <a:graphic>
              <a:graphicData uri="http://schemas.openxmlformats.org/drawingml/2006/table">
                <a:tbl>
                  <a:tblPr firstRow="1" firstCol="1" bandRow="1"/>
                  <a:tblGrid>
                    <a:gridCol w="6489724">
                      <a:extLst>
                        <a:ext uri="{9D8B030D-6E8A-4147-A177-3AD203B41FA5}">
                          <a16:colId xmlns:a16="http://schemas.microsoft.com/office/drawing/2014/main" val="2881979880"/>
                        </a:ext>
                      </a:extLst>
                    </a:gridCol>
                  </a:tblGrid>
                  <a:tr h="1035749">
                    <a:tc>
                      <a:txBody>
                        <a:bodyPr/>
                        <a:lstStyle/>
                        <a:p>
                          <a:endParaRPr lang="en-US"/>
                        </a:p>
                      </a:txBody>
                      <a:tcPr marL="68580" marR="68580" marT="0" marB="0" anchor="ctr">
                        <a:lnL>
                          <a:noFill/>
                        </a:lnL>
                        <a:lnR>
                          <a:noFill/>
                        </a:lnR>
                        <a:lnT>
                          <a:noFill/>
                        </a:lnT>
                        <a:lnB>
                          <a:noFill/>
                        </a:lnB>
                        <a:blipFill>
                          <a:blip r:embed="rId18"/>
                          <a:stretch>
                            <a:fillRect/>
                          </a:stretch>
                        </a:blipFill>
                      </a:tcPr>
                    </a:tc>
                    <a:extLst>
                      <a:ext uri="{0D108BD9-81ED-4DB2-BD59-A6C34878D82A}">
                        <a16:rowId xmlns:a16="http://schemas.microsoft.com/office/drawing/2014/main" val="72686353"/>
                      </a:ext>
                    </a:extLst>
                  </a:tr>
                </a:tbl>
              </a:graphicData>
            </a:graphic>
          </p:graphicFrame>
        </mc:Fallback>
      </mc:AlternateContent>
      <p:sp>
        <p:nvSpPr>
          <p:cNvPr id="59" name="Text Placeholder 6">
            <a:extLst>
              <a:ext uri="{FF2B5EF4-FFF2-40B4-BE49-F238E27FC236}">
                <a16:creationId xmlns:a16="http://schemas.microsoft.com/office/drawing/2014/main" id="{FE20F22D-7811-4781-AA70-ECD4A22139EB}"/>
              </a:ext>
            </a:extLst>
          </p:cNvPr>
          <p:cNvSpPr txBox="1">
            <a:spLocks/>
          </p:cNvSpPr>
          <p:nvPr/>
        </p:nvSpPr>
        <p:spPr>
          <a:xfrm>
            <a:off x="12505770" y="23105532"/>
            <a:ext cx="4639230" cy="569227"/>
          </a:xfrm>
          <a:prstGeom prst="rect">
            <a:avLst/>
          </a:prstGeom>
        </p:spPr>
        <p:txBody>
          <a:bodyPr/>
          <a:lstStyle>
            <a:lvl1pPr marL="0" indent="0" algn="ctr" defTabSz="4388945" rtl="0" eaLnBrk="1" latinLnBrk="0" hangingPunct="1">
              <a:lnSpc>
                <a:spcPct val="100000"/>
              </a:lnSpc>
              <a:spcBef>
                <a:spcPts val="4800"/>
              </a:spcBef>
              <a:buFont typeface="Arial" panose="020B0604020202020204" pitchFamily="34" charset="0"/>
              <a:buNone/>
              <a:defRPr sz="4800" b="1" kern="1200">
                <a:solidFill>
                  <a:srgbClr val="006600"/>
                </a:solidFill>
                <a:latin typeface="+mn-lt"/>
                <a:ea typeface="+mn-ea"/>
                <a:cs typeface="+mn-cs"/>
              </a:defRPr>
            </a:lvl1pPr>
            <a:lvl2pPr marL="3291708" indent="-1097236" algn="l" defTabSz="4388945" rtl="0" eaLnBrk="1" latinLnBrk="0" hangingPunct="1">
              <a:lnSpc>
                <a:spcPct val="90000"/>
              </a:lnSpc>
              <a:spcBef>
                <a:spcPts val="2400"/>
              </a:spcBef>
              <a:buFont typeface="Arial" panose="020B0604020202020204" pitchFamily="34" charset="0"/>
              <a:buChar char="•"/>
              <a:defRPr sz="11520" kern="1200">
                <a:solidFill>
                  <a:srgbClr val="006600"/>
                </a:solidFill>
                <a:latin typeface="+mn-lt"/>
                <a:ea typeface="+mn-ea"/>
                <a:cs typeface="+mn-cs"/>
              </a:defRPr>
            </a:lvl2pPr>
            <a:lvl3pPr marL="5486180" indent="-1097236" algn="l" defTabSz="4388945"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653"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8777888" indent="0" algn="l" defTabSz="4388945"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5pPr>
            <a:lvl6pPr marL="12069598"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070"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541"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014"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a:spcBef>
                <a:spcPts val="0"/>
              </a:spcBef>
            </a:pPr>
            <a:r>
              <a:rPr lang="en-US" sz="3600" dirty="0">
                <a:solidFill>
                  <a:srgbClr val="C00000"/>
                </a:solidFill>
                <a:latin typeface="Times New Roman" panose="02020603050405020304" pitchFamily="18" charset="0"/>
                <a:cs typeface="Times New Roman" panose="02020603050405020304" pitchFamily="18" charset="0"/>
              </a:rPr>
              <a:t>5.1. Data Description</a:t>
            </a:r>
          </a:p>
        </p:txBody>
      </p:sp>
      <p:sp>
        <p:nvSpPr>
          <p:cNvPr id="2" name="Rectangle 1">
            <a:extLst>
              <a:ext uri="{FF2B5EF4-FFF2-40B4-BE49-F238E27FC236}">
                <a16:creationId xmlns:a16="http://schemas.microsoft.com/office/drawing/2014/main" id="{6F47D2AA-BD46-48B2-BFBF-ECB20B768A8F}"/>
              </a:ext>
            </a:extLst>
          </p:cNvPr>
          <p:cNvSpPr/>
          <p:nvPr/>
        </p:nvSpPr>
        <p:spPr>
          <a:xfrm>
            <a:off x="12505769" y="20422295"/>
            <a:ext cx="15492247" cy="2677656"/>
          </a:xfrm>
          <a:prstGeom prst="rect">
            <a:avLst/>
          </a:prstGeom>
        </p:spPr>
        <p:txBody>
          <a:bodyPr wrap="square">
            <a:spAutoFit/>
          </a:bodyPr>
          <a:lstStyle/>
          <a:p>
            <a:pPr lvl="0" algn="just" defTabSz="4388945">
              <a:defRPr/>
            </a:pPr>
            <a:r>
              <a:rPr lang="en-US" sz="2800" dirty="0">
                <a:latin typeface="Times New Roman" panose="02020603050405020304" pitchFamily="18" charset="0"/>
                <a:cs typeface="Times New Roman" panose="02020603050405020304" pitchFamily="18" charset="0"/>
              </a:rPr>
              <a:t>This </a:t>
            </a:r>
            <a:r>
              <a:rPr lang="en-US" sz="2800" dirty="0">
                <a:solidFill>
                  <a:prstClr val="black"/>
                </a:solidFill>
                <a:latin typeface="Times New Roman" panose="02020603050405020304" pitchFamily="18" charset="0"/>
                <a:cs typeface="Times New Roman" panose="02020603050405020304" pitchFamily="18" charset="0"/>
              </a:rPr>
              <a:t>study presents classification techniques to classify and forecast the solar power ramp events. </a:t>
            </a:r>
            <a:br>
              <a:rPr lang="en-US" sz="2800" dirty="0">
                <a:solidFill>
                  <a:prstClr val="black"/>
                </a:solidFill>
                <a:latin typeface="Times New Roman" panose="02020603050405020304" pitchFamily="18" charset="0"/>
                <a:cs typeface="Times New Roman" panose="02020603050405020304" pitchFamily="18" charset="0"/>
              </a:rPr>
            </a:br>
            <a:r>
              <a:rPr lang="en-US" sz="2800" dirty="0">
                <a:solidFill>
                  <a:prstClr val="black"/>
                </a:solidFill>
                <a:latin typeface="Times New Roman" panose="02020603050405020304" pitchFamily="18" charset="0"/>
                <a:cs typeface="Times New Roman" panose="02020603050405020304" pitchFamily="18" charset="0"/>
              </a:rPr>
              <a:t>The objective of implementing the classification techniques for the solar power ramp events forecasting is to increase the true events and decrease the false events of high-rate ramp events. The moving time window of the rolling forecasts of solar power ramp events is 1 hour (i.e., D, duration=1hr). The forecasts of</a:t>
            </a:r>
          </a:p>
          <a:p>
            <a:pPr lvl="0" algn="just" defTabSz="4388945">
              <a:defRPr/>
            </a:pPr>
            <a:r>
              <a:rPr lang="en-US" sz="2800" dirty="0">
                <a:solidFill>
                  <a:prstClr val="black"/>
                </a:solidFill>
                <a:latin typeface="Times New Roman" panose="02020603050405020304" pitchFamily="18" charset="0"/>
                <a:cs typeface="Times New Roman" panose="02020603050405020304" pitchFamily="18" charset="0"/>
              </a:rPr>
              <a:t>solar power ramp events over an entire year are generated and several evaluation metrics are used to assess the forecasts of the ramp events of solar power. </a:t>
            </a:r>
          </a:p>
        </p:txBody>
      </p:sp>
      <p:pic>
        <p:nvPicPr>
          <p:cNvPr id="7" name="Picture 6">
            <a:extLst>
              <a:ext uri="{FF2B5EF4-FFF2-40B4-BE49-F238E27FC236}">
                <a16:creationId xmlns:a16="http://schemas.microsoft.com/office/drawing/2014/main" id="{6FCB4CB6-BF1B-4728-A118-831D701DCFD8}"/>
              </a:ext>
            </a:extLst>
          </p:cNvPr>
          <p:cNvPicPr>
            <a:picLocks noChangeAspect="1"/>
          </p:cNvPicPr>
          <p:nvPr/>
        </p:nvPicPr>
        <p:blipFill rotWithShape="1">
          <a:blip r:embed="rId19"/>
          <a:srcRect t="-1" b="17156"/>
          <a:stretch/>
        </p:blipFill>
        <p:spPr>
          <a:xfrm>
            <a:off x="12594343" y="27214953"/>
            <a:ext cx="7851341" cy="2737328"/>
          </a:xfrm>
          <a:prstGeom prst="rect">
            <a:avLst/>
          </a:prstGeom>
        </p:spPr>
      </p:pic>
      <p:pic>
        <p:nvPicPr>
          <p:cNvPr id="8" name="Picture 7">
            <a:extLst>
              <a:ext uri="{FF2B5EF4-FFF2-40B4-BE49-F238E27FC236}">
                <a16:creationId xmlns:a16="http://schemas.microsoft.com/office/drawing/2014/main" id="{EAC9FD22-E316-475E-8FCD-D5C57871ED32}"/>
              </a:ext>
            </a:extLst>
          </p:cNvPr>
          <p:cNvPicPr>
            <a:picLocks noChangeAspect="1"/>
          </p:cNvPicPr>
          <p:nvPr/>
        </p:nvPicPr>
        <p:blipFill rotWithShape="1">
          <a:blip r:embed="rId20"/>
          <a:srcRect b="7991"/>
          <a:stretch/>
        </p:blipFill>
        <p:spPr>
          <a:xfrm>
            <a:off x="20828328" y="26997912"/>
            <a:ext cx="7086197" cy="4081133"/>
          </a:xfrm>
          <a:prstGeom prst="rect">
            <a:avLst/>
          </a:prstGeom>
        </p:spPr>
      </p:pic>
      <p:sp>
        <p:nvSpPr>
          <p:cNvPr id="63" name="TextBox 62">
            <a:extLst>
              <a:ext uri="{FF2B5EF4-FFF2-40B4-BE49-F238E27FC236}">
                <a16:creationId xmlns:a16="http://schemas.microsoft.com/office/drawing/2014/main" id="{ABC4BF15-A828-4C12-90F2-DBD4F9B6445F}"/>
              </a:ext>
            </a:extLst>
          </p:cNvPr>
          <p:cNvSpPr txBox="1"/>
          <p:nvPr/>
        </p:nvSpPr>
        <p:spPr>
          <a:xfrm>
            <a:off x="21369863" y="11284842"/>
            <a:ext cx="6718880" cy="954107"/>
          </a:xfrm>
          <a:prstGeom prst="rect">
            <a:avLst/>
          </a:prstGeom>
          <a:noFill/>
        </p:spPr>
        <p:txBody>
          <a:bodyPr wrap="square" rtlCol="0">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 3: Confusion matrix of possible cases of solar power ramp events</a:t>
            </a:r>
          </a:p>
        </p:txBody>
      </p:sp>
      <p:pic>
        <p:nvPicPr>
          <p:cNvPr id="64" name="Picture 63">
            <a:extLst>
              <a:ext uri="{FF2B5EF4-FFF2-40B4-BE49-F238E27FC236}">
                <a16:creationId xmlns:a16="http://schemas.microsoft.com/office/drawing/2014/main" id="{656BA9BB-EE15-4319-B1E9-08B61504A6AC}"/>
              </a:ext>
            </a:extLst>
          </p:cNvPr>
          <p:cNvPicPr/>
          <p:nvPr/>
        </p:nvPicPr>
        <p:blipFill>
          <a:blip r:embed="rId21">
            <a:extLst>
              <a:ext uri="{28A0092B-C50C-407E-A947-70E740481C1C}">
                <a14:useLocalDpi xmlns:a14="http://schemas.microsoft.com/office/drawing/2010/main" val="0"/>
              </a:ext>
            </a:extLst>
          </a:blip>
          <a:srcRect/>
          <a:stretch>
            <a:fillRect/>
          </a:stretch>
        </p:blipFill>
        <p:spPr bwMode="auto">
          <a:xfrm>
            <a:off x="21706112" y="7462340"/>
            <a:ext cx="6323925" cy="3785890"/>
          </a:xfrm>
          <a:prstGeom prst="rect">
            <a:avLst/>
          </a:prstGeom>
          <a:noFill/>
          <a:ln>
            <a:noFill/>
          </a:ln>
        </p:spPr>
      </p:pic>
      <p:sp>
        <p:nvSpPr>
          <p:cNvPr id="75" name="Text Placeholder 6">
            <a:extLst>
              <a:ext uri="{FF2B5EF4-FFF2-40B4-BE49-F238E27FC236}">
                <a16:creationId xmlns:a16="http://schemas.microsoft.com/office/drawing/2014/main" id="{61D150EF-B8AD-417E-A5F7-8F96AAC95B91}"/>
              </a:ext>
            </a:extLst>
          </p:cNvPr>
          <p:cNvSpPr txBox="1">
            <a:spLocks/>
          </p:cNvSpPr>
          <p:nvPr/>
        </p:nvSpPr>
        <p:spPr>
          <a:xfrm>
            <a:off x="28608899" y="5599488"/>
            <a:ext cx="5826574" cy="500893"/>
          </a:xfrm>
          <a:prstGeom prst="rect">
            <a:avLst/>
          </a:prstGeom>
        </p:spPr>
        <p:txBody>
          <a:bodyPr/>
          <a:lstStyle>
            <a:lvl1pPr marL="0" indent="0" algn="ctr" defTabSz="4388945" rtl="0" eaLnBrk="1" latinLnBrk="0" hangingPunct="1">
              <a:lnSpc>
                <a:spcPct val="100000"/>
              </a:lnSpc>
              <a:spcBef>
                <a:spcPts val="4800"/>
              </a:spcBef>
              <a:buFont typeface="Arial" panose="020B0604020202020204" pitchFamily="34" charset="0"/>
              <a:buNone/>
              <a:defRPr sz="4800" b="1" kern="1200">
                <a:solidFill>
                  <a:srgbClr val="006600"/>
                </a:solidFill>
                <a:latin typeface="+mn-lt"/>
                <a:ea typeface="+mn-ea"/>
                <a:cs typeface="+mn-cs"/>
              </a:defRPr>
            </a:lvl1pPr>
            <a:lvl2pPr marL="3291708" indent="-1097236" algn="l" defTabSz="4388945" rtl="0" eaLnBrk="1" latinLnBrk="0" hangingPunct="1">
              <a:lnSpc>
                <a:spcPct val="90000"/>
              </a:lnSpc>
              <a:spcBef>
                <a:spcPts val="2400"/>
              </a:spcBef>
              <a:buFont typeface="Arial" panose="020B0604020202020204" pitchFamily="34" charset="0"/>
              <a:buChar char="•"/>
              <a:defRPr sz="11520" kern="1200">
                <a:solidFill>
                  <a:srgbClr val="006600"/>
                </a:solidFill>
                <a:latin typeface="+mn-lt"/>
                <a:ea typeface="+mn-ea"/>
                <a:cs typeface="+mn-cs"/>
              </a:defRPr>
            </a:lvl2pPr>
            <a:lvl3pPr marL="5486180" indent="-1097236" algn="l" defTabSz="4388945"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653"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8777888" indent="0" algn="l" defTabSz="4388945"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5pPr>
            <a:lvl6pPr marL="12069598"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070"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541"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014"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a:spcBef>
                <a:spcPts val="0"/>
              </a:spcBef>
            </a:pPr>
            <a:r>
              <a:rPr lang="en-US" sz="3600" dirty="0">
                <a:solidFill>
                  <a:srgbClr val="C00000"/>
                </a:solidFill>
                <a:latin typeface="Times New Roman" panose="02020603050405020304" pitchFamily="18" charset="0"/>
                <a:cs typeface="Times New Roman" panose="02020603050405020304" pitchFamily="18" charset="0"/>
              </a:rPr>
              <a:t>5.2. Results and Evaluation</a:t>
            </a:r>
          </a:p>
        </p:txBody>
      </p:sp>
      <p:graphicFrame>
        <p:nvGraphicFramePr>
          <p:cNvPr id="77" name="Table 76">
            <a:extLst>
              <a:ext uri="{FF2B5EF4-FFF2-40B4-BE49-F238E27FC236}">
                <a16:creationId xmlns:a16="http://schemas.microsoft.com/office/drawing/2014/main" id="{E590D139-2405-4E43-A3E8-AFBD9456DFDE}"/>
              </a:ext>
            </a:extLst>
          </p:cNvPr>
          <p:cNvGraphicFramePr>
            <a:graphicFrameLocks noGrp="1"/>
          </p:cNvGraphicFramePr>
          <p:nvPr>
            <p:extLst>
              <p:ext uri="{D42A27DB-BD31-4B8C-83A1-F6EECF244321}">
                <p14:modId xmlns:p14="http://schemas.microsoft.com/office/powerpoint/2010/main" val="2304560334"/>
              </p:ext>
            </p:extLst>
          </p:nvPr>
        </p:nvGraphicFramePr>
        <p:xfrm>
          <a:off x="35820443" y="7769692"/>
          <a:ext cx="7078443" cy="6558369"/>
        </p:xfrm>
        <a:graphic>
          <a:graphicData uri="http://schemas.openxmlformats.org/drawingml/2006/table">
            <a:tbl>
              <a:tblPr/>
              <a:tblGrid>
                <a:gridCol w="1744183">
                  <a:extLst>
                    <a:ext uri="{9D8B030D-6E8A-4147-A177-3AD203B41FA5}">
                      <a16:colId xmlns:a16="http://schemas.microsoft.com/office/drawing/2014/main" val="1201661961"/>
                    </a:ext>
                  </a:extLst>
                </a:gridCol>
                <a:gridCol w="3590077">
                  <a:extLst>
                    <a:ext uri="{9D8B030D-6E8A-4147-A177-3AD203B41FA5}">
                      <a16:colId xmlns:a16="http://schemas.microsoft.com/office/drawing/2014/main" val="654615129"/>
                    </a:ext>
                  </a:extLst>
                </a:gridCol>
                <a:gridCol w="1744183">
                  <a:extLst>
                    <a:ext uri="{9D8B030D-6E8A-4147-A177-3AD203B41FA5}">
                      <a16:colId xmlns:a16="http://schemas.microsoft.com/office/drawing/2014/main" val="4081401160"/>
                    </a:ext>
                  </a:extLst>
                </a:gridCol>
              </a:tblGrid>
              <a:tr h="715723">
                <a:tc>
                  <a:txBody>
                    <a:bodyPr/>
                    <a:lstStyle/>
                    <a:p>
                      <a:pPr algn="ctr" fontAlgn="ctr"/>
                      <a:r>
                        <a:rPr lang="en-US" sz="2000" b="1" i="0" u="none" strike="noStrike" dirty="0">
                          <a:solidFill>
                            <a:srgbClr val="000000"/>
                          </a:solidFill>
                          <a:effectLst/>
                          <a:latin typeface="Times New Roman" panose="02020603050405020304" pitchFamily="18" charset="0"/>
                          <a:cs typeface="Times New Roman" panose="02020603050405020304" pitchFamily="18" charset="0"/>
                        </a:rPr>
                        <a:t>Model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Times New Roman" panose="02020603050405020304" pitchFamily="18" charset="0"/>
                          <a:cs typeface="Times New Roman" panose="02020603050405020304" pitchFamily="18" charset="0"/>
                        </a:rPr>
                        <a:t>Parameters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Times New Roman" panose="02020603050405020304" pitchFamily="18" charset="0"/>
                          <a:cs typeface="Times New Roman" panose="02020603050405020304" pitchFamily="18" charset="0"/>
                        </a:rPr>
                        <a:t>Selected Features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21396"/>
                  </a:ext>
                </a:extLst>
              </a:tr>
              <a:tr h="1069166">
                <a:tc>
                  <a:txBody>
                    <a:bodyPr/>
                    <a:lstStyle/>
                    <a:p>
                      <a:pPr algn="ctr" fontAlgn="ctr"/>
                      <a:r>
                        <a:rPr lang="en-US" sz="2000" b="1" i="0" u="none" strike="noStrike" dirty="0">
                          <a:solidFill>
                            <a:srgbClr val="000000"/>
                          </a:solidFill>
                          <a:effectLst/>
                          <a:latin typeface="Times New Roman" panose="02020603050405020304" pitchFamily="18" charset="0"/>
                        </a:rPr>
                        <a:t>Naïve Bayes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effectLst/>
                          <a:latin typeface="Times New Roman" panose="02020603050405020304" pitchFamily="18" charset="0"/>
                        </a:rPr>
                        <a:t>Distribution=Normal; distribution parameters are estimated in the training.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1, 5, 11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7030264"/>
                  </a:ext>
                </a:extLst>
              </a:tr>
              <a:tr h="715723">
                <a:tc>
                  <a:txBody>
                    <a:bodyPr/>
                    <a:lstStyle/>
                    <a:p>
                      <a:pPr algn="ctr" fontAlgn="ctr"/>
                      <a:r>
                        <a:rPr lang="en-US" sz="2000" b="1" i="0" u="none" strike="noStrike" dirty="0">
                          <a:solidFill>
                            <a:srgbClr val="000000"/>
                          </a:solidFill>
                          <a:effectLst/>
                          <a:latin typeface="Times New Roman" panose="02020603050405020304" pitchFamily="18" charset="0"/>
                        </a:rPr>
                        <a:t>LDA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effectLst/>
                          <a:latin typeface="Times New Roman" panose="02020603050405020304" pitchFamily="18" charset="0"/>
                        </a:rPr>
                        <a:t>Its coefficients (μ) are fitted in the training.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1, 2, 3, 6, 9, 10, 12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012550"/>
                  </a:ext>
                </a:extLst>
              </a:tr>
              <a:tr h="715723">
                <a:tc>
                  <a:txBody>
                    <a:bodyPr/>
                    <a:lstStyle/>
                    <a:p>
                      <a:pPr algn="ctr" fontAlgn="ctr"/>
                      <a:r>
                        <a:rPr lang="en-US" sz="2000" b="1" i="0" u="none" strike="noStrike" dirty="0">
                          <a:solidFill>
                            <a:srgbClr val="000000"/>
                          </a:solidFill>
                          <a:effectLst/>
                          <a:latin typeface="Times New Roman" panose="02020603050405020304" pitchFamily="18" charset="0"/>
                        </a:rPr>
                        <a:t>Decision Tree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effectLst/>
                          <a:latin typeface="Times New Roman" panose="02020603050405020304" pitchFamily="18" charset="0"/>
                        </a:rPr>
                        <a:t>Max of splits=15;</a:t>
                      </a:r>
                      <a:br>
                        <a:rPr lang="en-US" sz="2000" b="0" i="0" u="none" strike="noStrike" dirty="0">
                          <a:solidFill>
                            <a:srgbClr val="000000"/>
                          </a:solidFill>
                          <a:effectLst/>
                          <a:latin typeface="Times New Roman" panose="02020603050405020304" pitchFamily="18" charset="0"/>
                        </a:rPr>
                      </a:br>
                      <a:r>
                        <a:rPr lang="en-US" sz="2000" b="0" i="0" u="none" strike="noStrike" dirty="0">
                          <a:solidFill>
                            <a:srgbClr val="000000"/>
                          </a:solidFill>
                          <a:effectLst/>
                          <a:latin typeface="Times New Roman" panose="02020603050405020304" pitchFamily="18" charset="0"/>
                        </a:rPr>
                        <a:t>Min leaf size=1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1, 12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5492989"/>
                  </a:ext>
                </a:extLst>
              </a:tr>
              <a:tr h="715723">
                <a:tc>
                  <a:txBody>
                    <a:bodyPr/>
                    <a:lstStyle/>
                    <a:p>
                      <a:pPr algn="ctr" fontAlgn="ctr"/>
                      <a:r>
                        <a:rPr lang="en-US" sz="2000" b="1" i="0" u="none" strike="noStrike" dirty="0" err="1">
                          <a:solidFill>
                            <a:srgbClr val="000000"/>
                          </a:solidFill>
                          <a:effectLst/>
                          <a:latin typeface="Times New Roman" panose="02020603050405020304" pitchFamily="18" charset="0"/>
                        </a:rPr>
                        <a:t>kNN</a:t>
                      </a:r>
                      <a:endParaRPr lang="en-US" sz="2000" b="1" i="0" u="none" strike="noStrike" dirty="0">
                        <a:solidFill>
                          <a:srgbClr val="000000"/>
                        </a:solidFill>
                        <a:effectLst/>
                        <a:latin typeface="Times New Roman" panose="020206030504050203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effectLst/>
                          <a:latin typeface="Times New Roman" panose="02020603050405020304" pitchFamily="18" charset="0"/>
                        </a:rPr>
                        <a:t>Euclidean distance; k=15 (nearest 15 neighbors)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1, 4, 6, 7, 8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918306"/>
                  </a:ext>
                </a:extLst>
              </a:tr>
              <a:tr h="715723">
                <a:tc>
                  <a:txBody>
                    <a:bodyPr/>
                    <a:lstStyle/>
                    <a:p>
                      <a:pPr algn="ctr" fontAlgn="ctr"/>
                      <a:r>
                        <a:rPr lang="en-US" sz="2000" b="1" i="0" u="none" strike="noStrike" dirty="0">
                          <a:solidFill>
                            <a:srgbClr val="000000"/>
                          </a:solidFill>
                          <a:effectLst/>
                          <a:latin typeface="Times New Roman" panose="02020603050405020304" pitchFamily="18" charset="0"/>
                        </a:rPr>
                        <a:t>Logistic Regression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effectLst/>
                          <a:latin typeface="Times New Roman" panose="02020603050405020304" pitchFamily="18" charset="0"/>
                        </a:rPr>
                        <a:t>Its coefficients (β) are fitted in the training.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1, 3, 11, 12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0640685"/>
                  </a:ext>
                </a:extLst>
              </a:tr>
              <a:tr h="715723">
                <a:tc>
                  <a:txBody>
                    <a:bodyPr/>
                    <a:lstStyle/>
                    <a:p>
                      <a:pPr algn="ctr" fontAlgn="ctr"/>
                      <a:r>
                        <a:rPr lang="en-US" sz="2000" b="1" i="0" u="none" strike="noStrike" dirty="0">
                          <a:solidFill>
                            <a:srgbClr val="000000"/>
                          </a:solidFill>
                          <a:effectLst/>
                          <a:latin typeface="Times New Roman" panose="02020603050405020304" pitchFamily="18" charset="0"/>
                        </a:rPr>
                        <a:t>Random Forests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Times New Roman" panose="02020603050405020304" pitchFamily="18" charset="0"/>
                        </a:rPr>
                        <a:t>Forest size=100 trees; Min. leaf size=1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1, 3, 11, 12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3486097"/>
                  </a:ext>
                </a:extLst>
              </a:tr>
              <a:tr h="715723">
                <a:tc>
                  <a:txBody>
                    <a:bodyPr/>
                    <a:lstStyle/>
                    <a:p>
                      <a:pPr algn="ctr" fontAlgn="ctr"/>
                      <a:r>
                        <a:rPr lang="en-US" sz="2000" b="1" i="0" u="none" strike="noStrike" dirty="0">
                          <a:solidFill>
                            <a:srgbClr val="000000"/>
                          </a:solidFill>
                          <a:effectLst/>
                          <a:latin typeface="Times New Roman" panose="02020603050405020304" pitchFamily="18" charset="0"/>
                        </a:rPr>
                        <a:t>SVM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effectLst/>
                          <a:latin typeface="Times New Roman" panose="02020603050405020304" pitchFamily="18" charset="0"/>
                        </a:rPr>
                        <a:t>Kernel= Radial basis function;</a:t>
                      </a:r>
                      <a:br>
                        <a:rPr lang="en-US" sz="2000" b="0" i="0" u="none" strike="noStrike" dirty="0">
                          <a:solidFill>
                            <a:srgbClr val="000000"/>
                          </a:solidFill>
                          <a:effectLst/>
                          <a:latin typeface="Times New Roman" panose="02020603050405020304" pitchFamily="18" charset="0"/>
                        </a:rPr>
                      </a:br>
                      <a:r>
                        <a:rPr lang="en-US" sz="2000" b="0" i="0" u="none" strike="noStrike" dirty="0">
                          <a:solidFill>
                            <a:srgbClr val="000000"/>
                          </a:solidFill>
                          <a:effectLst/>
                          <a:latin typeface="Times New Roman" panose="02020603050405020304" pitchFamily="18" charset="0"/>
                        </a:rPr>
                        <a:t>C=184; gamma=5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1, 3, 11, 12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299849"/>
                  </a:ext>
                </a:extLst>
              </a:tr>
              <a:tr h="479142">
                <a:tc>
                  <a:txBody>
                    <a:bodyPr/>
                    <a:lstStyle/>
                    <a:p>
                      <a:pPr algn="ctr" fontAlgn="ctr"/>
                      <a:r>
                        <a:rPr lang="en-US" sz="2000" b="1" i="0" u="none" strike="noStrike" dirty="0">
                          <a:solidFill>
                            <a:srgbClr val="000000"/>
                          </a:solidFill>
                          <a:effectLst/>
                          <a:latin typeface="Times New Roman" panose="02020603050405020304" pitchFamily="18" charset="0"/>
                        </a:rPr>
                        <a:t>ANN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effectLst/>
                          <a:latin typeface="Times New Roman" panose="02020603050405020304" pitchFamily="18" charset="0"/>
                        </a:rPr>
                        <a:t>Hidden layer=1; Neurons=10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1, 5, 12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009336"/>
                  </a:ext>
                </a:extLst>
              </a:tr>
            </a:tbl>
          </a:graphicData>
        </a:graphic>
      </p:graphicFrame>
      <p:sp>
        <p:nvSpPr>
          <p:cNvPr id="81" name="Rectangle 80">
            <a:extLst>
              <a:ext uri="{FF2B5EF4-FFF2-40B4-BE49-F238E27FC236}">
                <a16:creationId xmlns:a16="http://schemas.microsoft.com/office/drawing/2014/main" id="{8DB31E4F-A326-4656-871C-C6233BD45478}"/>
              </a:ext>
            </a:extLst>
          </p:cNvPr>
          <p:cNvSpPr/>
          <p:nvPr/>
        </p:nvSpPr>
        <p:spPr>
          <a:xfrm>
            <a:off x="31833588" y="7345023"/>
            <a:ext cx="691196" cy="400110"/>
          </a:xfrm>
          <a:prstGeom prst="rect">
            <a:avLst/>
          </a:prstGeom>
        </p:spPr>
        <p:txBody>
          <a:bodyPr wrap="square">
            <a:spAutoFit/>
          </a:bodyPr>
          <a:lstStyle/>
          <a:p>
            <a:pPr algn="ctr"/>
            <a:r>
              <a:rPr lang="en-US" sz="2000" dirty="0">
                <a:solidFill>
                  <a:srgbClr val="000000"/>
                </a:solidFill>
                <a:latin typeface="Times New Roman" panose="02020603050405020304" pitchFamily="18" charset="0"/>
                <a:cs typeface="Times New Roman" panose="02020603050405020304" pitchFamily="18" charset="0"/>
              </a:rPr>
              <a:t>(a)</a:t>
            </a:r>
            <a:endParaRPr lang="en-US" sz="2000" dirty="0"/>
          </a:p>
        </p:txBody>
      </p:sp>
      <p:sp>
        <p:nvSpPr>
          <p:cNvPr id="82" name="Rectangle 81">
            <a:extLst>
              <a:ext uri="{FF2B5EF4-FFF2-40B4-BE49-F238E27FC236}">
                <a16:creationId xmlns:a16="http://schemas.microsoft.com/office/drawing/2014/main" id="{43063588-2F9C-4166-8B1F-012E3039D8FC}"/>
              </a:ext>
            </a:extLst>
          </p:cNvPr>
          <p:cNvSpPr/>
          <p:nvPr/>
        </p:nvSpPr>
        <p:spPr>
          <a:xfrm>
            <a:off x="39021029" y="7363802"/>
            <a:ext cx="677270" cy="400110"/>
          </a:xfrm>
          <a:prstGeom prst="rect">
            <a:avLst/>
          </a:prstGeom>
        </p:spPr>
        <p:txBody>
          <a:bodyPr wrap="square">
            <a:spAutoFit/>
          </a:bodyPr>
          <a:lstStyle/>
          <a:p>
            <a:pPr algn="ctr"/>
            <a:r>
              <a:rPr lang="en-US" sz="2000" dirty="0">
                <a:solidFill>
                  <a:srgbClr val="000000"/>
                </a:solidFill>
                <a:latin typeface="Times New Roman" panose="02020603050405020304" pitchFamily="18" charset="0"/>
                <a:cs typeface="Times New Roman" panose="02020603050405020304" pitchFamily="18" charset="0"/>
              </a:rPr>
              <a:t>(b)</a:t>
            </a:r>
            <a:endParaRPr lang="en-US" sz="2000" dirty="0"/>
          </a:p>
        </p:txBody>
      </p:sp>
      <p:graphicFrame>
        <p:nvGraphicFramePr>
          <p:cNvPr id="85" name="Table 84">
            <a:extLst>
              <a:ext uri="{FF2B5EF4-FFF2-40B4-BE49-F238E27FC236}">
                <a16:creationId xmlns:a16="http://schemas.microsoft.com/office/drawing/2014/main" id="{BEBC0973-2654-4DFA-B0B9-3434FCAC5A81}"/>
              </a:ext>
            </a:extLst>
          </p:cNvPr>
          <p:cNvGraphicFramePr>
            <a:graphicFrameLocks noGrp="1"/>
          </p:cNvGraphicFramePr>
          <p:nvPr>
            <p:extLst>
              <p:ext uri="{D42A27DB-BD31-4B8C-83A1-F6EECF244321}">
                <p14:modId xmlns:p14="http://schemas.microsoft.com/office/powerpoint/2010/main" val="1599165175"/>
              </p:ext>
            </p:extLst>
          </p:nvPr>
        </p:nvGraphicFramePr>
        <p:xfrm>
          <a:off x="29114788" y="7795844"/>
          <a:ext cx="6128797" cy="6558367"/>
        </p:xfrm>
        <a:graphic>
          <a:graphicData uri="http://schemas.openxmlformats.org/drawingml/2006/table">
            <a:tbl>
              <a:tblPr/>
              <a:tblGrid>
                <a:gridCol w="812054">
                  <a:extLst>
                    <a:ext uri="{9D8B030D-6E8A-4147-A177-3AD203B41FA5}">
                      <a16:colId xmlns:a16="http://schemas.microsoft.com/office/drawing/2014/main" val="4152272381"/>
                    </a:ext>
                  </a:extLst>
                </a:gridCol>
                <a:gridCol w="5316743">
                  <a:extLst>
                    <a:ext uri="{9D8B030D-6E8A-4147-A177-3AD203B41FA5}">
                      <a16:colId xmlns:a16="http://schemas.microsoft.com/office/drawing/2014/main" val="702466218"/>
                    </a:ext>
                  </a:extLst>
                </a:gridCol>
              </a:tblGrid>
              <a:tr h="246081">
                <a:tc>
                  <a:txBody>
                    <a:bodyPr/>
                    <a:lstStyle/>
                    <a:p>
                      <a:pPr algn="ctr" rtl="0" fontAlgn="ctr"/>
                      <a:r>
                        <a:rPr lang="en-US" sz="2000" b="1" i="0" u="none" strike="noStrike" dirty="0">
                          <a:solidFill>
                            <a:srgbClr val="000000"/>
                          </a:solidFill>
                          <a:effectLst/>
                          <a:latin typeface="Times New Roman" panose="02020603050405020304" pitchFamily="18" charset="0"/>
                          <a:cs typeface="Times New Roman" panose="02020603050405020304" pitchFamily="18" charset="0"/>
                        </a:rPr>
                        <a:t>No.</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Times New Roman" panose="02020603050405020304" pitchFamily="18" charset="0"/>
                          <a:cs typeface="Times New Roman" panose="02020603050405020304" pitchFamily="18" charset="0"/>
                        </a:rPr>
                        <a:t>Most Important Features</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8182414"/>
                  </a:ext>
                </a:extLst>
              </a:tr>
              <a:tr h="235336">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Cloud water content, NWP output</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7310409"/>
                  </a:ext>
                </a:extLst>
              </a:tr>
              <a:tr h="235336">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Cloud cover, NWP output</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6512032"/>
                  </a:ext>
                </a:extLst>
              </a:tr>
              <a:tr h="235336">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Top net solar radiation, NWP output</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4436790"/>
                  </a:ext>
                </a:extLst>
              </a:tr>
              <a:tr h="379615">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dirty="0">
                          <a:solidFill>
                            <a:srgbClr val="000000"/>
                          </a:solidFill>
                          <a:latin typeface="Times New Roman" panose="02020603050405020304" pitchFamily="18" charset="0"/>
                          <a:cs typeface="Times New Roman" panose="02020603050405020304" pitchFamily="18" charset="0"/>
                        </a:rPr>
                        <a:t>Hour-ahead combined forecasts of solar power</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8505915"/>
                  </a:ext>
                </a:extLst>
              </a:tr>
              <a:tr h="379615">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Ramp rates of NWP-driven day-ahead solar power forecasts by ANN</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099305"/>
                  </a:ext>
                </a:extLst>
              </a:tr>
              <a:tr h="379615">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6</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Ramp rates of NWP-driven day-ahead solar power forecasts by SVR</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145774"/>
                  </a:ext>
                </a:extLst>
              </a:tr>
              <a:tr h="379615">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Ramp rates of hour-ahead combined forecasts of solar power</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393975"/>
                  </a:ext>
                </a:extLst>
              </a:tr>
              <a:tr h="379615">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8</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Ramp rates of time-series hour-ahead forecasts of solar power by NARX</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471192"/>
                  </a:ext>
                </a:extLst>
              </a:tr>
              <a:tr h="379615">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Ramp classes of persistence hour-ahead forecasts of solar power</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933382"/>
                  </a:ext>
                </a:extLst>
              </a:tr>
              <a:tr h="379615">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10</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Ramp classes of NWP-drive day-ahead solar power forecasts by ANN</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7115198"/>
                  </a:ext>
                </a:extLst>
              </a:tr>
              <a:tr h="379615">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11</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Ramp classes of NWP-driven day-ahead solar power forecasts by SVR</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9318767"/>
                  </a:ext>
                </a:extLst>
              </a:tr>
              <a:tr h="379615">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12</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Ramp classes of hour-ahead combined forecasts of solar power</a:t>
                      </a:r>
                    </a:p>
                  </a:txBody>
                  <a:tcPr marL="6896" marR="6896" marT="6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179905"/>
                  </a:ext>
                </a:extLst>
              </a:tr>
            </a:tbl>
          </a:graphicData>
        </a:graphic>
      </p:graphicFrame>
      <p:sp>
        <p:nvSpPr>
          <p:cNvPr id="20" name="Rectangle 19">
            <a:extLst>
              <a:ext uri="{FF2B5EF4-FFF2-40B4-BE49-F238E27FC236}">
                <a16:creationId xmlns:a16="http://schemas.microsoft.com/office/drawing/2014/main" id="{723B7E37-77D0-4076-8D1B-686EB142F6BC}"/>
              </a:ext>
            </a:extLst>
          </p:cNvPr>
          <p:cNvSpPr/>
          <p:nvPr/>
        </p:nvSpPr>
        <p:spPr>
          <a:xfrm>
            <a:off x="28633261" y="6261658"/>
            <a:ext cx="14348364" cy="954107"/>
          </a:xfrm>
          <a:prstGeom prst="rect">
            <a:avLst/>
          </a:prstGeom>
        </p:spPr>
        <p:txBody>
          <a:bodyPr wrap="square">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Table I</a:t>
            </a:r>
          </a:p>
          <a:p>
            <a:pPr algn="ctr"/>
            <a:r>
              <a:rPr lang="en-US" sz="2800" dirty="0">
                <a:solidFill>
                  <a:srgbClr val="9900CC"/>
                </a:solidFill>
                <a:latin typeface="Times New Roman" panose="02020603050405020304" pitchFamily="18" charset="0"/>
                <a:cs typeface="Times New Roman" panose="02020603050405020304" pitchFamily="18" charset="0"/>
              </a:rPr>
              <a:t>(a) the most important features; (b) the selected features and the parameters for each model</a:t>
            </a:r>
          </a:p>
        </p:txBody>
      </p:sp>
      <p:graphicFrame>
        <p:nvGraphicFramePr>
          <p:cNvPr id="86" name="Table 85">
            <a:extLst>
              <a:ext uri="{FF2B5EF4-FFF2-40B4-BE49-F238E27FC236}">
                <a16:creationId xmlns:a16="http://schemas.microsoft.com/office/drawing/2014/main" id="{2663B1AE-C404-43E0-BC13-429C9131F9D2}"/>
              </a:ext>
            </a:extLst>
          </p:cNvPr>
          <p:cNvGraphicFramePr>
            <a:graphicFrameLocks noGrp="1"/>
          </p:cNvGraphicFramePr>
          <p:nvPr>
            <p:extLst>
              <p:ext uri="{D42A27DB-BD31-4B8C-83A1-F6EECF244321}">
                <p14:modId xmlns:p14="http://schemas.microsoft.com/office/powerpoint/2010/main" val="3770886234"/>
              </p:ext>
            </p:extLst>
          </p:nvPr>
        </p:nvGraphicFramePr>
        <p:xfrm>
          <a:off x="29248138" y="19306197"/>
          <a:ext cx="11820091" cy="2116560"/>
        </p:xfrm>
        <a:graphic>
          <a:graphicData uri="http://schemas.openxmlformats.org/drawingml/2006/table">
            <a:tbl>
              <a:tblPr/>
              <a:tblGrid>
                <a:gridCol w="1690954">
                  <a:extLst>
                    <a:ext uri="{9D8B030D-6E8A-4147-A177-3AD203B41FA5}">
                      <a16:colId xmlns:a16="http://schemas.microsoft.com/office/drawing/2014/main" val="1731870061"/>
                    </a:ext>
                  </a:extLst>
                </a:gridCol>
                <a:gridCol w="1015818">
                  <a:extLst>
                    <a:ext uri="{9D8B030D-6E8A-4147-A177-3AD203B41FA5}">
                      <a16:colId xmlns:a16="http://schemas.microsoft.com/office/drawing/2014/main" val="3739563082"/>
                    </a:ext>
                  </a:extLst>
                </a:gridCol>
                <a:gridCol w="1137163">
                  <a:extLst>
                    <a:ext uri="{9D8B030D-6E8A-4147-A177-3AD203B41FA5}">
                      <a16:colId xmlns:a16="http://schemas.microsoft.com/office/drawing/2014/main" val="932758758"/>
                    </a:ext>
                  </a:extLst>
                </a:gridCol>
                <a:gridCol w="1153181">
                  <a:extLst>
                    <a:ext uri="{9D8B030D-6E8A-4147-A177-3AD203B41FA5}">
                      <a16:colId xmlns:a16="http://schemas.microsoft.com/office/drawing/2014/main" val="3485603392"/>
                    </a:ext>
                  </a:extLst>
                </a:gridCol>
                <a:gridCol w="1185212">
                  <a:extLst>
                    <a:ext uri="{9D8B030D-6E8A-4147-A177-3AD203B41FA5}">
                      <a16:colId xmlns:a16="http://schemas.microsoft.com/office/drawing/2014/main" val="4282542304"/>
                    </a:ext>
                  </a:extLst>
                </a:gridCol>
                <a:gridCol w="1131987">
                  <a:extLst>
                    <a:ext uri="{9D8B030D-6E8A-4147-A177-3AD203B41FA5}">
                      <a16:colId xmlns:a16="http://schemas.microsoft.com/office/drawing/2014/main" val="4101674985"/>
                    </a:ext>
                  </a:extLst>
                </a:gridCol>
                <a:gridCol w="1050675">
                  <a:extLst>
                    <a:ext uri="{9D8B030D-6E8A-4147-A177-3AD203B41FA5}">
                      <a16:colId xmlns:a16="http://schemas.microsoft.com/office/drawing/2014/main" val="2915215139"/>
                    </a:ext>
                  </a:extLst>
                </a:gridCol>
                <a:gridCol w="1158971">
                  <a:extLst>
                    <a:ext uri="{9D8B030D-6E8A-4147-A177-3AD203B41FA5}">
                      <a16:colId xmlns:a16="http://schemas.microsoft.com/office/drawing/2014/main" val="473758071"/>
                    </a:ext>
                  </a:extLst>
                </a:gridCol>
                <a:gridCol w="1118115">
                  <a:extLst>
                    <a:ext uri="{9D8B030D-6E8A-4147-A177-3AD203B41FA5}">
                      <a16:colId xmlns:a16="http://schemas.microsoft.com/office/drawing/2014/main" val="1725582237"/>
                    </a:ext>
                  </a:extLst>
                </a:gridCol>
                <a:gridCol w="1178015">
                  <a:extLst>
                    <a:ext uri="{9D8B030D-6E8A-4147-A177-3AD203B41FA5}">
                      <a16:colId xmlns:a16="http://schemas.microsoft.com/office/drawing/2014/main" val="1229830001"/>
                    </a:ext>
                  </a:extLst>
                </a:gridCol>
              </a:tblGrid>
              <a:tr h="450010">
                <a:tc>
                  <a:txBody>
                    <a:bodyPr/>
                    <a:lstStyle/>
                    <a:p>
                      <a:pPr algn="ctr" rtl="0" fontAlgn="ctr"/>
                      <a:r>
                        <a:rPr lang="en-US" sz="1800" b="1" i="0" u="none" strike="noStrike" dirty="0">
                          <a:solidFill>
                            <a:srgbClr val="000000"/>
                          </a:solidFill>
                          <a:effectLst/>
                          <a:latin typeface="Times New Roman" panose="02020603050405020304" pitchFamily="18" charset="0"/>
                          <a:cs typeface="Times New Roman" panose="02020603050405020304" pitchFamily="18" charset="0"/>
                        </a:rPr>
                        <a:t>Method</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Naïve Bayes </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LDA</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Decision Trees</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kNN</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Logistic Regression</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Random Forest</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SVM</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ANN</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Combined Classifiers</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72546494"/>
                  </a:ext>
                </a:extLst>
              </a:tr>
              <a:tr h="251325">
                <a:tc>
                  <a:txBody>
                    <a:bodyPr/>
                    <a:lstStyle/>
                    <a:p>
                      <a:pPr algn="ctr" rtl="0"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Precision (%)</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77768500"/>
                  </a:ext>
                </a:extLst>
              </a:tr>
              <a:tr h="251325">
                <a:tc>
                  <a:txBody>
                    <a:bodyPr/>
                    <a:lstStyle/>
                    <a:p>
                      <a:pPr algn="ctr" rtl="0"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Recall (%)</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14003878"/>
                  </a:ext>
                </a:extLst>
              </a:tr>
              <a:tr h="252797">
                <a:tc>
                  <a:txBody>
                    <a:bodyPr/>
                    <a:lstStyle/>
                    <a:p>
                      <a:pPr algn="ctr" rtl="0"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Balanced Precision (%)</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25833378"/>
                  </a:ext>
                </a:extLst>
              </a:tr>
              <a:tr h="251325">
                <a:tc>
                  <a:txBody>
                    <a:bodyPr/>
                    <a:lstStyle/>
                    <a:p>
                      <a:pPr algn="ctr" rtl="0"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F1-Score (%)</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73923517"/>
                  </a:ext>
                </a:extLst>
              </a:tr>
              <a:tr h="251325">
                <a:tc>
                  <a:txBody>
                    <a:bodyPr/>
                    <a:lstStyle/>
                    <a:p>
                      <a:pPr algn="ctr" rtl="0" fontAlgn="ctr"/>
                      <a:r>
                        <a:rPr lang="en-US" sz="1200" b="1" i="0" u="none" strike="noStrike" dirty="0">
                          <a:solidFill>
                            <a:schemeClr val="tx1"/>
                          </a:solidFill>
                          <a:effectLst/>
                          <a:latin typeface="Times New Roman" panose="02020603050405020304" pitchFamily="18" charset="0"/>
                          <a:cs typeface="Times New Roman" panose="02020603050405020304" pitchFamily="18" charset="0"/>
                        </a:rPr>
                        <a:t> Diff(True-False)</a:t>
                      </a:r>
                    </a:p>
                  </a:txBody>
                  <a:tcPr marL="5820" marR="5820" marT="58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a:solidFill>
                            <a:schemeClr val="tx1"/>
                          </a:solidFill>
                          <a:effectLst/>
                          <a:latin typeface="Times New Roman" panose="02020603050405020304" pitchFamily="18" charset="0"/>
                          <a:cs typeface="Times New Roman" panose="02020603050405020304" pitchFamily="18" charset="0"/>
                        </a:rPr>
                        <a:t>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78678102"/>
                  </a:ext>
                </a:extLst>
              </a:tr>
            </a:tbl>
          </a:graphicData>
        </a:graphic>
      </p:graphicFrame>
      <p:graphicFrame>
        <p:nvGraphicFramePr>
          <p:cNvPr id="87" name="Chart 86">
            <a:extLst>
              <a:ext uri="{FF2B5EF4-FFF2-40B4-BE49-F238E27FC236}">
                <a16:creationId xmlns:a16="http://schemas.microsoft.com/office/drawing/2014/main" id="{CB13138C-6CB7-4438-AB31-7550BBAE5E68}"/>
              </a:ext>
            </a:extLst>
          </p:cNvPr>
          <p:cNvGraphicFramePr>
            <a:graphicFrameLocks/>
          </p:cNvGraphicFramePr>
          <p:nvPr>
            <p:extLst>
              <p:ext uri="{D42A27DB-BD31-4B8C-83A1-F6EECF244321}">
                <p14:modId xmlns:p14="http://schemas.microsoft.com/office/powerpoint/2010/main" val="3231943133"/>
              </p:ext>
            </p:extLst>
          </p:nvPr>
        </p:nvGraphicFramePr>
        <p:xfrm>
          <a:off x="29324657" y="14735435"/>
          <a:ext cx="12527280" cy="5686860"/>
        </p:xfrm>
        <a:graphic>
          <a:graphicData uri="http://schemas.openxmlformats.org/drawingml/2006/chart">
            <c:chart xmlns:c="http://schemas.openxmlformats.org/drawingml/2006/chart" xmlns:r="http://schemas.openxmlformats.org/officeDocument/2006/relationships" r:id="rId22"/>
          </a:graphicData>
        </a:graphic>
      </p:graphicFrame>
      <p:sp>
        <p:nvSpPr>
          <p:cNvPr id="23" name="Rectangle 22">
            <a:extLst>
              <a:ext uri="{FF2B5EF4-FFF2-40B4-BE49-F238E27FC236}">
                <a16:creationId xmlns:a16="http://schemas.microsoft.com/office/drawing/2014/main" id="{D317BA05-C125-4D76-9CE5-515E50ED480E}"/>
              </a:ext>
            </a:extLst>
          </p:cNvPr>
          <p:cNvSpPr/>
          <p:nvPr/>
        </p:nvSpPr>
        <p:spPr>
          <a:xfrm>
            <a:off x="28711348" y="23867095"/>
            <a:ext cx="13804851" cy="6555641"/>
          </a:xfrm>
          <a:prstGeom prst="rect">
            <a:avLst/>
          </a:prstGeom>
        </p:spPr>
        <p:txBody>
          <a:bodyPr wrap="square">
            <a:spAutoFit/>
          </a:bodyPr>
          <a:lstStyle/>
          <a:p>
            <a:pPr marL="457200" lvl="0" indent="-457200" algn="just" defTabSz="4388945">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This study presents the challenging aspect of ramp forecasting, which is not comparable to studies that detect the ramp events by using historical solar power observations and meteorological measurements. </a:t>
            </a:r>
          </a:p>
          <a:p>
            <a:pPr marL="457200" lvl="0" indent="-457200" algn="just" defTabSz="4388945">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For a general assessment of the classification model performance for solar power ramp events forecasting, the evaluation metrics that consider the precision and the recall together, such as Diff. Index and F1 score, should be used, in order to properly weigh both the true and the false events of high-rate ramp events.</a:t>
            </a:r>
          </a:p>
          <a:p>
            <a:pPr marL="457200" lvl="0" indent="-457200" algn="just" defTabSz="4388945">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In the individual classification models, the RF and SVM models yield the most accurate forecasts of solar power ramp events. </a:t>
            </a:r>
          </a:p>
          <a:p>
            <a:pPr marL="457200" lvl="0" indent="-457200" algn="just" defTabSz="4388945">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In addition, combining the outcomes of the models improves the accuracy and leads to a more robust performance.</a:t>
            </a:r>
          </a:p>
          <a:p>
            <a:pPr marL="457200" lvl="0" indent="-457200" algn="just" defTabSz="4388945">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The classification techniques (i.e., RF, SVM, and combined classifiers) outperform the solar power forecasts that are used as features to these classification techniques, and hence, this is one of the advantages of using the classification techniques with several solar power forecasts as inputs.</a:t>
            </a:r>
          </a:p>
        </p:txBody>
      </p:sp>
    </p:spTree>
    <p:extLst>
      <p:ext uri="{BB962C8B-B14F-4D97-AF65-F5344CB8AC3E}">
        <p14:creationId xmlns:p14="http://schemas.microsoft.com/office/powerpoint/2010/main" val="32414871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IC_Poster_BOG_Template.potx" id="{8857A3FB-DFA2-4E5B-BA86-6BC7E34F8227}" vid="{E05424DE-88FE-4C49-9025-5CECC355C2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8344</TotalTime>
  <Words>1323</Words>
  <Application>Microsoft Office PowerPoint</Application>
  <PresentationFormat>Custom</PresentationFormat>
  <Paragraphs>187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Calibri</vt:lpstr>
      <vt:lpstr>Cambria Math</vt:lpstr>
      <vt:lpstr>Times New Roman</vt:lpstr>
      <vt:lpstr>Vrinda</vt:lpstr>
      <vt:lpstr>Wingdings</vt:lpstr>
      <vt:lpstr>Office Theme</vt:lpstr>
      <vt:lpstr>PowerPoint Presentation</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Prasanth Sahu</dc:creator>
  <cp:lastModifiedBy>Mohamed Abuella</cp:lastModifiedBy>
  <cp:revision>225</cp:revision>
  <cp:lastPrinted>2017-04-09T22:05:56Z</cp:lastPrinted>
  <dcterms:created xsi:type="dcterms:W3CDTF">2015-01-22T21:35:08Z</dcterms:created>
  <dcterms:modified xsi:type="dcterms:W3CDTF">2018-05-08T00:10:59Z</dcterms:modified>
</cp:coreProperties>
</file>