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26" r:id="rId2"/>
    <p:sldId id="338" r:id="rId3"/>
    <p:sldId id="325" r:id="rId4"/>
    <p:sldId id="343" r:id="rId5"/>
    <p:sldId id="344" r:id="rId6"/>
    <p:sldId id="345" r:id="rId7"/>
    <p:sldId id="346" r:id="rId8"/>
    <p:sldId id="331" r:id="rId9"/>
    <p:sldId id="332" r:id="rId10"/>
    <p:sldId id="333" r:id="rId11"/>
    <p:sldId id="341" r:id="rId12"/>
    <p:sldId id="339" r:id="rId13"/>
    <p:sldId id="349" r:id="rId14"/>
    <p:sldId id="337" r:id="rId15"/>
    <p:sldId id="348" r:id="rId16"/>
    <p:sldId id="334" r:id="rId17"/>
    <p:sldId id="34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hdella\Desktop\wind_time_series_analysis\NCF_Solar_Charlotte_Boulder_Boston_Tucs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hdella\Desktop\wind_time_series_analysis\NCF_Wind_Solar_Charlotte_Boulder_Boston_Tucs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hdella\Desktop\wind_time_series_analysis\NCF_Solar_Charlotte_Boulder_Boston_Tucson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hdella\Desktop\wind_time_series_analysis\NCF_Solar_Charlotte_Boulder_Boston_Tucs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hdella\Desktop\wind_time_series_analysis\NCF_Solar_Charlotte_Boulder_Boston_Tucs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hdella\Desktop\wind_time_series_analysis\NCF_Solar_Charlotte_Boulder_Boston_Tucso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Yearly Net Capacity Factor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05796150481191"/>
          <c:y val="0.11200240594925634"/>
          <c:w val="0.78465179352580938"/>
          <c:h val="0.763398585593467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NCF_Solar_Charlotte_Boulder_Bos!$L$2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NCF_Solar_Charlotte_Boulder_Bos!$L$3:$L$6</c:f>
              <c:strCache>
                <c:ptCount val="4"/>
                <c:pt idx="0">
                  <c:v>Charlotte</c:v>
                </c:pt>
                <c:pt idx="1">
                  <c:v>Boulder</c:v>
                </c:pt>
                <c:pt idx="2">
                  <c:v>Boston</c:v>
                </c:pt>
                <c:pt idx="3">
                  <c:v>Tucson</c:v>
                </c:pt>
              </c:strCache>
            </c:strRef>
          </c:cat>
          <c:val>
            <c:numRef>
              <c:f>NCF_Solar_Charlotte_Boulder_Bos!$F$45:$F$48</c:f>
              <c:numCache>
                <c:formatCode>0.00%</c:formatCode>
                <c:ptCount val="4"/>
                <c:pt idx="0">
                  <c:v>0.231438</c:v>
                </c:pt>
                <c:pt idx="1">
                  <c:v>0.25507000000000002</c:v>
                </c:pt>
                <c:pt idx="2">
                  <c:v>0.23447699999999999</c:v>
                </c:pt>
                <c:pt idx="3">
                  <c:v>0.24269399999999999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C0-4404-94BC-3B1C6E018E97}"/>
            </c:ext>
          </c:extLst>
        </c:ser>
        <c:ser>
          <c:idx val="0"/>
          <c:order val="1"/>
          <c:tx>
            <c:strRef>
              <c:f>NCF_Solar_Charlotte_Boulder_Bos!$P$2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NCF_Solar_Charlotte_Boulder_Bos!$L$3:$L$6</c:f>
              <c:strCache>
                <c:ptCount val="4"/>
                <c:pt idx="0">
                  <c:v>Charlotte</c:v>
                </c:pt>
                <c:pt idx="1">
                  <c:v>Boulder</c:v>
                </c:pt>
                <c:pt idx="2">
                  <c:v>Boston</c:v>
                </c:pt>
                <c:pt idx="3">
                  <c:v>Tucson</c:v>
                </c:pt>
              </c:strCache>
            </c:strRef>
          </c:cat>
          <c:val>
            <c:numRef>
              <c:f>NCF_Solar_Charlotte_Boulder_Bos!$R$3:$R$6</c:f>
              <c:numCache>
                <c:formatCode>0.00%</c:formatCode>
                <c:ptCount val="4"/>
                <c:pt idx="0">
                  <c:v>0.27</c:v>
                </c:pt>
                <c:pt idx="1">
                  <c:v>0.20399999999999999</c:v>
                </c:pt>
                <c:pt idx="2">
                  <c:v>0.46500000000000002</c:v>
                </c:pt>
                <c:pt idx="3">
                  <c:v>0.22600000000000001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C0-4404-94BC-3B1C6E018E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2018104"/>
        <c:axId val="622015864"/>
      </c:barChart>
      <c:catAx>
        <c:axId val="622018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ysClr val="window" lastClr="FFFFFF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15864"/>
        <c:crosses val="autoZero"/>
        <c:auto val="1"/>
        <c:lblAlgn val="ctr"/>
        <c:lblOffset val="100"/>
        <c:noMultiLvlLbl val="0"/>
      </c:catAx>
      <c:valAx>
        <c:axId val="622015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NCF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18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704308836395446"/>
          <c:y val="4.6120589093030039E-2"/>
          <c:w val="0.10351246719160105"/>
          <c:h val="0.167434383202099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Yearly Yeild</a:t>
            </a:r>
            <a:r>
              <a:rPr lang="en-US" baseline="0"/>
              <a:t> of</a:t>
            </a:r>
            <a:r>
              <a:rPr lang="en-US"/>
              <a:t> Wind</a:t>
            </a:r>
            <a:r>
              <a:rPr lang="en-US" baseline="0"/>
              <a:t> Energy 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02537182852144"/>
          <c:y val="0.11615740740740743"/>
          <c:w val="0.82717869641294828"/>
          <c:h val="0.7764432050160394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NCF_Wind_Solar_Charlotte_Boulde!$K$2</c:f>
              <c:strCache>
                <c:ptCount val="1"/>
                <c:pt idx="0">
                  <c:v>2009</c:v>
                </c:pt>
              </c:strCache>
            </c:strRef>
          </c:tx>
          <c:invertIfNegative val="0"/>
          <c:cat>
            <c:strRef>
              <c:f>NCF_Wind_Solar_Charlotte_Boulde!$K$3:$K$6</c:f>
              <c:strCache>
                <c:ptCount val="4"/>
                <c:pt idx="0">
                  <c:v>Charlotte</c:v>
                </c:pt>
                <c:pt idx="1">
                  <c:v>Boulder</c:v>
                </c:pt>
                <c:pt idx="2">
                  <c:v>Boston</c:v>
                </c:pt>
                <c:pt idx="3">
                  <c:v>Tucson</c:v>
                </c:pt>
              </c:strCache>
            </c:strRef>
          </c:cat>
          <c:val>
            <c:numRef>
              <c:f>NCF_Wind_Solar_Charlotte_Boulde!$L$3:$L$6</c:f>
              <c:numCache>
                <c:formatCode>General</c:formatCode>
                <c:ptCount val="4"/>
                <c:pt idx="0">
                  <c:v>3819</c:v>
                </c:pt>
                <c:pt idx="1">
                  <c:v>3278</c:v>
                </c:pt>
                <c:pt idx="2">
                  <c:v>5440</c:v>
                </c:pt>
                <c:pt idx="3">
                  <c:v>2770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F2-46D6-ADCC-7840C31311D4}"/>
            </c:ext>
          </c:extLst>
        </c:ser>
        <c:ser>
          <c:idx val="0"/>
          <c:order val="1"/>
          <c:tx>
            <c:strRef>
              <c:f>NCF_Wind_Solar_Charlotte_Boulde!$O$2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NCF_Wind_Solar_Charlotte_Boulde!$K$3:$K$6</c:f>
              <c:strCache>
                <c:ptCount val="4"/>
                <c:pt idx="0">
                  <c:v>Charlotte</c:v>
                </c:pt>
                <c:pt idx="1">
                  <c:v>Boulder</c:v>
                </c:pt>
                <c:pt idx="2">
                  <c:v>Boston</c:v>
                </c:pt>
                <c:pt idx="3">
                  <c:v>Tucson</c:v>
                </c:pt>
              </c:strCache>
            </c:strRef>
          </c:cat>
          <c:val>
            <c:numRef>
              <c:f>NCF_Wind_Solar_Charlotte_Boulde!$P$3:$P$6</c:f>
              <c:numCache>
                <c:formatCode>General</c:formatCode>
                <c:ptCount val="4"/>
                <c:pt idx="0">
                  <c:v>3545</c:v>
                </c:pt>
                <c:pt idx="1">
                  <c:v>2677</c:v>
                </c:pt>
                <c:pt idx="2">
                  <c:v>6108</c:v>
                </c:pt>
                <c:pt idx="3">
                  <c:v>2970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F2-46D6-ADCC-7840C31311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5127888"/>
        <c:axId val="655128208"/>
      </c:barChart>
      <c:catAx>
        <c:axId val="65512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128208"/>
        <c:crosses val="autoZero"/>
        <c:auto val="1"/>
        <c:lblAlgn val="ctr"/>
        <c:lblOffset val="100"/>
        <c:noMultiLvlLbl val="0"/>
      </c:catAx>
      <c:valAx>
        <c:axId val="65512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MWh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1278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964851268591435"/>
          <c:y val="6.0971493146689995E-2"/>
          <c:w val="9.4795931758530183E-2"/>
          <c:h val="0.15625109361329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Yearly Yield of Solar Energy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905796150481191"/>
          <c:y val="0.11200240594925634"/>
          <c:w val="0.78465179352580938"/>
          <c:h val="0.763398585593467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NCF_Solar_Charlotte_Boulder_Bos!$L$2</c:f>
              <c:strCache>
                <c:ptCount val="1"/>
                <c:pt idx="0">
                  <c:v>2009</c:v>
                </c:pt>
              </c:strCache>
            </c:strRef>
          </c:tx>
          <c:invertIfNegative val="0"/>
          <c:cat>
            <c:strRef>
              <c:f>NCF_Solar_Charlotte_Boulder_Bos!$L$3:$L$6</c:f>
              <c:strCache>
                <c:ptCount val="4"/>
                <c:pt idx="0">
                  <c:v>Charlotte</c:v>
                </c:pt>
                <c:pt idx="1">
                  <c:v>Boulder</c:v>
                </c:pt>
                <c:pt idx="2">
                  <c:v>Boston</c:v>
                </c:pt>
                <c:pt idx="3">
                  <c:v>Tucson</c:v>
                </c:pt>
              </c:strCache>
            </c:strRef>
          </c:cat>
          <c:val>
            <c:numRef>
              <c:f>NCF_Solar_Charlotte_Boulder_Bos!$C$15:$C$18</c:f>
              <c:numCache>
                <c:formatCode>0</c:formatCode>
                <c:ptCount val="4"/>
                <c:pt idx="0">
                  <c:v>446.02779963500001</c:v>
                </c:pt>
                <c:pt idx="1">
                  <c:v>491.57136649500001</c:v>
                </c:pt>
                <c:pt idx="2">
                  <c:v>451.88486644200003</c:v>
                </c:pt>
                <c:pt idx="3">
                  <c:v>467.71910282099998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E4-4B4B-8235-436F0B4AE9D3}"/>
            </c:ext>
          </c:extLst>
        </c:ser>
        <c:ser>
          <c:idx val="0"/>
          <c:order val="1"/>
          <c:tx>
            <c:strRef>
              <c:f>NCF_Solar_Charlotte_Boulder_Bos!$P$2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NCF_Solar_Charlotte_Boulder_Bos!$L$3:$L$6</c:f>
              <c:strCache>
                <c:ptCount val="4"/>
                <c:pt idx="0">
                  <c:v>Charlotte</c:v>
                </c:pt>
                <c:pt idx="1">
                  <c:v>Boulder</c:v>
                </c:pt>
                <c:pt idx="2">
                  <c:v>Boston</c:v>
                </c:pt>
                <c:pt idx="3">
                  <c:v>Tucson</c:v>
                </c:pt>
              </c:strCache>
            </c:strRef>
          </c:cat>
          <c:val>
            <c:numRef>
              <c:f>NCF_Solar_Charlotte_Boulder_Bos!$G$15:$G$18</c:f>
              <c:numCache>
                <c:formatCode>0</c:formatCode>
                <c:ptCount val="4"/>
                <c:pt idx="0">
                  <c:v>446.034598098</c:v>
                </c:pt>
                <c:pt idx="1">
                  <c:v>491.58161713000004</c:v>
                </c:pt>
                <c:pt idx="2">
                  <c:v>451.89910600299999</c:v>
                </c:pt>
                <c:pt idx="3">
                  <c:v>467.72583165000003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E4-4B4B-8235-436F0B4AE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2018104"/>
        <c:axId val="622015864"/>
      </c:barChart>
      <c:catAx>
        <c:axId val="622018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ysClr val="window" lastClr="FFFFFF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15864"/>
        <c:crosses val="autoZero"/>
        <c:auto val="1"/>
        <c:lblAlgn val="ctr"/>
        <c:lblOffset val="100"/>
        <c:noMultiLvlLbl val="0"/>
      </c:catAx>
      <c:valAx>
        <c:axId val="622015864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err="1"/>
                  <a:t>KWh</a:t>
                </a:r>
                <a:endParaRPr lang="en-US" sz="1400" dirty="0"/>
              </a:p>
            </c:rich>
          </c:tx>
          <c:overlay val="0"/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181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982086614173234"/>
          <c:y val="5.0750218722659647E-2"/>
          <c:w val="0.10351246719160105"/>
          <c:h val="0.16743438320209975"/>
        </c:manualLayout>
      </c:layout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Yearly Net Capacity Factor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05796150481191"/>
          <c:y val="0.11200240594925634"/>
          <c:w val="0.78465179352580938"/>
          <c:h val="0.763398585593467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NCF_Solar_Charlotte_Boulder_Bos!$L$2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NCF_Solar_Charlotte_Boulder_Bos!$L$3:$L$6</c:f>
              <c:strCache>
                <c:ptCount val="4"/>
                <c:pt idx="0">
                  <c:v>Charlotte</c:v>
                </c:pt>
                <c:pt idx="1">
                  <c:v>Boulder</c:v>
                </c:pt>
                <c:pt idx="2">
                  <c:v>Boston</c:v>
                </c:pt>
                <c:pt idx="3">
                  <c:v>Tucson</c:v>
                </c:pt>
              </c:strCache>
            </c:strRef>
          </c:cat>
          <c:val>
            <c:numRef>
              <c:f>NCF_Solar_Charlotte_Boulder_Bos!$D$15:$D$18</c:f>
              <c:numCache>
                <c:formatCode>0.00%</c:formatCode>
                <c:ptCount val="4"/>
                <c:pt idx="0">
                  <c:v>0.231438</c:v>
                </c:pt>
                <c:pt idx="1">
                  <c:v>0.25507000000000002</c:v>
                </c:pt>
                <c:pt idx="2">
                  <c:v>0.23447699999999999</c:v>
                </c:pt>
                <c:pt idx="3">
                  <c:v>0.24269399999999999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F7-452C-8DB3-0CBD25B177D3}"/>
            </c:ext>
          </c:extLst>
        </c:ser>
        <c:ser>
          <c:idx val="0"/>
          <c:order val="1"/>
          <c:tx>
            <c:strRef>
              <c:f>NCF_Solar_Charlotte_Boulder_Bos!$P$2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NCF_Solar_Charlotte_Boulder_Bos!$L$3:$L$6</c:f>
              <c:strCache>
                <c:ptCount val="4"/>
                <c:pt idx="0">
                  <c:v>Charlotte</c:v>
                </c:pt>
                <c:pt idx="1">
                  <c:v>Boulder</c:v>
                </c:pt>
                <c:pt idx="2">
                  <c:v>Boston</c:v>
                </c:pt>
                <c:pt idx="3">
                  <c:v>Tucson</c:v>
                </c:pt>
              </c:strCache>
            </c:strRef>
          </c:cat>
          <c:val>
            <c:numRef>
              <c:f>NCF_Solar_Charlotte_Boulder_Bos!$H$15:$H$18</c:f>
              <c:numCache>
                <c:formatCode>0.00%</c:formatCode>
                <c:ptCount val="4"/>
                <c:pt idx="0">
                  <c:v>0.23144200000000001</c:v>
                </c:pt>
                <c:pt idx="1">
                  <c:v>0.25507600000000002</c:v>
                </c:pt>
                <c:pt idx="2">
                  <c:v>0.234485</c:v>
                </c:pt>
                <c:pt idx="3">
                  <c:v>0.242697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F7-452C-8DB3-0CBD25B17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2018104"/>
        <c:axId val="622015864"/>
      </c:barChart>
      <c:catAx>
        <c:axId val="622018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ysClr val="window" lastClr="FFFFFF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15864"/>
        <c:crosses val="autoZero"/>
        <c:auto val="1"/>
        <c:lblAlgn val="ctr"/>
        <c:lblOffset val="100"/>
        <c:noMultiLvlLbl val="0"/>
      </c:catAx>
      <c:valAx>
        <c:axId val="622015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NCF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18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704308836395446"/>
          <c:y val="4.6120589093030039E-2"/>
          <c:w val="0.10351246719160105"/>
          <c:h val="0.167434383202099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2009 Net Capacity Factor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05796150481191"/>
          <c:y val="0.11200240594925634"/>
          <c:w val="0.78465179352580938"/>
          <c:h val="0.763398585593467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NCF_Solar_Charlotte_Boulder_Bos!$C$43</c:f>
              <c:strCache>
                <c:ptCount val="1"/>
                <c:pt idx="0">
                  <c:v>Wind Energy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NCF_Solar_Charlotte_Boulder_Bos!$L$3:$L$6</c:f>
              <c:strCache>
                <c:ptCount val="4"/>
                <c:pt idx="0">
                  <c:v>Charlotte</c:v>
                </c:pt>
                <c:pt idx="1">
                  <c:v>Boulder</c:v>
                </c:pt>
                <c:pt idx="2">
                  <c:v>Boston</c:v>
                </c:pt>
                <c:pt idx="3">
                  <c:v>Tucson</c:v>
                </c:pt>
              </c:strCache>
            </c:strRef>
          </c:cat>
          <c:val>
            <c:numRef>
              <c:f>NCF_Solar_Charlotte_Boulder_Bos!$D$45:$D$48</c:f>
              <c:numCache>
                <c:formatCode>0.00%</c:formatCode>
                <c:ptCount val="4"/>
                <c:pt idx="0">
                  <c:v>0.29099999999999998</c:v>
                </c:pt>
                <c:pt idx="1">
                  <c:v>0.249</c:v>
                </c:pt>
                <c:pt idx="2">
                  <c:v>0.41399999999999998</c:v>
                </c:pt>
                <c:pt idx="3">
                  <c:v>0.21099999999999999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55-4FD7-BE7F-ECC11EA12A45}"/>
            </c:ext>
          </c:extLst>
        </c:ser>
        <c:ser>
          <c:idx val="0"/>
          <c:order val="1"/>
          <c:tx>
            <c:strRef>
              <c:f>NCF_Solar_Charlotte_Boulder_Bos!$E$43</c:f>
              <c:strCache>
                <c:ptCount val="1"/>
                <c:pt idx="0">
                  <c:v>Solar Energy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NCF_Solar_Charlotte_Boulder_Bos!$L$3:$L$6</c:f>
              <c:strCache>
                <c:ptCount val="4"/>
                <c:pt idx="0">
                  <c:v>Charlotte</c:v>
                </c:pt>
                <c:pt idx="1">
                  <c:v>Boulder</c:v>
                </c:pt>
                <c:pt idx="2">
                  <c:v>Boston</c:v>
                </c:pt>
                <c:pt idx="3">
                  <c:v>Tucson</c:v>
                </c:pt>
              </c:strCache>
            </c:strRef>
          </c:cat>
          <c:val>
            <c:numRef>
              <c:f>NCF_Solar_Charlotte_Boulder_Bos!$F$45:$F$48</c:f>
              <c:numCache>
                <c:formatCode>0.00%</c:formatCode>
                <c:ptCount val="4"/>
                <c:pt idx="0">
                  <c:v>0.231438</c:v>
                </c:pt>
                <c:pt idx="1">
                  <c:v>0.25507000000000002</c:v>
                </c:pt>
                <c:pt idx="2">
                  <c:v>0.23447699999999999</c:v>
                </c:pt>
                <c:pt idx="3">
                  <c:v>0.24269399999999999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55-4FD7-BE7F-ECC11EA12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2018104"/>
        <c:axId val="622015864"/>
      </c:barChart>
      <c:catAx>
        <c:axId val="622018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ysClr val="window" lastClr="FFFFFF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15864"/>
        <c:crosses val="autoZero"/>
        <c:auto val="1"/>
        <c:lblAlgn val="ctr"/>
        <c:lblOffset val="100"/>
        <c:noMultiLvlLbl val="0"/>
      </c:catAx>
      <c:valAx>
        <c:axId val="622015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NCF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18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815419947506566"/>
          <c:y val="4.6120589093030039E-2"/>
          <c:w val="0.22851246719160104"/>
          <c:h val="0.135026975794692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2010 Net Capacity Factor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05796150481191"/>
          <c:y val="0.11200240594925634"/>
          <c:w val="0.78465179352580938"/>
          <c:h val="0.763398585593467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NCF_Solar_Charlotte_Boulder_Bos!$C$43</c:f>
              <c:strCache>
                <c:ptCount val="1"/>
                <c:pt idx="0">
                  <c:v>Wind Energy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NCF_Solar_Charlotte_Boulder_Bos!$L$3:$L$6</c:f>
              <c:strCache>
                <c:ptCount val="4"/>
                <c:pt idx="0">
                  <c:v>Charlotte</c:v>
                </c:pt>
                <c:pt idx="1">
                  <c:v>Boulder</c:v>
                </c:pt>
                <c:pt idx="2">
                  <c:v>Boston</c:v>
                </c:pt>
                <c:pt idx="3">
                  <c:v>Tucson</c:v>
                </c:pt>
              </c:strCache>
            </c:strRef>
          </c:cat>
          <c:val>
            <c:numRef>
              <c:f>NCF_Solar_Charlotte_Boulder_Bos!$C$60:$C$63</c:f>
              <c:numCache>
                <c:formatCode>0.00%</c:formatCode>
                <c:ptCount val="4"/>
                <c:pt idx="0">
                  <c:v>0.27</c:v>
                </c:pt>
                <c:pt idx="1">
                  <c:v>0.20399999999999999</c:v>
                </c:pt>
                <c:pt idx="2">
                  <c:v>0.46500000000000002</c:v>
                </c:pt>
                <c:pt idx="3">
                  <c:v>0.22600000000000001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23-41FF-A226-5B4F7504CF21}"/>
            </c:ext>
          </c:extLst>
        </c:ser>
        <c:ser>
          <c:idx val="0"/>
          <c:order val="1"/>
          <c:tx>
            <c:strRef>
              <c:f>NCF_Solar_Charlotte_Boulder_Bos!$E$43</c:f>
              <c:strCache>
                <c:ptCount val="1"/>
                <c:pt idx="0">
                  <c:v>Solar Energy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NCF_Solar_Charlotte_Boulder_Bos!$L$3:$L$6</c:f>
              <c:strCache>
                <c:ptCount val="4"/>
                <c:pt idx="0">
                  <c:v>Charlotte</c:v>
                </c:pt>
                <c:pt idx="1">
                  <c:v>Boulder</c:v>
                </c:pt>
                <c:pt idx="2">
                  <c:v>Boston</c:v>
                </c:pt>
                <c:pt idx="3">
                  <c:v>Tucson</c:v>
                </c:pt>
              </c:strCache>
            </c:strRef>
          </c:cat>
          <c:val>
            <c:numRef>
              <c:f>NCF_Solar_Charlotte_Boulder_Bos!$D$60:$D$63</c:f>
              <c:numCache>
                <c:formatCode>0.00%</c:formatCode>
                <c:ptCount val="4"/>
                <c:pt idx="0">
                  <c:v>0.231438</c:v>
                </c:pt>
                <c:pt idx="1">
                  <c:v>0.25507000000000002</c:v>
                </c:pt>
                <c:pt idx="2">
                  <c:v>0.23447699999999999</c:v>
                </c:pt>
                <c:pt idx="3">
                  <c:v>0.24269399999999999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23-41FF-A226-5B4F7504CF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2018104"/>
        <c:axId val="622015864"/>
      </c:barChart>
      <c:catAx>
        <c:axId val="622018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ysClr val="window" lastClr="FFFFFF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15864"/>
        <c:crosses val="autoZero"/>
        <c:auto val="1"/>
        <c:lblAlgn val="ctr"/>
        <c:lblOffset val="100"/>
        <c:noMultiLvlLbl val="0"/>
      </c:catAx>
      <c:valAx>
        <c:axId val="622015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NCF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18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815419947506566"/>
          <c:y val="4.6120589093030039E-2"/>
          <c:w val="0.22851246719160104"/>
          <c:h val="0.135026975794692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43562-D6DA-4F27-BC22-6D6509F6FC1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D9A0B-BC18-40F9-9AD9-F907E53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6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5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pvlib-python.readthedocs.io/en/latest/forecasts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pvlib-python.readthedocs.io/en/latest/forecasts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arhub.com/solarhub_products/106-CS5P-220M-Canadian-Solar" TargetMode="External"/><Relationship Id="rId2" Type="http://schemas.openxmlformats.org/officeDocument/2006/relationships/hyperlink" Target="https://pvlib-python.readthedocs.io/en/latest/introexamples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pvlib-python.readthedocs.io/en/latest/forecasts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rel.gov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-power-program.com/Downloads/Databasepowercurves(May2017).zi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1029267" y="1697653"/>
            <a:ext cx="708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Wind and Solar Energy Modeling and Analysis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9146E-A77C-47D8-AD89-8D75BB46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9F71D-49A0-4635-BD93-69A391EC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4F43D2-D405-4ECA-9FD0-EC8415710A47}"/>
              </a:ext>
            </a:extLst>
          </p:cNvPr>
          <p:cNvSpPr/>
          <p:nvPr/>
        </p:nvSpPr>
        <p:spPr>
          <a:xfrm>
            <a:off x="2202025" y="301459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Technical Presentation </a:t>
            </a:r>
          </a:p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Mohamed Abuella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The University of North Carolina at Charlotte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August 6th, 2019 </a:t>
            </a:r>
          </a:p>
        </p:txBody>
      </p:sp>
    </p:spTree>
    <p:extLst>
      <p:ext uri="{BB962C8B-B14F-4D97-AF65-F5344CB8AC3E}">
        <p14:creationId xmlns:p14="http://schemas.microsoft.com/office/powerpoint/2010/main" val="64977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9081" y="414358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2157D-BCF0-4D0F-A7E0-DFEF5BE70AD6}"/>
              </a:ext>
            </a:extLst>
          </p:cNvPr>
          <p:cNvSpPr txBox="1"/>
          <p:nvPr/>
        </p:nvSpPr>
        <p:spPr>
          <a:xfrm>
            <a:off x="7854554" y="4143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C0CC0-7365-4486-8B1B-25B557616A28}"/>
              </a:ext>
            </a:extLst>
          </p:cNvPr>
          <p:cNvSpPr txBox="1"/>
          <p:nvPr/>
        </p:nvSpPr>
        <p:spPr>
          <a:xfrm>
            <a:off x="17742" y="3501606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726A4-22D6-45EF-8FCD-2DFD023ADE74}"/>
              </a:ext>
            </a:extLst>
          </p:cNvPr>
          <p:cNvSpPr txBox="1"/>
          <p:nvPr/>
        </p:nvSpPr>
        <p:spPr>
          <a:xfrm>
            <a:off x="7951851" y="3501606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1C9ABFF-3670-4CD7-B9A0-8B31FFF5E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37878"/>
              </p:ext>
            </p:extLst>
          </p:nvPr>
        </p:nvGraphicFramePr>
        <p:xfrm>
          <a:off x="7049263" y="710698"/>
          <a:ext cx="2074186" cy="2750293"/>
        </p:xfrm>
        <a:graphic>
          <a:graphicData uri="http://schemas.openxmlformats.org/drawingml/2006/table">
            <a:tbl>
              <a:tblPr/>
              <a:tblGrid>
                <a:gridCol w="536790">
                  <a:extLst>
                    <a:ext uri="{9D8B030D-6E8A-4147-A177-3AD203B41FA5}">
                      <a16:colId xmlns:a16="http://schemas.microsoft.com/office/drawing/2014/main" val="2109599095"/>
                    </a:ext>
                  </a:extLst>
                </a:gridCol>
                <a:gridCol w="806074">
                  <a:extLst>
                    <a:ext uri="{9D8B030D-6E8A-4147-A177-3AD203B41FA5}">
                      <a16:colId xmlns:a16="http://schemas.microsoft.com/office/drawing/2014/main" val="656478980"/>
                    </a:ext>
                  </a:extLst>
                </a:gridCol>
                <a:gridCol w="731322">
                  <a:extLst>
                    <a:ext uri="{9D8B030D-6E8A-4147-A177-3AD203B41FA5}">
                      <a16:colId xmlns:a16="http://schemas.microsoft.com/office/drawing/2014/main" val="1442715115"/>
                    </a:ext>
                  </a:extLst>
                </a:gridCol>
              </a:tblGrid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56179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467.945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339316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584.361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998944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510.499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325977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512.191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47.40%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167657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420.662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46454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239.808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32191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354.663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28143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285.923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77409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396.328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769565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504.488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5845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471.683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3854"/>
                  </a:ext>
                </a:extLst>
              </a:tr>
              <a:tr h="21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691.553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78657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8E0C0E2-F8FD-41F8-91AD-4647360E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14833"/>
              </p:ext>
            </p:extLst>
          </p:nvPr>
        </p:nvGraphicFramePr>
        <p:xfrm>
          <a:off x="15060" y="711292"/>
          <a:ext cx="2074186" cy="2717702"/>
        </p:xfrm>
        <a:graphic>
          <a:graphicData uri="http://schemas.openxmlformats.org/drawingml/2006/table">
            <a:tbl>
              <a:tblPr/>
              <a:tblGrid>
                <a:gridCol w="536790">
                  <a:extLst>
                    <a:ext uri="{9D8B030D-6E8A-4147-A177-3AD203B41FA5}">
                      <a16:colId xmlns:a16="http://schemas.microsoft.com/office/drawing/2014/main" val="2109599095"/>
                    </a:ext>
                  </a:extLst>
                </a:gridCol>
                <a:gridCol w="806074">
                  <a:extLst>
                    <a:ext uri="{9D8B030D-6E8A-4147-A177-3AD203B41FA5}">
                      <a16:colId xmlns:a16="http://schemas.microsoft.com/office/drawing/2014/main" val="656478980"/>
                    </a:ext>
                  </a:extLst>
                </a:gridCol>
                <a:gridCol w="731322">
                  <a:extLst>
                    <a:ext uri="{9D8B030D-6E8A-4147-A177-3AD203B41FA5}">
                      <a16:colId xmlns:a16="http://schemas.microsoft.com/office/drawing/2014/main" val="1442715115"/>
                    </a:ext>
                  </a:extLst>
                </a:gridCol>
              </a:tblGrid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56179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387.574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339316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455.725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998944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410.236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325977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456.256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167657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381.352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46454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193.475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32191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230.690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28143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141.379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77409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197.738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769565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310.630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5845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355.663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3854"/>
                  </a:ext>
                </a:extLst>
              </a:tr>
              <a:tr h="209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298.279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78657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D729CC-98AD-454D-868C-4A9C44AE1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03403"/>
              </p:ext>
            </p:extLst>
          </p:nvPr>
        </p:nvGraphicFramePr>
        <p:xfrm>
          <a:off x="12695" y="3825689"/>
          <a:ext cx="2074186" cy="2535325"/>
        </p:xfrm>
        <a:graphic>
          <a:graphicData uri="http://schemas.openxmlformats.org/drawingml/2006/table">
            <a:tbl>
              <a:tblPr/>
              <a:tblGrid>
                <a:gridCol w="536790">
                  <a:extLst>
                    <a:ext uri="{9D8B030D-6E8A-4147-A177-3AD203B41FA5}">
                      <a16:colId xmlns:a16="http://schemas.microsoft.com/office/drawing/2014/main" val="2109599095"/>
                    </a:ext>
                  </a:extLst>
                </a:gridCol>
                <a:gridCol w="806074">
                  <a:extLst>
                    <a:ext uri="{9D8B030D-6E8A-4147-A177-3AD203B41FA5}">
                      <a16:colId xmlns:a16="http://schemas.microsoft.com/office/drawing/2014/main" val="656478980"/>
                    </a:ext>
                  </a:extLst>
                </a:gridCol>
                <a:gridCol w="731322">
                  <a:extLst>
                    <a:ext uri="{9D8B030D-6E8A-4147-A177-3AD203B41FA5}">
                      <a16:colId xmlns:a16="http://schemas.microsoft.com/office/drawing/2014/main" val="1442715115"/>
                    </a:ext>
                  </a:extLst>
                </a:gridCol>
              </a:tblGrid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56179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413.396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339316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288.217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998944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382.094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325977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339.568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167657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222.077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46454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187.928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32191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216.100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28143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215.737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77409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268.648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769565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206.966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5845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224.898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3854"/>
                  </a:ext>
                </a:extLst>
              </a:tr>
              <a:tr h="195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312.770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78657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D4FBF95-F9E4-41E6-9DB7-ED0094891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787684"/>
              </p:ext>
            </p:extLst>
          </p:nvPr>
        </p:nvGraphicFramePr>
        <p:xfrm>
          <a:off x="7049262" y="3807451"/>
          <a:ext cx="2074186" cy="2567565"/>
        </p:xfrm>
        <a:graphic>
          <a:graphicData uri="http://schemas.openxmlformats.org/drawingml/2006/table">
            <a:tbl>
              <a:tblPr/>
              <a:tblGrid>
                <a:gridCol w="536790">
                  <a:extLst>
                    <a:ext uri="{9D8B030D-6E8A-4147-A177-3AD203B41FA5}">
                      <a16:colId xmlns:a16="http://schemas.microsoft.com/office/drawing/2014/main" val="2109599095"/>
                    </a:ext>
                  </a:extLst>
                </a:gridCol>
                <a:gridCol w="806074">
                  <a:extLst>
                    <a:ext uri="{9D8B030D-6E8A-4147-A177-3AD203B41FA5}">
                      <a16:colId xmlns:a16="http://schemas.microsoft.com/office/drawing/2014/main" val="656478980"/>
                    </a:ext>
                  </a:extLst>
                </a:gridCol>
                <a:gridCol w="731322">
                  <a:extLst>
                    <a:ext uri="{9D8B030D-6E8A-4147-A177-3AD203B41FA5}">
                      <a16:colId xmlns:a16="http://schemas.microsoft.com/office/drawing/2014/main" val="1442715115"/>
                    </a:ext>
                  </a:extLst>
                </a:gridCol>
              </a:tblGrid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56179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262.764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339316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247.664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998944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259.804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325977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378.228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167657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184.679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46454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188.630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32191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111.523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28143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143.448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77409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223.078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769565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258.261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5845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236.885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3854"/>
                  </a:ext>
                </a:extLst>
              </a:tr>
              <a:tr h="19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274.958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78657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DD8F69-9515-4635-B347-DB545F6175E9}"/>
              </a:ext>
            </a:extLst>
          </p:cNvPr>
          <p:cNvSpPr/>
          <p:nvPr/>
        </p:nvSpPr>
        <p:spPr>
          <a:xfrm>
            <a:off x="3306993" y="440485"/>
            <a:ext cx="2324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 Energy Modeling</a:t>
            </a:r>
          </a:p>
          <a:p>
            <a:pPr algn="ctr"/>
            <a:r>
              <a:rPr lang="en-US" dirty="0"/>
              <a:t> in 2009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43878B-9C14-48AA-86E9-06CE8BAB9F6E}"/>
              </a:ext>
            </a:extLst>
          </p:cNvPr>
          <p:cNvSpPr/>
          <p:nvPr/>
        </p:nvSpPr>
        <p:spPr>
          <a:xfrm>
            <a:off x="2500603" y="1925124"/>
            <a:ext cx="4133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Calculating the net capacity factor (NCF)</a:t>
            </a:r>
          </a:p>
          <a:p>
            <a:pPr algn="ctr"/>
            <a:r>
              <a:rPr lang="en-US" dirty="0"/>
              <a:t> for each month, then over the entire year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78BF52-F7D2-4127-B107-5F2F275CEB69}"/>
                  </a:ext>
                </a:extLst>
              </p:cNvPr>
              <p:cNvSpPr txBox="1"/>
              <p:nvPr/>
            </p:nvSpPr>
            <p:spPr>
              <a:xfrm>
                <a:off x="2760608" y="2975913"/>
                <a:ext cx="3505262" cy="586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NCF=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𝑒𝑛𝑒𝑟𝑔𝑦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𝑔𝑒𝑛𝑒𝑟𝑎𝑡𝑒𝑑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𝑇h𝑒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𝑝𝑜𝑠𝑠𝑖𝑏𝑙𝑒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𝑚𝑎𝑥𝑖𝑚𝑢𝑚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𝑒𝑛𝑒𝑟𝑔𝑦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𝑡h𝑎𝑡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𝑐𝑜𝑢𝑙𝑑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h𝑎𝑣𝑒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𝑔𝑒𝑛𝑒𝑟𝑎𝑡𝑒𝑑</m:t>
                            </m:r>
                          </m:e>
                        </m:eqAr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78BF52-F7D2-4127-B107-5F2F275CE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608" y="2975913"/>
                <a:ext cx="3505262" cy="586379"/>
              </a:xfrm>
              <a:prstGeom prst="rect">
                <a:avLst/>
              </a:prstGeom>
              <a:blipFill>
                <a:blip r:embed="rId2"/>
                <a:stretch>
                  <a:fillRect l="-4174" t="-2083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0A9200-0119-4C11-B5B1-4A27C785D0D5}"/>
                  </a:ext>
                </a:extLst>
              </p:cNvPr>
              <p:cNvSpPr txBox="1"/>
              <p:nvPr/>
            </p:nvSpPr>
            <p:spPr>
              <a:xfrm>
                <a:off x="3213886" y="3870938"/>
                <a:ext cx="2708370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NCF=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𝑒𝑛𝑒𝑟𝑔𝑦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𝑀𝑊h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𝑐𝑎𝑝𝑎𝑐𝑖𝑡𝑦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𝑀𝑊h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0A9200-0119-4C11-B5B1-4A27C785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86" y="3870938"/>
                <a:ext cx="2708370" cy="441211"/>
              </a:xfrm>
              <a:prstGeom prst="rect">
                <a:avLst/>
              </a:prstGeom>
              <a:blipFill>
                <a:blip r:embed="rId3"/>
                <a:stretch>
                  <a:fillRect l="-5180" t="-2778" r="-2703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CFE2D30-62D0-4ACB-980A-051FAB332C9A}"/>
              </a:ext>
            </a:extLst>
          </p:cNvPr>
          <p:cNvSpPr/>
          <p:nvPr/>
        </p:nvSpPr>
        <p:spPr>
          <a:xfrm>
            <a:off x="3464338" y="101518"/>
            <a:ext cx="24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Modeling</a:t>
            </a:r>
          </a:p>
        </p:txBody>
      </p:sp>
    </p:spTree>
    <p:extLst>
      <p:ext uri="{BB962C8B-B14F-4D97-AF65-F5344CB8AC3E}">
        <p14:creationId xmlns:p14="http://schemas.microsoft.com/office/powerpoint/2010/main" val="206081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EB878-98BF-4AF6-8626-EBBD0C6F372D}"/>
              </a:ext>
            </a:extLst>
          </p:cNvPr>
          <p:cNvSpPr/>
          <p:nvPr/>
        </p:nvSpPr>
        <p:spPr>
          <a:xfrm>
            <a:off x="3306993" y="440485"/>
            <a:ext cx="2324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 Energy Modeling</a:t>
            </a:r>
          </a:p>
          <a:p>
            <a:pPr algn="ctr"/>
            <a:r>
              <a:rPr lang="en-US" dirty="0"/>
              <a:t> in 2009 and 2010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D81D0E-F44D-4E23-AB08-2059C0457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23695"/>
              </p:ext>
            </p:extLst>
          </p:nvPr>
        </p:nvGraphicFramePr>
        <p:xfrm>
          <a:off x="1698168" y="1283893"/>
          <a:ext cx="2799184" cy="1828800"/>
        </p:xfrm>
        <a:graphic>
          <a:graphicData uri="http://schemas.openxmlformats.org/drawingml/2006/table">
            <a:tbl>
              <a:tblPr/>
              <a:tblGrid>
                <a:gridCol w="938660">
                  <a:extLst>
                    <a:ext uri="{9D8B030D-6E8A-4147-A177-3AD203B41FA5}">
                      <a16:colId xmlns:a16="http://schemas.microsoft.com/office/drawing/2014/main" val="3594481729"/>
                    </a:ext>
                  </a:extLst>
                </a:gridCol>
                <a:gridCol w="938660">
                  <a:extLst>
                    <a:ext uri="{9D8B030D-6E8A-4147-A177-3AD203B41FA5}">
                      <a16:colId xmlns:a16="http://schemas.microsoft.com/office/drawing/2014/main" val="3661129295"/>
                    </a:ext>
                  </a:extLst>
                </a:gridCol>
                <a:gridCol w="921864">
                  <a:extLst>
                    <a:ext uri="{9D8B030D-6E8A-4147-A177-3AD203B41FA5}">
                      <a16:colId xmlns:a16="http://schemas.microsoft.com/office/drawing/2014/main" val="869980703"/>
                    </a:ext>
                  </a:extLst>
                </a:gridCol>
              </a:tblGrid>
              <a:tr h="2170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2009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MWh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NCF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5471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Charlotte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3818.9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29.1%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15507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Boulder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3278.4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24.9%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34988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Boston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5440.1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41.4%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29509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Tucson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2769.9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21.1%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7515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458CB3-CBFA-42B3-8A5B-C002A6072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38179"/>
              </p:ext>
            </p:extLst>
          </p:nvPr>
        </p:nvGraphicFramePr>
        <p:xfrm>
          <a:off x="4604421" y="1283893"/>
          <a:ext cx="2815980" cy="1828800"/>
        </p:xfrm>
        <a:graphic>
          <a:graphicData uri="http://schemas.openxmlformats.org/drawingml/2006/table">
            <a:tbl>
              <a:tblPr/>
              <a:tblGrid>
                <a:gridCol w="933684">
                  <a:extLst>
                    <a:ext uri="{9D8B030D-6E8A-4147-A177-3AD203B41FA5}">
                      <a16:colId xmlns:a16="http://schemas.microsoft.com/office/drawing/2014/main" val="3594481729"/>
                    </a:ext>
                  </a:extLst>
                </a:gridCol>
                <a:gridCol w="943636">
                  <a:extLst>
                    <a:ext uri="{9D8B030D-6E8A-4147-A177-3AD203B41FA5}">
                      <a16:colId xmlns:a16="http://schemas.microsoft.com/office/drawing/2014/main" val="3661129295"/>
                    </a:ext>
                  </a:extLst>
                </a:gridCol>
                <a:gridCol w="938660">
                  <a:extLst>
                    <a:ext uri="{9D8B030D-6E8A-4147-A177-3AD203B41FA5}">
                      <a16:colId xmlns:a16="http://schemas.microsoft.com/office/drawing/2014/main" val="8699807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2010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MWh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NCF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5471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Charlotte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3544.6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27.0%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15507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Boulder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2676.9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20.4%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34988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Boston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6107.7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46.5%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29509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Tucson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2969.9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22.6%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751553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92843B1-6D12-47FD-AB5D-297949DD75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158931"/>
              </p:ext>
            </p:extLst>
          </p:nvPr>
        </p:nvGraphicFramePr>
        <p:xfrm>
          <a:off x="4697965" y="33077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05B6888-0610-41D3-8686-0A7CF2710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161844"/>
              </p:ext>
            </p:extLst>
          </p:nvPr>
        </p:nvGraphicFramePr>
        <p:xfrm>
          <a:off x="79310" y="33077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CD91562-ECCC-433E-BEF7-DCCC8C3D8DC2}"/>
              </a:ext>
            </a:extLst>
          </p:cNvPr>
          <p:cNvSpPr/>
          <p:nvPr/>
        </p:nvSpPr>
        <p:spPr>
          <a:xfrm>
            <a:off x="3464338" y="101518"/>
            <a:ext cx="24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Modeling</a:t>
            </a:r>
          </a:p>
        </p:txBody>
      </p:sp>
    </p:spTree>
    <p:extLst>
      <p:ext uri="{BB962C8B-B14F-4D97-AF65-F5344CB8AC3E}">
        <p14:creationId xmlns:p14="http://schemas.microsoft.com/office/powerpoint/2010/main" val="386647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514C2-2D7C-4314-A8A3-CBEDF59F39AC}"/>
              </a:ext>
            </a:extLst>
          </p:cNvPr>
          <p:cNvSpPr/>
          <p:nvPr/>
        </p:nvSpPr>
        <p:spPr>
          <a:xfrm>
            <a:off x="2439955" y="64136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2"/>
              </a:rPr>
              <a:t>https://pvlib-python.readthedocs.io/en/latest/forecasts.htm</a:t>
            </a:r>
            <a:r>
              <a:rPr lang="en-US" sz="14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4FDAA9-6165-4710-8F03-A56EC731447B}"/>
              </a:ext>
            </a:extLst>
          </p:cNvPr>
          <p:cNvSpPr/>
          <p:nvPr/>
        </p:nvSpPr>
        <p:spPr>
          <a:xfrm>
            <a:off x="663461" y="451843"/>
            <a:ext cx="7933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Time series of components of solar irradiance, GHI, DNI, DHI (W/m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5612342A-2985-4E9D-8A58-C66E53BF9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0182"/>
            <a:ext cx="37814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D187815-333B-4681-83A3-5ACCE668C004}"/>
              </a:ext>
            </a:extLst>
          </p:cNvPr>
          <p:cNvSpPr/>
          <p:nvPr/>
        </p:nvSpPr>
        <p:spPr>
          <a:xfrm>
            <a:off x="3464338" y="101518"/>
            <a:ext cx="2331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Solar Energy Modeling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40894B6F-C40E-44C7-9D99-5406720E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98266"/>
            <a:ext cx="37814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2624E89-189E-4EB0-885B-A1041D9D4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293" y="840182"/>
            <a:ext cx="37814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21C98B8-014A-4FB8-8349-A594FD56E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71" y="3598266"/>
            <a:ext cx="37814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66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514C2-2D7C-4314-A8A3-CBEDF59F39AC}"/>
              </a:ext>
            </a:extLst>
          </p:cNvPr>
          <p:cNvSpPr/>
          <p:nvPr/>
        </p:nvSpPr>
        <p:spPr>
          <a:xfrm>
            <a:off x="2439955" y="64136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2"/>
              </a:rPr>
              <a:t>https://pvlib-python.readthedocs.io/en/latest/forecasts.htm</a:t>
            </a:r>
            <a:r>
              <a:rPr lang="en-US" sz="1400" dirty="0"/>
              <a:t>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10F1AE0-D1C5-4A47-ACEF-29D254964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0182"/>
            <a:ext cx="37909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D1D454-425A-4D1E-BEE3-8ECEFFF29775}"/>
              </a:ext>
            </a:extLst>
          </p:cNvPr>
          <p:cNvSpPr/>
          <p:nvPr/>
        </p:nvSpPr>
        <p:spPr>
          <a:xfrm>
            <a:off x="1621193" y="470850"/>
            <a:ext cx="590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Global Horizontal Irradiance (GHI) at the plane of array (POA)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AFD14-DCB8-4285-A3B3-0833BAFA79B2}"/>
              </a:ext>
            </a:extLst>
          </p:cNvPr>
          <p:cNvSpPr/>
          <p:nvPr/>
        </p:nvSpPr>
        <p:spPr>
          <a:xfrm>
            <a:off x="3464338" y="101518"/>
            <a:ext cx="2331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Solar Energy Modeling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68D6486-A1A2-4541-BF46-0EB964D4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8266"/>
            <a:ext cx="37909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491529E-7D59-43C9-8D8F-9FAC8F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2" y="840182"/>
            <a:ext cx="37909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778FE30-9B5D-49D0-85F6-C75B2B4C8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598266"/>
            <a:ext cx="37909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5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936844-3E6A-4C7B-A46C-58377CC45E69}"/>
              </a:ext>
            </a:extLst>
          </p:cNvPr>
          <p:cNvSpPr/>
          <p:nvPr/>
        </p:nvSpPr>
        <p:spPr>
          <a:xfrm>
            <a:off x="-3500" y="1696193"/>
            <a:ext cx="8984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Pvlib</a:t>
            </a:r>
            <a:r>
              <a:rPr lang="en-US" dirty="0"/>
              <a:t> Toolbox from Sandia and NREL’s SAM package and Weather Data from GFS Global Model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B8E63B5B-9A3F-4151-AA10-A6751F78F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3" y="5190933"/>
            <a:ext cx="85942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 = {'module': module, 'inverter': inverter, ....: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surface_azimuth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180}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F4C3DC-0096-4132-8745-6B3994902BF7}"/>
              </a:ext>
            </a:extLst>
          </p:cNvPr>
          <p:cNvSpPr/>
          <p:nvPr/>
        </p:nvSpPr>
        <p:spPr>
          <a:xfrm>
            <a:off x="-3500" y="5723035"/>
            <a:ext cx="7501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https://pvlib-python.readthedocs.io/en/latest/introexamples.html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7B1C51-2354-40C6-A2F5-271D8276670A}"/>
              </a:ext>
            </a:extLst>
          </p:cNvPr>
          <p:cNvSpPr/>
          <p:nvPr/>
        </p:nvSpPr>
        <p:spPr>
          <a:xfrm flipH="1">
            <a:off x="-3501" y="2065525"/>
            <a:ext cx="9147500" cy="298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get the module and inverter specifications from SAM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sandia_modules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pvlib.pvsystem.retrieve_sam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SandiaMod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module =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sandia_modules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['Canadian_Solar_CS5P_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220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M___2009_’]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en-US" sz="1400" dirty="0">
                <a:latin typeface="Arial" panose="020B0604020202020204" pitchFamily="34" charset="0"/>
              </a:rPr>
              <a:t>Description: 220W Monocrystalline Module </a:t>
            </a:r>
            <a:r>
              <a:rPr lang="en-US" altLang="en-US" sz="1400" dirty="0">
                <a:latin typeface="Arial" panose="020B0604020202020204" pitchFamily="34" charset="0"/>
                <a:hlinkClick r:id="rId3"/>
              </a:rPr>
              <a:t>http://www.solarhub.com/solarhub_products/106-CS5P-220M-Canadian-Solar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sapm_inverters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pvlib.pvsystem.retrieve_sam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cecinverter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inverter =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sapm_inverters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['ABB__MICRO_0_25_I_OUTD_US_208_208V__CEC_2014_']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3A9AAE-0767-434E-A15B-01BD92512A6D}"/>
                  </a:ext>
                </a:extLst>
              </p:cNvPr>
              <p:cNvSpPr/>
              <p:nvPr/>
            </p:nvSpPr>
            <p:spPr>
              <a:xfrm>
                <a:off x="74645" y="950299"/>
                <a:ext cx="506185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Considering other factors such as air temperature at the plane of array and the module efficiency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𝑚𝑝𝑝</m:t>
                    </m:r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3A9AAE-0767-434E-A15B-01BD92512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5" y="950299"/>
                <a:ext cx="5061857" cy="646331"/>
              </a:xfrm>
              <a:prstGeom prst="rect">
                <a:avLst/>
              </a:prstGeom>
              <a:blipFill>
                <a:blip r:embed="rId4"/>
                <a:stretch>
                  <a:fillRect l="-963" t="-5660" r="-120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60DB8B7-BFCC-4C68-B7D1-0DECC77CC162}"/>
              </a:ext>
            </a:extLst>
          </p:cNvPr>
          <p:cNvSpPr/>
          <p:nvPr/>
        </p:nvSpPr>
        <p:spPr>
          <a:xfrm>
            <a:off x="3464338" y="101518"/>
            <a:ext cx="2331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Solar Energy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405D73-11B5-4959-BC28-D7241EFBC86E}"/>
                  </a:ext>
                </a:extLst>
              </p:cNvPr>
              <p:cNvSpPr txBox="1"/>
              <p:nvPr/>
            </p:nvSpPr>
            <p:spPr>
              <a:xfrm>
                <a:off x="5136502" y="1251014"/>
                <a:ext cx="3927605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𝑠𝑜𝑙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𝑚𝑝𝑝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𝐺𝐻𝐼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𝑃𝑂𝐴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𝐺𝐻𝐼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𝑃𝑂𝐴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405D73-11B5-4959-BC28-D7241EFBC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502" y="1251014"/>
                <a:ext cx="3927605" cy="276999"/>
              </a:xfrm>
              <a:prstGeom prst="rect">
                <a:avLst/>
              </a:prstGeom>
              <a:blipFill>
                <a:blip r:embed="rId5"/>
                <a:stretch>
                  <a:fillRect b="-2083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A065F379-C6F4-4580-9EBE-21AB91808972}"/>
              </a:ext>
            </a:extLst>
          </p:cNvPr>
          <p:cNvSpPr/>
          <p:nvPr/>
        </p:nvSpPr>
        <p:spPr>
          <a:xfrm>
            <a:off x="1621193" y="470850"/>
            <a:ext cx="590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Convert GHI at the POA to Solar PV Power</a:t>
            </a:r>
          </a:p>
        </p:txBody>
      </p:sp>
    </p:spTree>
    <p:extLst>
      <p:ext uri="{BB962C8B-B14F-4D97-AF65-F5344CB8AC3E}">
        <p14:creationId xmlns:p14="http://schemas.microsoft.com/office/powerpoint/2010/main" val="324051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514C2-2D7C-4314-A8A3-CBEDF59F39AC}"/>
              </a:ext>
            </a:extLst>
          </p:cNvPr>
          <p:cNvSpPr/>
          <p:nvPr/>
        </p:nvSpPr>
        <p:spPr>
          <a:xfrm>
            <a:off x="2439955" y="64136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2"/>
              </a:rPr>
              <a:t>https://pvlib-python.readthedocs.io/en/latest/forecasts.htm</a:t>
            </a:r>
            <a:r>
              <a:rPr lang="en-US" sz="14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4FDAA9-6165-4710-8F03-A56EC731447B}"/>
              </a:ext>
            </a:extLst>
          </p:cNvPr>
          <p:cNvSpPr/>
          <p:nvPr/>
        </p:nvSpPr>
        <p:spPr>
          <a:xfrm>
            <a:off x="1621193" y="470850"/>
            <a:ext cx="590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Time series of Solar Power (W)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4EEDD2-185A-4913-99FC-D0F0D8FE8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" y="840182"/>
            <a:ext cx="39147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274A1AC-EC27-4313-A4FB-AF0C63CBC6F2}"/>
              </a:ext>
            </a:extLst>
          </p:cNvPr>
          <p:cNvSpPr/>
          <p:nvPr/>
        </p:nvSpPr>
        <p:spPr>
          <a:xfrm>
            <a:off x="3464338" y="101518"/>
            <a:ext cx="2331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Solar Energy Modeling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188DF78-AB13-43B5-A7AA-2ED34812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" y="3598266"/>
            <a:ext cx="39147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6FC14E0C-218B-417D-B958-085664097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840182"/>
            <a:ext cx="39147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168306A-4797-4769-A08D-CCD24A4D4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227" y="3598266"/>
            <a:ext cx="39147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34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EA32ADF-012E-4024-8338-A0405F2F3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55913"/>
              </p:ext>
            </p:extLst>
          </p:nvPr>
        </p:nvGraphicFramePr>
        <p:xfrm>
          <a:off x="128089" y="1449373"/>
          <a:ext cx="8700797" cy="1390650"/>
        </p:xfrm>
        <a:graphic>
          <a:graphicData uri="http://schemas.openxmlformats.org/drawingml/2006/table">
            <a:tbl>
              <a:tblPr/>
              <a:tblGrid>
                <a:gridCol w="1242971">
                  <a:extLst>
                    <a:ext uri="{9D8B030D-6E8A-4147-A177-3AD203B41FA5}">
                      <a16:colId xmlns:a16="http://schemas.microsoft.com/office/drawing/2014/main" val="163920406"/>
                    </a:ext>
                  </a:extLst>
                </a:gridCol>
                <a:gridCol w="1242971">
                  <a:extLst>
                    <a:ext uri="{9D8B030D-6E8A-4147-A177-3AD203B41FA5}">
                      <a16:colId xmlns:a16="http://schemas.microsoft.com/office/drawing/2014/main" val="31718192"/>
                    </a:ext>
                  </a:extLst>
                </a:gridCol>
                <a:gridCol w="1242971">
                  <a:extLst>
                    <a:ext uri="{9D8B030D-6E8A-4147-A177-3AD203B41FA5}">
                      <a16:colId xmlns:a16="http://schemas.microsoft.com/office/drawing/2014/main" val="3715020645"/>
                    </a:ext>
                  </a:extLst>
                </a:gridCol>
                <a:gridCol w="1242971">
                  <a:extLst>
                    <a:ext uri="{9D8B030D-6E8A-4147-A177-3AD203B41FA5}">
                      <a16:colId xmlns:a16="http://schemas.microsoft.com/office/drawing/2014/main" val="3585982183"/>
                    </a:ext>
                  </a:extLst>
                </a:gridCol>
                <a:gridCol w="1242971">
                  <a:extLst>
                    <a:ext uri="{9D8B030D-6E8A-4147-A177-3AD203B41FA5}">
                      <a16:colId xmlns:a16="http://schemas.microsoft.com/office/drawing/2014/main" val="1791253075"/>
                    </a:ext>
                  </a:extLst>
                </a:gridCol>
                <a:gridCol w="1242971">
                  <a:extLst>
                    <a:ext uri="{9D8B030D-6E8A-4147-A177-3AD203B41FA5}">
                      <a16:colId xmlns:a16="http://schemas.microsoft.com/office/drawing/2014/main" val="1696271731"/>
                    </a:ext>
                  </a:extLst>
                </a:gridCol>
                <a:gridCol w="1242971">
                  <a:extLst>
                    <a:ext uri="{9D8B030D-6E8A-4147-A177-3AD203B41FA5}">
                      <a16:colId xmlns:a16="http://schemas.microsoft.com/office/drawing/2014/main" val="306961379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5029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446028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23.14%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446035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23.14%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149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Boulder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491571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25.51%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Boulder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491582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25.51%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9551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451885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23.45%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451899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23.45%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311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Tucson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467719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24.27%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Tucson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467726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24.27%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09523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727E2CB-B762-40FC-B925-7F904DBAC400}"/>
              </a:ext>
            </a:extLst>
          </p:cNvPr>
          <p:cNvSpPr/>
          <p:nvPr/>
        </p:nvSpPr>
        <p:spPr>
          <a:xfrm>
            <a:off x="2109992" y="537312"/>
            <a:ext cx="504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2009 and 2010, as in the wind energy modeling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8357EEB-E3F7-4606-8217-9B8ABF11C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544682"/>
              </p:ext>
            </p:extLst>
          </p:nvPr>
        </p:nvGraphicFramePr>
        <p:xfrm>
          <a:off x="99759" y="3497075"/>
          <a:ext cx="4472240" cy="2651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EE200A5-39CE-4374-AE42-A65D58C29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218821"/>
              </p:ext>
            </p:extLst>
          </p:nvPr>
        </p:nvGraphicFramePr>
        <p:xfrm>
          <a:off x="4604657" y="3497075"/>
          <a:ext cx="4472240" cy="2651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9D8D736-8A7C-40D9-8921-745F117CD44B}"/>
              </a:ext>
            </a:extLst>
          </p:cNvPr>
          <p:cNvSpPr/>
          <p:nvPr/>
        </p:nvSpPr>
        <p:spPr>
          <a:xfrm>
            <a:off x="3464338" y="101518"/>
            <a:ext cx="2331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Solar Energy Modeling</a:t>
            </a:r>
          </a:p>
        </p:txBody>
      </p:sp>
    </p:spTree>
    <p:extLst>
      <p:ext uri="{BB962C8B-B14F-4D97-AF65-F5344CB8AC3E}">
        <p14:creationId xmlns:p14="http://schemas.microsoft.com/office/powerpoint/2010/main" val="817340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E4D323-61B4-460B-8399-B968A6C65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69231"/>
              </p:ext>
            </p:extLst>
          </p:nvPr>
        </p:nvGraphicFramePr>
        <p:xfrm>
          <a:off x="443205" y="855283"/>
          <a:ext cx="2576028" cy="2178484"/>
        </p:xfrm>
        <a:graphic>
          <a:graphicData uri="http://schemas.openxmlformats.org/drawingml/2006/table">
            <a:tbl>
              <a:tblPr/>
              <a:tblGrid>
                <a:gridCol w="858676">
                  <a:extLst>
                    <a:ext uri="{9D8B030D-6E8A-4147-A177-3AD203B41FA5}">
                      <a16:colId xmlns:a16="http://schemas.microsoft.com/office/drawing/2014/main" val="3463889052"/>
                    </a:ext>
                  </a:extLst>
                </a:gridCol>
                <a:gridCol w="858676">
                  <a:extLst>
                    <a:ext uri="{9D8B030D-6E8A-4147-A177-3AD203B41FA5}">
                      <a16:colId xmlns:a16="http://schemas.microsoft.com/office/drawing/2014/main" val="344497057"/>
                    </a:ext>
                  </a:extLst>
                </a:gridCol>
                <a:gridCol w="858676">
                  <a:extLst>
                    <a:ext uri="{9D8B030D-6E8A-4147-A177-3AD203B41FA5}">
                      <a16:colId xmlns:a16="http://schemas.microsoft.com/office/drawing/2014/main" val="1376101935"/>
                    </a:ext>
                  </a:extLst>
                </a:gridCol>
              </a:tblGrid>
              <a:tr h="5536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775045"/>
                  </a:ext>
                </a:extLst>
              </a:tr>
              <a:tr h="298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 Energy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Solar Energy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922586"/>
                  </a:ext>
                </a:extLst>
              </a:tr>
              <a:tr h="298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29.10%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23.14%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57333"/>
                  </a:ext>
                </a:extLst>
              </a:tr>
              <a:tr h="298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Boulder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24.90%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25.51%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730338"/>
                  </a:ext>
                </a:extLst>
              </a:tr>
              <a:tr h="298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41.40%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23.45%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95091"/>
                  </a:ext>
                </a:extLst>
              </a:tr>
              <a:tr h="298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Tucson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21.10%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24.27%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24322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9001604-264E-4755-BC74-186F65D1F6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242151"/>
              </p:ext>
            </p:extLst>
          </p:nvPr>
        </p:nvGraphicFramePr>
        <p:xfrm>
          <a:off x="4128795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8E1089C-31CA-495B-80B3-66BC776A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359175"/>
              </p:ext>
            </p:extLst>
          </p:nvPr>
        </p:nvGraphicFramePr>
        <p:xfrm>
          <a:off x="4171950" y="35210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43B4936-3826-483D-B8B6-F6155600D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74991"/>
              </p:ext>
            </p:extLst>
          </p:nvPr>
        </p:nvGraphicFramePr>
        <p:xfrm>
          <a:off x="443205" y="3685568"/>
          <a:ext cx="2576028" cy="2178484"/>
        </p:xfrm>
        <a:graphic>
          <a:graphicData uri="http://schemas.openxmlformats.org/drawingml/2006/table">
            <a:tbl>
              <a:tblPr/>
              <a:tblGrid>
                <a:gridCol w="858676">
                  <a:extLst>
                    <a:ext uri="{9D8B030D-6E8A-4147-A177-3AD203B41FA5}">
                      <a16:colId xmlns:a16="http://schemas.microsoft.com/office/drawing/2014/main" val="3463889052"/>
                    </a:ext>
                  </a:extLst>
                </a:gridCol>
                <a:gridCol w="858676">
                  <a:extLst>
                    <a:ext uri="{9D8B030D-6E8A-4147-A177-3AD203B41FA5}">
                      <a16:colId xmlns:a16="http://schemas.microsoft.com/office/drawing/2014/main" val="344497057"/>
                    </a:ext>
                  </a:extLst>
                </a:gridCol>
                <a:gridCol w="858676">
                  <a:extLst>
                    <a:ext uri="{9D8B030D-6E8A-4147-A177-3AD203B41FA5}">
                      <a16:colId xmlns:a16="http://schemas.microsoft.com/office/drawing/2014/main" val="1376101935"/>
                    </a:ext>
                  </a:extLst>
                </a:gridCol>
              </a:tblGrid>
              <a:tr h="5536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775045"/>
                  </a:ext>
                </a:extLst>
              </a:tr>
              <a:tr h="298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 Energy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Solar Energy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922586"/>
                  </a:ext>
                </a:extLst>
              </a:tr>
              <a:tr h="298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23.14%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57333"/>
                  </a:ext>
                </a:extLst>
              </a:tr>
              <a:tr h="298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Boulder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20.40%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25.51%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730338"/>
                  </a:ext>
                </a:extLst>
              </a:tr>
              <a:tr h="298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46.50%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23.45%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95091"/>
                  </a:ext>
                </a:extLst>
              </a:tr>
              <a:tr h="298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Tucson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22.60%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24.27%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243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F82B59A-C814-4379-8F13-033052741CA5}"/>
              </a:ext>
            </a:extLst>
          </p:cNvPr>
          <p:cNvSpPr/>
          <p:nvPr/>
        </p:nvSpPr>
        <p:spPr>
          <a:xfrm>
            <a:off x="1703779" y="447718"/>
            <a:ext cx="5736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Comparison of NCF for Resources of Wind &amp; Solar Energy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26E68-D8A3-45E0-98B7-44DA214BD373}"/>
              </a:ext>
            </a:extLst>
          </p:cNvPr>
          <p:cNvSpPr/>
          <p:nvPr/>
        </p:nvSpPr>
        <p:spPr>
          <a:xfrm>
            <a:off x="2951154" y="112686"/>
            <a:ext cx="3311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and Solar Energy Modeling</a:t>
            </a:r>
          </a:p>
        </p:txBody>
      </p:sp>
    </p:spTree>
    <p:extLst>
      <p:ext uri="{BB962C8B-B14F-4D97-AF65-F5344CB8AC3E}">
        <p14:creationId xmlns:p14="http://schemas.microsoft.com/office/powerpoint/2010/main" val="295828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7D31C5-2B1E-4062-B8AA-5A275ED23052}"/>
              </a:ext>
            </a:extLst>
          </p:cNvPr>
          <p:cNvSpPr/>
          <p:nvPr/>
        </p:nvSpPr>
        <p:spPr>
          <a:xfrm>
            <a:off x="-12144" y="726202"/>
            <a:ext cx="9168287" cy="1566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Mohamed Abuella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An electrical engineer by training, traditionally is interested in Mathematical and Computational Analysis, Modeling and Optimization, and who is recently get passionate in Artificial Intelligence and Data-driven Analytics for Energy and Smart Grid applications.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112F6-6F4F-4B85-B758-6D4196D0C1F6}"/>
              </a:ext>
            </a:extLst>
          </p:cNvPr>
          <p:cNvSpPr/>
          <p:nvPr/>
        </p:nvSpPr>
        <p:spPr>
          <a:xfrm>
            <a:off x="0" y="2666354"/>
            <a:ext cx="7572639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Times New Roman" panose="02020603050405020304" pitchFamily="18" charset="0"/>
              </a:rPr>
              <a:t>Hobbies and Interests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Making Mediterranean Food and Drink, but also try my own out-of-box recipes;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Stretching, Walking, Running, or Swimming, Diving.. and hopefully Climbing; Wondering around and Discovering New Places, ..kind of adventure;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Watching, Reading and Sharing Stuff on Internet, useful &amp; dumb things;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And more often just.. Chilling and Enjoy Doing Nothing!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FC3F5-57F3-4630-B66C-EE75032C610C}"/>
              </a:ext>
            </a:extLst>
          </p:cNvPr>
          <p:cNvSpPr/>
          <p:nvPr/>
        </p:nvSpPr>
        <p:spPr>
          <a:xfrm>
            <a:off x="0" y="9438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Who am I ?</a:t>
            </a:r>
          </a:p>
        </p:txBody>
      </p:sp>
    </p:spTree>
    <p:extLst>
      <p:ext uri="{BB962C8B-B14F-4D97-AF65-F5344CB8AC3E}">
        <p14:creationId xmlns:p14="http://schemas.microsoft.com/office/powerpoint/2010/main" val="63528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0ABA8D-E190-4E0C-8A43-2E220723DDEA}"/>
              </a:ext>
            </a:extLst>
          </p:cNvPr>
          <p:cNvSpPr/>
          <p:nvPr/>
        </p:nvSpPr>
        <p:spPr>
          <a:xfrm>
            <a:off x="732452" y="4806010"/>
            <a:ext cx="7767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Four U.S. Locations for Comparison of Renewable Energy Modeling and Analysis</a:t>
            </a:r>
          </a:p>
        </p:txBody>
      </p:sp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7595296-B43C-4A86-950B-61AD1B6A75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4" b="39456"/>
          <a:stretch/>
        </p:blipFill>
        <p:spPr>
          <a:xfrm>
            <a:off x="721214" y="967376"/>
            <a:ext cx="7701572" cy="36809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59D3AB7-606E-4EAD-AE7C-F29289BBE9A0}"/>
              </a:ext>
            </a:extLst>
          </p:cNvPr>
          <p:cNvSpPr/>
          <p:nvPr/>
        </p:nvSpPr>
        <p:spPr>
          <a:xfrm>
            <a:off x="2137876" y="5175342"/>
            <a:ext cx="4320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Charlotte NC, Boston MA, Boulder CO, Tucson AZ.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30272-26E1-4D01-9424-96523434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20013-B16B-4263-A333-E7A644BB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6A5C-A683-48C0-BEC8-1710C77768FE}"/>
              </a:ext>
            </a:extLst>
          </p:cNvPr>
          <p:cNvSpPr txBox="1"/>
          <p:nvPr/>
        </p:nvSpPr>
        <p:spPr>
          <a:xfrm>
            <a:off x="2370577" y="511632"/>
            <a:ext cx="428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 for Different Locations in the U.S.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BC685-9433-415B-AC0F-3EABC7EDE3F8}"/>
              </a:ext>
            </a:extLst>
          </p:cNvPr>
          <p:cNvSpPr/>
          <p:nvPr/>
        </p:nvSpPr>
        <p:spPr>
          <a:xfrm>
            <a:off x="496431" y="5521292"/>
            <a:ext cx="7926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are retrieved from NREL’s Developer Network: </a:t>
            </a:r>
            <a:r>
              <a:rPr lang="en-US" dirty="0">
                <a:hlinkClick r:id="rId3"/>
              </a:rPr>
              <a:t>https://developer.nrel.gov/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966A2-2619-47CE-A4F1-ED3B9160C6FE}"/>
              </a:ext>
            </a:extLst>
          </p:cNvPr>
          <p:cNvSpPr/>
          <p:nvPr/>
        </p:nvSpPr>
        <p:spPr>
          <a:xfrm>
            <a:off x="2960801" y="94387"/>
            <a:ext cx="3311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and Solar Energy Modeling</a:t>
            </a:r>
          </a:p>
        </p:txBody>
      </p:sp>
    </p:spTree>
    <p:extLst>
      <p:ext uri="{BB962C8B-B14F-4D97-AF65-F5344CB8AC3E}">
        <p14:creationId xmlns:p14="http://schemas.microsoft.com/office/powerpoint/2010/main" val="316983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A8E88E-B7CB-4D63-A11F-FB00C89F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883"/>
            <a:ext cx="4480560" cy="2572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9081" y="414358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2157D-BCF0-4D0F-A7E0-DFEF5BE70AD6}"/>
              </a:ext>
            </a:extLst>
          </p:cNvPr>
          <p:cNvSpPr txBox="1"/>
          <p:nvPr/>
        </p:nvSpPr>
        <p:spPr>
          <a:xfrm>
            <a:off x="7854554" y="4143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C0CC0-7365-4486-8B1B-25B557616A28}"/>
              </a:ext>
            </a:extLst>
          </p:cNvPr>
          <p:cNvSpPr txBox="1"/>
          <p:nvPr/>
        </p:nvSpPr>
        <p:spPr>
          <a:xfrm>
            <a:off x="17742" y="3501606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726A4-22D6-45EF-8FCD-2DFD023ADE74}"/>
              </a:ext>
            </a:extLst>
          </p:cNvPr>
          <p:cNvSpPr txBox="1"/>
          <p:nvPr/>
        </p:nvSpPr>
        <p:spPr>
          <a:xfrm>
            <a:off x="7951851" y="3501606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8ED8-489C-4EF9-9C5A-7F476E22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6" y="3799948"/>
            <a:ext cx="4480560" cy="2524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BBACBA-0D99-4F88-BF9B-397680BFA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2" y="771523"/>
            <a:ext cx="4480560" cy="2524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43A766-3FAB-4ED6-9C0F-3BDB86EFF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588" y="3799948"/>
            <a:ext cx="4480560" cy="25243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1622490" y="462704"/>
            <a:ext cx="590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Time series of wind speed at height 100m (m/s)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2C6ADC-9019-4AD6-A1F9-E330210D09AD}"/>
                  </a:ext>
                </a:extLst>
              </p:cNvPr>
              <p:cNvSpPr txBox="1"/>
              <p:nvPr/>
            </p:nvSpPr>
            <p:spPr>
              <a:xfrm>
                <a:off x="3814088" y="3267968"/>
                <a:ext cx="2096854" cy="57618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𝑃𝑤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2C6ADC-9019-4AD6-A1F9-E330210D0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88" y="3267968"/>
                <a:ext cx="2096854" cy="576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31B70897-DF88-43C7-92EB-ECC3740ADAE5}"/>
              </a:ext>
            </a:extLst>
          </p:cNvPr>
          <p:cNvSpPr/>
          <p:nvPr/>
        </p:nvSpPr>
        <p:spPr>
          <a:xfrm>
            <a:off x="3464338" y="101518"/>
            <a:ext cx="24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Modeling</a:t>
            </a:r>
          </a:p>
        </p:txBody>
      </p:sp>
    </p:spTree>
    <p:extLst>
      <p:ext uri="{BB962C8B-B14F-4D97-AF65-F5344CB8AC3E}">
        <p14:creationId xmlns:p14="http://schemas.microsoft.com/office/powerpoint/2010/main" val="88110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9081" y="414358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2157D-BCF0-4D0F-A7E0-DFEF5BE70AD6}"/>
              </a:ext>
            </a:extLst>
          </p:cNvPr>
          <p:cNvSpPr txBox="1"/>
          <p:nvPr/>
        </p:nvSpPr>
        <p:spPr>
          <a:xfrm>
            <a:off x="7854554" y="4143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C0CC0-7365-4486-8B1B-25B557616A28}"/>
              </a:ext>
            </a:extLst>
          </p:cNvPr>
          <p:cNvSpPr txBox="1"/>
          <p:nvPr/>
        </p:nvSpPr>
        <p:spPr>
          <a:xfrm>
            <a:off x="17742" y="3501606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726A4-22D6-45EF-8FCD-2DFD023ADE74}"/>
              </a:ext>
            </a:extLst>
          </p:cNvPr>
          <p:cNvSpPr txBox="1"/>
          <p:nvPr/>
        </p:nvSpPr>
        <p:spPr>
          <a:xfrm>
            <a:off x="7951851" y="3501606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61122-BB17-43D8-8ED5-89D5E5CB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745"/>
            <a:ext cx="4480560" cy="25243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A6F85C-1A32-41AA-A3D1-B5188F5BD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5" y="3831993"/>
            <a:ext cx="4480560" cy="25243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4D59A6-1D2D-45BF-B974-612F56083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752717"/>
            <a:ext cx="4480560" cy="2524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5203E-E09B-47AE-A36C-2C63226E1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130" y="3831993"/>
            <a:ext cx="4480560" cy="25243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084DC6E-F927-4674-8570-8C6F1C3A2378}"/>
              </a:ext>
            </a:extLst>
          </p:cNvPr>
          <p:cNvSpPr/>
          <p:nvPr/>
        </p:nvSpPr>
        <p:spPr>
          <a:xfrm>
            <a:off x="1622490" y="462704"/>
            <a:ext cx="590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Boxplots of monthly distribution of wind speed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495D59-A889-4D62-AC56-C0B097672BA5}"/>
              </a:ext>
            </a:extLst>
          </p:cNvPr>
          <p:cNvSpPr/>
          <p:nvPr/>
        </p:nvSpPr>
        <p:spPr>
          <a:xfrm>
            <a:off x="3464338" y="101518"/>
            <a:ext cx="24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Modeling</a:t>
            </a:r>
          </a:p>
        </p:txBody>
      </p:sp>
    </p:spTree>
    <p:extLst>
      <p:ext uri="{BB962C8B-B14F-4D97-AF65-F5344CB8AC3E}">
        <p14:creationId xmlns:p14="http://schemas.microsoft.com/office/powerpoint/2010/main" val="278987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9081" y="414358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2157D-BCF0-4D0F-A7E0-DFEF5BE70AD6}"/>
              </a:ext>
            </a:extLst>
          </p:cNvPr>
          <p:cNvSpPr txBox="1"/>
          <p:nvPr/>
        </p:nvSpPr>
        <p:spPr>
          <a:xfrm>
            <a:off x="7854554" y="4143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C0CC0-7365-4486-8B1B-25B557616A28}"/>
              </a:ext>
            </a:extLst>
          </p:cNvPr>
          <p:cNvSpPr txBox="1"/>
          <p:nvPr/>
        </p:nvSpPr>
        <p:spPr>
          <a:xfrm>
            <a:off x="17742" y="3501606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726A4-22D6-45EF-8FCD-2DFD023ADE74}"/>
              </a:ext>
            </a:extLst>
          </p:cNvPr>
          <p:cNvSpPr txBox="1"/>
          <p:nvPr/>
        </p:nvSpPr>
        <p:spPr>
          <a:xfrm>
            <a:off x="7951851" y="3501606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5BAA74-87AB-4CCA-A64B-D9A872C64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702"/>
            <a:ext cx="4480560" cy="2524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521865-5053-483A-8B96-472B3330F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1981"/>
            <a:ext cx="4480560" cy="2524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276A14-5535-4C20-9CCB-9805344B7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783690"/>
            <a:ext cx="4480560" cy="2524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452AAA-C7F0-430F-A111-72394CE0F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908" y="3879830"/>
            <a:ext cx="4480560" cy="25243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97B2E1-4D0E-4C3E-BE6F-E85366907655}"/>
              </a:ext>
            </a:extLst>
          </p:cNvPr>
          <p:cNvSpPr/>
          <p:nvPr/>
        </p:nvSpPr>
        <p:spPr>
          <a:xfrm>
            <a:off x="1622490" y="462704"/>
            <a:ext cx="590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Wind Roses of Wind Speed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55E2D8-644E-4703-9835-CCEF5E021422}"/>
              </a:ext>
            </a:extLst>
          </p:cNvPr>
          <p:cNvSpPr/>
          <p:nvPr/>
        </p:nvSpPr>
        <p:spPr>
          <a:xfrm>
            <a:off x="1622490" y="3269103"/>
            <a:ext cx="6186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Distribution of wind direction and speed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52696-89C4-4E13-9A1C-2107751BE541}"/>
              </a:ext>
            </a:extLst>
          </p:cNvPr>
          <p:cNvSpPr/>
          <p:nvPr/>
        </p:nvSpPr>
        <p:spPr>
          <a:xfrm>
            <a:off x="3464338" y="101518"/>
            <a:ext cx="24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Modeling</a:t>
            </a:r>
          </a:p>
        </p:txBody>
      </p:sp>
    </p:spTree>
    <p:extLst>
      <p:ext uri="{BB962C8B-B14F-4D97-AF65-F5344CB8AC3E}">
        <p14:creationId xmlns:p14="http://schemas.microsoft.com/office/powerpoint/2010/main" val="278231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9081" y="414358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2157D-BCF0-4D0F-A7E0-DFEF5BE70AD6}"/>
              </a:ext>
            </a:extLst>
          </p:cNvPr>
          <p:cNvSpPr txBox="1"/>
          <p:nvPr/>
        </p:nvSpPr>
        <p:spPr>
          <a:xfrm>
            <a:off x="7854554" y="4143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C0CC0-7365-4486-8B1B-25B557616A28}"/>
              </a:ext>
            </a:extLst>
          </p:cNvPr>
          <p:cNvSpPr txBox="1"/>
          <p:nvPr/>
        </p:nvSpPr>
        <p:spPr>
          <a:xfrm>
            <a:off x="17742" y="3501606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726A4-22D6-45EF-8FCD-2DFD023ADE74}"/>
              </a:ext>
            </a:extLst>
          </p:cNvPr>
          <p:cNvSpPr txBox="1"/>
          <p:nvPr/>
        </p:nvSpPr>
        <p:spPr>
          <a:xfrm>
            <a:off x="7951851" y="3501606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AA3901-EA44-4722-A15C-E3B1D80E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115"/>
            <a:ext cx="4480560" cy="2524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12F697-F63C-45B3-8A2E-B50A6A7B6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" y="3870938"/>
            <a:ext cx="4480560" cy="2524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EEDFD0-4CB8-4019-B1AE-5F2A04F90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711115"/>
            <a:ext cx="4480560" cy="2524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C802FA-F170-4543-8E79-CE7556CE7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440" y="3870938"/>
            <a:ext cx="4480560" cy="25243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CE0BEB-A1FB-4C25-89AB-431474360720}"/>
              </a:ext>
            </a:extLst>
          </p:cNvPr>
          <p:cNvSpPr/>
          <p:nvPr/>
        </p:nvSpPr>
        <p:spPr>
          <a:xfrm>
            <a:off x="1622490" y="462704"/>
            <a:ext cx="590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density distribution of wind speed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A7DA18-3259-403B-AEC0-C38F7EEF6078}"/>
              </a:ext>
            </a:extLst>
          </p:cNvPr>
          <p:cNvSpPr/>
          <p:nvPr/>
        </p:nvSpPr>
        <p:spPr>
          <a:xfrm>
            <a:off x="3464338" y="101518"/>
            <a:ext cx="24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Modeling</a:t>
            </a:r>
          </a:p>
        </p:txBody>
      </p:sp>
    </p:spTree>
    <p:extLst>
      <p:ext uri="{BB962C8B-B14F-4D97-AF65-F5344CB8AC3E}">
        <p14:creationId xmlns:p14="http://schemas.microsoft.com/office/powerpoint/2010/main" val="247190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9081" y="414358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2157D-BCF0-4D0F-A7E0-DFEF5BE70AD6}"/>
              </a:ext>
            </a:extLst>
          </p:cNvPr>
          <p:cNvSpPr txBox="1"/>
          <p:nvPr/>
        </p:nvSpPr>
        <p:spPr>
          <a:xfrm>
            <a:off x="7854554" y="4143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C0CC0-7365-4486-8B1B-25B557616A28}"/>
              </a:ext>
            </a:extLst>
          </p:cNvPr>
          <p:cNvSpPr txBox="1"/>
          <p:nvPr/>
        </p:nvSpPr>
        <p:spPr>
          <a:xfrm>
            <a:off x="17742" y="3501606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726A4-22D6-45EF-8FCD-2DFD023ADE74}"/>
              </a:ext>
            </a:extLst>
          </p:cNvPr>
          <p:cNvSpPr txBox="1"/>
          <p:nvPr/>
        </p:nvSpPr>
        <p:spPr>
          <a:xfrm>
            <a:off x="7951851" y="3501606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9602F4-D264-428A-8E00-270F06CE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518"/>
            <a:ext cx="4480560" cy="2524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144-BAFA-4E68-B3A1-B2F58FC6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0938"/>
            <a:ext cx="4480560" cy="2524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0A7838-ED54-48B1-A0CD-6CDCAEA2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08" y="795518"/>
            <a:ext cx="4480560" cy="2524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2AF80A-306D-4E2B-9F04-E4D376FC9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359" y="3870938"/>
            <a:ext cx="4480560" cy="25243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5EC430-F3DC-42C6-952E-BAF12DF6C2A4}"/>
              </a:ext>
            </a:extLst>
          </p:cNvPr>
          <p:cNvSpPr/>
          <p:nvPr/>
        </p:nvSpPr>
        <p:spPr>
          <a:xfrm>
            <a:off x="1622490" y="462704"/>
            <a:ext cx="590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Wind turbine GE 1.5SLE 77m is utilized for modeling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BFB57-D0E1-4837-8A1B-E14E9658012B}"/>
              </a:ext>
            </a:extLst>
          </p:cNvPr>
          <p:cNvSpPr/>
          <p:nvPr/>
        </p:nvSpPr>
        <p:spPr>
          <a:xfrm>
            <a:off x="1264067" y="3224445"/>
            <a:ext cx="4038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wind power curve for GE 1.5SLE 77m</a:t>
            </a:r>
          </a:p>
          <a:p>
            <a:r>
              <a:rPr lang="en-US" dirty="0"/>
              <a:t>to covert the wind speed to wind power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855545-60CA-4EBF-9040-74EFB1B9B87B}"/>
              </a:ext>
            </a:extLst>
          </p:cNvPr>
          <p:cNvSpPr/>
          <p:nvPr/>
        </p:nvSpPr>
        <p:spPr>
          <a:xfrm>
            <a:off x="1928525" y="6395296"/>
            <a:ext cx="52700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http://www.wind-power-program.com/Downloads/Databasepowercurves(May2017).zip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7327D9-FF2C-4B4F-A55C-5F47740F0B53}"/>
                  </a:ext>
                </a:extLst>
              </p:cNvPr>
              <p:cNvSpPr txBox="1"/>
              <p:nvPr/>
            </p:nvSpPr>
            <p:spPr>
              <a:xfrm>
                <a:off x="5207108" y="3235267"/>
                <a:ext cx="1478679" cy="57618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𝑃𝑤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7327D9-FF2C-4B4F-A55C-5F47740F0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08" y="3235267"/>
                <a:ext cx="1478679" cy="576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DFE5C0B-072B-440B-8C59-0492036F0B3B}"/>
              </a:ext>
            </a:extLst>
          </p:cNvPr>
          <p:cNvSpPr/>
          <p:nvPr/>
        </p:nvSpPr>
        <p:spPr>
          <a:xfrm>
            <a:off x="3464338" y="101518"/>
            <a:ext cx="24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Modeling</a:t>
            </a:r>
          </a:p>
        </p:txBody>
      </p:sp>
    </p:spTree>
    <p:extLst>
      <p:ext uri="{BB962C8B-B14F-4D97-AF65-F5344CB8AC3E}">
        <p14:creationId xmlns:p14="http://schemas.microsoft.com/office/powerpoint/2010/main" val="384389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9081" y="414358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2157D-BCF0-4D0F-A7E0-DFEF5BE70AD6}"/>
              </a:ext>
            </a:extLst>
          </p:cNvPr>
          <p:cNvSpPr txBox="1"/>
          <p:nvPr/>
        </p:nvSpPr>
        <p:spPr>
          <a:xfrm>
            <a:off x="7854554" y="4143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C0CC0-7365-4486-8B1B-25B557616A28}"/>
              </a:ext>
            </a:extLst>
          </p:cNvPr>
          <p:cNvSpPr txBox="1"/>
          <p:nvPr/>
        </p:nvSpPr>
        <p:spPr>
          <a:xfrm>
            <a:off x="17742" y="3501606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726A4-22D6-45EF-8FCD-2DFD023ADE74}"/>
              </a:ext>
            </a:extLst>
          </p:cNvPr>
          <p:cNvSpPr txBox="1"/>
          <p:nvPr/>
        </p:nvSpPr>
        <p:spPr>
          <a:xfrm>
            <a:off x="7951851" y="3501606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3E2912-5E65-4725-8A4A-D5CB0C7E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745"/>
            <a:ext cx="4480560" cy="2524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1924C2-9CD1-45D8-886D-C297BC6F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1992"/>
            <a:ext cx="4480560" cy="25243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588986-E906-4136-B54B-603A5CAB1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751754"/>
            <a:ext cx="4480560" cy="25243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55AAD8-C817-47CE-BA77-721778A25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440" y="3831992"/>
            <a:ext cx="4480560" cy="25243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454873-0E08-4851-BC5F-5482392BA648}"/>
              </a:ext>
            </a:extLst>
          </p:cNvPr>
          <p:cNvSpPr/>
          <p:nvPr/>
        </p:nvSpPr>
        <p:spPr>
          <a:xfrm>
            <a:off x="1622490" y="462704"/>
            <a:ext cx="590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density distribution of wind power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5B130C-55D6-4493-92CD-0738B2B05AD0}"/>
                  </a:ext>
                </a:extLst>
              </p:cNvPr>
              <p:cNvSpPr txBox="1"/>
              <p:nvPr/>
            </p:nvSpPr>
            <p:spPr>
              <a:xfrm>
                <a:off x="6457950" y="3224607"/>
                <a:ext cx="1478679" cy="57618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𝑃𝑤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5B130C-55D6-4493-92CD-0738B2B05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3224607"/>
                <a:ext cx="1478679" cy="576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CBB407A2-5605-461E-8DED-644CB9BEE7B5}"/>
              </a:ext>
            </a:extLst>
          </p:cNvPr>
          <p:cNvSpPr/>
          <p:nvPr/>
        </p:nvSpPr>
        <p:spPr>
          <a:xfrm>
            <a:off x="1359211" y="3224607"/>
            <a:ext cx="5046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Considering other parameters such as air pressure, temperature and density at the given height=100m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1F36BF-59B6-4BC5-9786-F4B0440DEC63}"/>
              </a:ext>
            </a:extLst>
          </p:cNvPr>
          <p:cNvSpPr/>
          <p:nvPr/>
        </p:nvSpPr>
        <p:spPr>
          <a:xfrm>
            <a:off x="3464338" y="101518"/>
            <a:ext cx="24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 Energy Modeling</a:t>
            </a:r>
          </a:p>
        </p:txBody>
      </p:sp>
    </p:spTree>
    <p:extLst>
      <p:ext uri="{BB962C8B-B14F-4D97-AF65-F5344CB8AC3E}">
        <p14:creationId xmlns:p14="http://schemas.microsoft.com/office/powerpoint/2010/main" val="154380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</TotalTime>
  <Words>1082</Words>
  <Application>Microsoft Office PowerPoint</Application>
  <PresentationFormat>On-screen Show (4:3)</PresentationFormat>
  <Paragraphs>401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Abuella</dc:creator>
  <cp:lastModifiedBy>Mohamed Abuella</cp:lastModifiedBy>
  <cp:revision>182</cp:revision>
  <dcterms:created xsi:type="dcterms:W3CDTF">2019-08-04T07:57:21Z</dcterms:created>
  <dcterms:modified xsi:type="dcterms:W3CDTF">2019-08-06T06:48:54Z</dcterms:modified>
</cp:coreProperties>
</file>