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90" r:id="rId3"/>
    <p:sldId id="281" r:id="rId4"/>
    <p:sldId id="282" r:id="rId5"/>
    <p:sldId id="288" r:id="rId6"/>
    <p:sldId id="266" r:id="rId7"/>
    <p:sldId id="287" r:id="rId8"/>
    <p:sldId id="268" r:id="rId9"/>
    <p:sldId id="286" r:id="rId10"/>
    <p:sldId id="285" r:id="rId11"/>
    <p:sldId id="271" r:id="rId12"/>
    <p:sldId id="272" r:id="rId13"/>
    <p:sldId id="273" r:id="rId14"/>
    <p:sldId id="284" r:id="rId15"/>
    <p:sldId id="275" r:id="rId16"/>
    <p:sldId id="276" r:id="rId17"/>
    <p:sldId id="277" r:id="rId18"/>
    <p:sldId id="283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buella\Dropbox\+papers\+Prob_Ramp%20paper\Figs%20&amp;tables\Prb_Back_ramp_rates_resul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buella\Dropbox\+papers\+Prob_Ramp%20paper\Figs%20&amp;tables\Prb_Back_ramp_rates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sz="1600" dirty="0"/>
              <a:t>The Improvements of Ensemble over Analog Ensemble</a:t>
            </a:r>
          </a:p>
        </c:rich>
      </c:tx>
      <c:layout>
        <c:manualLayout>
          <c:xMode val="edge"/>
          <c:yMode val="edge"/>
          <c:x val="0.14307880194348035"/>
          <c:y val="1.403088492938532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PBCompar!$H$4</c:f>
              <c:strCache>
                <c:ptCount val="1"/>
                <c:pt idx="0">
                  <c:v>AnEn</c:v>
                </c:pt>
              </c:strCache>
            </c:strRef>
          </c:tx>
          <c:invertIfNegative val="0"/>
          <c:cat>
            <c:strRef>
              <c:f>PBCompar!$C$5:$C$16</c:f>
              <c:strCache>
                <c:ptCount val="12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January</c:v>
                </c:pt>
                <c:pt idx="8">
                  <c:v>February</c:v>
                </c:pt>
                <c:pt idx="9">
                  <c:v>March</c:v>
                </c:pt>
                <c:pt idx="10">
                  <c:v>April</c:v>
                </c:pt>
                <c:pt idx="11">
                  <c:v>May</c:v>
                </c:pt>
              </c:strCache>
            </c:strRef>
          </c:cat>
          <c:val>
            <c:numRef>
              <c:f>PBCompar!$H$5:$H$16</c:f>
              <c:numCache>
                <c:formatCode>0%</c:formatCode>
                <c:ptCount val="12"/>
                <c:pt idx="0">
                  <c:v>1.6104636460719912E-2</c:v>
                </c:pt>
                <c:pt idx="1">
                  <c:v>-1.7583111433605803E-2</c:v>
                </c:pt>
                <c:pt idx="2">
                  <c:v>-5.0525139287617593E-2</c:v>
                </c:pt>
                <c:pt idx="3">
                  <c:v>1.2754346995817012E-2</c:v>
                </c:pt>
                <c:pt idx="4">
                  <c:v>2.8841156008840851E-3</c:v>
                </c:pt>
                <c:pt idx="5">
                  <c:v>-1.670342736314212E-2</c:v>
                </c:pt>
                <c:pt idx="6">
                  <c:v>7.1909140962849172E-3</c:v>
                </c:pt>
                <c:pt idx="7">
                  <c:v>3.8366802862033866E-2</c:v>
                </c:pt>
                <c:pt idx="8">
                  <c:v>5.8032351032080376E-2</c:v>
                </c:pt>
                <c:pt idx="9">
                  <c:v>-2.0109757196849376E-2</c:v>
                </c:pt>
                <c:pt idx="10">
                  <c:v>3.4124230844996939E-2</c:v>
                </c:pt>
                <c:pt idx="11">
                  <c:v>6.7553954910397396E-2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08-46E3-ADDF-2FC2BC2AC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9759576"/>
        <c:axId val="379759904"/>
      </c:barChart>
      <c:catAx>
        <c:axId val="379759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79759904"/>
        <c:crosses val="autoZero"/>
        <c:auto val="1"/>
        <c:lblAlgn val="ctr"/>
        <c:lblOffset val="100"/>
        <c:noMultiLvlLbl val="0"/>
      </c:catAx>
      <c:valAx>
        <c:axId val="379759904"/>
        <c:scaling>
          <c:orientation val="minMax"/>
          <c:min val="-8.000000000000001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b="0" dirty="0"/>
                  <a:t>Improvement</a:t>
                </a:r>
                <a:r>
                  <a:rPr lang="en-US" sz="1200" dirty="0"/>
                  <a:t> </a:t>
                </a:r>
              </a:p>
            </c:rich>
          </c:tx>
          <c:layout>
            <c:manualLayout>
              <c:xMode val="edge"/>
              <c:yMode val="edge"/>
              <c:x val="9.3455413084699741E-3"/>
              <c:y val="0.2733803820512069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79759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1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Probabilistic Forecasts</a:t>
            </a:r>
          </a:p>
        </c:rich>
      </c:tx>
      <c:layout>
        <c:manualLayout>
          <c:xMode val="edge"/>
          <c:yMode val="edge"/>
          <c:x val="0.38827314284323744"/>
          <c:y val="6.003722314421942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316466621870243"/>
          <c:y val="0.20651577997432496"/>
          <c:w val="0.83408872330408157"/>
          <c:h val="0.562580975905298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PBCompar!$D$4</c:f>
              <c:strCache>
                <c:ptCount val="1"/>
                <c:pt idx="0">
                  <c:v>Persistence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PBCompar!$C$5:$C$16</c:f>
              <c:strCache>
                <c:ptCount val="12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January</c:v>
                </c:pt>
                <c:pt idx="8">
                  <c:v>February</c:v>
                </c:pt>
                <c:pt idx="9">
                  <c:v>March</c:v>
                </c:pt>
                <c:pt idx="10">
                  <c:v>April</c:v>
                </c:pt>
                <c:pt idx="11">
                  <c:v>May</c:v>
                </c:pt>
              </c:strCache>
            </c:strRef>
          </c:cat>
          <c:val>
            <c:numRef>
              <c:f>PBCompar!$D$5:$D$16</c:f>
              <c:numCache>
                <c:formatCode>0.0000</c:formatCode>
                <c:ptCount val="12"/>
                <c:pt idx="0">
                  <c:v>1.65800083666937E-2</c:v>
                </c:pt>
                <c:pt idx="1">
                  <c:v>1.75958785467231E-2</c:v>
                </c:pt>
                <c:pt idx="2">
                  <c:v>1.82448024243962E-2</c:v>
                </c:pt>
                <c:pt idx="3">
                  <c:v>1.7306612086635999E-2</c:v>
                </c:pt>
                <c:pt idx="4">
                  <c:v>1.4921849458984299E-2</c:v>
                </c:pt>
                <c:pt idx="5">
                  <c:v>1.9082935831626398E-2</c:v>
                </c:pt>
                <c:pt idx="6">
                  <c:v>1.6201934984671301E-2</c:v>
                </c:pt>
                <c:pt idx="7">
                  <c:v>1.7876498780077299E-2</c:v>
                </c:pt>
                <c:pt idx="8">
                  <c:v>2.1460217873488899E-2</c:v>
                </c:pt>
                <c:pt idx="9">
                  <c:v>2.08107361977245E-2</c:v>
                </c:pt>
                <c:pt idx="10">
                  <c:v>1.94372528357902E-2</c:v>
                </c:pt>
                <c:pt idx="11">
                  <c:v>1.37094127649483E-2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E8-4FFB-9BC0-4E96F61E5B87}"/>
            </c:ext>
          </c:extLst>
        </c:ser>
        <c:ser>
          <c:idx val="1"/>
          <c:order val="1"/>
          <c:tx>
            <c:strRef>
              <c:f>PBCompar!$E$4</c:f>
              <c:strCache>
                <c:ptCount val="1"/>
                <c:pt idx="0">
                  <c:v>Analog Ensemble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PBCompar!$C$5:$C$16</c:f>
              <c:strCache>
                <c:ptCount val="12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January</c:v>
                </c:pt>
                <c:pt idx="8">
                  <c:v>February</c:v>
                </c:pt>
                <c:pt idx="9">
                  <c:v>March</c:v>
                </c:pt>
                <c:pt idx="10">
                  <c:v>April</c:v>
                </c:pt>
                <c:pt idx="11">
                  <c:v>May</c:v>
                </c:pt>
              </c:strCache>
            </c:strRef>
          </c:cat>
          <c:val>
            <c:numRef>
              <c:f>PBCompar!$E$5:$E$16</c:f>
              <c:numCache>
                <c:formatCode>0.0000</c:formatCode>
                <c:ptCount val="12"/>
                <c:pt idx="0">
                  <c:v>9.69122408396258E-3</c:v>
                </c:pt>
                <c:pt idx="1">
                  <c:v>1.2198218434541001E-2</c:v>
                </c:pt>
                <c:pt idx="2">
                  <c:v>1.11264933442405E-2</c:v>
                </c:pt>
                <c:pt idx="3">
                  <c:v>1.16325171384124E-2</c:v>
                </c:pt>
                <c:pt idx="4">
                  <c:v>9.6050158018001295E-3</c:v>
                </c:pt>
                <c:pt idx="5">
                  <c:v>1.0397662073020701E-2</c:v>
                </c:pt>
                <c:pt idx="6">
                  <c:v>8.9506594420148307E-3</c:v>
                </c:pt>
                <c:pt idx="7">
                  <c:v>8.3014418990998307E-3</c:v>
                </c:pt>
                <c:pt idx="8">
                  <c:v>1.0390196602304801E-2</c:v>
                </c:pt>
                <c:pt idx="9">
                  <c:v>1.28104527337039E-2</c:v>
                </c:pt>
                <c:pt idx="10">
                  <c:v>1.02575001173343E-2</c:v>
                </c:pt>
                <c:pt idx="11">
                  <c:v>8.5944712923977304E-3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E8-4FFB-9BC0-4E96F61E5B87}"/>
            </c:ext>
          </c:extLst>
        </c:ser>
        <c:ser>
          <c:idx val="2"/>
          <c:order val="2"/>
          <c:tx>
            <c:strRef>
              <c:f>PBCompar!$F$4</c:f>
              <c:strCache>
                <c:ptCount val="1"/>
                <c:pt idx="0">
                  <c:v>Ensemble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PBCompar!$C$5:$C$16</c:f>
              <c:strCache>
                <c:ptCount val="12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January</c:v>
                </c:pt>
                <c:pt idx="8">
                  <c:v>February</c:v>
                </c:pt>
                <c:pt idx="9">
                  <c:v>March</c:v>
                </c:pt>
                <c:pt idx="10">
                  <c:v>April</c:v>
                </c:pt>
                <c:pt idx="11">
                  <c:v>May</c:v>
                </c:pt>
              </c:strCache>
            </c:strRef>
          </c:cat>
          <c:val>
            <c:numRef>
              <c:f>PBCompar!$F$5:$F$16</c:f>
              <c:numCache>
                <c:formatCode>0.0000</c:formatCode>
                <c:ptCount val="12"/>
                <c:pt idx="0">
                  <c:v>9.5351504432309893E-3</c:v>
                </c:pt>
                <c:pt idx="1">
                  <c:v>1.2412701068566999E-2</c:v>
                </c:pt>
                <c:pt idx="2">
                  <c:v>1.1688660970241E-2</c:v>
                </c:pt>
                <c:pt idx="3">
                  <c:v>1.1484151978394299E-2</c:v>
                </c:pt>
                <c:pt idx="4">
                  <c:v>9.5773138258794192E-3</c:v>
                </c:pt>
                <c:pt idx="5">
                  <c:v>1.0571338666203901E-2</c:v>
                </c:pt>
                <c:pt idx="6">
                  <c:v>8.8862960188622001E-3</c:v>
                </c:pt>
                <c:pt idx="7">
                  <c:v>7.9829421142864395E-3</c:v>
                </c:pt>
                <c:pt idx="8">
                  <c:v>9.7872290657875192E-3</c:v>
                </c:pt>
                <c:pt idx="9">
                  <c:v>1.3068067827760399E-2</c:v>
                </c:pt>
                <c:pt idx="10">
                  <c:v>9.9074708154378004E-3</c:v>
                </c:pt>
                <c:pt idx="11">
                  <c:v>8.0138807662323893E-3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E8-4FFB-9BC0-4E96F61E5B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7077600"/>
        <c:axId val="407062184"/>
      </c:barChart>
      <c:catAx>
        <c:axId val="40707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07062184"/>
        <c:crosses val="autoZero"/>
        <c:auto val="1"/>
        <c:lblAlgn val="ctr"/>
        <c:lblOffset val="100"/>
        <c:noMultiLvlLbl val="0"/>
      </c:catAx>
      <c:valAx>
        <c:axId val="407062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b="0">
                    <a:solidFill>
                      <a:schemeClr val="tx1"/>
                    </a:solidFill>
                  </a:rPr>
                  <a:t>Pinball</a:t>
                </a:r>
              </a:p>
            </c:rich>
          </c:tx>
          <c:layout>
            <c:manualLayout>
              <c:xMode val="edge"/>
              <c:yMode val="edge"/>
              <c:x val="3.4698322291034298E-2"/>
              <c:y val="0.393738330715549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0707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031271133491546"/>
          <c:y val="0.13505276938655322"/>
          <c:w val="0.55078623346924371"/>
          <c:h val="7.89872818284561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2AB92-F38A-D043-8EF1-8DE8EB2867DF}" type="doc">
      <dgm:prSet loTypeId="urn:microsoft.com/office/officeart/2005/8/layout/orgChart1" loCatId="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95CA2F0-D84A-8849-BE84-E8858F23618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rPr>
            <a:t>Hourly Probabilistic Forecasting of Solar Power</a:t>
          </a:r>
        </a:p>
      </dgm:t>
    </dgm:pt>
    <dgm:pt modelId="{01696AF9-D0A3-D249-921E-E3FB57A9DAB4}" type="parTrans" cxnId="{A34CD88F-5994-AB43-8B48-E526EC4A1BC1}">
      <dgm:prSet/>
      <dgm:spPr/>
      <dgm:t>
        <a:bodyPr/>
        <a:lstStyle/>
        <a:p>
          <a:endParaRPr lang="en-US"/>
        </a:p>
      </dgm:t>
    </dgm:pt>
    <dgm:pt modelId="{69A17BC4-C157-724F-B984-8B4219A88B69}" type="sibTrans" cxnId="{A34CD88F-5994-AB43-8B48-E526EC4A1BC1}">
      <dgm:prSet/>
      <dgm:spPr/>
      <dgm:t>
        <a:bodyPr/>
        <a:lstStyle/>
        <a:p>
          <a:endParaRPr lang="en-US"/>
        </a:p>
      </dgm:t>
    </dgm:pt>
    <dgm:pt modelId="{438E0BF3-AA92-434B-9FAA-78058C36069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000" b="1" i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Overview of Solar Power Forecasting </a:t>
          </a:r>
        </a:p>
      </dgm:t>
    </dgm:pt>
    <dgm:pt modelId="{27BFE031-B234-3242-8F5B-782336DB38D3}" type="sibTrans" cxnId="{E1B5EB3B-DA3E-2E46-A821-2533A8C610C9}">
      <dgm:prSet/>
      <dgm:spPr/>
      <dgm:t>
        <a:bodyPr/>
        <a:lstStyle/>
        <a:p>
          <a:endParaRPr lang="en-US"/>
        </a:p>
      </dgm:t>
    </dgm:pt>
    <dgm:pt modelId="{17CBD469-1D42-1940-A266-16E32A3D14B4}" type="parTrans" cxnId="{E1B5EB3B-DA3E-2E46-A821-2533A8C610C9}">
      <dgm:prSet/>
      <dgm:spPr/>
      <dgm:t>
        <a:bodyPr/>
        <a:lstStyle/>
        <a:p>
          <a:endParaRPr lang="en-US"/>
        </a:p>
      </dgm:t>
    </dgm:pt>
    <dgm:pt modelId="{63F7BB33-DDA3-E042-AB37-77FF22E7BC15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400" b="1" i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Presentation Outline</a:t>
          </a:r>
          <a:endParaRPr lang="en-US" sz="2400" dirty="0">
            <a:solidFill>
              <a:schemeClr val="tx1"/>
            </a:solidFill>
          </a:endParaRPr>
        </a:p>
      </dgm:t>
    </dgm:pt>
    <dgm:pt modelId="{4427E3B2-69E8-5747-B6BE-949285E75F6B}" type="sibTrans" cxnId="{96045607-DF48-1D4B-A47F-4F5116AA5087}">
      <dgm:prSet/>
      <dgm:spPr/>
      <dgm:t>
        <a:bodyPr/>
        <a:lstStyle/>
        <a:p>
          <a:endParaRPr lang="en-US"/>
        </a:p>
      </dgm:t>
    </dgm:pt>
    <dgm:pt modelId="{1C3C3594-84BD-1A48-8E85-4D61C488B76E}" type="parTrans" cxnId="{96045607-DF48-1D4B-A47F-4F5116AA5087}">
      <dgm:prSet/>
      <dgm:spPr/>
      <dgm:t>
        <a:bodyPr/>
        <a:lstStyle/>
        <a:p>
          <a:endParaRPr lang="en-US"/>
        </a:p>
      </dgm:t>
    </dgm:pt>
    <dgm:pt modelId="{F736D124-1029-BE4E-BD44-052D3FFFE9BA}" type="pres">
      <dgm:prSet presAssocID="{87C2AB92-F38A-D043-8EF1-8DE8EB2867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6A5964-3AF5-DD47-8D02-B9A9D8B46D95}" type="pres">
      <dgm:prSet presAssocID="{63F7BB33-DDA3-E042-AB37-77FF22E7BC15}" presName="hierRoot1" presStyleCnt="0">
        <dgm:presLayoutVars>
          <dgm:hierBranch val="init"/>
        </dgm:presLayoutVars>
      </dgm:prSet>
      <dgm:spPr/>
    </dgm:pt>
    <dgm:pt modelId="{4038571F-ABED-1A48-AFBD-BA38B3413E2E}" type="pres">
      <dgm:prSet presAssocID="{63F7BB33-DDA3-E042-AB37-77FF22E7BC15}" presName="rootComposite1" presStyleCnt="0"/>
      <dgm:spPr/>
    </dgm:pt>
    <dgm:pt modelId="{4526622F-3FDC-374A-B9B6-FA94C4E60A16}" type="pres">
      <dgm:prSet presAssocID="{63F7BB33-DDA3-E042-AB37-77FF22E7BC15}" presName="rootText1" presStyleLbl="node0" presStyleIdx="0" presStyleCnt="1" custLinFactNeighborX="-3081" custLinFactNeighborY="-39577">
        <dgm:presLayoutVars>
          <dgm:chPref val="3"/>
        </dgm:presLayoutVars>
      </dgm:prSet>
      <dgm:spPr/>
    </dgm:pt>
    <dgm:pt modelId="{25B93E6D-CBFF-9A4E-9942-963456519F4E}" type="pres">
      <dgm:prSet presAssocID="{63F7BB33-DDA3-E042-AB37-77FF22E7BC15}" presName="rootConnector1" presStyleLbl="node1" presStyleIdx="0" presStyleCnt="0"/>
      <dgm:spPr/>
    </dgm:pt>
    <dgm:pt modelId="{76574CC6-9DCF-7846-ACF8-2D8613A327A4}" type="pres">
      <dgm:prSet presAssocID="{63F7BB33-DDA3-E042-AB37-77FF22E7BC15}" presName="hierChild2" presStyleCnt="0"/>
      <dgm:spPr/>
    </dgm:pt>
    <dgm:pt modelId="{32D27F38-64D2-D145-9C37-1C772EF17BAD}" type="pres">
      <dgm:prSet presAssocID="{17CBD469-1D42-1940-A266-16E32A3D14B4}" presName="Name37" presStyleLbl="parChTrans1D2" presStyleIdx="0" presStyleCnt="2"/>
      <dgm:spPr/>
    </dgm:pt>
    <dgm:pt modelId="{B3FFD7FF-CEDE-B340-A8A9-5B4A816DA555}" type="pres">
      <dgm:prSet presAssocID="{438E0BF3-AA92-434B-9FAA-78058C360696}" presName="hierRoot2" presStyleCnt="0">
        <dgm:presLayoutVars>
          <dgm:hierBranch val="init"/>
        </dgm:presLayoutVars>
      </dgm:prSet>
      <dgm:spPr/>
    </dgm:pt>
    <dgm:pt modelId="{E4B6C345-C32A-4449-AB72-1E23751DD118}" type="pres">
      <dgm:prSet presAssocID="{438E0BF3-AA92-434B-9FAA-78058C360696}" presName="rootComposite" presStyleCnt="0"/>
      <dgm:spPr/>
    </dgm:pt>
    <dgm:pt modelId="{DDF6D8D3-BD32-794F-9E9E-71634CC3F050}" type="pres">
      <dgm:prSet presAssocID="{438E0BF3-AA92-434B-9FAA-78058C360696}" presName="rootText" presStyleLbl="node2" presStyleIdx="0" presStyleCnt="2" custScaleX="115828">
        <dgm:presLayoutVars>
          <dgm:chPref val="3"/>
        </dgm:presLayoutVars>
      </dgm:prSet>
      <dgm:spPr/>
    </dgm:pt>
    <dgm:pt modelId="{21C6FC21-A5C3-A146-BC26-081A5525D315}" type="pres">
      <dgm:prSet presAssocID="{438E0BF3-AA92-434B-9FAA-78058C360696}" presName="rootConnector" presStyleLbl="node2" presStyleIdx="0" presStyleCnt="2"/>
      <dgm:spPr/>
    </dgm:pt>
    <dgm:pt modelId="{6CA138F3-13FC-9141-8B3A-D7EEC3720617}" type="pres">
      <dgm:prSet presAssocID="{438E0BF3-AA92-434B-9FAA-78058C360696}" presName="hierChild4" presStyleCnt="0"/>
      <dgm:spPr/>
    </dgm:pt>
    <dgm:pt modelId="{E5C29C9F-4400-FD49-BCE9-B9E6157FB7B9}" type="pres">
      <dgm:prSet presAssocID="{438E0BF3-AA92-434B-9FAA-78058C360696}" presName="hierChild5" presStyleCnt="0"/>
      <dgm:spPr/>
    </dgm:pt>
    <dgm:pt modelId="{875F74BF-AC41-924C-8904-6225BF2F6523}" type="pres">
      <dgm:prSet presAssocID="{01696AF9-D0A3-D249-921E-E3FB57A9DAB4}" presName="Name37" presStyleLbl="parChTrans1D2" presStyleIdx="1" presStyleCnt="2"/>
      <dgm:spPr/>
    </dgm:pt>
    <dgm:pt modelId="{CC14A4F8-4B4D-2C4D-A317-32B94691F4A1}" type="pres">
      <dgm:prSet presAssocID="{C95CA2F0-D84A-8849-BE84-E8858F236180}" presName="hierRoot2" presStyleCnt="0">
        <dgm:presLayoutVars>
          <dgm:hierBranch val="init"/>
        </dgm:presLayoutVars>
      </dgm:prSet>
      <dgm:spPr/>
    </dgm:pt>
    <dgm:pt modelId="{0013B9C0-EAE8-244A-B4BC-5DDFA47779C0}" type="pres">
      <dgm:prSet presAssocID="{C95CA2F0-D84A-8849-BE84-E8858F236180}" presName="rootComposite" presStyleCnt="0"/>
      <dgm:spPr/>
    </dgm:pt>
    <dgm:pt modelId="{7E1A7E54-AD31-C74C-9BAB-1F97789182CF}" type="pres">
      <dgm:prSet presAssocID="{C95CA2F0-D84A-8849-BE84-E8858F236180}" presName="rootText" presStyleLbl="node2" presStyleIdx="1" presStyleCnt="2" custScaleX="110717" custLinFactNeighborX="-8177">
        <dgm:presLayoutVars>
          <dgm:chPref val="3"/>
        </dgm:presLayoutVars>
      </dgm:prSet>
      <dgm:spPr/>
    </dgm:pt>
    <dgm:pt modelId="{1998EAAD-5D19-654D-9E2A-11F6F10D27A0}" type="pres">
      <dgm:prSet presAssocID="{C95CA2F0-D84A-8849-BE84-E8858F236180}" presName="rootConnector" presStyleLbl="node2" presStyleIdx="1" presStyleCnt="2"/>
      <dgm:spPr/>
    </dgm:pt>
    <dgm:pt modelId="{CD8EF666-F25F-3947-90D6-29060146B412}" type="pres">
      <dgm:prSet presAssocID="{C95CA2F0-D84A-8849-BE84-E8858F236180}" presName="hierChild4" presStyleCnt="0"/>
      <dgm:spPr/>
    </dgm:pt>
    <dgm:pt modelId="{EFBAE59D-3D87-1B45-A1BB-4BD8E09AB6B0}" type="pres">
      <dgm:prSet presAssocID="{C95CA2F0-D84A-8849-BE84-E8858F236180}" presName="hierChild5" presStyleCnt="0"/>
      <dgm:spPr/>
    </dgm:pt>
    <dgm:pt modelId="{14343DB5-8D5B-A247-B940-D9EC8FE3CE64}" type="pres">
      <dgm:prSet presAssocID="{63F7BB33-DDA3-E042-AB37-77FF22E7BC15}" presName="hierChild3" presStyleCnt="0"/>
      <dgm:spPr/>
    </dgm:pt>
  </dgm:ptLst>
  <dgm:cxnLst>
    <dgm:cxn modelId="{B296B504-7533-2843-9A16-0C368C5092F6}" type="presOf" srcId="{C95CA2F0-D84A-8849-BE84-E8858F236180}" destId="{7E1A7E54-AD31-C74C-9BAB-1F97789182CF}" srcOrd="0" destOrd="0" presId="urn:microsoft.com/office/officeart/2005/8/layout/orgChart1"/>
    <dgm:cxn modelId="{96045607-DF48-1D4B-A47F-4F5116AA5087}" srcId="{87C2AB92-F38A-D043-8EF1-8DE8EB2867DF}" destId="{63F7BB33-DDA3-E042-AB37-77FF22E7BC15}" srcOrd="0" destOrd="0" parTransId="{1C3C3594-84BD-1A48-8E85-4D61C488B76E}" sibTransId="{4427E3B2-69E8-5747-B6BE-949285E75F6B}"/>
    <dgm:cxn modelId="{10FDC40F-8D1D-1B42-A67F-833A44278783}" type="presOf" srcId="{87C2AB92-F38A-D043-8EF1-8DE8EB2867DF}" destId="{F736D124-1029-BE4E-BD44-052D3FFFE9BA}" srcOrd="0" destOrd="0" presId="urn:microsoft.com/office/officeart/2005/8/layout/orgChart1"/>
    <dgm:cxn modelId="{36D10B10-399D-E64A-99A1-6097FABEBF62}" type="presOf" srcId="{63F7BB33-DDA3-E042-AB37-77FF22E7BC15}" destId="{25B93E6D-CBFF-9A4E-9942-963456519F4E}" srcOrd="1" destOrd="0" presId="urn:microsoft.com/office/officeart/2005/8/layout/orgChart1"/>
    <dgm:cxn modelId="{97405B22-E11E-C84F-8CC2-DFEEE3E23B36}" type="presOf" srcId="{C95CA2F0-D84A-8849-BE84-E8858F236180}" destId="{1998EAAD-5D19-654D-9E2A-11F6F10D27A0}" srcOrd="1" destOrd="0" presId="urn:microsoft.com/office/officeart/2005/8/layout/orgChart1"/>
    <dgm:cxn modelId="{E1B5EB3B-DA3E-2E46-A821-2533A8C610C9}" srcId="{63F7BB33-DDA3-E042-AB37-77FF22E7BC15}" destId="{438E0BF3-AA92-434B-9FAA-78058C360696}" srcOrd="0" destOrd="0" parTransId="{17CBD469-1D42-1940-A266-16E32A3D14B4}" sibTransId="{27BFE031-B234-3242-8F5B-782336DB38D3}"/>
    <dgm:cxn modelId="{1334338D-D76B-4D49-984A-814177E21280}" type="presOf" srcId="{438E0BF3-AA92-434B-9FAA-78058C360696}" destId="{21C6FC21-A5C3-A146-BC26-081A5525D315}" srcOrd="1" destOrd="0" presId="urn:microsoft.com/office/officeart/2005/8/layout/orgChart1"/>
    <dgm:cxn modelId="{3CB3608E-0356-B84C-B630-74A76CB53191}" type="presOf" srcId="{63F7BB33-DDA3-E042-AB37-77FF22E7BC15}" destId="{4526622F-3FDC-374A-B9B6-FA94C4E60A16}" srcOrd="0" destOrd="0" presId="urn:microsoft.com/office/officeart/2005/8/layout/orgChart1"/>
    <dgm:cxn modelId="{A34CD88F-5994-AB43-8B48-E526EC4A1BC1}" srcId="{63F7BB33-DDA3-E042-AB37-77FF22E7BC15}" destId="{C95CA2F0-D84A-8849-BE84-E8858F236180}" srcOrd="1" destOrd="0" parTransId="{01696AF9-D0A3-D249-921E-E3FB57A9DAB4}" sibTransId="{69A17BC4-C157-724F-B984-8B4219A88B69}"/>
    <dgm:cxn modelId="{01FA85A7-2774-A54C-A958-6A3FC89D4417}" type="presOf" srcId="{438E0BF3-AA92-434B-9FAA-78058C360696}" destId="{DDF6D8D3-BD32-794F-9E9E-71634CC3F050}" srcOrd="0" destOrd="0" presId="urn:microsoft.com/office/officeart/2005/8/layout/orgChart1"/>
    <dgm:cxn modelId="{4F6B22CD-CD32-B049-9274-932A75126398}" type="presOf" srcId="{01696AF9-D0A3-D249-921E-E3FB57A9DAB4}" destId="{875F74BF-AC41-924C-8904-6225BF2F6523}" srcOrd="0" destOrd="0" presId="urn:microsoft.com/office/officeart/2005/8/layout/orgChart1"/>
    <dgm:cxn modelId="{077010DD-7336-2840-9649-7F50BDE913A8}" type="presOf" srcId="{17CBD469-1D42-1940-A266-16E32A3D14B4}" destId="{32D27F38-64D2-D145-9C37-1C772EF17BAD}" srcOrd="0" destOrd="0" presId="urn:microsoft.com/office/officeart/2005/8/layout/orgChart1"/>
    <dgm:cxn modelId="{7B0B3B1A-1A8A-564D-BB1C-0C868FF1357F}" type="presParOf" srcId="{F736D124-1029-BE4E-BD44-052D3FFFE9BA}" destId="{536A5964-3AF5-DD47-8D02-B9A9D8B46D95}" srcOrd="0" destOrd="0" presId="urn:microsoft.com/office/officeart/2005/8/layout/orgChart1"/>
    <dgm:cxn modelId="{824EDA93-F983-7C4C-9D51-A07B4F63B21A}" type="presParOf" srcId="{536A5964-3AF5-DD47-8D02-B9A9D8B46D95}" destId="{4038571F-ABED-1A48-AFBD-BA38B3413E2E}" srcOrd="0" destOrd="0" presId="urn:microsoft.com/office/officeart/2005/8/layout/orgChart1"/>
    <dgm:cxn modelId="{8F19243C-C8AB-8440-ADF7-EE75728CD1ED}" type="presParOf" srcId="{4038571F-ABED-1A48-AFBD-BA38B3413E2E}" destId="{4526622F-3FDC-374A-B9B6-FA94C4E60A16}" srcOrd="0" destOrd="0" presId="urn:microsoft.com/office/officeart/2005/8/layout/orgChart1"/>
    <dgm:cxn modelId="{155E6D84-76DD-2D4F-8D71-6A4AFFA5AF71}" type="presParOf" srcId="{4038571F-ABED-1A48-AFBD-BA38B3413E2E}" destId="{25B93E6D-CBFF-9A4E-9942-963456519F4E}" srcOrd="1" destOrd="0" presId="urn:microsoft.com/office/officeart/2005/8/layout/orgChart1"/>
    <dgm:cxn modelId="{8C5F22D9-93FF-2F4D-9AB6-0B9FCBC15D01}" type="presParOf" srcId="{536A5964-3AF5-DD47-8D02-B9A9D8B46D95}" destId="{76574CC6-9DCF-7846-ACF8-2D8613A327A4}" srcOrd="1" destOrd="0" presId="urn:microsoft.com/office/officeart/2005/8/layout/orgChart1"/>
    <dgm:cxn modelId="{58C1B01D-29A7-1443-A467-C49AD9D9C269}" type="presParOf" srcId="{76574CC6-9DCF-7846-ACF8-2D8613A327A4}" destId="{32D27F38-64D2-D145-9C37-1C772EF17BAD}" srcOrd="0" destOrd="0" presId="urn:microsoft.com/office/officeart/2005/8/layout/orgChart1"/>
    <dgm:cxn modelId="{67017CDD-4749-AE4D-9F40-0AC959861B03}" type="presParOf" srcId="{76574CC6-9DCF-7846-ACF8-2D8613A327A4}" destId="{B3FFD7FF-CEDE-B340-A8A9-5B4A816DA555}" srcOrd="1" destOrd="0" presId="urn:microsoft.com/office/officeart/2005/8/layout/orgChart1"/>
    <dgm:cxn modelId="{9BF301F3-E49F-CB44-AB04-84996B88F71A}" type="presParOf" srcId="{B3FFD7FF-CEDE-B340-A8A9-5B4A816DA555}" destId="{E4B6C345-C32A-4449-AB72-1E23751DD118}" srcOrd="0" destOrd="0" presId="urn:microsoft.com/office/officeart/2005/8/layout/orgChart1"/>
    <dgm:cxn modelId="{969B85AD-26EF-0949-8ECD-5034F1DE4569}" type="presParOf" srcId="{E4B6C345-C32A-4449-AB72-1E23751DD118}" destId="{DDF6D8D3-BD32-794F-9E9E-71634CC3F050}" srcOrd="0" destOrd="0" presId="urn:microsoft.com/office/officeart/2005/8/layout/orgChart1"/>
    <dgm:cxn modelId="{F64CCD80-7F54-8449-ACBF-E5B02BAF85D0}" type="presParOf" srcId="{E4B6C345-C32A-4449-AB72-1E23751DD118}" destId="{21C6FC21-A5C3-A146-BC26-081A5525D315}" srcOrd="1" destOrd="0" presId="urn:microsoft.com/office/officeart/2005/8/layout/orgChart1"/>
    <dgm:cxn modelId="{B6F83D30-F544-904E-B1C1-AAE29127BB5A}" type="presParOf" srcId="{B3FFD7FF-CEDE-B340-A8A9-5B4A816DA555}" destId="{6CA138F3-13FC-9141-8B3A-D7EEC3720617}" srcOrd="1" destOrd="0" presId="urn:microsoft.com/office/officeart/2005/8/layout/orgChart1"/>
    <dgm:cxn modelId="{0145DEDE-F71A-E040-92E3-351AA4586B7D}" type="presParOf" srcId="{B3FFD7FF-CEDE-B340-A8A9-5B4A816DA555}" destId="{E5C29C9F-4400-FD49-BCE9-B9E6157FB7B9}" srcOrd="2" destOrd="0" presId="urn:microsoft.com/office/officeart/2005/8/layout/orgChart1"/>
    <dgm:cxn modelId="{6D9AA1EB-8BF3-7C42-88CB-06960BE86145}" type="presParOf" srcId="{76574CC6-9DCF-7846-ACF8-2D8613A327A4}" destId="{875F74BF-AC41-924C-8904-6225BF2F6523}" srcOrd="2" destOrd="0" presId="urn:microsoft.com/office/officeart/2005/8/layout/orgChart1"/>
    <dgm:cxn modelId="{9BDA2CFB-95D1-3E43-8AC5-7DCFFD67E6B1}" type="presParOf" srcId="{76574CC6-9DCF-7846-ACF8-2D8613A327A4}" destId="{CC14A4F8-4B4D-2C4D-A317-32B94691F4A1}" srcOrd="3" destOrd="0" presId="urn:microsoft.com/office/officeart/2005/8/layout/orgChart1"/>
    <dgm:cxn modelId="{02BD8875-A88A-3747-9340-33B54C17E127}" type="presParOf" srcId="{CC14A4F8-4B4D-2C4D-A317-32B94691F4A1}" destId="{0013B9C0-EAE8-244A-B4BC-5DDFA47779C0}" srcOrd="0" destOrd="0" presId="urn:microsoft.com/office/officeart/2005/8/layout/orgChart1"/>
    <dgm:cxn modelId="{3E976DCC-3166-0E41-840E-3801D4A8DB19}" type="presParOf" srcId="{0013B9C0-EAE8-244A-B4BC-5DDFA47779C0}" destId="{7E1A7E54-AD31-C74C-9BAB-1F97789182CF}" srcOrd="0" destOrd="0" presId="urn:microsoft.com/office/officeart/2005/8/layout/orgChart1"/>
    <dgm:cxn modelId="{9C8665F0-5824-8040-A941-6325D32B9B86}" type="presParOf" srcId="{0013B9C0-EAE8-244A-B4BC-5DDFA47779C0}" destId="{1998EAAD-5D19-654D-9E2A-11F6F10D27A0}" srcOrd="1" destOrd="0" presId="urn:microsoft.com/office/officeart/2005/8/layout/orgChart1"/>
    <dgm:cxn modelId="{85FD5B3F-2FCA-5746-8B8F-5A8990643F04}" type="presParOf" srcId="{CC14A4F8-4B4D-2C4D-A317-32B94691F4A1}" destId="{CD8EF666-F25F-3947-90D6-29060146B412}" srcOrd="1" destOrd="0" presId="urn:microsoft.com/office/officeart/2005/8/layout/orgChart1"/>
    <dgm:cxn modelId="{B3C8FC44-391E-B544-AE2E-44E5873FDB0A}" type="presParOf" srcId="{CC14A4F8-4B4D-2C4D-A317-32B94691F4A1}" destId="{EFBAE59D-3D87-1B45-A1BB-4BD8E09AB6B0}" srcOrd="2" destOrd="0" presId="urn:microsoft.com/office/officeart/2005/8/layout/orgChart1"/>
    <dgm:cxn modelId="{170323EB-0135-8542-A90F-6626AB594615}" type="presParOf" srcId="{536A5964-3AF5-DD47-8D02-B9A9D8B46D95}" destId="{14343DB5-8D5B-A247-B940-D9EC8FE3CE6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C0B153-926A-BB43-8D9B-AD983F9B5CE9}" type="doc">
      <dgm:prSet loTypeId="urn:microsoft.com/office/officeart/2005/8/layout/process1" loCatId="" qsTypeId="urn:microsoft.com/office/officeart/2005/8/quickstyle/simple3" qsCatId="simple" csTypeId="urn:microsoft.com/office/officeart/2005/8/colors/accent1_2" csCatId="accent1" phldr="1"/>
      <dgm:spPr/>
    </dgm:pt>
    <dgm:pt modelId="{2BD8325C-2DD0-C341-A031-F84A5580545D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1600" dirty="0"/>
            <a:t>Training Set</a:t>
          </a:r>
        </a:p>
      </dgm:t>
    </dgm:pt>
    <dgm:pt modelId="{DB277D6B-6D2F-FC44-8C12-A88EE07FA482}" type="parTrans" cxnId="{EB6D4C8A-8E7D-7B42-84BB-789182AA9F90}">
      <dgm:prSet/>
      <dgm:spPr/>
      <dgm:t>
        <a:bodyPr/>
        <a:lstStyle/>
        <a:p>
          <a:pPr algn="ctr"/>
          <a:endParaRPr lang="en-US" sz="1400"/>
        </a:p>
      </dgm:t>
    </dgm:pt>
    <dgm:pt modelId="{1CA17F72-9CEE-B346-8F13-6FA4552DA9F5}" type="sibTrans" cxnId="{EB6D4C8A-8E7D-7B42-84BB-789182AA9F90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endParaRPr lang="en-US" sz="1400" dirty="0"/>
        </a:p>
      </dgm:t>
    </dgm:pt>
    <dgm:pt modelId="{20B43EDF-E151-544F-9BB1-C4F6E8C2019F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1600" dirty="0"/>
            <a:t>Solar Power Forecast</a:t>
          </a:r>
        </a:p>
      </dgm:t>
    </dgm:pt>
    <dgm:pt modelId="{C50B09AE-5775-6C42-ACB2-A67CD8EDE2B6}" type="parTrans" cxnId="{D1EA0246-6E08-F747-9677-28026C6BB090}">
      <dgm:prSet/>
      <dgm:spPr/>
      <dgm:t>
        <a:bodyPr/>
        <a:lstStyle/>
        <a:p>
          <a:pPr algn="ctr"/>
          <a:endParaRPr lang="en-US" sz="1400"/>
        </a:p>
      </dgm:t>
    </dgm:pt>
    <dgm:pt modelId="{F7DCD797-335C-D544-BD30-79E4906E9C37}" type="sibTrans" cxnId="{D1EA0246-6E08-F747-9677-28026C6BB090}">
      <dgm:prSet custT="1"/>
      <dgm:spPr/>
      <dgm:t>
        <a:bodyPr/>
        <a:lstStyle/>
        <a:p>
          <a:pPr algn="ctr"/>
          <a:endParaRPr lang="en-US" sz="1400"/>
        </a:p>
      </dgm:t>
    </dgm:pt>
    <dgm:pt modelId="{D3E55525-B3AF-4A44-B575-A451D72F7BCA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dirty="0"/>
            <a:t>Learning Algorithm</a:t>
          </a:r>
        </a:p>
      </dgm:t>
    </dgm:pt>
    <dgm:pt modelId="{AD5973C0-ABE1-3747-9D64-B6030A188A71}" type="parTrans" cxnId="{43D0F784-E9A0-6240-80AD-716FECFC3AA0}">
      <dgm:prSet/>
      <dgm:spPr/>
      <dgm:t>
        <a:bodyPr/>
        <a:lstStyle/>
        <a:p>
          <a:endParaRPr lang="en-US" sz="1400"/>
        </a:p>
      </dgm:t>
    </dgm:pt>
    <dgm:pt modelId="{013F7D47-B6E2-DE4E-93A7-D72F12CEBCA9}" type="sibTrans" cxnId="{43D0F784-E9A0-6240-80AD-716FECFC3AA0}">
      <dgm:prSet custT="1"/>
      <dgm:spPr>
        <a:ln>
          <a:solidFill>
            <a:srgbClr val="00B050"/>
          </a:solidFill>
        </a:ln>
      </dgm:spPr>
      <dgm:t>
        <a:bodyPr/>
        <a:lstStyle/>
        <a:p>
          <a:endParaRPr lang="en-US" sz="1400" dirty="0"/>
        </a:p>
      </dgm:t>
    </dgm:pt>
    <dgm:pt modelId="{C125E650-7A6A-6A4A-B526-EC0CF3DC8834}" type="pres">
      <dgm:prSet presAssocID="{85C0B153-926A-BB43-8D9B-AD983F9B5CE9}" presName="Name0" presStyleCnt="0">
        <dgm:presLayoutVars>
          <dgm:dir/>
          <dgm:resizeHandles val="exact"/>
        </dgm:presLayoutVars>
      </dgm:prSet>
      <dgm:spPr/>
    </dgm:pt>
    <dgm:pt modelId="{80D29E9F-E651-4F44-84BC-4C65BE44CFFF}" type="pres">
      <dgm:prSet presAssocID="{2BD8325C-2DD0-C341-A031-F84A5580545D}" presName="node" presStyleLbl="node1" presStyleIdx="0" presStyleCnt="3" custScaleX="83889">
        <dgm:presLayoutVars>
          <dgm:bulletEnabled val="1"/>
        </dgm:presLayoutVars>
      </dgm:prSet>
      <dgm:spPr/>
    </dgm:pt>
    <dgm:pt modelId="{08EB72CA-5FCD-A04A-9ABC-DF83241B0C47}" type="pres">
      <dgm:prSet presAssocID="{1CA17F72-9CEE-B346-8F13-6FA4552DA9F5}" presName="sibTrans" presStyleLbl="sibTrans2D1" presStyleIdx="0" presStyleCnt="2"/>
      <dgm:spPr/>
    </dgm:pt>
    <dgm:pt modelId="{AFDD5663-5294-0C44-8494-075B54D08182}" type="pres">
      <dgm:prSet presAssocID="{1CA17F72-9CEE-B346-8F13-6FA4552DA9F5}" presName="connectorText" presStyleLbl="sibTrans2D1" presStyleIdx="0" presStyleCnt="2"/>
      <dgm:spPr/>
    </dgm:pt>
    <dgm:pt modelId="{0F3C1928-1E13-0441-866F-5EF0D15E62B8}" type="pres">
      <dgm:prSet presAssocID="{D3E55525-B3AF-4A44-B575-A451D72F7BCA}" presName="node" presStyleLbl="node1" presStyleIdx="1" presStyleCnt="3" custScaleX="99157">
        <dgm:presLayoutVars>
          <dgm:bulletEnabled val="1"/>
        </dgm:presLayoutVars>
      </dgm:prSet>
      <dgm:spPr/>
    </dgm:pt>
    <dgm:pt modelId="{CFB1D9FA-9D68-C94F-9731-0A45E76361A0}" type="pres">
      <dgm:prSet presAssocID="{013F7D47-B6E2-DE4E-93A7-D72F12CEBCA9}" presName="sibTrans" presStyleLbl="sibTrans2D1" presStyleIdx="1" presStyleCnt="2"/>
      <dgm:spPr/>
    </dgm:pt>
    <dgm:pt modelId="{7554BE8D-2CA0-D842-9BBF-AC8C3F46475F}" type="pres">
      <dgm:prSet presAssocID="{013F7D47-B6E2-DE4E-93A7-D72F12CEBCA9}" presName="connectorText" presStyleLbl="sibTrans2D1" presStyleIdx="1" presStyleCnt="2"/>
      <dgm:spPr/>
    </dgm:pt>
    <dgm:pt modelId="{08982944-1B8B-E44D-8FF1-991E2FB1412D}" type="pres">
      <dgm:prSet presAssocID="{20B43EDF-E151-544F-9BB1-C4F6E8C2019F}" presName="node" presStyleLbl="node1" presStyleIdx="2" presStyleCnt="3" custScaleX="102011">
        <dgm:presLayoutVars>
          <dgm:bulletEnabled val="1"/>
        </dgm:presLayoutVars>
      </dgm:prSet>
      <dgm:spPr/>
    </dgm:pt>
  </dgm:ptLst>
  <dgm:cxnLst>
    <dgm:cxn modelId="{37CBFE11-250D-2C49-9FB1-95B72D8DB6E6}" type="presOf" srcId="{85C0B153-926A-BB43-8D9B-AD983F9B5CE9}" destId="{C125E650-7A6A-6A4A-B526-EC0CF3DC8834}" srcOrd="0" destOrd="0" presId="urn:microsoft.com/office/officeart/2005/8/layout/process1"/>
    <dgm:cxn modelId="{8BE76C17-6263-B143-BC8C-59155493E65D}" type="presOf" srcId="{1CA17F72-9CEE-B346-8F13-6FA4552DA9F5}" destId="{08EB72CA-5FCD-A04A-9ABC-DF83241B0C47}" srcOrd="0" destOrd="0" presId="urn:microsoft.com/office/officeart/2005/8/layout/process1"/>
    <dgm:cxn modelId="{6AB39417-76BB-884D-A8E4-B131BD839626}" type="presOf" srcId="{2BD8325C-2DD0-C341-A031-F84A5580545D}" destId="{80D29E9F-E651-4F44-84BC-4C65BE44CFFF}" srcOrd="0" destOrd="0" presId="urn:microsoft.com/office/officeart/2005/8/layout/process1"/>
    <dgm:cxn modelId="{A7F0E418-49DB-9646-870A-F07E7B1E3A5C}" type="presOf" srcId="{013F7D47-B6E2-DE4E-93A7-D72F12CEBCA9}" destId="{7554BE8D-2CA0-D842-9BBF-AC8C3F46475F}" srcOrd="1" destOrd="0" presId="urn:microsoft.com/office/officeart/2005/8/layout/process1"/>
    <dgm:cxn modelId="{41B6273C-6F6B-0B4A-8AC2-910D1A8CA711}" type="presOf" srcId="{20B43EDF-E151-544F-9BB1-C4F6E8C2019F}" destId="{08982944-1B8B-E44D-8FF1-991E2FB1412D}" srcOrd="0" destOrd="0" presId="urn:microsoft.com/office/officeart/2005/8/layout/process1"/>
    <dgm:cxn modelId="{D1EA0246-6E08-F747-9677-28026C6BB090}" srcId="{85C0B153-926A-BB43-8D9B-AD983F9B5CE9}" destId="{20B43EDF-E151-544F-9BB1-C4F6E8C2019F}" srcOrd="2" destOrd="0" parTransId="{C50B09AE-5775-6C42-ACB2-A67CD8EDE2B6}" sibTransId="{F7DCD797-335C-D544-BD30-79E4906E9C37}"/>
    <dgm:cxn modelId="{43D0F784-E9A0-6240-80AD-716FECFC3AA0}" srcId="{85C0B153-926A-BB43-8D9B-AD983F9B5CE9}" destId="{D3E55525-B3AF-4A44-B575-A451D72F7BCA}" srcOrd="1" destOrd="0" parTransId="{AD5973C0-ABE1-3747-9D64-B6030A188A71}" sibTransId="{013F7D47-B6E2-DE4E-93A7-D72F12CEBCA9}"/>
    <dgm:cxn modelId="{EB6D4C8A-8E7D-7B42-84BB-789182AA9F90}" srcId="{85C0B153-926A-BB43-8D9B-AD983F9B5CE9}" destId="{2BD8325C-2DD0-C341-A031-F84A5580545D}" srcOrd="0" destOrd="0" parTransId="{DB277D6B-6D2F-FC44-8C12-A88EE07FA482}" sibTransId="{1CA17F72-9CEE-B346-8F13-6FA4552DA9F5}"/>
    <dgm:cxn modelId="{EB5C438F-DAF9-1C44-8631-BEDB9B6C9887}" type="presOf" srcId="{013F7D47-B6E2-DE4E-93A7-D72F12CEBCA9}" destId="{CFB1D9FA-9D68-C94F-9731-0A45E76361A0}" srcOrd="0" destOrd="0" presId="urn:microsoft.com/office/officeart/2005/8/layout/process1"/>
    <dgm:cxn modelId="{04BBE2B2-8962-D842-99F6-FFE57B600ADE}" type="presOf" srcId="{1CA17F72-9CEE-B346-8F13-6FA4552DA9F5}" destId="{AFDD5663-5294-0C44-8494-075B54D08182}" srcOrd="1" destOrd="0" presId="urn:microsoft.com/office/officeart/2005/8/layout/process1"/>
    <dgm:cxn modelId="{D5CCCECD-23A6-CC48-89CF-6A2D09DB076E}" type="presOf" srcId="{D3E55525-B3AF-4A44-B575-A451D72F7BCA}" destId="{0F3C1928-1E13-0441-866F-5EF0D15E62B8}" srcOrd="0" destOrd="0" presId="urn:microsoft.com/office/officeart/2005/8/layout/process1"/>
    <dgm:cxn modelId="{171E413A-20BA-0642-9DE2-3B025E094A13}" type="presParOf" srcId="{C125E650-7A6A-6A4A-B526-EC0CF3DC8834}" destId="{80D29E9F-E651-4F44-84BC-4C65BE44CFFF}" srcOrd="0" destOrd="0" presId="urn:microsoft.com/office/officeart/2005/8/layout/process1"/>
    <dgm:cxn modelId="{46C2FBAC-E89A-1044-A3D2-05A85B86B69F}" type="presParOf" srcId="{C125E650-7A6A-6A4A-B526-EC0CF3DC8834}" destId="{08EB72CA-5FCD-A04A-9ABC-DF83241B0C47}" srcOrd="1" destOrd="0" presId="urn:microsoft.com/office/officeart/2005/8/layout/process1"/>
    <dgm:cxn modelId="{1A6D13D0-3868-BF47-9E9D-61169265BB55}" type="presParOf" srcId="{08EB72CA-5FCD-A04A-9ABC-DF83241B0C47}" destId="{AFDD5663-5294-0C44-8494-075B54D08182}" srcOrd="0" destOrd="0" presId="urn:microsoft.com/office/officeart/2005/8/layout/process1"/>
    <dgm:cxn modelId="{DA3C458A-06BE-6C40-B643-10DFF030D969}" type="presParOf" srcId="{C125E650-7A6A-6A4A-B526-EC0CF3DC8834}" destId="{0F3C1928-1E13-0441-866F-5EF0D15E62B8}" srcOrd="2" destOrd="0" presId="urn:microsoft.com/office/officeart/2005/8/layout/process1"/>
    <dgm:cxn modelId="{42399BC5-1BC1-8543-B41E-9D7E4D177692}" type="presParOf" srcId="{C125E650-7A6A-6A4A-B526-EC0CF3DC8834}" destId="{CFB1D9FA-9D68-C94F-9731-0A45E76361A0}" srcOrd="3" destOrd="0" presId="urn:microsoft.com/office/officeart/2005/8/layout/process1"/>
    <dgm:cxn modelId="{9C59F9B4-380B-994C-B2E8-7BDAD07AEC48}" type="presParOf" srcId="{CFB1D9FA-9D68-C94F-9731-0A45E76361A0}" destId="{7554BE8D-2CA0-D842-9BBF-AC8C3F46475F}" srcOrd="0" destOrd="0" presId="urn:microsoft.com/office/officeart/2005/8/layout/process1"/>
    <dgm:cxn modelId="{A6540A40-F889-264F-8D71-970B8E23510A}" type="presParOf" srcId="{C125E650-7A6A-6A4A-B526-EC0CF3DC8834}" destId="{08982944-1B8B-E44D-8FF1-991E2FB1412D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C0B153-926A-BB43-8D9B-AD983F9B5CE9}" type="doc">
      <dgm:prSet loTypeId="urn:microsoft.com/office/officeart/2005/8/layout/process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D8325C-2DD0-C341-A031-F84A5580545D}">
      <dgm:prSet phldrT="[Text]" custT="1"/>
      <dgm:spPr>
        <a:xfrm>
          <a:off x="4597" y="0"/>
          <a:ext cx="969248" cy="572308"/>
        </a:xfr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 algn="ctr"/>
          <a:r>
            <a: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+mn-ea"/>
              <a:cs typeface="+mn-cs"/>
            </a:rPr>
            <a:t>Building the Model </a:t>
          </a:r>
        </a:p>
      </dgm:t>
    </dgm:pt>
    <dgm:pt modelId="{DB277D6B-6D2F-FC44-8C12-A88EE07FA482}" type="parTrans" cxnId="{EB6D4C8A-8E7D-7B42-84BB-789182AA9F90}">
      <dgm:prSet/>
      <dgm:spPr/>
      <dgm:t>
        <a:bodyPr/>
        <a:lstStyle/>
        <a:p>
          <a:pPr algn="ctr"/>
          <a:endParaRPr lang="en-US" sz="1100"/>
        </a:p>
      </dgm:t>
    </dgm:pt>
    <dgm:pt modelId="{1CA17F72-9CEE-B346-8F13-6FA4552DA9F5}" type="sibTrans" cxnId="{EB6D4C8A-8E7D-7B42-84BB-789182AA9F90}">
      <dgm:prSet custT="1"/>
      <dgm:spPr>
        <a:xfrm>
          <a:off x="1041947" y="137186"/>
          <a:ext cx="397881" cy="297935"/>
        </a:xfr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algn="ctr"/>
          <a:endParaRPr lang="en-US" sz="11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42ED82E5-DC70-3945-B588-4D4528D7C3DF}">
      <dgm:prSet custT="1"/>
      <dgm:spPr>
        <a:xfrm>
          <a:off x="1492374" y="0"/>
          <a:ext cx="1096444" cy="572308"/>
        </a:xfrm>
        <a:solidFill>
          <a:schemeClr val="bg1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sz="14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Training </a:t>
          </a:r>
        </a:p>
      </dgm:t>
    </dgm:pt>
    <dgm:pt modelId="{6107A751-E006-044A-8513-D22E14B100D8}" type="parTrans" cxnId="{4DD654FB-2821-3C48-8D09-315249D234B3}">
      <dgm:prSet/>
      <dgm:spPr/>
      <dgm:t>
        <a:bodyPr/>
        <a:lstStyle/>
        <a:p>
          <a:endParaRPr lang="en-US" sz="2400"/>
        </a:p>
      </dgm:t>
    </dgm:pt>
    <dgm:pt modelId="{DBD27999-F74F-EA4C-8A20-9D413DD26013}" type="sibTrans" cxnId="{4DD654FB-2821-3C48-8D09-315249D234B3}">
      <dgm:prSet custT="1"/>
      <dgm:spPr>
        <a:xfrm rot="10849259" flipH="1">
          <a:off x="2659525" y="160249"/>
          <a:ext cx="376938" cy="290340"/>
        </a:xfr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en-US" sz="16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F841C3B-EC34-FD48-BEE5-D08A8D44E6CE}">
      <dgm:prSet custT="1"/>
      <dgm:spPr>
        <a:xfrm>
          <a:off x="3141581" y="0"/>
          <a:ext cx="1355024" cy="572308"/>
        </a:xfr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sz="14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Validation</a:t>
          </a:r>
          <a:r>
            <a:rPr lang="en-US" sz="16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 </a:t>
          </a:r>
        </a:p>
      </dgm:t>
    </dgm:pt>
    <dgm:pt modelId="{81F0FAAC-8AB9-2C4E-8C71-A8C3AE76FF33}" type="parTrans" cxnId="{B071EE12-A396-0045-AC81-D37A3391B676}">
      <dgm:prSet/>
      <dgm:spPr/>
      <dgm:t>
        <a:bodyPr/>
        <a:lstStyle/>
        <a:p>
          <a:endParaRPr lang="en-US" sz="2400"/>
        </a:p>
      </dgm:t>
    </dgm:pt>
    <dgm:pt modelId="{E6055BBE-A7B8-5141-8AED-A9605772B7FE}" type="sibTrans" cxnId="{B071EE12-A396-0045-AC81-D37A3391B676}">
      <dgm:prSet custT="1"/>
      <dgm:spPr>
        <a:xfrm>
          <a:off x="4619933" y="148608"/>
          <a:ext cx="329460" cy="275090"/>
        </a:xfr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en-US" sz="18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B1E1CBAB-82B2-8C4C-B213-C18B972AF72D}">
      <dgm:prSet custT="1"/>
      <dgm:spPr>
        <a:xfrm>
          <a:off x="5055941" y="0"/>
          <a:ext cx="1096444" cy="572308"/>
        </a:xfr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sz="14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Testing </a:t>
          </a:r>
        </a:p>
      </dgm:t>
    </dgm:pt>
    <dgm:pt modelId="{01A71182-CFE5-5548-9E83-EC87593E705C}" type="parTrans" cxnId="{B2A8EB06-B7DC-014B-B941-36D2A80E3472}">
      <dgm:prSet/>
      <dgm:spPr/>
      <dgm:t>
        <a:bodyPr/>
        <a:lstStyle/>
        <a:p>
          <a:endParaRPr lang="en-US" sz="2400"/>
        </a:p>
      </dgm:t>
    </dgm:pt>
    <dgm:pt modelId="{4020D484-6FB3-2041-AFB3-253960342927}" type="sibTrans" cxnId="{B2A8EB06-B7DC-014B-B941-36D2A80E3472}">
      <dgm:prSet custAng="10750741" custFlipHor="1" custScaleX="24882" custScaleY="94523" custLinFactNeighborX="-81459" custLinFactNeighborY="-8554"/>
      <dgm:spPr/>
      <dgm:t>
        <a:bodyPr/>
        <a:lstStyle/>
        <a:p>
          <a:endParaRPr lang="en-US" sz="2400"/>
        </a:p>
      </dgm:t>
    </dgm:pt>
    <dgm:pt modelId="{C125E650-7A6A-6A4A-B526-EC0CF3DC8834}" type="pres">
      <dgm:prSet presAssocID="{85C0B153-926A-BB43-8D9B-AD983F9B5CE9}" presName="Name0" presStyleCnt="0">
        <dgm:presLayoutVars>
          <dgm:dir/>
          <dgm:resizeHandles val="exact"/>
        </dgm:presLayoutVars>
      </dgm:prSet>
      <dgm:spPr/>
    </dgm:pt>
    <dgm:pt modelId="{80D29E9F-E651-4F44-84BC-4C65BE44CFFF}" type="pres">
      <dgm:prSet presAssocID="{2BD8325C-2DD0-C341-A031-F84A5580545D}" presName="node" presStyleLbl="node1" presStyleIdx="0" presStyleCnt="4" custScaleX="71530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  <dgm:pt modelId="{08EB72CA-5FCD-A04A-9ABC-DF83241B0C47}" type="pres">
      <dgm:prSet presAssocID="{1CA17F72-9CEE-B346-8F13-6FA4552DA9F5}" presName="sibTrans" presStyleLbl="sibTrans2D1" presStyleIdx="0" presStyleCnt="3" custScaleX="144779" custScaleY="88659"/>
      <dgm:spPr>
        <a:prstGeom prst="rightArrow">
          <a:avLst>
            <a:gd name="adj1" fmla="val 60000"/>
            <a:gd name="adj2" fmla="val 50000"/>
          </a:avLst>
        </a:prstGeom>
      </dgm:spPr>
    </dgm:pt>
    <dgm:pt modelId="{AFDD5663-5294-0C44-8494-075B54D08182}" type="pres">
      <dgm:prSet presAssocID="{1CA17F72-9CEE-B346-8F13-6FA4552DA9F5}" presName="connectorText" presStyleLbl="sibTrans2D1" presStyleIdx="0" presStyleCnt="3"/>
      <dgm:spPr/>
    </dgm:pt>
    <dgm:pt modelId="{B9B64FFE-232E-B047-BD64-DC95102DEBD0}" type="pres">
      <dgm:prSet presAssocID="{42ED82E5-DC70-3945-B588-4D4528D7C3DF}" presName="node" presStyleLbl="node1" presStyleIdx="1" presStyleCnt="4" custScaleX="80917" custLinFactNeighborX="-5574" custLinFactNeighborY="6516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  <dgm:pt modelId="{E28EC317-C140-8B4A-B770-E8A31C5FE2A6}" type="pres">
      <dgm:prSet presAssocID="{DBD27999-F74F-EA4C-8A20-9D413DD26013}" presName="sibTrans" presStyleLbl="sibTrans2D1" presStyleIdx="1" presStyleCnt="3" custAng="10750741" custFlipHor="1" custScaleX="128664" custScaleY="86399" custLinFactNeighborX="-8703" custLinFactNeighborY="5733"/>
      <dgm:spPr>
        <a:prstGeom prst="rightArrow">
          <a:avLst>
            <a:gd name="adj1" fmla="val 60000"/>
            <a:gd name="adj2" fmla="val 50000"/>
          </a:avLst>
        </a:prstGeom>
      </dgm:spPr>
    </dgm:pt>
    <dgm:pt modelId="{937A7B4A-F713-944F-B516-DED768A3BECC}" type="pres">
      <dgm:prSet presAssocID="{DBD27999-F74F-EA4C-8A20-9D413DD26013}" presName="connectorText" presStyleLbl="sibTrans2D1" presStyleIdx="1" presStyleCnt="3"/>
      <dgm:spPr/>
    </dgm:pt>
    <dgm:pt modelId="{99D93172-ACA1-B842-AD36-D011A6CCD988}" type="pres">
      <dgm:prSet presAssocID="{9F841C3B-EC34-FD48-BEE5-D08A8D44E6CE}" presName="node" presStyleLbl="node1" presStyleIdx="2" presStyleCnt="4" custLinFactNeighborX="-2610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  <dgm:pt modelId="{01E6E254-F8E6-0641-B7C1-2E115541704C}" type="pres">
      <dgm:prSet presAssocID="{E6055BBE-A7B8-5141-8AED-A9605772B7FE}" presName="sibTrans" presStyleLbl="sibTrans2D1" presStyleIdx="2" presStyleCnt="3" custScaleX="132764" custScaleY="81861" custLinFactNeighborX="-5163" custLinFactNeighborY="5673"/>
      <dgm:spPr>
        <a:prstGeom prst="rightArrow">
          <a:avLst>
            <a:gd name="adj1" fmla="val 60000"/>
            <a:gd name="adj2" fmla="val 50000"/>
          </a:avLst>
        </a:prstGeom>
      </dgm:spPr>
    </dgm:pt>
    <dgm:pt modelId="{AFFFE0B5-58F1-5C41-A475-44B6A3B7500F}" type="pres">
      <dgm:prSet presAssocID="{E6055BBE-A7B8-5141-8AED-A9605772B7FE}" presName="connectorText" presStyleLbl="sibTrans2D1" presStyleIdx="2" presStyleCnt="3"/>
      <dgm:spPr/>
    </dgm:pt>
    <dgm:pt modelId="{53D14203-066F-4B44-B5E7-887C433BFADC}" type="pres">
      <dgm:prSet presAssocID="{B1E1CBAB-82B2-8C4C-B213-C18B972AF72D}" presName="node" presStyleLbl="node1" presStyleIdx="3" presStyleCnt="4" custScaleX="80917" custLinFactNeighborX="-18607" custLinFactNeighborY="333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</dgm:ptLst>
  <dgm:cxnLst>
    <dgm:cxn modelId="{7874CE02-2EAC-D74A-BDC1-EE79B8C88CC2}" type="presOf" srcId="{9F841C3B-EC34-FD48-BEE5-D08A8D44E6CE}" destId="{99D93172-ACA1-B842-AD36-D011A6CCD988}" srcOrd="0" destOrd="0" presId="urn:microsoft.com/office/officeart/2005/8/layout/process1"/>
    <dgm:cxn modelId="{B2A8EB06-B7DC-014B-B941-36D2A80E3472}" srcId="{85C0B153-926A-BB43-8D9B-AD983F9B5CE9}" destId="{B1E1CBAB-82B2-8C4C-B213-C18B972AF72D}" srcOrd="3" destOrd="0" parTransId="{01A71182-CFE5-5548-9E83-EC87593E705C}" sibTransId="{4020D484-6FB3-2041-AFB3-253960342927}"/>
    <dgm:cxn modelId="{B071EE12-A396-0045-AC81-D37A3391B676}" srcId="{85C0B153-926A-BB43-8D9B-AD983F9B5CE9}" destId="{9F841C3B-EC34-FD48-BEE5-D08A8D44E6CE}" srcOrd="2" destOrd="0" parTransId="{81F0FAAC-8AB9-2C4E-8C71-A8C3AE76FF33}" sibTransId="{E6055BBE-A7B8-5141-8AED-A9605772B7FE}"/>
    <dgm:cxn modelId="{4FFF141E-60A2-4046-804B-7F13239AD7F7}" type="presOf" srcId="{DBD27999-F74F-EA4C-8A20-9D413DD26013}" destId="{E28EC317-C140-8B4A-B770-E8A31C5FE2A6}" srcOrd="0" destOrd="0" presId="urn:microsoft.com/office/officeart/2005/8/layout/process1"/>
    <dgm:cxn modelId="{47FB9822-6DBE-7147-830F-FD600C49F6ED}" type="presOf" srcId="{1CA17F72-9CEE-B346-8F13-6FA4552DA9F5}" destId="{AFDD5663-5294-0C44-8494-075B54D08182}" srcOrd="1" destOrd="0" presId="urn:microsoft.com/office/officeart/2005/8/layout/process1"/>
    <dgm:cxn modelId="{9A5FAC26-337C-D74C-ABF5-60872959B6FB}" type="presOf" srcId="{E6055BBE-A7B8-5141-8AED-A9605772B7FE}" destId="{AFFFE0B5-58F1-5C41-A475-44B6A3B7500F}" srcOrd="1" destOrd="0" presId="urn:microsoft.com/office/officeart/2005/8/layout/process1"/>
    <dgm:cxn modelId="{BDA84D48-A697-E54F-AAB4-5B5CACB39651}" type="presOf" srcId="{E6055BBE-A7B8-5141-8AED-A9605772B7FE}" destId="{01E6E254-F8E6-0641-B7C1-2E115541704C}" srcOrd="0" destOrd="0" presId="urn:microsoft.com/office/officeart/2005/8/layout/process1"/>
    <dgm:cxn modelId="{8A36F74C-5841-0740-A383-DEB713842809}" type="presOf" srcId="{B1E1CBAB-82B2-8C4C-B213-C18B972AF72D}" destId="{53D14203-066F-4B44-B5E7-887C433BFADC}" srcOrd="0" destOrd="0" presId="urn:microsoft.com/office/officeart/2005/8/layout/process1"/>
    <dgm:cxn modelId="{210A1B76-9076-A742-953D-D22C05E28DEB}" type="presOf" srcId="{1CA17F72-9CEE-B346-8F13-6FA4552DA9F5}" destId="{08EB72CA-5FCD-A04A-9ABC-DF83241B0C47}" srcOrd="0" destOrd="0" presId="urn:microsoft.com/office/officeart/2005/8/layout/process1"/>
    <dgm:cxn modelId="{84CF7F7C-1022-2947-AE96-BE79DB627A29}" type="presOf" srcId="{42ED82E5-DC70-3945-B588-4D4528D7C3DF}" destId="{B9B64FFE-232E-B047-BD64-DC95102DEBD0}" srcOrd="0" destOrd="0" presId="urn:microsoft.com/office/officeart/2005/8/layout/process1"/>
    <dgm:cxn modelId="{EB6D4C8A-8E7D-7B42-84BB-789182AA9F90}" srcId="{85C0B153-926A-BB43-8D9B-AD983F9B5CE9}" destId="{2BD8325C-2DD0-C341-A031-F84A5580545D}" srcOrd="0" destOrd="0" parTransId="{DB277D6B-6D2F-FC44-8C12-A88EE07FA482}" sibTransId="{1CA17F72-9CEE-B346-8F13-6FA4552DA9F5}"/>
    <dgm:cxn modelId="{2E38B3A2-6C6D-2E4D-B233-B98829A91A0B}" type="presOf" srcId="{2BD8325C-2DD0-C341-A031-F84A5580545D}" destId="{80D29E9F-E651-4F44-84BC-4C65BE44CFFF}" srcOrd="0" destOrd="0" presId="urn:microsoft.com/office/officeart/2005/8/layout/process1"/>
    <dgm:cxn modelId="{0435ECA4-996E-7040-BB4F-4F35701766EC}" type="presOf" srcId="{85C0B153-926A-BB43-8D9B-AD983F9B5CE9}" destId="{C125E650-7A6A-6A4A-B526-EC0CF3DC8834}" srcOrd="0" destOrd="0" presId="urn:microsoft.com/office/officeart/2005/8/layout/process1"/>
    <dgm:cxn modelId="{9E1D74AE-4E7A-2C42-A121-82DFEC880C9E}" type="presOf" srcId="{DBD27999-F74F-EA4C-8A20-9D413DD26013}" destId="{937A7B4A-F713-944F-B516-DED768A3BECC}" srcOrd="1" destOrd="0" presId="urn:microsoft.com/office/officeart/2005/8/layout/process1"/>
    <dgm:cxn modelId="{4DD654FB-2821-3C48-8D09-315249D234B3}" srcId="{85C0B153-926A-BB43-8D9B-AD983F9B5CE9}" destId="{42ED82E5-DC70-3945-B588-4D4528D7C3DF}" srcOrd="1" destOrd="0" parTransId="{6107A751-E006-044A-8513-D22E14B100D8}" sibTransId="{DBD27999-F74F-EA4C-8A20-9D413DD26013}"/>
    <dgm:cxn modelId="{100271DE-FCC6-E743-847A-AE2286B2CFC8}" type="presParOf" srcId="{C125E650-7A6A-6A4A-B526-EC0CF3DC8834}" destId="{80D29E9F-E651-4F44-84BC-4C65BE44CFFF}" srcOrd="0" destOrd="0" presId="urn:microsoft.com/office/officeart/2005/8/layout/process1"/>
    <dgm:cxn modelId="{4F2B1E4E-1DDD-EA41-9BCD-225D50F128FA}" type="presParOf" srcId="{C125E650-7A6A-6A4A-B526-EC0CF3DC8834}" destId="{08EB72CA-5FCD-A04A-9ABC-DF83241B0C47}" srcOrd="1" destOrd="0" presId="urn:microsoft.com/office/officeart/2005/8/layout/process1"/>
    <dgm:cxn modelId="{A8AB5656-2D45-BA4B-ABEF-E921C93CC92E}" type="presParOf" srcId="{08EB72CA-5FCD-A04A-9ABC-DF83241B0C47}" destId="{AFDD5663-5294-0C44-8494-075B54D08182}" srcOrd="0" destOrd="0" presId="urn:microsoft.com/office/officeart/2005/8/layout/process1"/>
    <dgm:cxn modelId="{DD365B21-B9E3-8A41-8193-4A72D3E86605}" type="presParOf" srcId="{C125E650-7A6A-6A4A-B526-EC0CF3DC8834}" destId="{B9B64FFE-232E-B047-BD64-DC95102DEBD0}" srcOrd="2" destOrd="0" presId="urn:microsoft.com/office/officeart/2005/8/layout/process1"/>
    <dgm:cxn modelId="{7FA76671-DA62-B04E-9335-90D6CB11BD12}" type="presParOf" srcId="{C125E650-7A6A-6A4A-B526-EC0CF3DC8834}" destId="{E28EC317-C140-8B4A-B770-E8A31C5FE2A6}" srcOrd="3" destOrd="0" presId="urn:microsoft.com/office/officeart/2005/8/layout/process1"/>
    <dgm:cxn modelId="{28AE3C3C-858E-994B-9DA8-9CBF9A6BB9ED}" type="presParOf" srcId="{E28EC317-C140-8B4A-B770-E8A31C5FE2A6}" destId="{937A7B4A-F713-944F-B516-DED768A3BECC}" srcOrd="0" destOrd="0" presId="urn:microsoft.com/office/officeart/2005/8/layout/process1"/>
    <dgm:cxn modelId="{6E7AD798-9683-AA4E-8F0E-5C891BED3E07}" type="presParOf" srcId="{C125E650-7A6A-6A4A-B526-EC0CF3DC8834}" destId="{99D93172-ACA1-B842-AD36-D011A6CCD988}" srcOrd="4" destOrd="0" presId="urn:microsoft.com/office/officeart/2005/8/layout/process1"/>
    <dgm:cxn modelId="{41A4CC0E-3DB8-634A-A917-518D040CBE70}" type="presParOf" srcId="{C125E650-7A6A-6A4A-B526-EC0CF3DC8834}" destId="{01E6E254-F8E6-0641-B7C1-2E115541704C}" srcOrd="5" destOrd="0" presId="urn:microsoft.com/office/officeart/2005/8/layout/process1"/>
    <dgm:cxn modelId="{06761D80-20BB-8F45-9534-53E6EA2E593D}" type="presParOf" srcId="{01E6E254-F8E6-0641-B7C1-2E115541704C}" destId="{AFFFE0B5-58F1-5C41-A475-44B6A3B7500F}" srcOrd="0" destOrd="0" presId="urn:microsoft.com/office/officeart/2005/8/layout/process1"/>
    <dgm:cxn modelId="{6F2959E2-CCF5-074D-A703-A79F92406F95}" type="presParOf" srcId="{C125E650-7A6A-6A4A-B526-EC0CF3DC8834}" destId="{53D14203-066F-4B44-B5E7-887C433BFAD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F74BF-AC41-924C-8904-6225BF2F6523}">
      <dsp:nvSpPr>
        <dsp:cNvPr id="0" name=""/>
        <dsp:cNvSpPr/>
      </dsp:nvSpPr>
      <dsp:spPr>
        <a:xfrm>
          <a:off x="3863894" y="1855249"/>
          <a:ext cx="2024403" cy="1304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383"/>
              </a:lnTo>
              <a:lnTo>
                <a:pt x="2024403" y="968383"/>
              </a:lnTo>
              <a:lnTo>
                <a:pt x="2024403" y="13040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27F38-64D2-D145-9C37-1C772EF17BAD}">
      <dsp:nvSpPr>
        <dsp:cNvPr id="0" name=""/>
        <dsp:cNvSpPr/>
      </dsp:nvSpPr>
      <dsp:spPr>
        <a:xfrm>
          <a:off x="1856771" y="1855249"/>
          <a:ext cx="2007122" cy="1304090"/>
        </a:xfrm>
        <a:custGeom>
          <a:avLst/>
          <a:gdLst/>
          <a:ahLst/>
          <a:cxnLst/>
          <a:rect l="0" t="0" r="0" b="0"/>
          <a:pathLst>
            <a:path>
              <a:moveTo>
                <a:pt x="2007122" y="0"/>
              </a:moveTo>
              <a:lnTo>
                <a:pt x="2007122" y="968383"/>
              </a:lnTo>
              <a:lnTo>
                <a:pt x="0" y="968383"/>
              </a:lnTo>
              <a:lnTo>
                <a:pt x="0" y="13040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6622F-3FDC-374A-B9B6-FA94C4E60A16}">
      <dsp:nvSpPr>
        <dsp:cNvPr id="0" name=""/>
        <dsp:cNvSpPr/>
      </dsp:nvSpPr>
      <dsp:spPr>
        <a:xfrm>
          <a:off x="2265294" y="256649"/>
          <a:ext cx="3197200" cy="15986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Presentation Outline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265294" y="256649"/>
        <a:ext cx="3197200" cy="1598600"/>
      </dsp:txXfrm>
    </dsp:sp>
    <dsp:sp modelId="{DDF6D8D3-BD32-794F-9E9E-71634CC3F050}">
      <dsp:nvSpPr>
        <dsp:cNvPr id="0" name=""/>
        <dsp:cNvSpPr/>
      </dsp:nvSpPr>
      <dsp:spPr>
        <a:xfrm>
          <a:off x="5145" y="3159339"/>
          <a:ext cx="3703253" cy="15986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Overview of Solar Power Forecasting </a:t>
          </a:r>
        </a:p>
      </dsp:txBody>
      <dsp:txXfrm>
        <a:off x="5145" y="3159339"/>
        <a:ext cx="3703253" cy="1598600"/>
      </dsp:txXfrm>
    </dsp:sp>
    <dsp:sp modelId="{7E1A7E54-AD31-C74C-9BAB-1F97789182CF}">
      <dsp:nvSpPr>
        <dsp:cNvPr id="0" name=""/>
        <dsp:cNvSpPr/>
      </dsp:nvSpPr>
      <dsp:spPr>
        <a:xfrm>
          <a:off x="4118375" y="3159339"/>
          <a:ext cx="3539844" cy="15986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rPr>
            <a:t>Hourly Probabilistic Forecasting of Solar Power</a:t>
          </a:r>
        </a:p>
      </dsp:txBody>
      <dsp:txXfrm>
        <a:off x="4118375" y="3159339"/>
        <a:ext cx="3539844" cy="1598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29E9F-E651-4F44-84BC-4C65BE44CFFF}">
      <dsp:nvSpPr>
        <dsp:cNvPr id="0" name=""/>
        <dsp:cNvSpPr/>
      </dsp:nvSpPr>
      <dsp:spPr>
        <a:xfrm>
          <a:off x="32" y="108405"/>
          <a:ext cx="1018857" cy="72871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Set</a:t>
          </a:r>
        </a:p>
      </dsp:txBody>
      <dsp:txXfrm>
        <a:off x="21375" y="129748"/>
        <a:ext cx="976171" cy="686031"/>
      </dsp:txXfrm>
    </dsp:sp>
    <dsp:sp modelId="{08EB72CA-5FCD-A04A-9ABC-DF83241B0C47}">
      <dsp:nvSpPr>
        <dsp:cNvPr id="0" name=""/>
        <dsp:cNvSpPr/>
      </dsp:nvSpPr>
      <dsp:spPr>
        <a:xfrm>
          <a:off x="1140342" y="322162"/>
          <a:ext cx="257480" cy="3012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00B050"/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140342" y="382403"/>
        <a:ext cx="180236" cy="180721"/>
      </dsp:txXfrm>
    </dsp:sp>
    <dsp:sp modelId="{0F3C1928-1E13-0441-866F-5EF0D15E62B8}">
      <dsp:nvSpPr>
        <dsp:cNvPr id="0" name=""/>
        <dsp:cNvSpPr/>
      </dsp:nvSpPr>
      <dsp:spPr>
        <a:xfrm>
          <a:off x="1504701" y="108405"/>
          <a:ext cx="1204291" cy="72871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Learning Algorithm</a:t>
          </a:r>
        </a:p>
      </dsp:txBody>
      <dsp:txXfrm>
        <a:off x="1526044" y="129748"/>
        <a:ext cx="1161605" cy="686031"/>
      </dsp:txXfrm>
    </dsp:sp>
    <dsp:sp modelId="{CFB1D9FA-9D68-C94F-9731-0A45E76361A0}">
      <dsp:nvSpPr>
        <dsp:cNvPr id="0" name=""/>
        <dsp:cNvSpPr/>
      </dsp:nvSpPr>
      <dsp:spPr>
        <a:xfrm>
          <a:off x="2830446" y="322162"/>
          <a:ext cx="257480" cy="3012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00B050"/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830446" y="382403"/>
        <a:ext cx="180236" cy="180721"/>
      </dsp:txXfrm>
    </dsp:sp>
    <dsp:sp modelId="{08982944-1B8B-E44D-8FF1-991E2FB1412D}">
      <dsp:nvSpPr>
        <dsp:cNvPr id="0" name=""/>
        <dsp:cNvSpPr/>
      </dsp:nvSpPr>
      <dsp:spPr>
        <a:xfrm>
          <a:off x="3194805" y="108405"/>
          <a:ext cx="1238954" cy="72871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Solar Power Forecast</a:t>
          </a:r>
        </a:p>
      </dsp:txBody>
      <dsp:txXfrm>
        <a:off x="3216148" y="129748"/>
        <a:ext cx="1196268" cy="686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29E9F-E651-4F44-84BC-4C65BE44CFFF}">
      <dsp:nvSpPr>
        <dsp:cNvPr id="0" name=""/>
        <dsp:cNvSpPr/>
      </dsp:nvSpPr>
      <dsp:spPr>
        <a:xfrm>
          <a:off x="1594" y="0"/>
          <a:ext cx="970196" cy="572308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+mn-ea"/>
              <a:cs typeface="+mn-cs"/>
            </a:rPr>
            <a:t>Building the Model </a:t>
          </a:r>
        </a:p>
      </dsp:txBody>
      <dsp:txXfrm>
        <a:off x="18356" y="16762"/>
        <a:ext cx="936672" cy="538784"/>
      </dsp:txXfrm>
    </dsp:sp>
    <dsp:sp modelId="{08EB72CA-5FCD-A04A-9ABC-DF83241B0C47}">
      <dsp:nvSpPr>
        <dsp:cNvPr id="0" name=""/>
        <dsp:cNvSpPr/>
      </dsp:nvSpPr>
      <dsp:spPr>
        <a:xfrm>
          <a:off x="1039958" y="137040"/>
          <a:ext cx="398270" cy="2982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1039958" y="196685"/>
        <a:ext cx="308802" cy="178936"/>
      </dsp:txXfrm>
    </dsp:sp>
    <dsp:sp modelId="{B9B64FFE-232E-B047-BD64-DC95102DEBD0}">
      <dsp:nvSpPr>
        <dsp:cNvPr id="0" name=""/>
        <dsp:cNvSpPr/>
      </dsp:nvSpPr>
      <dsp:spPr>
        <a:xfrm>
          <a:off x="1490826" y="0"/>
          <a:ext cx="1097516" cy="57230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Training </a:t>
          </a:r>
        </a:p>
      </dsp:txBody>
      <dsp:txXfrm>
        <a:off x="1507588" y="16762"/>
        <a:ext cx="1063992" cy="538784"/>
      </dsp:txXfrm>
    </dsp:sp>
    <dsp:sp modelId="{E28EC317-C140-8B4A-B770-E8A31C5FE2A6}">
      <dsp:nvSpPr>
        <dsp:cNvPr id="0" name=""/>
        <dsp:cNvSpPr/>
      </dsp:nvSpPr>
      <dsp:spPr>
        <a:xfrm rot="10849259" flipH="1">
          <a:off x="2659383" y="160126"/>
          <a:ext cx="378722" cy="2906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659387" y="217626"/>
        <a:ext cx="291535" cy="174374"/>
      </dsp:txXfrm>
    </dsp:sp>
    <dsp:sp modelId="{99D93172-ACA1-B842-AD36-D011A6CCD988}">
      <dsp:nvSpPr>
        <dsp:cNvPr id="0" name=""/>
        <dsp:cNvSpPr/>
      </dsp:nvSpPr>
      <dsp:spPr>
        <a:xfrm>
          <a:off x="3143720" y="0"/>
          <a:ext cx="1356348" cy="572308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Validation</a:t>
          </a:r>
          <a:r>
            <a:rPr lang="en-US" sz="16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 </a:t>
          </a:r>
        </a:p>
      </dsp:txBody>
      <dsp:txXfrm>
        <a:off x="3160482" y="16762"/>
        <a:ext cx="1322824" cy="538784"/>
      </dsp:txXfrm>
    </dsp:sp>
    <dsp:sp modelId="{01E6E254-F8E6-0641-B7C1-2E115541704C}">
      <dsp:nvSpPr>
        <dsp:cNvPr id="0" name=""/>
        <dsp:cNvSpPr/>
      </dsp:nvSpPr>
      <dsp:spPr>
        <a:xfrm>
          <a:off x="4564874" y="167556"/>
          <a:ext cx="335758" cy="275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564874" y="222628"/>
        <a:ext cx="253150" cy="165215"/>
      </dsp:txXfrm>
    </dsp:sp>
    <dsp:sp modelId="{53D14203-066F-4B44-B5E7-887C433BFADC}">
      <dsp:nvSpPr>
        <dsp:cNvPr id="0" name=""/>
        <dsp:cNvSpPr/>
      </dsp:nvSpPr>
      <dsp:spPr>
        <a:xfrm>
          <a:off x="4977237" y="0"/>
          <a:ext cx="1097516" cy="572308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Testing </a:t>
          </a:r>
        </a:p>
      </dsp:txBody>
      <dsp:txXfrm>
        <a:off x="4993999" y="16762"/>
        <a:ext cx="1063992" cy="538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FE21F-66B3-45E2-BDB1-E16761FD82B6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05938-FF54-46A2-8DBC-F0F59302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6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33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28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7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0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3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D7584-1412-4180-9907-B71B8D98F6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37" y="5912754"/>
            <a:ext cx="1290305" cy="931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347320-5E98-4BFB-BFE5-67EC5755A2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5888736"/>
            <a:ext cx="963444" cy="9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2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4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8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1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F5DD-F2C8-4ED7-902A-D0992DF1BD18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36744-7913-425C-AD6A-5A537134573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15389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3A15D1-521F-4850-8945-E1F13949F912}"/>
              </a:ext>
            </a:extLst>
          </p:cNvPr>
          <p:cNvSpPr/>
          <p:nvPr userDrawn="1"/>
        </p:nvSpPr>
        <p:spPr>
          <a:xfrm>
            <a:off x="1128889" y="6565221"/>
            <a:ext cx="9568375" cy="284673"/>
          </a:xfrm>
          <a:prstGeom prst="rect">
            <a:avLst/>
          </a:prstGeom>
          <a:solidFill>
            <a:srgbClr val="002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21B101D-2FFE-4AE4-ABDA-447AB11F7F7A}"/>
              </a:ext>
            </a:extLst>
          </p:cNvPr>
          <p:cNvSpPr/>
          <p:nvPr userDrawn="1"/>
        </p:nvSpPr>
        <p:spPr>
          <a:xfrm rot="10800000">
            <a:off x="10334479" y="6555124"/>
            <a:ext cx="392723" cy="30287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9566F7-063C-4A7D-ABC5-13D7058A0B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29971" r="6747" b="30169"/>
          <a:stretch/>
        </p:blipFill>
        <p:spPr>
          <a:xfrm>
            <a:off x="2087303" y="6577374"/>
            <a:ext cx="1647645" cy="2652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F38E8F-447A-46B2-8889-7477F84242B0}"/>
              </a:ext>
            </a:extLst>
          </p:cNvPr>
          <p:cNvSpPr txBox="1"/>
          <p:nvPr userDrawn="1"/>
        </p:nvSpPr>
        <p:spPr>
          <a:xfrm>
            <a:off x="4229717" y="6564268"/>
            <a:ext cx="5063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17-19 September 2017 - 49</a:t>
            </a:r>
            <a:r>
              <a:rPr lang="en-US" sz="1100" baseline="30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North American Power Symposium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C434A4-A978-4917-8BBA-7350838B9E72}"/>
              </a:ext>
            </a:extLst>
          </p:cNvPr>
          <p:cNvSpPr/>
          <p:nvPr userDrawn="1"/>
        </p:nvSpPr>
        <p:spPr>
          <a:xfrm>
            <a:off x="0" y="51756"/>
            <a:ext cx="10351699" cy="189784"/>
          </a:xfrm>
          <a:prstGeom prst="rect">
            <a:avLst/>
          </a:prstGeom>
          <a:solidFill>
            <a:srgbClr val="002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48A57A7A-4BEE-4938-AA0D-779159C1E873}"/>
              </a:ext>
            </a:extLst>
          </p:cNvPr>
          <p:cNvSpPr/>
          <p:nvPr userDrawn="1"/>
        </p:nvSpPr>
        <p:spPr>
          <a:xfrm rot="16200000">
            <a:off x="10142294" y="35987"/>
            <a:ext cx="191647" cy="21946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C75BAC5-7771-4F44-8DA5-3CE05B0E3493}"/>
              </a:ext>
            </a:extLst>
          </p:cNvPr>
          <p:cNvSpPr/>
          <p:nvPr userDrawn="1"/>
        </p:nvSpPr>
        <p:spPr>
          <a:xfrm rot="5400000">
            <a:off x="1062914" y="6536836"/>
            <a:ext cx="392722" cy="30287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8731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png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buella@uncc.edu" TargetMode="External"/><Relationship Id="rId5" Type="http://schemas.openxmlformats.org/officeDocument/2006/relationships/image" Target="../media/image30.jpg"/><Relationship Id="rId4" Type="http://schemas.openxmlformats.org/officeDocument/2006/relationships/hyperlink" Target="http://epic.uncc.ed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mwf.int/" TargetMode="External"/><Relationship Id="rId2" Type="http://schemas.openxmlformats.org/officeDocument/2006/relationships/hyperlink" Target="https://crowdanalytix.com/contests/global-energy-forecasting-competition-2014-probabilistic-solar-power-forecas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62D643-2E1E-4702-9533-2A308EB69B38}"/>
              </a:ext>
            </a:extLst>
          </p:cNvPr>
          <p:cNvSpPr/>
          <p:nvPr/>
        </p:nvSpPr>
        <p:spPr>
          <a:xfrm>
            <a:off x="2124192" y="518817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/>
                <a:cs typeface="Times New Roman"/>
              </a:rPr>
              <a:t>Hourly Probabilistic Solar Power Forecasts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6B3E11-55B1-4711-ABD4-50F970BB0B46}"/>
              </a:ext>
            </a:extLst>
          </p:cNvPr>
          <p:cNvSpPr/>
          <p:nvPr/>
        </p:nvSpPr>
        <p:spPr>
          <a:xfrm>
            <a:off x="3563419" y="3691001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Production and Infrastructure Center </a:t>
            </a:r>
          </a:p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</a:t>
            </a:r>
          </a:p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North Carolina at Charlotte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7B1D9-ABF3-43AB-9BCE-21568DCB3089}"/>
              </a:ext>
            </a:extLst>
          </p:cNvPr>
          <p:cNvSpPr txBox="1"/>
          <p:nvPr/>
        </p:nvSpPr>
        <p:spPr>
          <a:xfrm>
            <a:off x="4640424" y="1658632"/>
            <a:ext cx="28751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Abuella</a:t>
            </a:r>
          </a:p>
          <a:p>
            <a:pPr algn="ctr">
              <a:lnSpc>
                <a:spcPct val="110000"/>
              </a:lnSpc>
            </a:pPr>
            <a:r>
              <a:rPr lang="en-US" sz="2000" dirty="0">
                <a:latin typeface="Times New Roman"/>
                <a:cs typeface="Times New Roman"/>
              </a:rPr>
              <a:t>Prof. Badrul Chowdhury</a:t>
            </a:r>
          </a:p>
        </p:txBody>
      </p:sp>
      <p:pic>
        <p:nvPicPr>
          <p:cNvPr id="7" name="Picture 6" descr="engineering">
            <a:extLst>
              <a:ext uri="{FF2B5EF4-FFF2-40B4-BE49-F238E27FC236}">
                <a16:creationId xmlns:a16="http://schemas.microsoft.com/office/drawing/2014/main" id="{B72D6D75-A9B3-411A-83C9-20DE5B5C927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365" y="4614332"/>
            <a:ext cx="4707255" cy="11690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96B09A-347D-4E05-BD9B-038355DE254E}"/>
              </a:ext>
            </a:extLst>
          </p:cNvPr>
          <p:cNvSpPr/>
          <p:nvPr/>
        </p:nvSpPr>
        <p:spPr>
          <a:xfrm>
            <a:off x="5154881" y="5908036"/>
            <a:ext cx="2168222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b="1" dirty="0">
                <a:latin typeface="Times New Roman"/>
                <a:cs typeface="Times New Roman"/>
              </a:rPr>
              <a:t>September  18,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89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DE70E3-79AF-4CDA-A072-69B3137DC330}"/>
              </a:ext>
            </a:extLst>
          </p:cNvPr>
          <p:cNvGraphicFramePr>
            <a:graphicFrameLocks noGrp="1"/>
          </p:cNvGraphicFramePr>
          <p:nvPr/>
        </p:nvGraphicFramePr>
        <p:xfrm>
          <a:off x="2618625" y="2567527"/>
          <a:ext cx="831515" cy="1349218"/>
        </p:xfrm>
        <a:graphic>
          <a:graphicData uri="http://schemas.openxmlformats.org/drawingml/2006/table">
            <a:tbl>
              <a:tblPr/>
              <a:tblGrid>
                <a:gridCol w="23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Day 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Month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June</a:t>
                      </a:r>
                    </a:p>
                  </a:txBody>
                  <a:tcPr marL="7144" marR="7144" marT="7144" marB="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July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April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   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00:00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   </a:t>
                      </a:r>
                    </a:p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    23:00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225D52-ABCA-4E95-906A-1D84A4292FC0}"/>
              </a:ext>
            </a:extLst>
          </p:cNvPr>
          <p:cNvGraphicFramePr>
            <a:graphicFrameLocks noGrp="1"/>
          </p:cNvGraphicFramePr>
          <p:nvPr/>
        </p:nvGraphicFramePr>
        <p:xfrm>
          <a:off x="3451992" y="2567527"/>
          <a:ext cx="650870" cy="1349218"/>
        </p:xfrm>
        <a:graphic>
          <a:graphicData uri="http://schemas.openxmlformats.org/drawingml/2006/table">
            <a:tbl>
              <a:tblPr/>
              <a:tblGrid>
                <a:gridCol w="29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Weather Data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0C3612-502C-4197-B5B8-F7614C124324}"/>
              </a:ext>
            </a:extLst>
          </p:cNvPr>
          <p:cNvGraphicFramePr>
            <a:graphicFrameLocks noGrp="1"/>
          </p:cNvGraphicFramePr>
          <p:nvPr/>
        </p:nvGraphicFramePr>
        <p:xfrm>
          <a:off x="4150760" y="2562852"/>
          <a:ext cx="480941" cy="1338085"/>
        </p:xfrm>
        <a:graphic>
          <a:graphicData uri="http://schemas.openxmlformats.org/drawingml/2006/table">
            <a:tbl>
              <a:tblPr/>
              <a:tblGrid>
                <a:gridCol w="31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PV Power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(Past</a:t>
                      </a:r>
                      <a:r>
                        <a:rPr 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Observations)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05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Forecasts</a:t>
                      </a:r>
                    </a:p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(Model’s Outcomes)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AA5F-8149-413B-AF92-DF4772EEC75E}"/>
              </a:ext>
            </a:extLst>
          </p:cNvPr>
          <p:cNvSpPr txBox="1"/>
          <p:nvPr/>
        </p:nvSpPr>
        <p:spPr>
          <a:xfrm>
            <a:off x="4626456" y="3491196"/>
            <a:ext cx="444352" cy="1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19" dirty="0">
                <a:latin typeface="Times New Roman"/>
                <a:cs typeface="Times New Roman"/>
                <a:sym typeface="Wingdings"/>
              </a:rPr>
              <a:t>a</a:t>
            </a:r>
            <a:r>
              <a:rPr lang="en-US" sz="619" dirty="0">
                <a:latin typeface="Times New Roman"/>
                <a:cs typeface="Times New Roman"/>
              </a:rPr>
              <a:t>t 00:00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12A9C6-C90A-4602-87AF-BBE001915868}"/>
              </a:ext>
            </a:extLst>
          </p:cNvPr>
          <p:cNvGraphicFramePr>
            <a:graphicFrameLocks noGrp="1"/>
          </p:cNvGraphicFramePr>
          <p:nvPr/>
        </p:nvGraphicFramePr>
        <p:xfrm>
          <a:off x="6013087" y="2545417"/>
          <a:ext cx="710689" cy="1357652"/>
        </p:xfrm>
        <a:graphic>
          <a:graphicData uri="http://schemas.openxmlformats.org/drawingml/2006/table">
            <a:tbl>
              <a:tblPr/>
              <a:tblGrid>
                <a:gridCol w="246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Day 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Month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June</a:t>
                      </a:r>
                    </a:p>
                  </a:txBody>
                  <a:tcPr marL="7144" marR="7144" marT="7144" marB="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July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April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    00:00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   </a:t>
                      </a:r>
                    </a:p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    23:00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747ACC-0DD4-4F98-93E0-46DA49A4D645}"/>
              </a:ext>
            </a:extLst>
          </p:cNvPr>
          <p:cNvGraphicFramePr>
            <a:graphicFrameLocks noGrp="1"/>
          </p:cNvGraphicFramePr>
          <p:nvPr/>
        </p:nvGraphicFramePr>
        <p:xfrm>
          <a:off x="6723774" y="2545417"/>
          <a:ext cx="650870" cy="1357652"/>
        </p:xfrm>
        <a:graphic>
          <a:graphicData uri="http://schemas.openxmlformats.org/drawingml/2006/table">
            <a:tbl>
              <a:tblPr/>
              <a:tblGrid>
                <a:gridCol w="29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Weather Data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038236-9280-4255-ABF6-9E4EC02CB16E}"/>
              </a:ext>
            </a:extLst>
          </p:cNvPr>
          <p:cNvGraphicFramePr>
            <a:graphicFrameLocks noGrp="1"/>
          </p:cNvGraphicFramePr>
          <p:nvPr/>
        </p:nvGraphicFramePr>
        <p:xfrm>
          <a:off x="7374643" y="2545417"/>
          <a:ext cx="979622" cy="1363506"/>
        </p:xfrm>
        <a:graphic>
          <a:graphicData uri="http://schemas.openxmlformats.org/drawingml/2006/table">
            <a:tbl>
              <a:tblPr/>
              <a:tblGrid>
                <a:gridCol w="2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87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Models’ Outcomes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382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Forecasts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rgbClr val="CCFFCC"/>
                      </a:fgClr>
                      <a:bgClr>
                        <a:prstClr val="white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rgbClr val="CCFFCC"/>
                      </a:fgClr>
                      <a:bgClr>
                        <a:prstClr val="white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8F7A27-B8E2-437B-A6E8-759A57B66EBF}"/>
              </a:ext>
            </a:extLst>
          </p:cNvPr>
          <p:cNvGraphicFramePr>
            <a:graphicFrameLocks noGrp="1"/>
          </p:cNvGraphicFramePr>
          <p:nvPr/>
        </p:nvGraphicFramePr>
        <p:xfrm>
          <a:off x="8403044" y="2535883"/>
          <a:ext cx="536262" cy="1361806"/>
        </p:xfrm>
        <a:graphic>
          <a:graphicData uri="http://schemas.openxmlformats.org/drawingml/2006/table">
            <a:tbl>
              <a:tblPr/>
              <a:tblGrid>
                <a:gridCol w="34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PV Power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(Past</a:t>
                      </a:r>
                      <a:r>
                        <a:rPr 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Observations)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11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Combined Forecasts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iagBrick">
                      <a:fgClr>
                        <a:schemeClr val="tx2">
                          <a:lumMod val="20000"/>
                          <a:lumOff val="80000"/>
                        </a:schemeClr>
                      </a:fgClr>
                      <a:bgClr>
                        <a:prstClr val="white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FBCF580-5C1C-453C-884E-410D148B75E7}"/>
              </a:ext>
            </a:extLst>
          </p:cNvPr>
          <p:cNvSpPr txBox="1"/>
          <p:nvPr/>
        </p:nvSpPr>
        <p:spPr>
          <a:xfrm>
            <a:off x="3588914" y="3949014"/>
            <a:ext cx="377026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BAADC4-F7A7-4AF3-9386-0E0C8CD22515}"/>
              </a:ext>
            </a:extLst>
          </p:cNvPr>
          <p:cNvSpPr txBox="1"/>
          <p:nvPr/>
        </p:nvSpPr>
        <p:spPr>
          <a:xfrm>
            <a:off x="7171993" y="3939835"/>
            <a:ext cx="386644" cy="30008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14E358-D6AD-42D4-8FB4-73A811C35CD0}"/>
              </a:ext>
            </a:extLst>
          </p:cNvPr>
          <p:cNvSpPr/>
          <p:nvPr/>
        </p:nvSpPr>
        <p:spPr>
          <a:xfrm>
            <a:off x="5013081" y="1953463"/>
            <a:ext cx="5304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 model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day-ahead Forecasts from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MLR, ANN and SVR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B3DEF-6A94-47A3-936D-2C8CC3FADF0E}"/>
              </a:ext>
            </a:extLst>
          </p:cNvPr>
          <p:cNvSpPr/>
          <p:nvPr/>
        </p:nvSpPr>
        <p:spPr>
          <a:xfrm>
            <a:off x="6187355" y="4249097"/>
            <a:ext cx="2265992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by Radom Forest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F3E945-3C05-4296-920F-7F9E8598BFD6}"/>
              </a:ext>
            </a:extLst>
          </p:cNvPr>
          <p:cNvSpPr/>
          <p:nvPr/>
        </p:nvSpPr>
        <p:spPr>
          <a:xfrm>
            <a:off x="2456136" y="4295003"/>
            <a:ext cx="301960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Producing Different Models’ Outcomes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4DE794-5083-4664-AEA4-DA0FDA981802}"/>
              </a:ext>
            </a:extLst>
          </p:cNvPr>
          <p:cNvGrpSpPr/>
          <p:nvPr/>
        </p:nvGrpSpPr>
        <p:grpSpPr>
          <a:xfrm>
            <a:off x="4631703" y="2309436"/>
            <a:ext cx="3033675" cy="1529449"/>
            <a:chOff x="2365420" y="1289950"/>
            <a:chExt cx="3033675" cy="1529449"/>
          </a:xfrm>
        </p:grpSpPr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4DD27141-837B-49ED-BD4B-A1990548FEFC}"/>
                </a:ext>
              </a:extLst>
            </p:cNvPr>
            <p:cNvSpPr/>
            <p:nvPr/>
          </p:nvSpPr>
          <p:spPr>
            <a:xfrm flipV="1">
              <a:off x="2804526" y="1289950"/>
              <a:ext cx="2594569" cy="212593"/>
            </a:xfrm>
            <a:prstGeom prst="bentUpArrow">
              <a:avLst>
                <a:gd name="adj1" fmla="val 25000"/>
                <a:gd name="adj2" fmla="val 39663"/>
                <a:gd name="adj3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rrow: Bent-Up 18">
              <a:extLst>
                <a:ext uri="{FF2B5EF4-FFF2-40B4-BE49-F238E27FC236}">
                  <a16:creationId xmlns:a16="http://schemas.microsoft.com/office/drawing/2014/main" id="{247D79EB-8F42-4D51-91C6-75D8A8F49933}"/>
                </a:ext>
              </a:extLst>
            </p:cNvPr>
            <p:cNvSpPr/>
            <p:nvPr/>
          </p:nvSpPr>
          <p:spPr>
            <a:xfrm rot="5400000" flipV="1">
              <a:off x="1845471" y="1823755"/>
              <a:ext cx="1515593" cy="475695"/>
            </a:xfrm>
            <a:prstGeom prst="bentUpArrow">
              <a:avLst>
                <a:gd name="adj1" fmla="val 7913"/>
                <a:gd name="adj2" fmla="val 9160"/>
                <a:gd name="adj3" fmla="val 0"/>
              </a:avLst>
            </a:prstGeom>
            <a:ln w="12700" cap="rnd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09F798A-9418-4E45-97DE-0A163BF37E48}"/>
              </a:ext>
            </a:extLst>
          </p:cNvPr>
          <p:cNvSpPr/>
          <p:nvPr/>
        </p:nvSpPr>
        <p:spPr>
          <a:xfrm>
            <a:off x="2399020" y="4784934"/>
            <a:ext cx="705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Schematic diagram of producing and ensemble different models’ outcomes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38405425-6035-41A9-835A-0F1D5C6B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5B9B837-27E3-4D25-8A0A-937940DCAD1C}"/>
              </a:ext>
            </a:extLst>
          </p:cNvPr>
          <p:cNvSpPr txBox="1">
            <a:spLocks/>
          </p:cNvSpPr>
          <p:nvPr/>
        </p:nvSpPr>
        <p:spPr>
          <a:xfrm>
            <a:off x="3902962" y="350529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</a:rPr>
              <a:t>Ensemble Forecasts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DD4D74-BCAC-45FB-B4D2-C893216E4F40}"/>
                  </a:ext>
                </a:extLst>
              </p:cNvPr>
              <p:cNvSpPr/>
              <p:nvPr/>
            </p:nvSpPr>
            <p:spPr>
              <a:xfrm>
                <a:off x="1642765" y="5810318"/>
                <a:ext cx="4920193" cy="36933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𝑃𝑒𝑟𝑠𝑖𝑠𝑡𝑒𝑛𝑐𝑒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𝑜𝑑𝑒𝑙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h𝑜𝑟𝑖𝑧𝑜𝑛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DD4D74-BCAC-45FB-B4D2-C893216E4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65" y="5810318"/>
                <a:ext cx="4920193" cy="369332"/>
              </a:xfrm>
              <a:prstGeom prst="rect">
                <a:avLst/>
              </a:prstGeom>
              <a:blipFill>
                <a:blip r:embed="rId2"/>
                <a:stretch>
                  <a:fillRect t="-114286" r="-9753" b="-176190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90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random forest tre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7" t="38388" r="3673" b="6365"/>
          <a:stretch/>
        </p:blipFill>
        <p:spPr bwMode="auto">
          <a:xfrm>
            <a:off x="1644578" y="1399736"/>
            <a:ext cx="4009154" cy="184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948099" y="3892406"/>
                <a:ext cx="3591884" cy="87120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Ref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.]   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99" y="3892406"/>
                <a:ext cx="3591884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644579" y="4920186"/>
            <a:ext cx="889540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tree of the random forest is trained with random samples (random input dataset).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forecasting process (test) the trees give different forecasts, which can be then used for quantifying the uncertainty of the average output and producing the probabilistic forecasts.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0279" y="3860780"/>
            <a:ext cx="5303520" cy="96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of a given point x of the response variable is then obtained by averaging the individual trees outputs:</a:t>
            </a:r>
          </a:p>
        </p:txBody>
      </p:sp>
      <p:sp>
        <p:nvSpPr>
          <p:cNvPr id="2" name="Rectangle 1"/>
          <p:cNvSpPr/>
          <p:nvPr/>
        </p:nvSpPr>
        <p:spPr>
          <a:xfrm>
            <a:off x="1644579" y="6177283"/>
            <a:ext cx="8895405" cy="40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738" indent="-566738">
              <a:lnSpc>
                <a:spcPts val="1200"/>
              </a:lnSpc>
              <a:spcAft>
                <a:spcPts val="2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 Hastie, R.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Tibshirani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Friedman, and others, 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 of statistical learning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 Edition. Springer-Verlag New York, 2009.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0280" y="3328836"/>
            <a:ext cx="4728121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fact, tree splitting is not simple as it seems, </a:t>
            </a:r>
          </a:p>
          <a:p>
            <a:pPr indent="128270">
              <a:lnSpc>
                <a:spcPct val="105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since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comes with dimensions up to 20 dimensions.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C624E5-E7D3-45B1-95CE-E6D8C1B320DF}"/>
              </a:ext>
            </a:extLst>
          </p:cNvPr>
          <p:cNvSpPr/>
          <p:nvPr/>
        </p:nvSpPr>
        <p:spPr>
          <a:xfrm>
            <a:off x="4943988" y="358814"/>
            <a:ext cx="2671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Forecasts</a:t>
            </a:r>
            <a:endParaRPr lang="en-US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5C8C52-C710-4033-A395-7FAB672348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23" t="5434" r="8333"/>
          <a:stretch/>
        </p:blipFill>
        <p:spPr>
          <a:xfrm>
            <a:off x="6081068" y="1502920"/>
            <a:ext cx="4586932" cy="216981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524CECB-AA8E-47FE-9421-05C1B61238DC}"/>
              </a:ext>
            </a:extLst>
          </p:cNvPr>
          <p:cNvSpPr/>
          <p:nvPr/>
        </p:nvSpPr>
        <p:spPr>
          <a:xfrm>
            <a:off x="1547635" y="948627"/>
            <a:ext cx="5117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Ensemble-based probabilistic forecasts method: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7E23F44-BEA0-40FF-840F-C951638F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53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>
          <a:xfrm>
            <a:off x="1524000" y="922550"/>
            <a:ext cx="4057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Analog Ensemble (</a:t>
            </a:r>
            <a:r>
              <a:rPr lang="en-US" b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AnEn</a:t>
            </a:r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method: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6058369"/>
            <a:ext cx="9241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Alessandrini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Monache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Sperati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G.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Cervone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“An analog ensemble for short-term probabilistic solar power forecast,” Appl. Energy, vol. 157, pp. 95–110, 2015.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A3475E-6667-4639-B7E4-94BAF55E10E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"/>
          <a:stretch/>
        </p:blipFill>
        <p:spPr bwMode="auto">
          <a:xfrm>
            <a:off x="1752601" y="1418213"/>
            <a:ext cx="8722969" cy="31863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4CD0AB-A363-4089-8CF7-98E35A22B5F9}"/>
              </a:ext>
            </a:extLst>
          </p:cNvPr>
          <p:cNvSpPr/>
          <p:nvPr/>
        </p:nvSpPr>
        <p:spPr>
          <a:xfrm>
            <a:off x="4943988" y="358814"/>
            <a:ext cx="2671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Forecasts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2">
                <a:extLst>
                  <a:ext uri="{FF2B5EF4-FFF2-40B4-BE49-F238E27FC236}">
                    <a16:creationId xmlns:a16="http://schemas.microsoft.com/office/drawing/2014/main" id="{49AC9179-2531-42F0-9F87-676D45C78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2570" y="4874416"/>
                <a:ext cx="6003096" cy="1039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Low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Given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𝐻𝑟</m:t>
                        </m:r>
                      </m:sup>
                    </m:sSubSup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denotes the given point forecast at an hour </a:t>
                </a:r>
                <a:r>
                  <a:rPr lang="en-US" altLang="en-US" sz="14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Hr</a:t>
                </a:r>
                <a:r>
                  <a:rPr lang="en-US" alt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for which the prediction interval will be estimated,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Past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𝐻𝑟</m:t>
                        </m:r>
                      </m:sup>
                    </m:sSubSup>
                  </m:oMath>
                </a14:m>
                <a:r>
                  <a:rPr lang="en-US" alt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point forecasts at the same hour of the day. </a:t>
                </a:r>
              </a:p>
              <a:p>
                <a:pPr algn="justLow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Notice that all values are normalized in the range [0, 1].</a:t>
                </a:r>
                <a:endParaRPr lang="en-US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2">
                <a:extLst>
                  <a:ext uri="{FF2B5EF4-FFF2-40B4-BE49-F238E27FC236}">
                    <a16:creationId xmlns:a16="http://schemas.microsoft.com/office/drawing/2014/main" id="{49AC9179-2531-42F0-9F87-676D45C78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2570" y="4874416"/>
                <a:ext cx="6003096" cy="1039452"/>
              </a:xfrm>
              <a:prstGeom prst="rect">
                <a:avLst/>
              </a:prstGeom>
              <a:blipFill>
                <a:blip r:embed="rId4"/>
                <a:stretch>
                  <a:fillRect l="-305" r="-1015" b="-58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9DF016E-1962-4C75-8635-A8FF46E3F42C}"/>
                  </a:ext>
                </a:extLst>
              </p:cNvPr>
              <p:cNvSpPr/>
              <p:nvPr/>
            </p:nvSpPr>
            <p:spPr>
              <a:xfrm>
                <a:off x="1852213" y="5010671"/>
                <a:ext cx="21283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Given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𝐻𝑟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Past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𝐻𝑟</m:t>
                              </m:r>
                            </m:sup>
                          </m:sSubSup>
                        </m:e>
                      </m:d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9DF016E-1962-4C75-8635-A8FF46E3F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213" y="5010671"/>
                <a:ext cx="2128340" cy="404983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15857837-4EAB-48CE-8AB5-26B55DA7ABBD}"/>
              </a:ext>
            </a:extLst>
          </p:cNvPr>
          <p:cNvSpPr/>
          <p:nvPr/>
        </p:nvSpPr>
        <p:spPr>
          <a:xfrm>
            <a:off x="3625851" y="4505084"/>
            <a:ext cx="4593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Schematic diagram of analog ensemble method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28EDCE-D1B1-438E-870C-FFF771771AB7}"/>
                  </a:ext>
                </a:extLst>
              </p:cNvPr>
              <p:cNvSpPr/>
              <p:nvPr/>
            </p:nvSpPr>
            <p:spPr>
              <a:xfrm>
                <a:off x="1982841" y="5474731"/>
                <a:ext cx="914155" cy="392993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0.1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28EDCE-D1B1-438E-870C-FFF771771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841" y="5474731"/>
                <a:ext cx="914155" cy="392993"/>
              </a:xfrm>
              <a:prstGeom prst="rect">
                <a:avLst/>
              </a:prstGeom>
              <a:blipFill>
                <a:blip r:embed="rId6"/>
                <a:stretch>
                  <a:fillRect t="-1538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F06AEAFB-74B2-462A-A239-430EC22F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9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>
          <a:xfrm>
            <a:off x="1524000" y="922550"/>
            <a:ext cx="4762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Persistence probabilistic forecasts method: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038F76-D3BE-4FB9-B9AD-5831078CB53D}"/>
              </a:ext>
            </a:extLst>
          </p:cNvPr>
          <p:cNvSpPr/>
          <p:nvPr/>
        </p:nvSpPr>
        <p:spPr>
          <a:xfrm>
            <a:off x="4943988" y="358814"/>
            <a:ext cx="2671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Forecasts</a:t>
            </a:r>
            <a:endParaRPr lang="en-US" sz="20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76771B-07C0-4DB7-9BC9-73A28A331A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4"/>
          <a:stretch/>
        </p:blipFill>
        <p:spPr>
          <a:xfrm>
            <a:off x="2251789" y="2439180"/>
            <a:ext cx="8304071" cy="247540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6FECFA8-D89E-49D4-A5FE-34B129A04C0E}"/>
              </a:ext>
            </a:extLst>
          </p:cNvPr>
          <p:cNvSpPr/>
          <p:nvPr/>
        </p:nvSpPr>
        <p:spPr>
          <a:xfrm>
            <a:off x="3591438" y="4835101"/>
            <a:ext cx="4593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Schematic diagram of analog ensemble method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7683DC-5DBC-4578-9E35-B9431763039C}"/>
              </a:ext>
            </a:extLst>
          </p:cNvPr>
          <p:cNvSpPr/>
          <p:nvPr/>
        </p:nvSpPr>
        <p:spPr>
          <a:xfrm>
            <a:off x="1591258" y="5506129"/>
            <a:ext cx="6024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10, 20 and 30 recent observed powers are carried out.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BE113-8FD4-49E5-8AD2-D74E821442B1}"/>
              </a:ext>
            </a:extLst>
          </p:cNvPr>
          <p:cNvSpPr/>
          <p:nvPr/>
        </p:nvSpPr>
        <p:spPr>
          <a:xfrm>
            <a:off x="1619250" y="5875462"/>
            <a:ext cx="9048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is found that the recent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observed solar powers at the given hour with CDF distribution achieve more accurate persistence probabilistic forecasts.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1112AE0-FF9F-4A5D-ADB3-FC84DF39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FFAF0D-8A34-40E0-A0DE-F0FB752F3963}"/>
              </a:ext>
            </a:extLst>
          </p:cNvPr>
          <p:cNvSpPr/>
          <p:nvPr/>
        </p:nvSpPr>
        <p:spPr>
          <a:xfrm>
            <a:off x="1986732" y="1686163"/>
            <a:ext cx="3209412" cy="3693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past forecasts are needed.</a:t>
            </a:r>
          </a:p>
        </p:txBody>
      </p:sp>
    </p:spTree>
    <p:extLst>
      <p:ext uri="{BB962C8B-B14F-4D97-AF65-F5344CB8AC3E}">
        <p14:creationId xmlns:p14="http://schemas.microsoft.com/office/powerpoint/2010/main" val="2685845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621AED-E7B4-485F-9FB6-578875B5831F}"/>
              </a:ext>
            </a:extLst>
          </p:cNvPr>
          <p:cNvSpPr/>
          <p:nvPr/>
        </p:nvSpPr>
        <p:spPr>
          <a:xfrm>
            <a:off x="4943988" y="358814"/>
            <a:ext cx="2671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Forecasts</a:t>
            </a:r>
            <a:endParaRPr lang="en-US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274DB-564C-4625-A0B8-D1E488C28B63}"/>
              </a:ext>
            </a:extLst>
          </p:cNvPr>
          <p:cNvSpPr/>
          <p:nvPr/>
        </p:nvSpPr>
        <p:spPr>
          <a:xfrm>
            <a:off x="6279728" y="1591539"/>
            <a:ext cx="33112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Different distributions of probability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A0650-1E63-49A7-BBF5-E77C31974BB9}"/>
              </a:ext>
            </a:extLst>
          </p:cNvPr>
          <p:cNvSpPr/>
          <p:nvPr/>
        </p:nvSpPr>
        <p:spPr>
          <a:xfrm>
            <a:off x="0" y="806312"/>
            <a:ext cx="7445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Probability distributions by the cumulative distribution function (CDF)</a:t>
            </a:r>
            <a:endParaRPr lang="en-US" b="1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5383F1F-8CCB-4BC9-9771-B75FC4F9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30600-6FDF-4BDB-8691-15740DB0B6CB}"/>
              </a:ext>
            </a:extLst>
          </p:cNvPr>
          <p:cNvSpPr txBox="1"/>
          <p:nvPr/>
        </p:nvSpPr>
        <p:spPr>
          <a:xfrm>
            <a:off x="1417359" y="4531892"/>
            <a:ext cx="2193158" cy="10772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CDF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derive CDF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7582B-E502-4D17-B938-E262517D4118}"/>
              </a:ext>
            </a:extLst>
          </p:cNvPr>
          <p:cNvSpPr txBox="1"/>
          <p:nvPr/>
        </p:nvSpPr>
        <p:spPr>
          <a:xfrm>
            <a:off x="3986476" y="4531892"/>
            <a:ext cx="2193158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Parametric normal- distributed CDF 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Std. dev.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derive CDF. 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5B887-FE63-40E4-9CAF-C224E92ED17F}"/>
              </a:ext>
            </a:extLst>
          </p:cNvPr>
          <p:cNvSpPr txBox="1"/>
          <p:nvPr/>
        </p:nvSpPr>
        <p:spPr>
          <a:xfrm>
            <a:off x="6555593" y="4531892"/>
            <a:ext cx="2202065" cy="15696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Nonparametric CDF 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mean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neither Std. Dev.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CDF is estimated by piecewise nonparametric method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A7C30E-02A4-4E22-9D2E-70D14925CAB5}"/>
              </a:ext>
            </a:extLst>
          </p:cNvPr>
          <p:cNvSpPr/>
          <p:nvPr/>
        </p:nvSpPr>
        <p:spPr>
          <a:xfrm>
            <a:off x="2068474" y="6151430"/>
            <a:ext cx="5377501" cy="3693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probabilistic forecasts are estimated by using CDF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F3C8AE-D457-4813-A2D9-9F0EAD850FC1}"/>
              </a:ext>
            </a:extLst>
          </p:cNvPr>
          <p:cNvSpPr/>
          <p:nvPr/>
        </p:nvSpPr>
        <p:spPr>
          <a:xfrm>
            <a:off x="-1" y="1191859"/>
            <a:ext cx="6416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  <a:sym typeface="Wingdings" panose="05000000000000000000" pitchFamily="2" charset="2"/>
              </a:rPr>
              <a:t></a:t>
            </a:r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For example, for a given point forecast at 14:00, June 2</a:t>
            </a:r>
            <a:r>
              <a:rPr lang="en-US" spc="-5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nd</a:t>
            </a:r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 2013: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8DB043-64D2-44A3-8293-3DE8D5F4D1EB}"/>
              </a:ext>
            </a:extLst>
          </p:cNvPr>
          <p:cNvSpPr/>
          <p:nvPr/>
        </p:nvSpPr>
        <p:spPr>
          <a:xfrm>
            <a:off x="1326892" y="1615448"/>
            <a:ext cx="39336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Histogram of the ensemble of RF’s outcomes 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38EAAA-C0E9-425B-9FD1-34A148BDA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2" r="6875"/>
          <a:stretch/>
        </p:blipFill>
        <p:spPr>
          <a:xfrm>
            <a:off x="5818915" y="1995709"/>
            <a:ext cx="4232904" cy="22841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0DFC40-BAB7-4F5E-BB3E-87239727E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7" r="7801"/>
          <a:stretch/>
        </p:blipFill>
        <p:spPr>
          <a:xfrm>
            <a:off x="1177260" y="1995709"/>
            <a:ext cx="4232904" cy="22638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952C4D-F62E-4976-AED8-0DA2483C07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51" r="7887" b="6201"/>
          <a:stretch/>
        </p:blipFill>
        <p:spPr>
          <a:xfrm>
            <a:off x="9042937" y="4212092"/>
            <a:ext cx="2151160" cy="228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6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524001" y="1285416"/>
            <a:ext cx="9143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determine probabilistic solar forecasts in the form of probabilistic distribution (in quantiles) in incremental time steps through the forecast horizon.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Pinball loss function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evaluate the accuracy of the probabilistic forecasts. It is a piecewise linear function which is often used to evaluate the accuracy of quantile forecasts.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6125517"/>
            <a:ext cx="9385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M. Morales, A. J.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Conejo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Madsen, P. Pinson, and M.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Zugno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Integrating renewables in electricity markets - Operational problems, vol. 205. Boston, MA: Springer US, 2014.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0" y="3789851"/>
                <a:ext cx="9143998" cy="997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52400" algn="just">
                  <a:lnSpc>
                    <a:spcPct val="105000"/>
                  </a:lnSpc>
                </a:pP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where </a:t>
                </a:r>
                <a:r>
                  <a:rPr lang="en-US" sz="1400" i="1" dirty="0" err="1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Pb</a:t>
                </a:r>
                <a:r>
                  <a:rPr lang="en-US" sz="1400" i="1" baseline="-25000" dirty="0" err="1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q</a:t>
                </a:r>
                <a:r>
                  <a:rPr lang="en-US" sz="14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(F, P)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is the pinball loss function to the probabilistic forecasts for each hour;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𝐹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is the forecasted value at the certain </a:t>
                </a:r>
                <a:r>
                  <a:rPr lang="en-US" sz="14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q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quantile of the probabilistic solar power forecasts, and </a:t>
                </a:r>
                <a:r>
                  <a:rPr lang="en-US" sz="14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P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is the observed value of the solar power. The quantile </a:t>
                </a:r>
                <a:r>
                  <a:rPr lang="en-US" sz="14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q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has discrete 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values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140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∈[0.01, 0.99]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.For instance, </a:t>
                </a:r>
                <a:r>
                  <a:rPr lang="en-US" sz="1400" i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q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= 0.9 means that there is a 90% probability that the observed solar power will be less than the value of the 90</a:t>
                </a:r>
                <a:r>
                  <a:rPr lang="en-US" sz="1400" baseline="300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th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quantile.</a:t>
                </a:r>
                <a:endParaRPr lang="en-US" sz="1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789851"/>
                <a:ext cx="9143998" cy="997196"/>
              </a:xfrm>
              <a:prstGeom prst="rect">
                <a:avLst/>
              </a:prstGeom>
              <a:blipFill>
                <a:blip r:embed="rId3"/>
                <a:stretch>
                  <a:fillRect l="-200" t="-1227" r="-200" b="-4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A4E00F6-4685-4411-A0EE-FDED6BC96EEA}"/>
              </a:ext>
            </a:extLst>
          </p:cNvPr>
          <p:cNvSpPr/>
          <p:nvPr/>
        </p:nvSpPr>
        <p:spPr>
          <a:xfrm>
            <a:off x="4943988" y="358814"/>
            <a:ext cx="2671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Forecasts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EEF5F5-BA6D-4F6D-8271-502A37ED5237}"/>
              </a:ext>
            </a:extLst>
          </p:cNvPr>
          <p:cNvSpPr/>
          <p:nvPr/>
        </p:nvSpPr>
        <p:spPr>
          <a:xfrm>
            <a:off x="1524000" y="922550"/>
            <a:ext cx="4476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Evaluation of probabilistic forecasts: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864E76-5CFD-4426-994A-FACEE412E4F6}"/>
                  </a:ext>
                </a:extLst>
              </p:cNvPr>
              <p:cNvSpPr/>
              <p:nvPr/>
            </p:nvSpPr>
            <p:spPr>
              <a:xfrm>
                <a:off x="3486149" y="2892781"/>
                <a:ext cx="5219700" cy="71019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   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864E76-5CFD-4426-994A-FACEE412E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149" y="2892781"/>
                <a:ext cx="5219700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39E8EAB-4CE7-4BA8-A018-F3BD8062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9D0A1-F6F1-41D0-B3D2-D81937F03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23" t="5434" r="8333"/>
          <a:stretch/>
        </p:blipFill>
        <p:spPr>
          <a:xfrm>
            <a:off x="4548063" y="4566123"/>
            <a:ext cx="3463158" cy="16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9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7795" y="6141862"/>
            <a:ext cx="715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of the probabilistic forecasts of the three methods for three days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7223A8-9652-4936-92CD-EE6EB775EE90}"/>
              </a:ext>
            </a:extLst>
          </p:cNvPr>
          <p:cNvSpPr txBox="1">
            <a:spLocks/>
          </p:cNvSpPr>
          <p:nvPr/>
        </p:nvSpPr>
        <p:spPr>
          <a:xfrm>
            <a:off x="3902962" y="350529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</a:rPr>
              <a:t>Results and Evaluation</a:t>
            </a:r>
            <a:endParaRPr lang="en-US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31CFDE-0447-4E8D-8BBB-D92B4061F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93"/>
          <a:stretch/>
        </p:blipFill>
        <p:spPr>
          <a:xfrm>
            <a:off x="2571520" y="2103120"/>
            <a:ext cx="7066257" cy="403874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F763AA7-F42F-4731-A0EE-3D4005B3E0E7}"/>
              </a:ext>
            </a:extLst>
          </p:cNvPr>
          <p:cNvSpPr/>
          <p:nvPr/>
        </p:nvSpPr>
        <p:spPr>
          <a:xfrm>
            <a:off x="6858166" y="1142251"/>
            <a:ext cx="3759373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Pinball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is, the more accurate probabilistic forecasts are.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4C0C1A-C9A9-402E-BB68-374431AE8D07}"/>
              </a:ext>
            </a:extLst>
          </p:cNvPr>
          <p:cNvSpPr/>
          <p:nvPr/>
        </p:nvSpPr>
        <p:spPr>
          <a:xfrm>
            <a:off x="1524000" y="775736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Pinball loss function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AD506F-8D30-46C8-BD26-496817794B1A}"/>
                  </a:ext>
                </a:extLst>
              </p:cNvPr>
              <p:cNvSpPr/>
              <p:nvPr/>
            </p:nvSpPr>
            <p:spPr>
              <a:xfrm>
                <a:off x="1554244" y="1140182"/>
                <a:ext cx="5219700" cy="71019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   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AD506F-8D30-46C8-BD26-496817794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244" y="1140182"/>
                <a:ext cx="5219700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ADF5042-9339-4AD7-BE6F-07543F07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561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2240" y="5973347"/>
            <a:ext cx="646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Pinball of the probabilistic forecasts of the three methods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7223A8-9652-4936-92CD-EE6EB775EE90}"/>
              </a:ext>
            </a:extLst>
          </p:cNvPr>
          <p:cNvSpPr txBox="1">
            <a:spLocks/>
          </p:cNvSpPr>
          <p:nvPr/>
        </p:nvSpPr>
        <p:spPr>
          <a:xfrm>
            <a:off x="3902962" y="350529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</a:rPr>
              <a:t>Results and Evaluation</a:t>
            </a:r>
            <a:endParaRPr lang="en-US" sz="2000" b="1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105B37C-13AB-468C-AE75-71B4A9D64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7889" y="1795464"/>
          <a:ext cx="7170737" cy="400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Document" r:id="rId3" imgW="5112679" imgH="2849952" progId="Word.Document.12">
                  <p:embed/>
                </p:oleObj>
              </mc:Choice>
              <mc:Fallback>
                <p:oleObj name="Document" r:id="rId3" imgW="5112679" imgH="2849952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105B37C-13AB-468C-AE75-71B4A9D64F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7889" y="1795464"/>
                        <a:ext cx="7170737" cy="400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92E1C15-C7E8-4564-8442-4B56BDDD7867}"/>
              </a:ext>
            </a:extLst>
          </p:cNvPr>
          <p:cNvSpPr/>
          <p:nvPr/>
        </p:nvSpPr>
        <p:spPr>
          <a:xfrm>
            <a:off x="1524000" y="775736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Pinball loss function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2F3203-8285-4EE8-9771-92D1DEF3ABBC}"/>
              </a:ext>
            </a:extLst>
          </p:cNvPr>
          <p:cNvSpPr/>
          <p:nvPr/>
        </p:nvSpPr>
        <p:spPr>
          <a:xfrm>
            <a:off x="6858166" y="1142251"/>
            <a:ext cx="3759373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Pinball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is, the more accurate probabilistic forecasts are.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047BBA3-334C-4D51-B608-09608BF907E0}"/>
                  </a:ext>
                </a:extLst>
              </p:cNvPr>
              <p:cNvSpPr/>
              <p:nvPr/>
            </p:nvSpPr>
            <p:spPr>
              <a:xfrm>
                <a:off x="1554244" y="1140182"/>
                <a:ext cx="5219700" cy="71019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   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047BBA3-334C-4D51-B608-09608BF90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244" y="1140182"/>
                <a:ext cx="5219700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8BF8B4E-B352-458F-9A12-4A2ADDD2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4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D86585-B429-4768-BF5D-E2177554CFF9}"/>
              </a:ext>
            </a:extLst>
          </p:cNvPr>
          <p:cNvSpPr txBox="1">
            <a:spLocks/>
          </p:cNvSpPr>
          <p:nvPr/>
        </p:nvSpPr>
        <p:spPr>
          <a:xfrm>
            <a:off x="3902962" y="350529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</a:rPr>
              <a:t>Results and Evaluation</a:t>
            </a:r>
            <a:endParaRPr lang="en-US" sz="2000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6556DD2-4359-48F7-AD58-D913D98C5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288455"/>
              </p:ext>
            </p:extLst>
          </p:nvPr>
        </p:nvGraphicFramePr>
        <p:xfrm>
          <a:off x="3017329" y="3877656"/>
          <a:ext cx="6794684" cy="2663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72E6D1C-F4E0-4341-9C30-225BFE5B0C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996437"/>
              </p:ext>
            </p:extLst>
          </p:nvPr>
        </p:nvGraphicFramePr>
        <p:xfrm>
          <a:off x="2595511" y="841804"/>
          <a:ext cx="6986015" cy="3036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82D6000-7AFA-4610-A9ED-7E218B7B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6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387887"/>
            <a:ext cx="4739640" cy="54800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Conclusions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35891"/>
            <a:ext cx="9144000" cy="4742688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probabilistic forecasting are quantifying the uncertainty associated with point forecasts. 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 forecasts of various models leads to accurate point and probabilistic forecasts.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 the complete year, the ensemble based-probabilistic forecasts are more accurate. than the analog ensemble and persistence probabilistic forecasts.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is a powerful ensemble learning method.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CDF with the assumption of a normal distribution is better than the linear distribution to produce the probabilistic forecasts.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nonparametric estimation of CDF without the normality assumption yields a small improvement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=0.0100 vs.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=0.0102 with a normality assumption of CDF).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additional historical data, the forecasting performance could be improved.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CAF91C7-CF0B-4F00-971E-8968D001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0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228601"/>
          <a:ext cx="7924800" cy="5647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449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ngineering">
            <a:extLst>
              <a:ext uri="{FF2B5EF4-FFF2-40B4-BE49-F238E27FC236}">
                <a16:creationId xmlns:a16="http://schemas.microsoft.com/office/drawing/2014/main" id="{19E5DF26-E024-495F-A292-1200A8AB0FE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96"/>
          <a:stretch/>
        </p:blipFill>
        <p:spPr bwMode="auto">
          <a:xfrm>
            <a:off x="4598458" y="6096236"/>
            <a:ext cx="2995083" cy="4187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310812" y="310154"/>
            <a:ext cx="55703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/>
                <a:cs typeface="Times New Roman"/>
              </a:rPr>
              <a:t>Thanks for Your Listening </a:t>
            </a:r>
          </a:p>
          <a:p>
            <a:pPr algn="ctr"/>
            <a:endParaRPr lang="en-US" sz="3200" b="1" dirty="0">
              <a:latin typeface="Times New Roman"/>
              <a:cs typeface="Times New Roman"/>
            </a:endParaRPr>
          </a:p>
          <a:p>
            <a:pPr algn="ctr"/>
            <a:r>
              <a:rPr lang="en-US" sz="3200" b="1" dirty="0">
                <a:latin typeface="Times New Roman"/>
                <a:cs typeface="Times New Roman"/>
              </a:rPr>
              <a:t>Any Question?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1" y="5236280"/>
            <a:ext cx="88487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4"/>
              </a:rPr>
              <a:t>http://epic.uncc.edu/</a:t>
            </a:r>
            <a:r>
              <a:rPr lang="en-US" sz="1600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829964"/>
            <a:ext cx="9144000" cy="24063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EA155E-B2E3-4B0C-AB63-3A0A825DF719}"/>
              </a:ext>
            </a:extLst>
          </p:cNvPr>
          <p:cNvSpPr/>
          <p:nvPr/>
        </p:nvSpPr>
        <p:spPr>
          <a:xfrm>
            <a:off x="4793881" y="1956680"/>
            <a:ext cx="26042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Mohamed Abuella</a:t>
            </a:r>
          </a:p>
          <a:p>
            <a:pPr algn="ctr"/>
            <a:r>
              <a:rPr lang="en-US" sz="2000" dirty="0">
                <a:latin typeface="Times New Roman"/>
                <a:cs typeface="Times New Roman"/>
                <a:hlinkClick r:id="rId6"/>
              </a:rPr>
              <a:t>mabuella@uncc.edu</a:t>
            </a:r>
            <a:r>
              <a:rPr lang="en-US" sz="2000" dirty="0">
                <a:latin typeface="Times New Roman"/>
                <a:cs typeface="Times New Roman"/>
              </a:rPr>
              <a:t>  </a:t>
            </a:r>
          </a:p>
        </p:txBody>
      </p:sp>
      <p:sp>
        <p:nvSpPr>
          <p:cNvPr id="9" name="Rectangle 8"/>
          <p:cNvSpPr/>
          <p:nvPr/>
        </p:nvSpPr>
        <p:spPr>
          <a:xfrm>
            <a:off x="3407008" y="5492825"/>
            <a:ext cx="5082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Production and Infrastructure Center </a:t>
            </a:r>
          </a:p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North Carolina at Charlotte</a:t>
            </a:r>
          </a:p>
        </p:txBody>
      </p:sp>
    </p:spTree>
    <p:extLst>
      <p:ext uri="{BB962C8B-B14F-4D97-AF65-F5344CB8AC3E}">
        <p14:creationId xmlns:p14="http://schemas.microsoft.com/office/powerpoint/2010/main" val="92702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6D9993-0EB4-4F89-841D-4BD69AFF3DFF}"/>
              </a:ext>
            </a:extLst>
          </p:cNvPr>
          <p:cNvSpPr txBox="1"/>
          <p:nvPr/>
        </p:nvSpPr>
        <p:spPr>
          <a:xfrm>
            <a:off x="1792256" y="1671668"/>
            <a:ext cx="245745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Renewables Generations</a:t>
            </a:r>
          </a:p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(Wind and Solar) are Too Variable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7B9E068-6661-4E84-81F0-2357377D2D57}"/>
              </a:ext>
            </a:extLst>
          </p:cNvPr>
          <p:cNvSpPr txBox="1"/>
          <p:nvPr/>
        </p:nvSpPr>
        <p:spPr>
          <a:xfrm>
            <a:off x="4992656" y="1691281"/>
            <a:ext cx="2457450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High Efficiency and Large Energy Storage</a:t>
            </a:r>
            <a:endParaRPr lang="en-US" sz="1600" b="1" baseline="-25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Still not Exist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1FF530-E0AB-4FC5-A91F-501630571F7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0356" y="2707011"/>
            <a:ext cx="2438400" cy="198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898F55-1CDF-434D-98CE-2DECE31C9C2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0356" y="4901488"/>
            <a:ext cx="2486526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BC9917-F30C-4C77-BC4A-255BFEB8B30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9756" y="4534255"/>
            <a:ext cx="1501792" cy="175260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73B377C4-8028-4C88-942E-35B466254A5D}"/>
              </a:ext>
            </a:extLst>
          </p:cNvPr>
          <p:cNvSpPr txBox="1"/>
          <p:nvPr/>
        </p:nvSpPr>
        <p:spPr>
          <a:xfrm>
            <a:off x="7964456" y="1691281"/>
            <a:ext cx="2457450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Reducing </a:t>
            </a:r>
          </a:p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Cost</a:t>
            </a:r>
          </a:p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and Pollution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5830E2-476B-49CB-8007-86E6D87C068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41202" y="2875879"/>
            <a:ext cx="1542554" cy="1429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5A3EC0-A1D5-4574-892A-756E24AD3A4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4556" y="2783211"/>
            <a:ext cx="2514600" cy="1981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D9673B-C15E-4A74-9F3A-C037991CDEC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rcRect b="13732"/>
          <a:stretch/>
        </p:blipFill>
        <p:spPr>
          <a:xfrm>
            <a:off x="4954556" y="4878968"/>
            <a:ext cx="2514600" cy="158361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7ED059-9419-4F9E-A7ED-828BCE4DEE2A}"/>
              </a:ext>
            </a:extLst>
          </p:cNvPr>
          <p:cNvSpPr/>
          <p:nvPr/>
        </p:nvSpPr>
        <p:spPr>
          <a:xfrm>
            <a:off x="9600543" y="291785"/>
            <a:ext cx="1104900" cy="533400"/>
          </a:xfrm>
          <a:prstGeom prst="rect">
            <a:avLst/>
          </a:prstGeom>
          <a:scene3d>
            <a:camera prst="orthographicFront"/>
            <a:lightRig rig="chilly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Why Forecast?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8793999-D140-41E5-BF04-12A38955A8D9}"/>
              </a:ext>
            </a:extLst>
          </p:cNvPr>
          <p:cNvSpPr txBox="1"/>
          <p:nvPr/>
        </p:nvSpPr>
        <p:spPr>
          <a:xfrm>
            <a:off x="4975532" y="1147701"/>
            <a:ext cx="2493624" cy="400110"/>
          </a:xfrm>
          <a:prstGeom prst="rect">
            <a:avLst/>
          </a:prstGeom>
          <a:solidFill>
            <a:srgbClr val="DEFF0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ctr">
              <a:defRPr sz="2000" b="1" i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  P</a:t>
            </a:r>
            <a:r>
              <a:rPr lang="en-US" baseline="-25000" dirty="0">
                <a:solidFill>
                  <a:srgbClr val="FF0000"/>
                </a:solidFill>
              </a:rPr>
              <a:t>G </a:t>
            </a:r>
            <a:r>
              <a:rPr lang="en-US" dirty="0">
                <a:solidFill>
                  <a:srgbClr val="FF0000"/>
                </a:solidFill>
              </a:rPr>
              <a:t>= P</a:t>
            </a:r>
            <a:r>
              <a:rPr lang="en-US" baseline="-25000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+ P</a:t>
            </a:r>
            <a:r>
              <a:rPr lang="en-US" sz="1200" baseline="-25000" dirty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4ACE0-316B-4532-817E-EE179B6BAFAA}"/>
              </a:ext>
            </a:extLst>
          </p:cNvPr>
          <p:cNvSpPr/>
          <p:nvPr/>
        </p:nvSpPr>
        <p:spPr>
          <a:xfrm>
            <a:off x="3783268" y="347100"/>
            <a:ext cx="4268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Variable 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Generations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 (V.G.) Forecasting</a:t>
            </a:r>
          </a:p>
        </p:txBody>
      </p:sp>
    </p:spTree>
    <p:extLst>
      <p:ext uri="{BB962C8B-B14F-4D97-AF65-F5344CB8AC3E}">
        <p14:creationId xmlns:p14="http://schemas.microsoft.com/office/powerpoint/2010/main" val="123734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B200C-E673-462B-985F-1141251CB7BC}"/>
              </a:ext>
            </a:extLst>
          </p:cNvPr>
          <p:cNvSpPr txBox="1"/>
          <p:nvPr/>
        </p:nvSpPr>
        <p:spPr>
          <a:xfrm>
            <a:off x="6182474" y="4399783"/>
            <a:ext cx="448552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VG forecasting in US.</a:t>
            </a:r>
            <a:r>
              <a:rPr lang="en-US" sz="1600" dirty="0">
                <a:latin typeface="Times New Roman"/>
              </a:rPr>
              <a:t> electric utilities and ISO, such as </a:t>
            </a:r>
            <a:r>
              <a:rPr lang="en-US" sz="1400" dirty="0">
                <a:latin typeface="Times New Roman"/>
              </a:rPr>
              <a:t>CAISO, ERCOT, MISO, ISO-NE, NYISO,…etc.</a:t>
            </a:r>
          </a:p>
          <a:p>
            <a:endParaRPr lang="en-US" sz="1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4E694C-FD29-45BE-9548-20473743F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5850787"/>
            <a:ext cx="911271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err="1">
                <a:latin typeface="Times New Roman" panose="02020603050405020304" pitchFamily="18" charset="0"/>
                <a:ea typeface="文泉驛微米黑"/>
                <a:cs typeface="Times New Roman" panose="02020603050405020304" pitchFamily="18" charset="0"/>
              </a:rPr>
              <a:t>Botterud</a:t>
            </a:r>
            <a:r>
              <a:rPr lang="en-US" altLang="en-US" sz="1100" dirty="0">
                <a:latin typeface="Times New Roman" panose="02020603050405020304" pitchFamily="18" charset="0"/>
                <a:ea typeface="文泉驛微米黑"/>
                <a:cs typeface="Times New Roman" panose="02020603050405020304" pitchFamily="18" charset="0"/>
              </a:rPr>
              <a:t>, J. Wang, V. Miranda, and R. J. </a:t>
            </a:r>
            <a:r>
              <a:rPr lang="en-US" altLang="en-US" sz="1100" dirty="0" err="1">
                <a:latin typeface="Times New Roman" panose="02020603050405020304" pitchFamily="18" charset="0"/>
                <a:ea typeface="文泉驛微米黑"/>
                <a:cs typeface="Times New Roman" panose="02020603050405020304" pitchFamily="18" charset="0"/>
              </a:rPr>
              <a:t>Bessa</a:t>
            </a:r>
            <a:r>
              <a:rPr lang="en-US" altLang="en-US" sz="1100" dirty="0">
                <a:latin typeface="Times New Roman" panose="02020603050405020304" pitchFamily="18" charset="0"/>
                <a:ea typeface="文泉驛微米黑"/>
                <a:cs typeface="Times New Roman" panose="02020603050405020304" pitchFamily="18" charset="0"/>
              </a:rPr>
              <a:t>, “Wind power forecasting in US electricity markets,” The Electricity Journal, vol. 23, no. 3, pp. 71–82, 2010.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Elke  Lorenz, “Solar Resource Forecasting” International Solar Energy Society (ISES) Webinar, 2016.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Voyant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Notton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Kalogirou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L., Paoli, C., Motte, F., &amp;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Fouilloy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(2017). Machine learning methods for solar radiation forecasting: A review.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569-582.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B0B572-0023-4C8A-9783-4EA1E2547E6B}"/>
              </a:ext>
            </a:extLst>
          </p:cNvPr>
          <p:cNvSpPr/>
          <p:nvPr/>
        </p:nvSpPr>
        <p:spPr>
          <a:xfrm>
            <a:off x="1524001" y="1738340"/>
            <a:ext cx="23553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Forecast Horizons</a:t>
            </a:r>
            <a:endParaRPr lang="en-US" sz="1600" b="1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4456BB52-F5C5-40FD-AE5F-16D480A0875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2159" y="2305753"/>
            <a:ext cx="4052151" cy="1169232"/>
            <a:chOff x="-3" y="1365"/>
            <a:chExt cx="5763" cy="1635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2F437631-D517-45DF-A124-A12A32D025D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365"/>
              <a:ext cx="5760" cy="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A0ED82EE-8DA9-440C-A1C6-2E1D9F856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" y="1407"/>
              <a:ext cx="5763" cy="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85DABC-980E-400A-9552-D24EA02994B9}"/>
              </a:ext>
            </a:extLst>
          </p:cNvPr>
          <p:cNvGrpSpPr/>
          <p:nvPr/>
        </p:nvGrpSpPr>
        <p:grpSpPr>
          <a:xfrm>
            <a:off x="5715264" y="822906"/>
            <a:ext cx="5020235" cy="3406883"/>
            <a:chOff x="3890337" y="1222021"/>
            <a:chExt cx="5020235" cy="340688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4A7055C-C701-4B47-BE57-CA11906DA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0337" y="1479907"/>
              <a:ext cx="5020235" cy="314899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3FB16A1-66C9-43D8-9E63-98FFEB04B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2184" y="1222021"/>
              <a:ext cx="4819607" cy="353304"/>
            </a:xfrm>
            <a:prstGeom prst="rect">
              <a:avLst/>
            </a:prstGeom>
          </p:spPr>
        </p:pic>
      </p:grpSp>
      <p:pic>
        <p:nvPicPr>
          <p:cNvPr id="15" name="Image 6">
            <a:extLst>
              <a:ext uri="{FF2B5EF4-FFF2-40B4-BE49-F238E27FC236}">
                <a16:creationId xmlns:a16="http://schemas.microsoft.com/office/drawing/2014/main" id="{884DA9AC-4320-4D45-B40F-E64E6BEE36F7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50"/>
          <a:stretch/>
        </p:blipFill>
        <p:spPr bwMode="auto">
          <a:xfrm>
            <a:off x="1552158" y="3869617"/>
            <a:ext cx="4615276" cy="155435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487F8F-434D-4EDD-9345-19D4A8FB4786}"/>
              </a:ext>
            </a:extLst>
          </p:cNvPr>
          <p:cNvSpPr/>
          <p:nvPr/>
        </p:nvSpPr>
        <p:spPr>
          <a:xfrm>
            <a:off x="3632457" y="347100"/>
            <a:ext cx="45701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Variable Generations (V.G.) Forecasting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4B811-7D21-402D-8595-65AEDE88E288}"/>
              </a:ext>
            </a:extLst>
          </p:cNvPr>
          <p:cNvSpPr/>
          <p:nvPr/>
        </p:nvSpPr>
        <p:spPr>
          <a:xfrm>
            <a:off x="1576599" y="925592"/>
            <a:ext cx="416508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horizons, forecasting models and the related applications of VG forecasts 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43C0FBAF-BF06-47AB-BD5E-24917358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498F8B-8E39-45A1-A8F4-2B795BAD2A6B}"/>
              </a:ext>
            </a:extLst>
          </p:cNvPr>
          <p:cNvSpPr/>
          <p:nvPr/>
        </p:nvSpPr>
        <p:spPr>
          <a:xfrm>
            <a:off x="9600543" y="291785"/>
            <a:ext cx="1104900" cy="533400"/>
          </a:xfrm>
          <a:prstGeom prst="rect">
            <a:avLst/>
          </a:prstGeom>
          <a:scene3d>
            <a:camera prst="orthographicFront"/>
            <a:lightRig rig="chilly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Where Forecast?</a:t>
            </a:r>
          </a:p>
        </p:txBody>
      </p:sp>
    </p:spTree>
    <p:extLst>
      <p:ext uri="{BB962C8B-B14F-4D97-AF65-F5344CB8AC3E}">
        <p14:creationId xmlns:p14="http://schemas.microsoft.com/office/powerpoint/2010/main" val="186080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545ECA-4BE2-453E-BECE-203445DFE279}"/>
              </a:ext>
            </a:extLst>
          </p:cNvPr>
          <p:cNvSpPr/>
          <p:nvPr/>
        </p:nvSpPr>
        <p:spPr>
          <a:xfrm>
            <a:off x="2372136" y="5937673"/>
            <a:ext cx="4352544" cy="54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Flowchart of the Combined Approach (Physical and Statistical) of the Solar Power Forecasting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BC92F-C04B-499D-8702-E2DDB78CA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08" y="1117093"/>
            <a:ext cx="5932200" cy="4814485"/>
          </a:xfrm>
          <a:prstGeom prst="rect">
            <a:avLst/>
          </a:prstGeom>
        </p:spPr>
      </p:pic>
      <p:pic>
        <p:nvPicPr>
          <p:cNvPr id="7" name="Picture 2" descr="http://daotaocadcam.info/wp-content/uploads/2013/12/analysis_polyfit.gif">
            <a:extLst>
              <a:ext uri="{FF2B5EF4-FFF2-40B4-BE49-F238E27FC236}">
                <a16:creationId xmlns:a16="http://schemas.microsoft.com/office/drawing/2014/main" id="{357321E6-D54C-4EC6-9334-B5D58C4E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669833"/>
            <a:ext cx="2514600" cy="1908736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57B2BC-28B4-4FC0-972F-944057938F34}"/>
              </a:ext>
            </a:extLst>
          </p:cNvPr>
          <p:cNvSpPr/>
          <p:nvPr/>
        </p:nvSpPr>
        <p:spPr>
          <a:xfrm>
            <a:off x="8118105" y="1328929"/>
            <a:ext cx="1769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Regression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9396C-F6C3-4BB4-A241-859F3A68F1F0}"/>
              </a:ext>
            </a:extLst>
          </p:cNvPr>
          <p:cNvSpPr/>
          <p:nvPr/>
        </p:nvSpPr>
        <p:spPr>
          <a:xfrm>
            <a:off x="7983255" y="3919729"/>
            <a:ext cx="1980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Extrapolation</a:t>
            </a:r>
          </a:p>
        </p:txBody>
      </p:sp>
      <p:pic>
        <p:nvPicPr>
          <p:cNvPr id="10" name="Picture 2" descr="http://www.simafore.com/Portals/64283/images/timeseries-forecast-plots-in-R-resized-600.png">
            <a:extLst>
              <a:ext uri="{FF2B5EF4-FFF2-40B4-BE49-F238E27FC236}">
                <a16:creationId xmlns:a16="http://schemas.microsoft.com/office/drawing/2014/main" id="{CC2155B2-7319-4060-BE06-CE4EF3A6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r="8877"/>
          <a:stretch>
            <a:fillRect/>
          </a:stretch>
        </p:blipFill>
        <p:spPr bwMode="auto">
          <a:xfrm>
            <a:off x="7543800" y="4228340"/>
            <a:ext cx="2514600" cy="1885949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C69862-E725-4D4F-926C-1B61DD05020C}"/>
              </a:ext>
            </a:extLst>
          </p:cNvPr>
          <p:cNvSpPr/>
          <p:nvPr/>
        </p:nvSpPr>
        <p:spPr>
          <a:xfrm>
            <a:off x="4479483" y="347100"/>
            <a:ext cx="2876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Solar Power Forecasting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08DDFE8-932F-4B33-A466-CA021ACF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E7F32F-C70A-486C-8411-CDE475B37682}"/>
              </a:ext>
            </a:extLst>
          </p:cNvPr>
          <p:cNvSpPr/>
          <p:nvPr/>
        </p:nvSpPr>
        <p:spPr>
          <a:xfrm>
            <a:off x="9600543" y="291785"/>
            <a:ext cx="1104900" cy="533400"/>
          </a:xfrm>
          <a:prstGeom prst="rect">
            <a:avLst/>
          </a:prstGeom>
          <a:scene3d>
            <a:camera prst="orthographicFront"/>
            <a:lightRig rig="chilly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How Forecast?</a:t>
            </a:r>
          </a:p>
        </p:txBody>
      </p:sp>
    </p:spTree>
    <p:extLst>
      <p:ext uri="{BB962C8B-B14F-4D97-AF65-F5344CB8AC3E}">
        <p14:creationId xmlns:p14="http://schemas.microsoft.com/office/powerpoint/2010/main" val="269964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012" y="5891213"/>
            <a:ext cx="4979938" cy="6477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Flowchart of the Solar Power Forecasting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25637"/>
            <a:ext cx="9144000" cy="5530714"/>
          </a:xfrm>
          <a:prstGeom prst="rect">
            <a:avLst/>
          </a:prstGeom>
          <a:ln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FCE57CF-F24D-454A-BA8B-BD043B711852}"/>
              </a:ext>
            </a:extLst>
          </p:cNvPr>
          <p:cNvSpPr/>
          <p:nvPr/>
        </p:nvSpPr>
        <p:spPr>
          <a:xfrm>
            <a:off x="3002012" y="319298"/>
            <a:ext cx="6496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Hourly Probabilistic Forecasting of Solar Power</a:t>
            </a:r>
          </a:p>
        </p:txBody>
      </p:sp>
    </p:spTree>
    <p:extLst>
      <p:ext uri="{BB962C8B-B14F-4D97-AF65-F5344CB8AC3E}">
        <p14:creationId xmlns:p14="http://schemas.microsoft.com/office/powerpoint/2010/main" val="255108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11BB8E-871A-41F1-83CA-70AFFC7C4705}"/>
              </a:ext>
            </a:extLst>
          </p:cNvPr>
          <p:cNvSpPr txBox="1">
            <a:spLocks/>
          </p:cNvSpPr>
          <p:nvPr/>
        </p:nvSpPr>
        <p:spPr>
          <a:xfrm>
            <a:off x="1541422" y="817458"/>
            <a:ext cx="2125988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Description:</a:t>
            </a:r>
            <a:endParaRPr lang="en-US" sz="18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A499C9-9F8B-43F1-85F1-D81294D31448}"/>
              </a:ext>
            </a:extLst>
          </p:cNvPr>
          <p:cNvSpPr/>
          <p:nvPr/>
        </p:nvSpPr>
        <p:spPr>
          <a:xfrm>
            <a:off x="1480534" y="1120946"/>
            <a:ext cx="9130316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8270" algn="just">
              <a:lnSpc>
                <a:spcPct val="105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PV solar system is near Canberra, Australia. The panel type is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Solarfun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SF160-24-1M195, consisting of 8 panels, its nominal power of (1560W), and panel orientation 38° clockwise from the north, with panel tilt (of 36°). The historical observed solar power data are normalized to the rated capacity (i.e., 1560W).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57C200-7A92-405A-BAA8-FE95A05FCFD0}"/>
              </a:ext>
            </a:extLst>
          </p:cNvPr>
          <p:cNvSpPr/>
          <p:nvPr/>
        </p:nvSpPr>
        <p:spPr>
          <a:xfrm>
            <a:off x="1541423" y="6080545"/>
            <a:ext cx="8888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https://crowdanalytix.com/contests/global-energy-forecasting-competition-2014-probabilistic-solar-power-forecasting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http://www.ecmwf.int</a:t>
            </a:r>
            <a:r>
              <a:rPr lang="en-US" sz="1400" dirty="0"/>
              <a:t> (European Centre for Medium-Range Weather Forecasts)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9F5F63-0A11-42FA-9591-25F615286EE7}"/>
              </a:ext>
            </a:extLst>
          </p:cNvPr>
          <p:cNvGrpSpPr/>
          <p:nvPr/>
        </p:nvGrpSpPr>
        <p:grpSpPr>
          <a:xfrm>
            <a:off x="1715950" y="2669030"/>
            <a:ext cx="3335378" cy="1976254"/>
            <a:chOff x="433385" y="3055229"/>
            <a:chExt cx="2512250" cy="163495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0442D2E-420B-40FE-9C88-4AB234DE4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66" t="17391" r="45834" b="21838"/>
            <a:stretch/>
          </p:blipFill>
          <p:spPr>
            <a:xfrm>
              <a:off x="433385" y="3055229"/>
              <a:ext cx="2512250" cy="1634957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15BBEF3-C418-483B-A90B-E391124F1E33}"/>
                </a:ext>
              </a:extLst>
            </p:cNvPr>
            <p:cNvSpPr/>
            <p:nvPr/>
          </p:nvSpPr>
          <p:spPr>
            <a:xfrm>
              <a:off x="2281807" y="4295162"/>
              <a:ext cx="107098" cy="11375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2699B1-1B7D-41CD-A876-4DE1366B1E31}"/>
              </a:ext>
            </a:extLst>
          </p:cNvPr>
          <p:cNvGrpSpPr/>
          <p:nvPr/>
        </p:nvGrpSpPr>
        <p:grpSpPr>
          <a:xfrm>
            <a:off x="9830762" y="3347584"/>
            <a:ext cx="683460" cy="1672479"/>
            <a:chOff x="8399332" y="2477610"/>
            <a:chExt cx="647934" cy="157088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B60130-CFC0-47BF-96F5-CD7001328E44}"/>
                </a:ext>
              </a:extLst>
            </p:cNvPr>
            <p:cNvSpPr txBox="1"/>
            <p:nvPr/>
          </p:nvSpPr>
          <p:spPr>
            <a:xfrm>
              <a:off x="8399332" y="2477610"/>
              <a:ext cx="647934" cy="2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2DE633-05B3-42F2-9B2F-7DECA2F40DA2}"/>
                </a:ext>
              </a:extLst>
            </p:cNvPr>
            <p:cNvSpPr txBox="1"/>
            <p:nvPr/>
          </p:nvSpPr>
          <p:spPr>
            <a:xfrm>
              <a:off x="8424980" y="3802776"/>
              <a:ext cx="574743" cy="2457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2816BC5-D1CE-479B-B869-4381DBFC8B25}"/>
              </a:ext>
            </a:extLst>
          </p:cNvPr>
          <p:cNvSpPr/>
          <p:nvPr/>
        </p:nvSpPr>
        <p:spPr>
          <a:xfrm>
            <a:off x="3002012" y="319298"/>
            <a:ext cx="6496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Hourly Probabilistic Forecasting of Solar Power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80361B-0801-4EB1-A75D-8A0C54DD78B4}"/>
              </a:ext>
            </a:extLst>
          </p:cNvPr>
          <p:cNvSpPr/>
          <p:nvPr/>
        </p:nvSpPr>
        <p:spPr>
          <a:xfrm>
            <a:off x="1517857" y="4882872"/>
            <a:ext cx="37315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8588" algn="justLow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weather forecast data and the available measured solar power data from April 2012 to May 2014. 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F1A2257-7ED1-45B7-9E3D-1A4AB8F46E53}"/>
              </a:ext>
            </a:extLst>
          </p:cNvPr>
          <p:cNvGraphicFramePr>
            <a:graphicFrameLocks noGrp="1"/>
          </p:cNvGraphicFramePr>
          <p:nvPr/>
        </p:nvGraphicFramePr>
        <p:xfrm>
          <a:off x="8340051" y="2121345"/>
          <a:ext cx="1371600" cy="3492231"/>
        </p:xfrm>
        <a:graphic>
          <a:graphicData uri="http://schemas.openxmlformats.org/drawingml/2006/table">
            <a:tbl>
              <a:tblPr/>
              <a:tblGrid>
                <a:gridCol w="28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4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No.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Month 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Year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April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2012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May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2012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June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2012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July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2012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August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2012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September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2012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October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2012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November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2012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December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2012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January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2013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February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2013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March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2013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April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2013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May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2013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June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2013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July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2013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August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2013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September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2013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October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2013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November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2013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December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2013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January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2014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February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2014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March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2014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April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2014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26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May</a:t>
                      </a:r>
                    </a:p>
                  </a:txBody>
                  <a:tcPr marL="10817" marR="10817" marT="10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2014</a:t>
                      </a:r>
                    </a:p>
                  </a:txBody>
                  <a:tcPr marL="10817" marR="10817" marT="108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83DCCE9-A924-4ED4-9D4C-F74FB5107ABA}"/>
              </a:ext>
            </a:extLst>
          </p:cNvPr>
          <p:cNvGraphicFramePr>
            <a:graphicFrameLocks noGrp="1"/>
          </p:cNvGraphicFramePr>
          <p:nvPr/>
        </p:nvGraphicFramePr>
        <p:xfrm>
          <a:off x="5408142" y="2429479"/>
          <a:ext cx="2669059" cy="2887980"/>
        </p:xfrm>
        <a:graphic>
          <a:graphicData uri="http://schemas.openxmlformats.org/drawingml/2006/table">
            <a:tbl>
              <a:tblPr/>
              <a:tblGrid>
                <a:gridCol w="439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3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Weather Variables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No.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Variable Name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Cloud  Water Content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Cloud Ice Content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Surface Pressure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Relative Humidity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Cloud Cover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10m-U Wind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10m-V Wind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2-m Temperature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Surface solar radiation down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Surface thermal radiation down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Top net solar radiation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Total precipitation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63D24A9-4554-42BA-BE7C-4ECEAFF5952E}"/>
              </a:ext>
            </a:extLst>
          </p:cNvPr>
          <p:cNvSpPr/>
          <p:nvPr/>
        </p:nvSpPr>
        <p:spPr>
          <a:xfrm>
            <a:off x="1480534" y="5647149"/>
            <a:ext cx="8866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8588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Weather predictions are produced by the global numerical weather prediction system (ECMWF).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01B500B-6B61-4096-97DB-8F64972A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8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85900" y="1192316"/>
            <a:ext cx="9144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(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Analysis, Artificial Neural Networks (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and Support Vector Regression (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are deployed for the short-term solar power forecasting.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4981" y="4323692"/>
            <a:ext cx="457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the forecasting models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47640" y="1847563"/>
            <a:ext cx="4858160" cy="2503071"/>
            <a:chOff x="924939" y="1070551"/>
            <a:chExt cx="4379934" cy="1795367"/>
          </a:xfrm>
        </p:grpSpPr>
        <p:grpSp>
          <p:nvGrpSpPr>
            <p:cNvPr id="6" name="Group 5"/>
            <p:cNvGrpSpPr/>
            <p:nvPr/>
          </p:nvGrpSpPr>
          <p:grpSpPr>
            <a:xfrm>
              <a:off x="924939" y="1313384"/>
              <a:ext cx="3997340" cy="995795"/>
              <a:chOff x="924939" y="1219748"/>
              <a:chExt cx="3997340" cy="995795"/>
            </a:xfrm>
          </p:grpSpPr>
          <p:graphicFrame>
            <p:nvGraphicFramePr>
              <p:cNvPr id="10" name="Diagram 9"/>
              <p:cNvGraphicFramePr/>
              <p:nvPr/>
            </p:nvGraphicFramePr>
            <p:xfrm>
              <a:off x="924939" y="1537348"/>
              <a:ext cx="3997340" cy="67819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1" name="Right Arrow 15"/>
              <p:cNvSpPr/>
              <p:nvPr/>
            </p:nvSpPr>
            <p:spPr>
              <a:xfrm rot="5400000" flipV="1">
                <a:off x="4205348" y="1257234"/>
                <a:ext cx="296613" cy="221642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ln>
                <a:solidFill>
                  <a:srgbClr val="00B050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</p:grpSp>
        <p:sp>
          <p:nvSpPr>
            <p:cNvPr id="7" name="TextBox 6"/>
            <p:cNvSpPr txBox="1"/>
            <p:nvPr/>
          </p:nvSpPr>
          <p:spPr>
            <a:xfrm>
              <a:off x="3704393" y="1070551"/>
              <a:ext cx="1173797" cy="24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 Input X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4393" y="2623085"/>
              <a:ext cx="1600480" cy="24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Output Y</a:t>
              </a:r>
            </a:p>
          </p:txBody>
        </p:sp>
        <p:sp>
          <p:nvSpPr>
            <p:cNvPr id="9" name="Right Arrow 18"/>
            <p:cNvSpPr/>
            <p:nvPr/>
          </p:nvSpPr>
          <p:spPr>
            <a:xfrm rot="5400000" flipV="1">
              <a:off x="4205350" y="2367657"/>
              <a:ext cx="296613" cy="221642"/>
            </a:xfrm>
            <a:prstGeom prst="rightArrow">
              <a:avLst>
                <a:gd name="adj1" fmla="val 6000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76572FE-4FA9-4FFE-A66C-AC6AD531E6DD}"/>
              </a:ext>
            </a:extLst>
          </p:cNvPr>
          <p:cNvSpPr/>
          <p:nvPr/>
        </p:nvSpPr>
        <p:spPr>
          <a:xfrm>
            <a:off x="3372995" y="5722902"/>
            <a:ext cx="54921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Flowchart of solar forecasting m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odel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b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uilding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steps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44320B54-8081-4569-AA6D-97326B5C1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786193"/>
              </p:ext>
            </p:extLst>
          </p:nvPr>
        </p:nvGraphicFramePr>
        <p:xfrm>
          <a:off x="2920833" y="4946706"/>
          <a:ext cx="6152386" cy="572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49FF70DF-AA00-4162-9DF3-BBE30A5BC5B7}"/>
              </a:ext>
            </a:extLst>
          </p:cNvPr>
          <p:cNvSpPr txBox="1">
            <a:spLocks/>
          </p:cNvSpPr>
          <p:nvPr/>
        </p:nvSpPr>
        <p:spPr>
          <a:xfrm>
            <a:off x="3840523" y="365752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290925-7FE6-40A8-B627-BE490BE0D393}"/>
              </a:ext>
            </a:extLst>
          </p:cNvPr>
          <p:cNvSpPr/>
          <p:nvPr/>
        </p:nvSpPr>
        <p:spPr>
          <a:xfrm>
            <a:off x="1524001" y="790021"/>
            <a:ext cx="5318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Parametric and Nonparametric Models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085108-FBEF-4695-A28F-04B3EF66265E}"/>
              </a:ext>
            </a:extLst>
          </p:cNvPr>
          <p:cNvSpPr/>
          <p:nvPr/>
        </p:nvSpPr>
        <p:spPr>
          <a:xfrm>
            <a:off x="1464233" y="6115086"/>
            <a:ext cx="9065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355" indent="-237490" algn="just">
              <a:spcAft>
                <a:spcPts val="200"/>
              </a:spcAft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T. Hastie, R. </a:t>
            </a:r>
            <a:r>
              <a:rPr lang="en-US" sz="1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Tibshirani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, J. Friedman, and others, </a:t>
            </a:r>
            <a:r>
              <a:rPr lang="en-US" sz="1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The elements of statistical learning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, 2</a:t>
            </a:r>
            <a:r>
              <a:rPr lang="en-US" sz="1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nd 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Edition. Springer-Verlag New York, 2009.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A1705E14-52C1-4B91-8ACA-1602F091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6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B201A3-44EB-47B8-926F-1F03F09097A3}"/>
              </a:ext>
            </a:extLst>
          </p:cNvPr>
          <p:cNvSpPr/>
          <p:nvPr/>
        </p:nvSpPr>
        <p:spPr>
          <a:xfrm>
            <a:off x="3381345" y="3810000"/>
            <a:ext cx="5349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diagram of combining different models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13B976-8E29-4B48-A5CF-54DCFD396C50}"/>
              </a:ext>
            </a:extLst>
          </p:cNvPr>
          <p:cNvGrpSpPr/>
          <p:nvPr/>
        </p:nvGrpSpPr>
        <p:grpSpPr>
          <a:xfrm>
            <a:off x="2063453" y="1166446"/>
            <a:ext cx="8058149" cy="2675382"/>
            <a:chOff x="-114301" y="0"/>
            <a:chExt cx="6515101" cy="21717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D48BCCD-44CA-497E-B104-2EAB32E5B36E}"/>
                </a:ext>
              </a:extLst>
            </p:cNvPr>
            <p:cNvCxnSpPr/>
            <p:nvPr/>
          </p:nvCxnSpPr>
          <p:spPr>
            <a:xfrm>
              <a:off x="1943100" y="165735"/>
              <a:ext cx="914400" cy="5359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87BC9C8-3A2D-4A9C-A787-6D55E926DF3F}"/>
                </a:ext>
              </a:extLst>
            </p:cNvPr>
            <p:cNvCxnSpPr/>
            <p:nvPr/>
          </p:nvCxnSpPr>
          <p:spPr>
            <a:xfrm>
              <a:off x="1943100" y="701675"/>
              <a:ext cx="924560" cy="368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0DA0C6-BF2A-4837-94E5-F5DBFB19B98A}"/>
                </a:ext>
              </a:extLst>
            </p:cNvPr>
            <p:cNvGrpSpPr/>
            <p:nvPr/>
          </p:nvGrpSpPr>
          <p:grpSpPr>
            <a:xfrm>
              <a:off x="-114301" y="0"/>
              <a:ext cx="6515101" cy="2171700"/>
              <a:chOff x="-114301" y="0"/>
              <a:chExt cx="6515101" cy="2171700"/>
            </a:xfrm>
          </p:grpSpPr>
          <p:sp>
            <p:nvSpPr>
              <p:cNvPr id="9" name="Rounded Rectangle 51">
                <a:extLst>
                  <a:ext uri="{FF2B5EF4-FFF2-40B4-BE49-F238E27FC236}">
                    <a16:creationId xmlns:a16="http://schemas.microsoft.com/office/drawing/2014/main" id="{21FA114B-6F30-4B21-8BAF-A766CFB62C9A}"/>
                  </a:ext>
                </a:extLst>
              </p:cNvPr>
              <p:cNvSpPr/>
              <p:nvPr/>
            </p:nvSpPr>
            <p:spPr>
              <a:xfrm>
                <a:off x="1257300" y="508635"/>
                <a:ext cx="685800" cy="3429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ＭＳ 明朝"/>
                    <a:cs typeface="Times New Roman" panose="02020603050405020304" pitchFamily="18" charset="0"/>
                  </a:rPr>
                  <a:t>Model B</a:t>
                </a:r>
              </a:p>
            </p:txBody>
          </p:sp>
          <p:sp>
            <p:nvSpPr>
              <p:cNvPr id="10" name="Rounded Rectangle 52">
                <a:extLst>
                  <a:ext uri="{FF2B5EF4-FFF2-40B4-BE49-F238E27FC236}">
                    <a16:creationId xmlns:a16="http://schemas.microsoft.com/office/drawing/2014/main" id="{8E101CFB-E538-4AFB-9486-751B7C8AD0B0}"/>
                  </a:ext>
                </a:extLst>
              </p:cNvPr>
              <p:cNvSpPr/>
              <p:nvPr/>
            </p:nvSpPr>
            <p:spPr>
              <a:xfrm>
                <a:off x="1257300" y="51435"/>
                <a:ext cx="685800" cy="3429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ＭＳ 明朝"/>
                    <a:cs typeface="Times New Roman" panose="02020603050405020304" pitchFamily="18" charset="0"/>
                  </a:rPr>
                  <a:t>Model A</a:t>
                </a:r>
                <a:endParaRPr lang="en-US" sz="2000" dirty="0">
                  <a:latin typeface="Times New Roman" panose="02020603050405020304" pitchFamily="18" charset="0"/>
                  <a:ea typeface="ＭＳ 明朝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ounded Rectangle 53">
                <a:extLst>
                  <a:ext uri="{FF2B5EF4-FFF2-40B4-BE49-F238E27FC236}">
                    <a16:creationId xmlns:a16="http://schemas.microsoft.com/office/drawing/2014/main" id="{C208C94E-99D9-48B7-A1B8-15BE926E2362}"/>
                  </a:ext>
                </a:extLst>
              </p:cNvPr>
              <p:cNvSpPr/>
              <p:nvPr/>
            </p:nvSpPr>
            <p:spPr>
              <a:xfrm>
                <a:off x="1257300" y="965835"/>
                <a:ext cx="685800" cy="3429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ＭＳ 明朝"/>
                    <a:cs typeface="Times New Roman" panose="02020603050405020304" pitchFamily="18" charset="0"/>
                  </a:rPr>
                  <a:t>Model C</a:t>
                </a:r>
                <a:r>
                  <a:rPr lang="en-US" sz="2000" dirty="0">
                    <a:latin typeface="Times New Roman" panose="02020603050405020304" pitchFamily="18" charset="0"/>
                    <a:ea typeface="ＭＳ 明朝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2" name="Rounded Rectangle 54">
                <a:extLst>
                  <a:ext uri="{FF2B5EF4-FFF2-40B4-BE49-F238E27FC236}">
                    <a16:creationId xmlns:a16="http://schemas.microsoft.com/office/drawing/2014/main" id="{3A19ED77-FCD1-4DB4-A330-7759C7A4CB1E}"/>
                  </a:ext>
                </a:extLst>
              </p:cNvPr>
              <p:cNvSpPr/>
              <p:nvPr/>
            </p:nvSpPr>
            <p:spPr>
              <a:xfrm>
                <a:off x="1257300" y="1765935"/>
                <a:ext cx="685800" cy="3429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ＭＳ 明朝"/>
                    <a:cs typeface="Times New Roman" panose="02020603050405020304" pitchFamily="18" charset="0"/>
                  </a:rPr>
                  <a:t>Model N</a:t>
                </a:r>
                <a:endParaRPr lang="en-US" sz="2000" dirty="0">
                  <a:latin typeface="Times New Roman" panose="02020603050405020304" pitchFamily="18" charset="0"/>
                  <a:ea typeface="ＭＳ 明朝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ounded Rectangle 55">
                <a:extLst>
                  <a:ext uri="{FF2B5EF4-FFF2-40B4-BE49-F238E27FC236}">
                    <a16:creationId xmlns:a16="http://schemas.microsoft.com/office/drawing/2014/main" id="{01134AAC-E333-403F-AB13-4D9EA72E6393}"/>
                  </a:ext>
                </a:extLst>
              </p:cNvPr>
              <p:cNvSpPr/>
              <p:nvPr/>
            </p:nvSpPr>
            <p:spPr>
              <a:xfrm>
                <a:off x="2857500" y="596265"/>
                <a:ext cx="1371600" cy="8001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ea typeface="ＭＳ 明朝"/>
                    <a:cs typeface="Times New Roman" panose="02020603050405020304" pitchFamily="18" charset="0"/>
                  </a:rPr>
                  <a:t>Method of Combining the Models</a:t>
                </a:r>
              </a:p>
            </p:txBody>
          </p:sp>
          <p:sp>
            <p:nvSpPr>
              <p:cNvPr id="14" name="Rounded Rectangle 56">
                <a:extLst>
                  <a:ext uri="{FF2B5EF4-FFF2-40B4-BE49-F238E27FC236}">
                    <a16:creationId xmlns:a16="http://schemas.microsoft.com/office/drawing/2014/main" id="{199D8B40-CDFF-43C0-8041-6C7FEBF07CFE}"/>
                  </a:ext>
                </a:extLst>
              </p:cNvPr>
              <p:cNvSpPr/>
              <p:nvPr/>
            </p:nvSpPr>
            <p:spPr>
              <a:xfrm>
                <a:off x="4800600" y="795655"/>
                <a:ext cx="1600200" cy="3429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>
                    <a:latin typeface="Times New Roman" panose="02020603050405020304" pitchFamily="18" charset="0"/>
                    <a:ea typeface="ＭＳ 明朝"/>
                    <a:cs typeface="Times New Roman" panose="02020603050405020304" pitchFamily="18" charset="0"/>
                  </a:rPr>
                  <a:t>Combined Forecasts</a:t>
                </a:r>
                <a:endParaRPr lang="en-US" sz="1600">
                  <a:latin typeface="Times New Roman" panose="02020603050405020304" pitchFamily="18" charset="0"/>
                  <a:ea typeface="ＭＳ 明朝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E805A1D-0A44-49E3-9452-687B4E5A20F6}"/>
                  </a:ext>
                </a:extLst>
              </p:cNvPr>
              <p:cNvCxnSpPr/>
              <p:nvPr/>
            </p:nvCxnSpPr>
            <p:spPr>
              <a:xfrm>
                <a:off x="1600200" y="1396365"/>
                <a:ext cx="0" cy="369570"/>
              </a:xfrm>
              <a:prstGeom prst="line">
                <a:avLst/>
              </a:prstGeom>
              <a:ln>
                <a:prstDash val="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ounded Rectangle 58">
                <a:extLst>
                  <a:ext uri="{FF2B5EF4-FFF2-40B4-BE49-F238E27FC236}">
                    <a16:creationId xmlns:a16="http://schemas.microsoft.com/office/drawing/2014/main" id="{CBCCECCB-CD36-4407-A584-3E79E37063FF}"/>
                  </a:ext>
                </a:extLst>
              </p:cNvPr>
              <p:cNvSpPr/>
              <p:nvPr/>
            </p:nvSpPr>
            <p:spPr>
              <a:xfrm>
                <a:off x="-114301" y="280035"/>
                <a:ext cx="1143001" cy="151701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ea typeface="ＭＳ 明朝"/>
                    <a:cs typeface="Times New Roman" panose="02020603050405020304" pitchFamily="18" charset="0"/>
                  </a:rPr>
                  <a:t>Individual forecasting models </a:t>
                </a:r>
              </a:p>
            </p:txBody>
          </p:sp>
          <p:sp>
            <p:nvSpPr>
              <p:cNvPr id="17" name="Left Brace 16">
                <a:extLst>
                  <a:ext uri="{FF2B5EF4-FFF2-40B4-BE49-F238E27FC236}">
                    <a16:creationId xmlns:a16="http://schemas.microsoft.com/office/drawing/2014/main" id="{A6EE9483-1F4B-40D8-B671-599895587448}"/>
                  </a:ext>
                </a:extLst>
              </p:cNvPr>
              <p:cNvSpPr/>
              <p:nvPr/>
            </p:nvSpPr>
            <p:spPr>
              <a:xfrm>
                <a:off x="951230" y="0"/>
                <a:ext cx="228600" cy="2171700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C49C741-9B3E-4F47-8D18-64D141937A7A}"/>
                  </a:ext>
                </a:extLst>
              </p:cNvPr>
              <p:cNvCxnSpPr/>
              <p:nvPr/>
            </p:nvCxnSpPr>
            <p:spPr>
              <a:xfrm>
                <a:off x="1943100" y="1158875"/>
                <a:ext cx="914400" cy="63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A430995-15C0-44A1-91E5-3BB7C5582125}"/>
                  </a:ext>
                </a:extLst>
              </p:cNvPr>
              <p:cNvCxnSpPr/>
              <p:nvPr/>
            </p:nvCxnSpPr>
            <p:spPr>
              <a:xfrm flipV="1">
                <a:off x="1943100" y="1308735"/>
                <a:ext cx="92456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FFA1E75-45C6-408C-8651-C487B05EB544}"/>
                  </a:ext>
                </a:extLst>
              </p:cNvPr>
              <p:cNvCxnSpPr/>
              <p:nvPr/>
            </p:nvCxnSpPr>
            <p:spPr>
              <a:xfrm>
                <a:off x="4229100" y="965835"/>
                <a:ext cx="5715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A7714A61-095E-4245-A271-28CB7EE4795C}"/>
              </a:ext>
            </a:extLst>
          </p:cNvPr>
          <p:cNvSpPr txBox="1">
            <a:spLocks/>
          </p:cNvSpPr>
          <p:nvPr/>
        </p:nvSpPr>
        <p:spPr>
          <a:xfrm>
            <a:off x="1581387" y="830079"/>
            <a:ext cx="3592229" cy="306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Times New Roman" panose="02020603050405020304" pitchFamily="18" charset="0"/>
              </a:rPr>
              <a:t>Combining Various Models </a:t>
            </a:r>
            <a:endParaRPr lang="en-US" sz="1800" b="1" dirty="0"/>
          </a:p>
        </p:txBody>
      </p:sp>
      <p:sp>
        <p:nvSpPr>
          <p:cNvPr id="23" name="Rounded Rectangle 55">
            <a:extLst>
              <a:ext uri="{FF2B5EF4-FFF2-40B4-BE49-F238E27FC236}">
                <a16:creationId xmlns:a16="http://schemas.microsoft.com/office/drawing/2014/main" id="{91AD20EE-6373-4A65-B7A6-367B82B0E65E}"/>
              </a:ext>
            </a:extLst>
          </p:cNvPr>
          <p:cNvSpPr/>
          <p:nvPr/>
        </p:nvSpPr>
        <p:spPr>
          <a:xfrm>
            <a:off x="1658866" y="5053659"/>
            <a:ext cx="1696452" cy="9856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Methods of Combining The Models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9CD5AA-8903-47F2-8435-123D8A511C89}"/>
              </a:ext>
            </a:extLst>
          </p:cNvPr>
          <p:cNvSpPr/>
          <p:nvPr/>
        </p:nvSpPr>
        <p:spPr>
          <a:xfrm>
            <a:off x="4394429" y="5276464"/>
            <a:ext cx="5727172" cy="646331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Random forest (RF) </a:t>
            </a:r>
            <a:r>
              <a:rPr lang="en-US" dirty="0"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is chosen to be the </a:t>
            </a:r>
            <a:r>
              <a:rPr lang="en-US" b="1" i="1" dirty="0"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ensemble learning </a:t>
            </a:r>
            <a:r>
              <a:rPr lang="en-US" dirty="0"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method for combining the various models’ outcomes.</a:t>
            </a:r>
          </a:p>
        </p:txBody>
      </p:sp>
      <p:sp>
        <p:nvSpPr>
          <p:cNvPr id="25" name="Arrow: Striped Right 24">
            <a:extLst>
              <a:ext uri="{FF2B5EF4-FFF2-40B4-BE49-F238E27FC236}">
                <a16:creationId xmlns:a16="http://schemas.microsoft.com/office/drawing/2014/main" id="{EB9FDBA6-8A45-40C0-8EFC-05AEBFB70B49}"/>
              </a:ext>
            </a:extLst>
          </p:cNvPr>
          <p:cNvSpPr/>
          <p:nvPr/>
        </p:nvSpPr>
        <p:spPr>
          <a:xfrm>
            <a:off x="3465793" y="5373135"/>
            <a:ext cx="853091" cy="452986"/>
          </a:xfrm>
          <a:prstGeom prst="striped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A363C3-D605-4834-8B65-3EF1F0C48947}"/>
              </a:ext>
            </a:extLst>
          </p:cNvPr>
          <p:cNvSpPr txBox="1"/>
          <p:nvPr/>
        </p:nvSpPr>
        <p:spPr>
          <a:xfrm>
            <a:off x="4248084" y="4338924"/>
            <a:ext cx="473964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….+ 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CB4EAB-D94C-4B63-9194-3FA88017C439}"/>
              </a:ext>
            </a:extLst>
          </p:cNvPr>
          <p:cNvSpPr/>
          <p:nvPr/>
        </p:nvSpPr>
        <p:spPr>
          <a:xfrm>
            <a:off x="5638801" y="4761767"/>
            <a:ext cx="4914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weight is assigned to the outcome of a model M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FB91B93-94AC-41A4-A891-75A3067C5EE6}"/>
              </a:ext>
            </a:extLst>
          </p:cNvPr>
          <p:cNvSpPr txBox="1">
            <a:spLocks/>
          </p:cNvSpPr>
          <p:nvPr/>
        </p:nvSpPr>
        <p:spPr>
          <a:xfrm>
            <a:off x="3902962" y="350529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</a:rPr>
              <a:t>Ensemble Forecasts</a:t>
            </a:r>
            <a:endParaRPr lang="en-US" sz="20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F96A09-AB4F-43BD-B59B-CD459D1D1201}"/>
              </a:ext>
            </a:extLst>
          </p:cNvPr>
          <p:cNvSpPr/>
          <p:nvPr/>
        </p:nvSpPr>
        <p:spPr>
          <a:xfrm>
            <a:off x="2235832" y="6084312"/>
            <a:ext cx="7031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355" indent="-237490" algn="just">
              <a:spcAft>
                <a:spcPts val="200"/>
              </a:spcAft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T. Hastie, R. </a:t>
            </a:r>
            <a:r>
              <a:rPr lang="en-US" sz="1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Tibshirani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, J. Friedman, and others, </a:t>
            </a:r>
            <a:r>
              <a:rPr lang="en-US" sz="1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The elements of statistical learning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, 2</a:t>
            </a:r>
            <a:r>
              <a:rPr lang="en-US" sz="1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nd 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Edition. Springer-Verlag New York, 2009.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DABC2CA9-E226-426A-9F65-09E30F80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14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1824</Words>
  <Application>Microsoft Office PowerPoint</Application>
  <PresentationFormat>Widescreen</PresentationFormat>
  <Paragraphs>423</Paragraphs>
  <Slides>20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Flowchart of the Solar Power Forecasting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Sarika Khushalani Solanki</dc:creator>
  <cp:lastModifiedBy>Mohamed Abuella</cp:lastModifiedBy>
  <cp:revision>64</cp:revision>
  <dcterms:created xsi:type="dcterms:W3CDTF">2017-08-03T00:52:40Z</dcterms:created>
  <dcterms:modified xsi:type="dcterms:W3CDTF">2019-08-03T02:11:01Z</dcterms:modified>
</cp:coreProperties>
</file>