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26" r:id="rId2"/>
    <p:sldId id="325" r:id="rId3"/>
    <p:sldId id="256" r:id="rId4"/>
    <p:sldId id="269" r:id="rId5"/>
    <p:sldId id="294" r:id="rId6"/>
    <p:sldId id="301" r:id="rId7"/>
    <p:sldId id="270" r:id="rId8"/>
    <p:sldId id="271" r:id="rId9"/>
    <p:sldId id="295" r:id="rId10"/>
    <p:sldId id="302" r:id="rId11"/>
    <p:sldId id="272" r:id="rId12"/>
    <p:sldId id="273" r:id="rId13"/>
    <p:sldId id="296" r:id="rId14"/>
    <p:sldId id="303" r:id="rId15"/>
    <p:sldId id="274" r:id="rId16"/>
    <p:sldId id="275" r:id="rId17"/>
    <p:sldId id="297" r:id="rId18"/>
    <p:sldId id="304" r:id="rId19"/>
    <p:sldId id="276" r:id="rId20"/>
    <p:sldId id="277" r:id="rId21"/>
    <p:sldId id="298" r:id="rId22"/>
    <p:sldId id="305" r:id="rId23"/>
    <p:sldId id="278" r:id="rId24"/>
    <p:sldId id="308" r:id="rId25"/>
    <p:sldId id="299" r:id="rId26"/>
    <p:sldId id="306" r:id="rId27"/>
    <p:sldId id="282" r:id="rId28"/>
    <p:sldId id="283" r:id="rId29"/>
    <p:sldId id="300" r:id="rId30"/>
    <p:sldId id="307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cc.gov.uk/assets/decc/11/stats/publications/dukes/5956-dukes-2012-chapter-6-renewable.pdf" TargetMode="External"/><Relationship Id="rId2" Type="http://schemas.openxmlformats.org/officeDocument/2006/relationships/hyperlink" Target="https://www.eia.gov/electricity/monthly/epm_table_grapher.cfm?t=epmt_6_07_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electricity/monthly/pdf/epm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2776701" y="274768"/>
            <a:ext cx="36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Wind Energy Modeling and Analysis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9146E-A77C-47D8-AD89-8D75BB46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F71D-49A0-4635-BD93-69A391EC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</p:spTree>
    <p:extLst>
      <p:ext uri="{BB962C8B-B14F-4D97-AF65-F5344CB8AC3E}">
        <p14:creationId xmlns:p14="http://schemas.microsoft.com/office/powerpoint/2010/main" val="64977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8A316-D326-4F52-87DE-41437208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3" y="1967276"/>
            <a:ext cx="6135624" cy="34568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3988C-321B-4890-8C80-19C2EFF1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6FE7B-EA61-47F4-8FB8-057AD74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1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C76D3-7351-43C9-AA1F-305E11B7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10" y="2020367"/>
            <a:ext cx="7034306" cy="39631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309D-617A-4F12-8809-E9663F4C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6CF6A-4A31-4BCF-9D8A-6031E24F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54403-01D2-4D5E-93B2-7A657348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11" y="2020367"/>
            <a:ext cx="7031736" cy="39617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4066-711A-4DCD-8766-161C8A44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AC1C-B098-4AA4-BDBC-28BBC78B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8C096-6E23-453B-83E2-59E972EB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11" y="2020367"/>
            <a:ext cx="7031736" cy="396172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DF5C3-8E34-4DB7-8B97-4792D134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5E483-6FA7-49F4-BC29-0F570508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3D12C-4626-4226-9CA4-AB9B4D46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11" y="2020391"/>
            <a:ext cx="7031736" cy="39616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249D2-ABB8-4DCA-9E79-C597EBB7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8B0E0-0BC0-45C7-96B1-88011B91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95D96-BE4E-4DFA-9E02-3F3A7E95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43" y="2020367"/>
            <a:ext cx="7069014" cy="398270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43FB0-3775-4E1E-A862-0F3C1974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9B97-9FB5-4FDC-8807-158C5AC3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65D1B-C0FB-48DA-977A-3017FAE3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5" y="2020367"/>
            <a:ext cx="7068312" cy="398229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1FC54-F2C8-4E70-8391-B2BF3323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1567A-CA93-4998-A4E9-C2A124C1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1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8090A-810D-42C8-B410-BD71699D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5" y="1985917"/>
            <a:ext cx="7068312" cy="398230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E4705-FED9-440B-839D-783890AB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5904F-A6A1-4880-886E-61E5B8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52FA-C106-49B6-9880-E82A5F5D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5" y="2003142"/>
            <a:ext cx="7068312" cy="398230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E49D9-33C6-48CC-BE6D-1C80EAED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0B07-0DBF-4F00-9D0C-02A54E9C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51E77-A52A-4969-9953-265F3EC6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3" y="2085042"/>
            <a:ext cx="5878053" cy="33117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71698-91E7-4FC5-AF16-BD30422E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46D0-9CA6-444C-88D2-8EB2190B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732453" y="4966034"/>
            <a:ext cx="7767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Four U.S. Locations for Comparison of Renewable Energy Modeling and Analysis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595296-B43C-4A86-950B-61AD1B6A7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4" b="39456"/>
          <a:stretch/>
        </p:blipFill>
        <p:spPr>
          <a:xfrm>
            <a:off x="721214" y="1170992"/>
            <a:ext cx="7701572" cy="36809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9D3AB7-606E-4EAD-AE7C-F29289BBE9A0}"/>
              </a:ext>
            </a:extLst>
          </p:cNvPr>
          <p:cNvSpPr/>
          <p:nvPr/>
        </p:nvSpPr>
        <p:spPr>
          <a:xfrm>
            <a:off x="2104053" y="5333050"/>
            <a:ext cx="4320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Charlotte NC, Boston MA, Boulder CO, Tucson AZ.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0272-26E1-4D01-9424-9652343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F185F-1145-4AA4-9DDF-E288D410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3" y="2085042"/>
            <a:ext cx="5879592" cy="331257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B0456-7BBC-4A18-8A63-4FB3ABBE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8FCB5-E2B4-4D6D-A48E-71325C50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636DB-2E7F-41D5-AF5F-D2631DCA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3" y="2085042"/>
            <a:ext cx="5879592" cy="331257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646C0-5563-4EC6-8030-A63E63D6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386E9-434D-4422-B879-CDF352FA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6E1AA-368A-4F8C-A183-5F8D5F67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3" y="2085042"/>
            <a:ext cx="5879592" cy="331257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0DDA7-4631-4F1D-88EC-9C5FE755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90964-BBB1-4CF2-8EF0-85BF40E2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6AC93-6F1B-41B5-8AA9-7A7EDC6E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0" y="2020367"/>
            <a:ext cx="6131317" cy="3454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0E91D-012E-4448-97F8-2D26EBB6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5FF9C-F7E5-453F-A07F-AE88E88D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CCA7C-0E2E-47C2-AADE-17A71024E8A6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F9D59-120F-4966-A781-C7489243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0" y="2020367"/>
            <a:ext cx="6135624" cy="345682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ECA17-D9C4-45FE-860B-8D05D643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0CD3F-21E2-43E5-8FA9-86CE829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D035B-143A-44FE-9F21-BDFB5F91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0" y="2020362"/>
            <a:ext cx="6135624" cy="34568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C951-E5BB-497B-86A8-A87FFCF4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7B01F-D80D-46C6-9ABA-83925A7A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3018C-0967-4D6C-9AC9-6C6512F7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0" y="2020362"/>
            <a:ext cx="6135624" cy="34568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971E3-1ACE-4CC5-8D74-FC74695B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331BF-5121-436D-BBE2-BB2738DF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F02B66-CAAC-427B-A989-37ADF3BB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87477"/>
              </p:ext>
            </p:extLst>
          </p:nvPr>
        </p:nvGraphicFramePr>
        <p:xfrm>
          <a:off x="2076061" y="2081326"/>
          <a:ext cx="5099178" cy="3615690"/>
        </p:xfrm>
        <a:graphic>
          <a:graphicData uri="http://schemas.openxmlformats.org/drawingml/2006/table">
            <a:tbl>
              <a:tblPr/>
              <a:tblGrid>
                <a:gridCol w="894593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94593">
                  <a:extLst>
                    <a:ext uri="{9D8B030D-6E8A-4147-A177-3AD203B41FA5}">
                      <a16:colId xmlns:a16="http://schemas.microsoft.com/office/drawing/2014/main" val="392258544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799813955"/>
                    </a:ext>
                  </a:extLst>
                </a:gridCol>
                <a:gridCol w="1143801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1037727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speed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387.574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455.725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6.374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410.236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456.256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381.352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193.475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230.690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141.379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197.738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310.630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355.663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298.279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B627A5-016C-461D-B8F9-25FF9023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09467"/>
              </p:ext>
            </p:extLst>
          </p:nvPr>
        </p:nvGraphicFramePr>
        <p:xfrm>
          <a:off x="110411" y="5026456"/>
          <a:ext cx="1797536" cy="670560"/>
        </p:xfrm>
        <a:graphic>
          <a:graphicData uri="http://schemas.openxmlformats.org/drawingml/2006/table">
            <a:tbl>
              <a:tblPr/>
              <a:tblGrid>
                <a:gridCol w="908866">
                  <a:extLst>
                    <a:ext uri="{9D8B030D-6E8A-4147-A177-3AD203B41FA5}">
                      <a16:colId xmlns:a16="http://schemas.microsoft.com/office/drawing/2014/main" val="1780006726"/>
                    </a:ext>
                  </a:extLst>
                </a:gridCol>
                <a:gridCol w="888670">
                  <a:extLst>
                    <a:ext uri="{9D8B030D-6E8A-4147-A177-3AD203B41FA5}">
                      <a16:colId xmlns:a16="http://schemas.microsoft.com/office/drawing/2014/main" val="1992387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318615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3818.9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29.1%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51042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0198B14-AD8D-47FD-9877-6569F2A67C0D}"/>
              </a:ext>
            </a:extLst>
          </p:cNvPr>
          <p:cNvSpPr/>
          <p:nvPr/>
        </p:nvSpPr>
        <p:spPr>
          <a:xfrm>
            <a:off x="110411" y="5780782"/>
            <a:ext cx="91208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While U.S. annual capacity factors from 2013 through 2016 range from 32.2% to 34.7%, </a:t>
            </a:r>
            <a:r>
              <a:rPr lang="en-US" sz="1600" i="1" dirty="0">
                <a:hlinkClick r:id="rId2"/>
              </a:rPr>
              <a:t>"EIA - Electricity Data"</a:t>
            </a:r>
            <a:r>
              <a:rPr lang="en-US" sz="1600" i="1" dirty="0"/>
              <a:t>. www.eia.gov. Retrieved 2017-04-10.</a:t>
            </a:r>
          </a:p>
          <a:p>
            <a:r>
              <a:rPr lang="en-US" sz="1600" dirty="0"/>
              <a:t>In the United Kingdom during the five year period from 2011 to 2015 the annual capacity factor for wind was over 30% </a:t>
            </a:r>
            <a:r>
              <a:rPr lang="en-US" sz="1600" i="1" dirty="0">
                <a:hlinkClick r:id="rId3"/>
              </a:rPr>
              <a:t>"Digest of United Kingdom energy statistics (DUKES) for 2012 to 2016: </a:t>
            </a: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006F47-EA2E-4FBA-A16E-606A81EF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92838"/>
              </p:ext>
            </p:extLst>
          </p:nvPr>
        </p:nvGraphicFramePr>
        <p:xfrm>
          <a:off x="48519" y="614742"/>
          <a:ext cx="4297680" cy="6629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37112315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38868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23108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76532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58601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91637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Power Plant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CCGT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Wind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Solar PV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Nuclear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083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Annual Capacity Factor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7646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FA15FC5-A323-4CC8-B8A2-DFBBF69E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9" y="291893"/>
            <a:ext cx="4131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 capacity factors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2014-2016 US average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D7DDA6-E531-45F9-9D37-47C7453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FD08-EA8E-4B4F-88C2-767D14D4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B53DF5-F483-4501-AB02-01BBFFF59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3034"/>
              </p:ext>
            </p:extLst>
          </p:nvPr>
        </p:nvGraphicFramePr>
        <p:xfrm>
          <a:off x="2076061" y="2081326"/>
          <a:ext cx="5099178" cy="3615690"/>
        </p:xfrm>
        <a:graphic>
          <a:graphicData uri="http://schemas.openxmlformats.org/drawingml/2006/table">
            <a:tbl>
              <a:tblPr/>
              <a:tblGrid>
                <a:gridCol w="894593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94593">
                  <a:extLst>
                    <a:ext uri="{9D8B030D-6E8A-4147-A177-3AD203B41FA5}">
                      <a16:colId xmlns:a16="http://schemas.microsoft.com/office/drawing/2014/main" val="392258544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799813955"/>
                    </a:ext>
                  </a:extLst>
                </a:gridCol>
                <a:gridCol w="1143801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1037727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speed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413.396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288.217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382.094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339.568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222.077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187.928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216.100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215.737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268.648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206.966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224.898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312.770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04635-D3C7-4116-A37C-DC96E90A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53224"/>
              </p:ext>
            </p:extLst>
          </p:nvPr>
        </p:nvGraphicFramePr>
        <p:xfrm>
          <a:off x="110411" y="5026456"/>
          <a:ext cx="1797536" cy="670560"/>
        </p:xfrm>
        <a:graphic>
          <a:graphicData uri="http://schemas.openxmlformats.org/drawingml/2006/table">
            <a:tbl>
              <a:tblPr/>
              <a:tblGrid>
                <a:gridCol w="908866">
                  <a:extLst>
                    <a:ext uri="{9D8B030D-6E8A-4147-A177-3AD203B41FA5}">
                      <a16:colId xmlns:a16="http://schemas.microsoft.com/office/drawing/2014/main" val="1780006726"/>
                    </a:ext>
                  </a:extLst>
                </a:gridCol>
                <a:gridCol w="888670">
                  <a:extLst>
                    <a:ext uri="{9D8B030D-6E8A-4147-A177-3AD203B41FA5}">
                      <a16:colId xmlns:a16="http://schemas.microsoft.com/office/drawing/2014/main" val="1992387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318615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3278.4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24.9%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51042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8E75E-4749-4CF9-9826-1ABA571F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2F818-12FA-411D-9B0D-776C4614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EE4498-F9BE-4B21-8417-2B90CBE50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25656"/>
              </p:ext>
            </p:extLst>
          </p:nvPr>
        </p:nvGraphicFramePr>
        <p:xfrm>
          <a:off x="2076061" y="2081326"/>
          <a:ext cx="5099178" cy="3615690"/>
        </p:xfrm>
        <a:graphic>
          <a:graphicData uri="http://schemas.openxmlformats.org/drawingml/2006/table">
            <a:tbl>
              <a:tblPr/>
              <a:tblGrid>
                <a:gridCol w="894593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94593">
                  <a:extLst>
                    <a:ext uri="{9D8B030D-6E8A-4147-A177-3AD203B41FA5}">
                      <a16:colId xmlns:a16="http://schemas.microsoft.com/office/drawing/2014/main" val="392258544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799813955"/>
                    </a:ext>
                  </a:extLst>
                </a:gridCol>
                <a:gridCol w="1143801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1037727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speed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467.945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584.361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510.499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512.191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420.662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239.808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354.663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285.923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396.328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504.488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471.683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691.553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8A8F8B-77E3-475D-B1AF-34BA5106D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86030"/>
              </p:ext>
            </p:extLst>
          </p:nvPr>
        </p:nvGraphicFramePr>
        <p:xfrm>
          <a:off x="110411" y="5026456"/>
          <a:ext cx="1797536" cy="670560"/>
        </p:xfrm>
        <a:graphic>
          <a:graphicData uri="http://schemas.openxmlformats.org/drawingml/2006/table">
            <a:tbl>
              <a:tblPr/>
              <a:tblGrid>
                <a:gridCol w="908866">
                  <a:extLst>
                    <a:ext uri="{9D8B030D-6E8A-4147-A177-3AD203B41FA5}">
                      <a16:colId xmlns:a16="http://schemas.microsoft.com/office/drawing/2014/main" val="1780006726"/>
                    </a:ext>
                  </a:extLst>
                </a:gridCol>
                <a:gridCol w="888670">
                  <a:extLst>
                    <a:ext uri="{9D8B030D-6E8A-4147-A177-3AD203B41FA5}">
                      <a16:colId xmlns:a16="http://schemas.microsoft.com/office/drawing/2014/main" val="1992387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318615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5440.1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41.4%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51042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A5325-0E7F-4DDB-9005-F5F36CE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713A-B163-4D10-AEA9-90B455FE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8E88E-B7CB-4D63-A11F-FB00C89F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52" y="2034151"/>
            <a:ext cx="5943600" cy="341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501F-05AD-4696-A094-872D50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4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FC5492-5F64-4A6F-8090-C8BB2510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11454"/>
              </p:ext>
            </p:extLst>
          </p:nvPr>
        </p:nvGraphicFramePr>
        <p:xfrm>
          <a:off x="2076061" y="2081326"/>
          <a:ext cx="5099178" cy="3615690"/>
        </p:xfrm>
        <a:graphic>
          <a:graphicData uri="http://schemas.openxmlformats.org/drawingml/2006/table">
            <a:tbl>
              <a:tblPr/>
              <a:tblGrid>
                <a:gridCol w="894593">
                  <a:extLst>
                    <a:ext uri="{9D8B030D-6E8A-4147-A177-3AD203B41FA5}">
                      <a16:colId xmlns:a16="http://schemas.microsoft.com/office/drawing/2014/main" val="2109599095"/>
                    </a:ext>
                  </a:extLst>
                </a:gridCol>
                <a:gridCol w="894593">
                  <a:extLst>
                    <a:ext uri="{9D8B030D-6E8A-4147-A177-3AD203B41FA5}">
                      <a16:colId xmlns:a16="http://schemas.microsoft.com/office/drawing/2014/main" val="392258544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799813955"/>
                    </a:ext>
                  </a:extLst>
                </a:gridCol>
                <a:gridCol w="1143801">
                  <a:extLst>
                    <a:ext uri="{9D8B030D-6E8A-4147-A177-3AD203B41FA5}">
                      <a16:colId xmlns:a16="http://schemas.microsoft.com/office/drawing/2014/main" val="656478980"/>
                    </a:ext>
                  </a:extLst>
                </a:gridCol>
                <a:gridCol w="1037727">
                  <a:extLst>
                    <a:ext uri="{9D8B030D-6E8A-4147-A177-3AD203B41FA5}">
                      <a16:colId xmlns:a16="http://schemas.microsoft.com/office/drawing/2014/main" val="14427151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 speed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MWh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NCF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56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262.764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39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247.664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98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259.804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25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378.228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67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184.679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46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4.496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188.630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3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111.523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8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143.448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774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223.078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6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258.261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5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236.885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3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274.958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24.60%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865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C87F81-E8DC-4487-9A0B-FF65076FE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6572"/>
              </p:ext>
            </p:extLst>
          </p:nvPr>
        </p:nvGraphicFramePr>
        <p:xfrm>
          <a:off x="110411" y="5026456"/>
          <a:ext cx="1797536" cy="670560"/>
        </p:xfrm>
        <a:graphic>
          <a:graphicData uri="http://schemas.openxmlformats.org/drawingml/2006/table">
            <a:tbl>
              <a:tblPr/>
              <a:tblGrid>
                <a:gridCol w="908866">
                  <a:extLst>
                    <a:ext uri="{9D8B030D-6E8A-4147-A177-3AD203B41FA5}">
                      <a16:colId xmlns:a16="http://schemas.microsoft.com/office/drawing/2014/main" val="1780006726"/>
                    </a:ext>
                  </a:extLst>
                </a:gridCol>
                <a:gridCol w="888670">
                  <a:extLst>
                    <a:ext uri="{9D8B030D-6E8A-4147-A177-3AD203B41FA5}">
                      <a16:colId xmlns:a16="http://schemas.microsoft.com/office/drawing/2014/main" val="1992387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MWh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NCF</a:t>
                      </a:r>
                    </a:p>
                  </a:txBody>
                  <a:tcPr marL="19050" marR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318615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2769.9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21.1%</a:t>
                      </a:r>
                    </a:p>
                  </a:txBody>
                  <a:tcPr marL="19050" marR="1905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51042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AC2A2-89E3-48D1-9771-D44FA83A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C5B4-DF07-4B0E-AC3E-22A9CD98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1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293D5-433F-4F22-890A-A4FA5EE9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5E3CE-1591-4A32-9A3E-5769D1CD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20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CCB95-7269-4BF2-81CA-DE37BF46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3D56A-E38E-4703-8220-F980E39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92B06-3E5A-4BE8-89A4-A83BE961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DDEBF-1BD5-4ECB-A0CD-530CF3CB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3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A147D-DA6F-4EB4-9CA7-1C593285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164F4-D5A4-4E75-98E4-2E84DBB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2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5EACA-501B-4533-A6A0-54E46DC6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17363-318E-4CC8-BF02-1490299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2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40EB9-D006-4A00-AC87-CC9B9A2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A1C23-29D6-4D16-9ECB-CE204B86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2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BF132-3A51-4C12-A402-DD88FB78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C65F5-1184-419F-BAE3-FE75B737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1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1D19-7D65-4D4F-BD41-9817C0C7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601FE-FD13-4B2A-A5DC-9985392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3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76CFF-467D-4288-B6BF-0900A269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41DF0-36D0-4CA8-A129-4C21297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A023D-0D69-4A66-A234-7C15380A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04" y="2048037"/>
            <a:ext cx="5943600" cy="3348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75029-374B-4DE5-99F4-A7FEE2883060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F0B77-163F-4D65-ACBF-86A9DE68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AC0BE-6951-4EF0-9091-6B3DA2FD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8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D76B9-A7B5-4CBF-A186-201A612A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2BDDE-24D7-4DE3-99EE-7052BA3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7EE27-49AD-4D1F-A1AC-1738957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A242B-5E46-4C4D-9E16-15A2BFF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2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75789-37B2-4A36-B63D-37B4A170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96F0B-06BA-4051-AD21-3A23C46A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97CF-6AE1-4E29-8D19-80C23F3A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07A2E-C6DA-40C0-980B-455809BE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05DC-75A6-423B-9293-CA672A89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4B76C-9DF4-487B-B699-2A45A45A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DC70D-3BFA-48F2-853E-4FE3D77C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BF295-A22A-4366-A5BA-2E954E2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4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CA0AC-A931-481A-B268-A1211D4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58CDA-CFCA-4385-967A-617AF127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51A4E-4C99-44B2-9DD8-22085B68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6" y="2051764"/>
            <a:ext cx="5943600" cy="334863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CDEA0-0E17-49F0-B49B-349B7AC0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A0ADA-AF38-47D5-B08E-A6112AFE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5ADBD-689B-4002-A24E-6DAC398C9271}"/>
              </a:ext>
            </a:extLst>
          </p:cNvPr>
          <p:cNvSpPr txBox="1"/>
          <p:nvPr/>
        </p:nvSpPr>
        <p:spPr>
          <a:xfrm>
            <a:off x="3899272" y="1651035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Tucson, AZ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D0627-8C98-4413-96DA-216699F1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6" y="2020367"/>
            <a:ext cx="5943600" cy="33486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A0156-2E6B-4A35-9D6B-5BFA3A71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77461-C044-474E-981F-26DB3CD5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Charlotte, NC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1F088-33C5-43C9-A722-C21008DA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84" y="2020367"/>
            <a:ext cx="6132291" cy="345494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D3FAA-2C88-4077-86FE-DE1E1A7E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9975B-AA26-43D2-9D95-913207C1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Boulder, 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2AA46-D33A-4044-955F-A9A7DB11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23" y="2006582"/>
            <a:ext cx="6134924" cy="34564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EB740-F2D0-4C0C-933E-B8B8EBF4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1859D-91F7-4E23-B27E-4117841F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6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3899272" y="16510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Boston, 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555DA-95BD-4649-8C0A-835D3341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3" y="1967257"/>
            <a:ext cx="6135624" cy="34568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E9229-CBF8-4663-8529-716AFF7D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82580-8E77-48B6-A532-9C06F34C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3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686</Words>
  <Application>Microsoft Office PowerPoint</Application>
  <PresentationFormat>On-screen Show (4:3)</PresentationFormat>
  <Paragraphs>430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73</cp:revision>
  <dcterms:created xsi:type="dcterms:W3CDTF">2019-08-04T07:57:21Z</dcterms:created>
  <dcterms:modified xsi:type="dcterms:W3CDTF">2019-08-05T08:11:03Z</dcterms:modified>
</cp:coreProperties>
</file>