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26" r:id="rId2"/>
    <p:sldId id="290" r:id="rId3"/>
    <p:sldId id="325" r:id="rId4"/>
    <p:sldId id="343" r:id="rId5"/>
    <p:sldId id="344" r:id="rId6"/>
    <p:sldId id="345" r:id="rId7"/>
    <p:sldId id="346" r:id="rId8"/>
    <p:sldId id="331" r:id="rId9"/>
    <p:sldId id="332" r:id="rId10"/>
    <p:sldId id="333" r:id="rId11"/>
    <p:sldId id="341" r:id="rId12"/>
    <p:sldId id="339" r:id="rId13"/>
    <p:sldId id="351" r:id="rId14"/>
    <p:sldId id="350" r:id="rId15"/>
    <p:sldId id="348" r:id="rId16"/>
    <p:sldId id="353" r:id="rId17"/>
    <p:sldId id="352" r:id="rId18"/>
    <p:sldId id="340" r:id="rId19"/>
    <p:sldId id="279"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144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Solar</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NCF_Wind_Solar_Charlotte_Boulde!$F$23:$F$26</c:f>
              <c:numCache>
                <c:formatCode>General</c:formatCode>
                <c:ptCount val="4"/>
                <c:pt idx="0">
                  <c:v>359.089572917</c:v>
                </c:pt>
                <c:pt idx="1">
                  <c:v>385.34104614099999</c:v>
                </c:pt>
                <c:pt idx="2">
                  <c:v>332.54042693900004</c:v>
                </c:pt>
                <c:pt idx="3">
                  <c:v>438.13125857699998</c:v>
                </c:pt>
              </c:numCache>
            </c:numRef>
          </c:val>
          <c:extLst>
            <c:ext xmlns:c16="http://schemas.microsoft.com/office/drawing/2014/chart" uri="{C3380CC4-5D6E-409C-BE32-E72D297353CC}">
              <c16:uniqueId val="{00000000-1272-459E-8D9F-DC21C059017F}"/>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KWh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spPr>
            <a:solidFill>
              <a:srgbClr val="92D05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NCF_Wind_Solar_Charlotte_Boulde!$G$23:$G$26</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0-3020-490D-AE69-6F685C15FD1A}"/>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2009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358092738407698"/>
          <c:y val="0.11615740740740743"/>
          <c:w val="0.82162314085739274"/>
          <c:h val="0.77644320501603947"/>
        </c:manualLayout>
      </c:layout>
      <c:barChart>
        <c:barDir val="col"/>
        <c:grouping val="clustered"/>
        <c:varyColors val="0"/>
        <c:ser>
          <c:idx val="0"/>
          <c:order val="0"/>
          <c:tx>
            <c:strRef>
              <c:f>NCF_Wind_Solar_Charlotte_Boulde!$I$46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NCF_Wind_Solar_Charlotte_Boulde!$I$47:$I$50</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E630-4BB8-A83B-B940E01EAF68}"/>
            </c:ext>
          </c:extLst>
        </c:ser>
        <c:ser>
          <c:idx val="1"/>
          <c:order val="1"/>
          <c:tx>
            <c:strRef>
              <c:f>NCF_Wind_Solar_Charlotte_Boulde!$J$46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NCF_Wind_Solar_Charlotte_Boulde!$J$47:$J$50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E630-4BB8-A83B-B940E01EAF68}"/>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layout>
            <c:manualLayout>
              <c:xMode val="edge"/>
              <c:yMode val="edge"/>
              <c:x val="0"/>
              <c:y val="0.42458734324876057"/>
            </c:manualLayout>
          </c:layout>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2010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635870516185475"/>
          <c:y val="0.11615740740740743"/>
          <c:w val="0.81884536307961509"/>
          <c:h val="0.77644320501603947"/>
        </c:manualLayout>
      </c:layout>
      <c:barChart>
        <c:barDir val="col"/>
        <c:grouping val="clustered"/>
        <c:varyColors val="0"/>
        <c:ser>
          <c:idx val="0"/>
          <c:order val="0"/>
          <c:tx>
            <c:strRef>
              <c:f>NCF_Wind_Solar_Charlotte_Boulde!$M$46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NCF_Wind_Solar_Charlotte_Boulde!$M$47:$M$50</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17E-4E73-9342-8F8716C9F062}"/>
            </c:ext>
          </c:extLst>
        </c:ser>
        <c:ser>
          <c:idx val="1"/>
          <c:order val="1"/>
          <c:tx>
            <c:strRef>
              <c:f>NCF_Wind_Solar_Charlotte_Boulde!$N$46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NCF_Wind_Solar_Charlotte_Boulde!$N$47:$N$50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117E-4E73-9342-8F8716C9F062}"/>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2AB92-F38A-D043-8EF1-8DE8EB2867DF}" type="doc">
      <dgm:prSet loTypeId="urn:microsoft.com/office/officeart/2005/8/layout/orgChart1" loCatId="" qsTypeId="urn:microsoft.com/office/officeart/2005/8/quickstyle/simple5" qsCatId="simple" csTypeId="urn:microsoft.com/office/officeart/2005/8/colors/accent0_2" csCatId="mainScheme" phldr="1"/>
      <dgm:spPr/>
      <dgm:t>
        <a:bodyPr/>
        <a:lstStyle/>
        <a:p>
          <a:endParaRPr lang="en-US"/>
        </a:p>
      </dgm:t>
    </dgm:pt>
    <dgm:pt modelId="{C95CA2F0-D84A-8849-BE84-E8858F236180}">
      <dgm:prSet phldrT="[Text]" custT="1"/>
      <dgm:spPr>
        <a:ln>
          <a:solidFill>
            <a:schemeClr val="accent1"/>
          </a:solidFill>
        </a:ln>
      </dgm:spPr>
      <dgm: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gm:t>
    </dgm:pt>
    <dgm:pt modelId="{01696AF9-D0A3-D249-921E-E3FB57A9DAB4}" type="parTrans" cxnId="{A34CD88F-5994-AB43-8B48-E526EC4A1BC1}">
      <dgm:prSet/>
      <dgm:spPr/>
      <dgm:t>
        <a:bodyPr/>
        <a:lstStyle/>
        <a:p>
          <a:endParaRPr lang="en-US"/>
        </a:p>
      </dgm:t>
    </dgm:pt>
    <dgm:pt modelId="{69A17BC4-C157-724F-B984-8B4219A88B69}" type="sibTrans" cxnId="{A34CD88F-5994-AB43-8B48-E526EC4A1BC1}">
      <dgm:prSet/>
      <dgm:spPr/>
      <dgm:t>
        <a:bodyPr/>
        <a:lstStyle/>
        <a:p>
          <a:endParaRPr lang="en-US"/>
        </a:p>
      </dgm:t>
    </dgm:pt>
    <dgm:pt modelId="{438E0BF3-AA92-434B-9FAA-78058C360696}">
      <dgm:prSet phldrT="[Text]" custT="1"/>
      <dgm:spPr>
        <a:ln>
          <a:solidFill>
            <a:schemeClr val="accent1"/>
          </a:solidFill>
        </a:ln>
      </dgm:spPr>
      <dgm:t>
        <a:bodyPr/>
        <a:lstStyle/>
        <a:p>
          <a:r>
            <a:rPr lang="en-US" sz="2000" b="1" i="0" dirty="0">
              <a:solidFill>
                <a:schemeClr val="tx1"/>
              </a:solidFill>
              <a:latin typeface="Times New Roman" charset="0"/>
              <a:ea typeface="Times New Roman" charset="0"/>
              <a:cs typeface="Times New Roman" charset="0"/>
            </a:rPr>
            <a:t>Wind Energy Resources</a:t>
          </a:r>
        </a:p>
        <a:p>
          <a:r>
            <a:rPr lang="en-US" sz="2000" b="1" i="0" dirty="0">
              <a:solidFill>
                <a:schemeClr val="tx1"/>
              </a:solidFill>
              <a:latin typeface="Times New Roman" charset="0"/>
              <a:ea typeface="Times New Roman" charset="0"/>
              <a:cs typeface="Times New Roman" charset="0"/>
            </a:rPr>
            <a:t>Modeling</a:t>
          </a:r>
        </a:p>
      </dgm:t>
    </dgm:pt>
    <dgm:pt modelId="{27BFE031-B234-3242-8F5B-782336DB38D3}" type="sibTrans" cxnId="{E1B5EB3B-DA3E-2E46-A821-2533A8C610C9}">
      <dgm:prSet/>
      <dgm:spPr/>
      <dgm:t>
        <a:bodyPr/>
        <a:lstStyle/>
        <a:p>
          <a:endParaRPr lang="en-US"/>
        </a:p>
      </dgm:t>
    </dgm:pt>
    <dgm:pt modelId="{17CBD469-1D42-1940-A266-16E32A3D14B4}" type="parTrans" cxnId="{E1B5EB3B-DA3E-2E46-A821-2533A8C610C9}">
      <dgm:prSet/>
      <dgm:spPr/>
      <dgm:t>
        <a:bodyPr/>
        <a:lstStyle/>
        <a:p>
          <a:endParaRPr lang="en-US"/>
        </a:p>
      </dgm:t>
    </dgm:pt>
    <dgm:pt modelId="{63F7BB33-DDA3-E042-AB37-77FF22E7BC15}">
      <dgm:prSet phldrT="[Text]" custT="1"/>
      <dgm:spPr>
        <a:ln>
          <a:solidFill>
            <a:schemeClr val="accent1"/>
          </a:solidFill>
        </a:ln>
      </dgm:spPr>
      <dgm:t>
        <a:bodyPr/>
        <a:lstStyle/>
        <a:p>
          <a:r>
            <a:rPr lang="en-US" sz="2400" b="1" i="0" dirty="0">
              <a:solidFill>
                <a:schemeClr val="tx1"/>
              </a:solidFill>
              <a:latin typeface="Times New Roman" charset="0"/>
              <a:ea typeface="Times New Roman" charset="0"/>
              <a:cs typeface="Times New Roman" charset="0"/>
            </a:rPr>
            <a:t>Presentation Outline</a:t>
          </a:r>
          <a:endParaRPr lang="en-US" sz="2400" dirty="0">
            <a:solidFill>
              <a:schemeClr val="tx1"/>
            </a:solidFill>
          </a:endParaRPr>
        </a:p>
      </dgm:t>
    </dgm:pt>
    <dgm:pt modelId="{4427E3B2-69E8-5747-B6BE-949285E75F6B}" type="sibTrans" cxnId="{96045607-DF48-1D4B-A47F-4F5116AA5087}">
      <dgm:prSet/>
      <dgm:spPr/>
      <dgm:t>
        <a:bodyPr/>
        <a:lstStyle/>
        <a:p>
          <a:endParaRPr lang="en-US"/>
        </a:p>
      </dgm:t>
    </dgm:pt>
    <dgm:pt modelId="{1C3C3594-84BD-1A48-8E85-4D61C488B76E}" type="parTrans" cxnId="{96045607-DF48-1D4B-A47F-4F5116AA5087}">
      <dgm:prSet/>
      <dgm:spPr/>
      <dgm:t>
        <a:bodyPr/>
        <a:lstStyle/>
        <a:p>
          <a:endParaRPr lang="en-US"/>
        </a:p>
      </dgm:t>
    </dgm:pt>
    <dgm:pt modelId="{F736D124-1029-BE4E-BD44-052D3FFFE9BA}" type="pres">
      <dgm:prSet presAssocID="{87C2AB92-F38A-D043-8EF1-8DE8EB2867DF}" presName="hierChild1" presStyleCnt="0">
        <dgm:presLayoutVars>
          <dgm:orgChart val="1"/>
          <dgm:chPref val="1"/>
          <dgm:dir/>
          <dgm:animOne val="branch"/>
          <dgm:animLvl val="lvl"/>
          <dgm:resizeHandles/>
        </dgm:presLayoutVars>
      </dgm:prSet>
      <dgm:spPr/>
    </dgm:pt>
    <dgm:pt modelId="{536A5964-3AF5-DD47-8D02-B9A9D8B46D95}" type="pres">
      <dgm:prSet presAssocID="{63F7BB33-DDA3-E042-AB37-77FF22E7BC15}" presName="hierRoot1" presStyleCnt="0">
        <dgm:presLayoutVars>
          <dgm:hierBranch val="init"/>
        </dgm:presLayoutVars>
      </dgm:prSet>
      <dgm:spPr/>
    </dgm:pt>
    <dgm:pt modelId="{4038571F-ABED-1A48-AFBD-BA38B3413E2E}" type="pres">
      <dgm:prSet presAssocID="{63F7BB33-DDA3-E042-AB37-77FF22E7BC15}" presName="rootComposite1" presStyleCnt="0"/>
      <dgm:spPr/>
    </dgm:pt>
    <dgm:pt modelId="{4526622F-3FDC-374A-B9B6-FA94C4E60A16}" type="pres">
      <dgm:prSet presAssocID="{63F7BB33-DDA3-E042-AB37-77FF22E7BC15}" presName="rootText1" presStyleLbl="node0" presStyleIdx="0" presStyleCnt="1" custLinFactNeighborX="-3081" custLinFactNeighborY="-39577">
        <dgm:presLayoutVars>
          <dgm:chPref val="3"/>
        </dgm:presLayoutVars>
      </dgm:prSet>
      <dgm:spPr/>
    </dgm:pt>
    <dgm:pt modelId="{25B93E6D-CBFF-9A4E-9942-963456519F4E}" type="pres">
      <dgm:prSet presAssocID="{63F7BB33-DDA3-E042-AB37-77FF22E7BC15}" presName="rootConnector1" presStyleLbl="node1" presStyleIdx="0" presStyleCnt="0"/>
      <dgm:spPr/>
    </dgm:pt>
    <dgm:pt modelId="{76574CC6-9DCF-7846-ACF8-2D8613A327A4}" type="pres">
      <dgm:prSet presAssocID="{63F7BB33-DDA3-E042-AB37-77FF22E7BC15}" presName="hierChild2" presStyleCnt="0"/>
      <dgm:spPr/>
    </dgm:pt>
    <dgm:pt modelId="{32D27F38-64D2-D145-9C37-1C772EF17BAD}" type="pres">
      <dgm:prSet presAssocID="{17CBD469-1D42-1940-A266-16E32A3D14B4}" presName="Name37" presStyleLbl="parChTrans1D2" presStyleIdx="0" presStyleCnt="2"/>
      <dgm:spPr/>
    </dgm:pt>
    <dgm:pt modelId="{B3FFD7FF-CEDE-B340-A8A9-5B4A816DA555}" type="pres">
      <dgm:prSet presAssocID="{438E0BF3-AA92-434B-9FAA-78058C360696}" presName="hierRoot2" presStyleCnt="0">
        <dgm:presLayoutVars>
          <dgm:hierBranch val="init"/>
        </dgm:presLayoutVars>
      </dgm:prSet>
      <dgm:spPr/>
    </dgm:pt>
    <dgm:pt modelId="{E4B6C345-C32A-4449-AB72-1E23751DD118}" type="pres">
      <dgm:prSet presAssocID="{438E0BF3-AA92-434B-9FAA-78058C360696}" presName="rootComposite" presStyleCnt="0"/>
      <dgm:spPr/>
    </dgm:pt>
    <dgm:pt modelId="{DDF6D8D3-BD32-794F-9E9E-71634CC3F050}" type="pres">
      <dgm:prSet presAssocID="{438E0BF3-AA92-434B-9FAA-78058C360696}" presName="rootText" presStyleLbl="node2" presStyleIdx="0" presStyleCnt="2" custScaleX="115828">
        <dgm:presLayoutVars>
          <dgm:chPref val="3"/>
        </dgm:presLayoutVars>
      </dgm:prSet>
      <dgm:spPr/>
    </dgm:pt>
    <dgm:pt modelId="{21C6FC21-A5C3-A146-BC26-081A5525D315}" type="pres">
      <dgm:prSet presAssocID="{438E0BF3-AA92-434B-9FAA-78058C360696}" presName="rootConnector" presStyleLbl="node2" presStyleIdx="0" presStyleCnt="2"/>
      <dgm:spPr/>
    </dgm:pt>
    <dgm:pt modelId="{6CA138F3-13FC-9141-8B3A-D7EEC3720617}" type="pres">
      <dgm:prSet presAssocID="{438E0BF3-AA92-434B-9FAA-78058C360696}" presName="hierChild4" presStyleCnt="0"/>
      <dgm:spPr/>
    </dgm:pt>
    <dgm:pt modelId="{E5C29C9F-4400-FD49-BCE9-B9E6157FB7B9}" type="pres">
      <dgm:prSet presAssocID="{438E0BF3-AA92-434B-9FAA-78058C360696}" presName="hierChild5" presStyleCnt="0"/>
      <dgm:spPr/>
    </dgm:pt>
    <dgm:pt modelId="{875F74BF-AC41-924C-8904-6225BF2F6523}" type="pres">
      <dgm:prSet presAssocID="{01696AF9-D0A3-D249-921E-E3FB57A9DAB4}" presName="Name37" presStyleLbl="parChTrans1D2" presStyleIdx="1" presStyleCnt="2"/>
      <dgm:spPr/>
    </dgm:pt>
    <dgm:pt modelId="{CC14A4F8-4B4D-2C4D-A317-32B94691F4A1}" type="pres">
      <dgm:prSet presAssocID="{C95CA2F0-D84A-8849-BE84-E8858F236180}" presName="hierRoot2" presStyleCnt="0">
        <dgm:presLayoutVars>
          <dgm:hierBranch val="init"/>
        </dgm:presLayoutVars>
      </dgm:prSet>
      <dgm:spPr/>
    </dgm:pt>
    <dgm:pt modelId="{0013B9C0-EAE8-244A-B4BC-5DDFA47779C0}" type="pres">
      <dgm:prSet presAssocID="{C95CA2F0-D84A-8849-BE84-E8858F236180}" presName="rootComposite" presStyleCnt="0"/>
      <dgm:spPr/>
    </dgm:pt>
    <dgm:pt modelId="{7E1A7E54-AD31-C74C-9BAB-1F97789182CF}" type="pres">
      <dgm:prSet presAssocID="{C95CA2F0-D84A-8849-BE84-E8858F236180}" presName="rootText" presStyleLbl="node2" presStyleIdx="1" presStyleCnt="2" custScaleX="110717" custLinFactNeighborX="-8177">
        <dgm:presLayoutVars>
          <dgm:chPref val="3"/>
        </dgm:presLayoutVars>
      </dgm:prSet>
      <dgm:spPr/>
    </dgm:pt>
    <dgm:pt modelId="{1998EAAD-5D19-654D-9E2A-11F6F10D27A0}" type="pres">
      <dgm:prSet presAssocID="{C95CA2F0-D84A-8849-BE84-E8858F236180}" presName="rootConnector" presStyleLbl="node2" presStyleIdx="1" presStyleCnt="2"/>
      <dgm:spPr/>
    </dgm:pt>
    <dgm:pt modelId="{CD8EF666-F25F-3947-90D6-29060146B412}" type="pres">
      <dgm:prSet presAssocID="{C95CA2F0-D84A-8849-BE84-E8858F236180}" presName="hierChild4" presStyleCnt="0"/>
      <dgm:spPr/>
    </dgm:pt>
    <dgm:pt modelId="{EFBAE59D-3D87-1B45-A1BB-4BD8E09AB6B0}" type="pres">
      <dgm:prSet presAssocID="{C95CA2F0-D84A-8849-BE84-E8858F236180}" presName="hierChild5" presStyleCnt="0"/>
      <dgm:spPr/>
    </dgm:pt>
    <dgm:pt modelId="{14343DB5-8D5B-A247-B940-D9EC8FE3CE64}" type="pres">
      <dgm:prSet presAssocID="{63F7BB33-DDA3-E042-AB37-77FF22E7BC15}" presName="hierChild3" presStyleCnt="0"/>
      <dgm:spPr/>
    </dgm:pt>
  </dgm:ptLst>
  <dgm:cxnLst>
    <dgm:cxn modelId="{B296B504-7533-2843-9A16-0C368C5092F6}" type="presOf" srcId="{C95CA2F0-D84A-8849-BE84-E8858F236180}" destId="{7E1A7E54-AD31-C74C-9BAB-1F97789182CF}" srcOrd="0" destOrd="0" presId="urn:microsoft.com/office/officeart/2005/8/layout/orgChart1"/>
    <dgm:cxn modelId="{96045607-DF48-1D4B-A47F-4F5116AA5087}" srcId="{87C2AB92-F38A-D043-8EF1-8DE8EB2867DF}" destId="{63F7BB33-DDA3-E042-AB37-77FF22E7BC15}" srcOrd="0" destOrd="0" parTransId="{1C3C3594-84BD-1A48-8E85-4D61C488B76E}" sibTransId="{4427E3B2-69E8-5747-B6BE-949285E75F6B}"/>
    <dgm:cxn modelId="{10FDC40F-8D1D-1B42-A67F-833A44278783}" type="presOf" srcId="{87C2AB92-F38A-D043-8EF1-8DE8EB2867DF}" destId="{F736D124-1029-BE4E-BD44-052D3FFFE9BA}" srcOrd="0" destOrd="0" presId="urn:microsoft.com/office/officeart/2005/8/layout/orgChart1"/>
    <dgm:cxn modelId="{36D10B10-399D-E64A-99A1-6097FABEBF62}" type="presOf" srcId="{63F7BB33-DDA3-E042-AB37-77FF22E7BC15}" destId="{25B93E6D-CBFF-9A4E-9942-963456519F4E}" srcOrd="1" destOrd="0" presId="urn:microsoft.com/office/officeart/2005/8/layout/orgChart1"/>
    <dgm:cxn modelId="{97405B22-E11E-C84F-8CC2-DFEEE3E23B36}" type="presOf" srcId="{C95CA2F0-D84A-8849-BE84-E8858F236180}" destId="{1998EAAD-5D19-654D-9E2A-11F6F10D27A0}" srcOrd="1" destOrd="0" presId="urn:microsoft.com/office/officeart/2005/8/layout/orgChart1"/>
    <dgm:cxn modelId="{E1B5EB3B-DA3E-2E46-A821-2533A8C610C9}" srcId="{63F7BB33-DDA3-E042-AB37-77FF22E7BC15}" destId="{438E0BF3-AA92-434B-9FAA-78058C360696}" srcOrd="0" destOrd="0" parTransId="{17CBD469-1D42-1940-A266-16E32A3D14B4}" sibTransId="{27BFE031-B234-3242-8F5B-782336DB38D3}"/>
    <dgm:cxn modelId="{1334338D-D76B-4D49-984A-814177E21280}" type="presOf" srcId="{438E0BF3-AA92-434B-9FAA-78058C360696}" destId="{21C6FC21-A5C3-A146-BC26-081A5525D315}" srcOrd="1" destOrd="0" presId="urn:microsoft.com/office/officeart/2005/8/layout/orgChart1"/>
    <dgm:cxn modelId="{3CB3608E-0356-B84C-B630-74A76CB53191}" type="presOf" srcId="{63F7BB33-DDA3-E042-AB37-77FF22E7BC15}" destId="{4526622F-3FDC-374A-B9B6-FA94C4E60A16}" srcOrd="0" destOrd="0" presId="urn:microsoft.com/office/officeart/2005/8/layout/orgChart1"/>
    <dgm:cxn modelId="{A34CD88F-5994-AB43-8B48-E526EC4A1BC1}" srcId="{63F7BB33-DDA3-E042-AB37-77FF22E7BC15}" destId="{C95CA2F0-D84A-8849-BE84-E8858F236180}" srcOrd="1" destOrd="0" parTransId="{01696AF9-D0A3-D249-921E-E3FB57A9DAB4}" sibTransId="{69A17BC4-C157-724F-B984-8B4219A88B69}"/>
    <dgm:cxn modelId="{01FA85A7-2774-A54C-A958-6A3FC89D4417}" type="presOf" srcId="{438E0BF3-AA92-434B-9FAA-78058C360696}" destId="{DDF6D8D3-BD32-794F-9E9E-71634CC3F050}" srcOrd="0" destOrd="0" presId="urn:microsoft.com/office/officeart/2005/8/layout/orgChart1"/>
    <dgm:cxn modelId="{4F6B22CD-CD32-B049-9274-932A75126398}" type="presOf" srcId="{01696AF9-D0A3-D249-921E-E3FB57A9DAB4}" destId="{875F74BF-AC41-924C-8904-6225BF2F6523}" srcOrd="0" destOrd="0" presId="urn:microsoft.com/office/officeart/2005/8/layout/orgChart1"/>
    <dgm:cxn modelId="{077010DD-7336-2840-9649-7F50BDE913A8}" type="presOf" srcId="{17CBD469-1D42-1940-A266-16E32A3D14B4}" destId="{32D27F38-64D2-D145-9C37-1C772EF17BAD}" srcOrd="0" destOrd="0" presId="urn:microsoft.com/office/officeart/2005/8/layout/orgChart1"/>
    <dgm:cxn modelId="{7B0B3B1A-1A8A-564D-BB1C-0C868FF1357F}" type="presParOf" srcId="{F736D124-1029-BE4E-BD44-052D3FFFE9BA}" destId="{536A5964-3AF5-DD47-8D02-B9A9D8B46D95}" srcOrd="0" destOrd="0" presId="urn:microsoft.com/office/officeart/2005/8/layout/orgChart1"/>
    <dgm:cxn modelId="{824EDA93-F983-7C4C-9D51-A07B4F63B21A}" type="presParOf" srcId="{536A5964-3AF5-DD47-8D02-B9A9D8B46D95}" destId="{4038571F-ABED-1A48-AFBD-BA38B3413E2E}" srcOrd="0" destOrd="0" presId="urn:microsoft.com/office/officeart/2005/8/layout/orgChart1"/>
    <dgm:cxn modelId="{8F19243C-C8AB-8440-ADF7-EE75728CD1ED}" type="presParOf" srcId="{4038571F-ABED-1A48-AFBD-BA38B3413E2E}" destId="{4526622F-3FDC-374A-B9B6-FA94C4E60A16}" srcOrd="0" destOrd="0" presId="urn:microsoft.com/office/officeart/2005/8/layout/orgChart1"/>
    <dgm:cxn modelId="{155E6D84-76DD-2D4F-8D71-6A4AFFA5AF71}" type="presParOf" srcId="{4038571F-ABED-1A48-AFBD-BA38B3413E2E}" destId="{25B93E6D-CBFF-9A4E-9942-963456519F4E}" srcOrd="1" destOrd="0" presId="urn:microsoft.com/office/officeart/2005/8/layout/orgChart1"/>
    <dgm:cxn modelId="{8C5F22D9-93FF-2F4D-9AB6-0B9FCBC15D01}" type="presParOf" srcId="{536A5964-3AF5-DD47-8D02-B9A9D8B46D95}" destId="{76574CC6-9DCF-7846-ACF8-2D8613A327A4}" srcOrd="1" destOrd="0" presId="urn:microsoft.com/office/officeart/2005/8/layout/orgChart1"/>
    <dgm:cxn modelId="{58C1B01D-29A7-1443-A467-C49AD9D9C269}" type="presParOf" srcId="{76574CC6-9DCF-7846-ACF8-2D8613A327A4}" destId="{32D27F38-64D2-D145-9C37-1C772EF17BAD}" srcOrd="0" destOrd="0" presId="urn:microsoft.com/office/officeart/2005/8/layout/orgChart1"/>
    <dgm:cxn modelId="{67017CDD-4749-AE4D-9F40-0AC959861B03}" type="presParOf" srcId="{76574CC6-9DCF-7846-ACF8-2D8613A327A4}" destId="{B3FFD7FF-CEDE-B340-A8A9-5B4A816DA555}" srcOrd="1" destOrd="0" presId="urn:microsoft.com/office/officeart/2005/8/layout/orgChart1"/>
    <dgm:cxn modelId="{9BF301F3-E49F-CB44-AB04-84996B88F71A}" type="presParOf" srcId="{B3FFD7FF-CEDE-B340-A8A9-5B4A816DA555}" destId="{E4B6C345-C32A-4449-AB72-1E23751DD118}" srcOrd="0" destOrd="0" presId="urn:microsoft.com/office/officeart/2005/8/layout/orgChart1"/>
    <dgm:cxn modelId="{969B85AD-26EF-0949-8ECD-5034F1DE4569}" type="presParOf" srcId="{E4B6C345-C32A-4449-AB72-1E23751DD118}" destId="{DDF6D8D3-BD32-794F-9E9E-71634CC3F050}" srcOrd="0" destOrd="0" presId="urn:microsoft.com/office/officeart/2005/8/layout/orgChart1"/>
    <dgm:cxn modelId="{F64CCD80-7F54-8449-ACBF-E5B02BAF85D0}" type="presParOf" srcId="{E4B6C345-C32A-4449-AB72-1E23751DD118}" destId="{21C6FC21-A5C3-A146-BC26-081A5525D315}" srcOrd="1" destOrd="0" presId="urn:microsoft.com/office/officeart/2005/8/layout/orgChart1"/>
    <dgm:cxn modelId="{B6F83D30-F544-904E-B1C1-AAE29127BB5A}" type="presParOf" srcId="{B3FFD7FF-CEDE-B340-A8A9-5B4A816DA555}" destId="{6CA138F3-13FC-9141-8B3A-D7EEC3720617}" srcOrd="1" destOrd="0" presId="urn:microsoft.com/office/officeart/2005/8/layout/orgChart1"/>
    <dgm:cxn modelId="{0145DEDE-F71A-E040-92E3-351AA4586B7D}" type="presParOf" srcId="{B3FFD7FF-CEDE-B340-A8A9-5B4A816DA555}" destId="{E5C29C9F-4400-FD49-BCE9-B9E6157FB7B9}" srcOrd="2" destOrd="0" presId="urn:microsoft.com/office/officeart/2005/8/layout/orgChart1"/>
    <dgm:cxn modelId="{6D9AA1EB-8BF3-7C42-88CB-06960BE86145}" type="presParOf" srcId="{76574CC6-9DCF-7846-ACF8-2D8613A327A4}" destId="{875F74BF-AC41-924C-8904-6225BF2F6523}" srcOrd="2" destOrd="0" presId="urn:microsoft.com/office/officeart/2005/8/layout/orgChart1"/>
    <dgm:cxn modelId="{9BDA2CFB-95D1-3E43-8AC5-7DCFFD67E6B1}" type="presParOf" srcId="{76574CC6-9DCF-7846-ACF8-2D8613A327A4}" destId="{CC14A4F8-4B4D-2C4D-A317-32B94691F4A1}" srcOrd="3" destOrd="0" presId="urn:microsoft.com/office/officeart/2005/8/layout/orgChart1"/>
    <dgm:cxn modelId="{02BD8875-A88A-3747-9340-33B54C17E127}" type="presParOf" srcId="{CC14A4F8-4B4D-2C4D-A317-32B94691F4A1}" destId="{0013B9C0-EAE8-244A-B4BC-5DDFA47779C0}" srcOrd="0" destOrd="0" presId="urn:microsoft.com/office/officeart/2005/8/layout/orgChart1"/>
    <dgm:cxn modelId="{3E976DCC-3166-0E41-840E-3801D4A8DB19}" type="presParOf" srcId="{0013B9C0-EAE8-244A-B4BC-5DDFA47779C0}" destId="{7E1A7E54-AD31-C74C-9BAB-1F97789182CF}" srcOrd="0" destOrd="0" presId="urn:microsoft.com/office/officeart/2005/8/layout/orgChart1"/>
    <dgm:cxn modelId="{9C8665F0-5824-8040-A941-6325D32B9B86}" type="presParOf" srcId="{0013B9C0-EAE8-244A-B4BC-5DDFA47779C0}" destId="{1998EAAD-5D19-654D-9E2A-11F6F10D27A0}" srcOrd="1" destOrd="0" presId="urn:microsoft.com/office/officeart/2005/8/layout/orgChart1"/>
    <dgm:cxn modelId="{85FD5B3F-2FCA-5746-8B8F-5A8990643F04}" type="presParOf" srcId="{CC14A4F8-4B4D-2C4D-A317-32B94691F4A1}" destId="{CD8EF666-F25F-3947-90D6-29060146B412}" srcOrd="1" destOrd="0" presId="urn:microsoft.com/office/officeart/2005/8/layout/orgChart1"/>
    <dgm:cxn modelId="{B3C8FC44-391E-B544-AE2E-44E5873FDB0A}" type="presParOf" srcId="{CC14A4F8-4B4D-2C4D-A317-32B94691F4A1}" destId="{EFBAE59D-3D87-1B45-A1BB-4BD8E09AB6B0}" srcOrd="2" destOrd="0" presId="urn:microsoft.com/office/officeart/2005/8/layout/orgChart1"/>
    <dgm:cxn modelId="{170323EB-0135-8542-A90F-6626AB594615}" type="presParOf" srcId="{536A5964-3AF5-DD47-8D02-B9A9D8B46D95}" destId="{14343DB5-8D5B-A247-B940-D9EC8FE3CE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F74BF-AC41-924C-8904-6225BF2F6523}">
      <dsp:nvSpPr>
        <dsp:cNvPr id="0" name=""/>
        <dsp:cNvSpPr/>
      </dsp:nvSpPr>
      <dsp:spPr>
        <a:xfrm>
          <a:off x="2897920" y="1391437"/>
          <a:ext cx="1518302" cy="978067"/>
        </a:xfrm>
        <a:custGeom>
          <a:avLst/>
          <a:gdLst/>
          <a:ahLst/>
          <a:cxnLst/>
          <a:rect l="0" t="0" r="0" b="0"/>
          <a:pathLst>
            <a:path>
              <a:moveTo>
                <a:pt x="0" y="0"/>
              </a:moveTo>
              <a:lnTo>
                <a:pt x="0" y="726287"/>
              </a:lnTo>
              <a:lnTo>
                <a:pt x="1518302" y="726287"/>
              </a:lnTo>
              <a:lnTo>
                <a:pt x="1518302"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D27F38-64D2-D145-9C37-1C772EF17BAD}">
      <dsp:nvSpPr>
        <dsp:cNvPr id="0" name=""/>
        <dsp:cNvSpPr/>
      </dsp:nvSpPr>
      <dsp:spPr>
        <a:xfrm>
          <a:off x="1392578" y="1391437"/>
          <a:ext cx="1505341" cy="978067"/>
        </a:xfrm>
        <a:custGeom>
          <a:avLst/>
          <a:gdLst/>
          <a:ahLst/>
          <a:cxnLst/>
          <a:rect l="0" t="0" r="0" b="0"/>
          <a:pathLst>
            <a:path>
              <a:moveTo>
                <a:pt x="1505341" y="0"/>
              </a:moveTo>
              <a:lnTo>
                <a:pt x="1505341" y="726287"/>
              </a:lnTo>
              <a:lnTo>
                <a:pt x="0" y="726287"/>
              </a:lnTo>
              <a:lnTo>
                <a:pt x="0"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6622F-3FDC-374A-B9B6-FA94C4E60A16}">
      <dsp:nvSpPr>
        <dsp:cNvPr id="0" name=""/>
        <dsp:cNvSpPr/>
      </dsp:nvSpPr>
      <dsp:spPr>
        <a:xfrm>
          <a:off x="1698970" y="192486"/>
          <a:ext cx="2397900"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tx1"/>
              </a:solidFill>
              <a:latin typeface="Times New Roman" charset="0"/>
              <a:ea typeface="Times New Roman" charset="0"/>
              <a:cs typeface="Times New Roman" charset="0"/>
            </a:rPr>
            <a:t>Presentation Outline</a:t>
          </a:r>
          <a:endParaRPr lang="en-US" sz="2400" kern="1200" dirty="0">
            <a:solidFill>
              <a:schemeClr val="tx1"/>
            </a:solidFill>
          </a:endParaRPr>
        </a:p>
      </dsp:txBody>
      <dsp:txXfrm>
        <a:off x="1698970" y="192486"/>
        <a:ext cx="2397900" cy="1198950"/>
      </dsp:txXfrm>
    </dsp:sp>
    <dsp:sp modelId="{DDF6D8D3-BD32-794F-9E9E-71634CC3F050}">
      <dsp:nvSpPr>
        <dsp:cNvPr id="0" name=""/>
        <dsp:cNvSpPr/>
      </dsp:nvSpPr>
      <dsp:spPr>
        <a:xfrm>
          <a:off x="3859" y="2369504"/>
          <a:ext cx="2777439"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Wind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p>
      </dsp:txBody>
      <dsp:txXfrm>
        <a:off x="3859" y="2369504"/>
        <a:ext cx="2777439" cy="1198950"/>
      </dsp:txXfrm>
    </dsp:sp>
    <dsp:sp modelId="{7E1A7E54-AD31-C74C-9BAB-1F97789182CF}">
      <dsp:nvSpPr>
        <dsp:cNvPr id="0" name=""/>
        <dsp:cNvSpPr/>
      </dsp:nvSpPr>
      <dsp:spPr>
        <a:xfrm>
          <a:off x="3088781" y="2369504"/>
          <a:ext cx="2654883"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sp:txBody>
      <dsp:txXfrm>
        <a:off x="3088781" y="2369504"/>
        <a:ext cx="2654883" cy="1198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19</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20</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pvlib-python.readthedocs.io/en/latest/forecasts.htm" TargetMode="External"/><Relationship Id="rId7" Type="http://schemas.openxmlformats.org/officeDocument/2006/relationships/image" Target="../media/image38.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hyperlink" Target="https://www.solarover.com/panels/cs5p.pdf"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44.jpg"/><Relationship Id="rId4" Type="http://schemas.openxmlformats.org/officeDocument/2006/relationships/hyperlink" Target="http://epic.uncc.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915910" y="1604347"/>
            <a:ext cx="5144229" cy="954107"/>
          </a:xfrm>
          <a:prstGeom prst="rect">
            <a:avLst/>
          </a:prstGeom>
          <a:noFill/>
        </p:spPr>
        <p:txBody>
          <a:bodyPr wrap="none" rtlCol="0">
            <a:spAutoFit/>
          </a:bodyPr>
          <a:lstStyle/>
          <a:p>
            <a:r>
              <a:rPr lang="en-US" sz="2800" b="1" dirty="0"/>
              <a:t>Wind and Solar Energy Resources</a:t>
            </a:r>
          </a:p>
          <a:p>
            <a:pPr algn="ctr"/>
            <a:r>
              <a:rPr lang="en-US" sz="2800" b="1" dirty="0"/>
              <a:t>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031325"/>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r>
              <a:rPr lang="en-US" dirty="0"/>
              <a:t>The University of North Carolina at Charlotte</a:t>
            </a:r>
          </a:p>
          <a:p>
            <a:pPr algn="ctr"/>
            <a:endParaRPr lang="en-US" dirty="0"/>
          </a:p>
          <a:p>
            <a:pPr algn="ctr"/>
            <a:endParaRPr lang="en-US" dirty="0"/>
          </a:p>
          <a:p>
            <a:pPr algn="ctr"/>
            <a:r>
              <a:rPr lang="en-US"/>
              <a:t>August 9th</a:t>
            </a:r>
            <a:r>
              <a:rPr lang="en-US" dirty="0"/>
              <a:t>,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490478" y="443411"/>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F04EA511-51FC-49BE-91E9-460D64664AD0}"/>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06081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488940" y="389167"/>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1041618-724F-4E40-83B2-49D2FE5B88FC}"/>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0" name="Date Placeholder 1">
            <a:extLst>
              <a:ext uri="{FF2B5EF4-FFF2-40B4-BE49-F238E27FC236}">
                <a16:creationId xmlns:a16="http://schemas.microsoft.com/office/drawing/2014/main" id="{4518CE8A-866F-4DA4-983C-212343503BB1}"/>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86647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0D7BBAC-D1EB-402E-B70D-AC6D39227CB6}"/>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0" name="Date Placeholder 1">
            <a:extLst>
              <a:ext uri="{FF2B5EF4-FFF2-40B4-BE49-F238E27FC236}">
                <a16:creationId xmlns:a16="http://schemas.microsoft.com/office/drawing/2014/main" id="{FA235993-D4DF-4A80-8660-A6D5FACA9395}"/>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54166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960F00-DB88-43A0-B47D-32B1641394A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0" name="Date Placeholder 1">
            <a:extLst>
              <a:ext uri="{FF2B5EF4-FFF2-40B4-BE49-F238E27FC236}">
                <a16:creationId xmlns:a16="http://schemas.microsoft.com/office/drawing/2014/main" id="{CA544982-29D9-42B8-A9DE-C09837ECBC19}"/>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531246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584775"/>
          </a:xfrm>
          <a:prstGeom prst="rect">
            <a:avLst/>
          </a:prstGeom>
        </p:spPr>
        <p:txBody>
          <a:bodyPr wrap="square">
            <a:spAutoFit/>
          </a:bodyPr>
          <a:lstStyle/>
          <a:p>
            <a:r>
              <a:rPr lang="en-US" sz="1600" dirty="0">
                <a:hlinkClick r:id="rId2"/>
              </a:rPr>
              <a:t>https://pvlib-python.readthedocs.io/en/latest/introexamples.html</a:t>
            </a:r>
            <a:endParaRPr lang="en-US" sz="1600" dirty="0"/>
          </a:p>
          <a:p>
            <a:r>
              <a:rPr lang="en-US" sz="1600" dirty="0">
                <a:hlinkClick r:id="rId3"/>
              </a:rPr>
              <a:t>https://pvlib-python.readthedocs.io/en/latest/forecasts.htm</a:t>
            </a:r>
            <a:r>
              <a:rPr lang="en-US" sz="16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xmlns="">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4"/>
                <a:stretch>
                  <a:fillRect l="-97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5"/>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6"/>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7"/>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7"/>
            <a:srcRect l="15884" t="5749" r="60892" b="26675"/>
            <a:stretch/>
          </p:blipFill>
          <p:spPr>
            <a:xfrm>
              <a:off x="5125196" y="1833458"/>
              <a:ext cx="1754993" cy="2352103"/>
            </a:xfrm>
            <a:prstGeom prst="rect">
              <a:avLst/>
            </a:prstGeom>
          </p:spPr>
        </p:pic>
      </p:grpSp>
      <p:sp>
        <p:nvSpPr>
          <p:cNvPr id="17" name="Rectangle 16">
            <a:extLst>
              <a:ext uri="{FF2B5EF4-FFF2-40B4-BE49-F238E27FC236}">
                <a16:creationId xmlns:a16="http://schemas.microsoft.com/office/drawing/2014/main" id="{1EFAD248-1495-4341-9B64-31A4A8F2C51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9" name="Date Placeholder 1">
            <a:extLst>
              <a:ext uri="{FF2B5EF4-FFF2-40B4-BE49-F238E27FC236}">
                <a16:creationId xmlns:a16="http://schemas.microsoft.com/office/drawing/2014/main" id="{38F16832-6B62-48EC-8220-DE7AD69AEFA3}"/>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72035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0650" y="470850"/>
            <a:ext cx="9064686" cy="369332"/>
          </a:xfrm>
          <a:prstGeom prst="rect">
            <a:avLst/>
          </a:prstGeom>
        </p:spPr>
        <p:txBody>
          <a:bodyPr wrap="square">
            <a:spAutoFit/>
          </a:bodyPr>
          <a:lstStyle/>
          <a:p>
            <a:pPr algn="ctr"/>
            <a:r>
              <a:rPr lang="en-US" dirty="0"/>
              <a:t>Time series of Solar Power (W), for a solar plant with 15*300 PV modules (220W for each)</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078547-650F-496E-BF1D-74DFD55D2C0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0" name="Date Placeholder 1">
            <a:extLst>
              <a:ext uri="{FF2B5EF4-FFF2-40B4-BE49-F238E27FC236}">
                <a16:creationId xmlns:a16="http://schemas.microsoft.com/office/drawing/2014/main" id="{206969F2-E49F-4327-933B-571615DE746D}"/>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64734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1984742481"/>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20036.95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24185.77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16.36%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28973.17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17.70%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30208.65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19.07%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34770.35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32713.24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35418.34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33992.69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29731.42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18.77%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25504.76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15.58%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19138.34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17866.74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10.93%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3819579834"/>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24215.85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23356.93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32597.21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34440.42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21.74%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34155.32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20.87%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34034.79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33878.82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32241.97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29538.82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32026.31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19.57%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24730.09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23873.06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2150224394"/>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26432.06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16.15%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26847.92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18.16%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34451.63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36840.41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23.26%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38157.38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35819.85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35061.05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34979.76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33776.53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31482.96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25915.03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16.36%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25576.46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15.65%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309936459"/>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32631.67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19.94%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31464.61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38343.02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23.43%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41304.64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26.08%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41329.6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38467.5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24.29%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35637.61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36685.47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36643.06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38215.38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35144.2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32264.5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19.74%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018027" y="463327"/>
            <a:ext cx="3365217" cy="646331"/>
          </a:xfrm>
          <a:prstGeom prst="rect">
            <a:avLst/>
          </a:prstGeom>
        </p:spPr>
        <p:txBody>
          <a:bodyPr wrap="none">
            <a:spAutoFit/>
          </a:bodyPr>
          <a:lstStyle/>
          <a:p>
            <a:pPr algn="ctr"/>
            <a:r>
              <a:rPr lang="en-US" dirty="0"/>
              <a:t>Solar Energy Modeling</a:t>
            </a:r>
          </a:p>
          <a:p>
            <a:pPr algn="ctr"/>
            <a:r>
              <a:rPr lang="en-US" dirty="0"/>
              <a:t>Typical Meteorological Year (TMY)</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21" name="Rectangle 20">
            <a:extLst>
              <a:ext uri="{FF2B5EF4-FFF2-40B4-BE49-F238E27FC236}">
                <a16:creationId xmlns:a16="http://schemas.microsoft.com/office/drawing/2014/main" id="{21AE7766-14BB-43F7-A951-2388A9B2F725}"/>
              </a:ext>
            </a:extLst>
          </p:cNvPr>
          <p:cNvSpPr/>
          <p:nvPr/>
        </p:nvSpPr>
        <p:spPr>
          <a:xfrm>
            <a:off x="2167530" y="1109658"/>
            <a:ext cx="4803449" cy="369332"/>
          </a:xfrm>
          <a:prstGeom prst="rect">
            <a:avLst/>
          </a:prstGeom>
        </p:spPr>
        <p:txBody>
          <a:bodyPr wrap="square">
            <a:spAutoFit/>
          </a:bodyPr>
          <a:lstStyle/>
          <a:p>
            <a:r>
              <a:rPr lang="en-US" dirty="0"/>
              <a:t>For 1 PV module (220W, </a:t>
            </a:r>
            <a:r>
              <a:rPr lang="en-US" altLang="en-US" b="1" dirty="0">
                <a:cs typeface="Arial" panose="020B0604020202020204" pitchFamily="34" charset="0"/>
              </a:rPr>
              <a:t>PV Module CS5P-220M</a:t>
            </a:r>
            <a:r>
              <a:rPr lang="en-US" dirty="0"/>
              <a:t>)</a:t>
            </a:r>
          </a:p>
        </p:txBody>
      </p:sp>
      <p:sp>
        <p:nvSpPr>
          <p:cNvPr id="22" name="Date Placeholder 1">
            <a:extLst>
              <a:ext uri="{FF2B5EF4-FFF2-40B4-BE49-F238E27FC236}">
                <a16:creationId xmlns:a16="http://schemas.microsoft.com/office/drawing/2014/main" id="{70F6ABAB-4778-4F51-B568-7D1515277E06}"/>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56213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3437487989"/>
              </p:ext>
            </p:extLst>
          </p:nvPr>
        </p:nvGraphicFramePr>
        <p:xfrm>
          <a:off x="123086" y="1473366"/>
          <a:ext cx="3728913"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tblGrid>
              <a:tr h="182880">
                <a:tc>
                  <a:txBody>
                    <a:bodyPr/>
                    <a:lstStyle/>
                    <a:p>
                      <a:pPr algn="ctr" fontAlgn="ctr"/>
                      <a:r>
                        <a:rPr lang="en-US" sz="1800" b="1" i="0" u="none" strike="noStrike" dirty="0">
                          <a:solidFill>
                            <a:srgbClr val="000000"/>
                          </a:solidFill>
                          <a:effectLst/>
                          <a:latin typeface="Calibri" panose="020F0502020204030204" pitchFamily="34" charset="0"/>
                        </a:rPr>
                        <a:t>TMY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err="1">
                          <a:solidFill>
                            <a:srgbClr val="000000"/>
                          </a:solidFill>
                          <a:effectLst/>
                          <a:latin typeface="Calibri" panose="020F0502020204030204" pitchFamily="34" charset="0"/>
                        </a:rPr>
                        <a:t>KWh</a:t>
                      </a:r>
                      <a:endParaRPr lang="en-US" sz="18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359.0896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385.341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332.5404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438.1313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2956762" y="110819"/>
            <a:ext cx="3346750" cy="369332"/>
          </a:xfrm>
          <a:prstGeom prst="rect">
            <a:avLst/>
          </a:prstGeom>
        </p:spPr>
        <p:txBody>
          <a:bodyPr wrap="none">
            <a:spAutoFit/>
          </a:bodyPr>
          <a:lstStyle/>
          <a:p>
            <a:r>
              <a:rPr lang="en-US" b="1" dirty="0"/>
              <a:t>Solar Energy Resources Modeling</a:t>
            </a:r>
          </a:p>
        </p:txBody>
      </p:sp>
      <p:sp>
        <p:nvSpPr>
          <p:cNvPr id="3" name="Rectangle 2">
            <a:extLst>
              <a:ext uri="{FF2B5EF4-FFF2-40B4-BE49-F238E27FC236}">
                <a16:creationId xmlns:a16="http://schemas.microsoft.com/office/drawing/2014/main" id="{DDED47BB-55E1-4C43-BB44-48E5304E2385}"/>
              </a:ext>
            </a:extLst>
          </p:cNvPr>
          <p:cNvSpPr/>
          <p:nvPr/>
        </p:nvSpPr>
        <p:spPr>
          <a:xfrm>
            <a:off x="0" y="846265"/>
            <a:ext cx="4952638" cy="369332"/>
          </a:xfrm>
          <a:prstGeom prst="rect">
            <a:avLst/>
          </a:prstGeom>
        </p:spPr>
        <p:txBody>
          <a:bodyPr wrap="none">
            <a:spAutoFit/>
          </a:bodyPr>
          <a:lstStyle/>
          <a:p>
            <a:r>
              <a:rPr lang="en-US" dirty="0"/>
              <a:t>For 1 PV module (220W, </a:t>
            </a:r>
            <a:r>
              <a:rPr lang="en-US" altLang="en-US" b="1" dirty="0">
                <a:cs typeface="Arial" panose="020B0604020202020204" pitchFamily="34" charset="0"/>
              </a:rPr>
              <a:t>PV Module CS5P-220M</a:t>
            </a:r>
            <a:r>
              <a:rPr lang="en-US" dirty="0"/>
              <a:t>)</a:t>
            </a:r>
          </a:p>
        </p:txBody>
      </p:sp>
      <p:sp>
        <p:nvSpPr>
          <p:cNvPr id="12" name="Rectangle 11">
            <a:extLst>
              <a:ext uri="{FF2B5EF4-FFF2-40B4-BE49-F238E27FC236}">
                <a16:creationId xmlns:a16="http://schemas.microsoft.com/office/drawing/2014/main" id="{34329541-479E-4717-A109-3D6680211DB2}"/>
              </a:ext>
            </a:extLst>
          </p:cNvPr>
          <p:cNvSpPr/>
          <p:nvPr/>
        </p:nvSpPr>
        <p:spPr>
          <a:xfrm>
            <a:off x="25989" y="515913"/>
            <a:ext cx="8905130" cy="369332"/>
          </a:xfrm>
          <a:prstGeom prst="rect">
            <a:avLst/>
          </a:prstGeom>
        </p:spPr>
        <p:txBody>
          <a:bodyPr wrap="none">
            <a:spAutoFit/>
          </a:bodyPr>
          <a:lstStyle/>
          <a:p>
            <a:r>
              <a:rPr lang="en-US" dirty="0"/>
              <a:t>Calculating the total energy and net capacity factor, as it is done in the wind energy modeling</a:t>
            </a:r>
          </a:p>
        </p:txBody>
      </p:sp>
      <p:graphicFrame>
        <p:nvGraphicFramePr>
          <p:cNvPr id="11" name="Chart 10">
            <a:extLst>
              <a:ext uri="{FF2B5EF4-FFF2-40B4-BE49-F238E27FC236}">
                <a16:creationId xmlns:a16="http://schemas.microsoft.com/office/drawing/2014/main" id="{39DA2AA1-8842-4473-B8E5-2B7D36D4EE1E}"/>
              </a:ext>
            </a:extLst>
          </p:cNvPr>
          <p:cNvGraphicFramePr>
            <a:graphicFrameLocks/>
          </p:cNvGraphicFramePr>
          <p:nvPr>
            <p:extLst>
              <p:ext uri="{D42A27DB-BD31-4B8C-83A1-F6EECF244321}">
                <p14:modId xmlns:p14="http://schemas.microsoft.com/office/powerpoint/2010/main" val="857162664"/>
              </p:ext>
            </p:extLst>
          </p:nvPr>
        </p:nvGraphicFramePr>
        <p:xfrm>
          <a:off x="6668" y="326518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05290410-85E1-476B-A6D4-5F86C389790C}"/>
              </a:ext>
            </a:extLst>
          </p:cNvPr>
          <p:cNvSpPr/>
          <p:nvPr/>
        </p:nvSpPr>
        <p:spPr>
          <a:xfrm>
            <a:off x="4079811" y="1473366"/>
            <a:ext cx="4851308" cy="923330"/>
          </a:xfrm>
          <a:prstGeom prst="rect">
            <a:avLst/>
          </a:prstGeom>
        </p:spPr>
        <p:txBody>
          <a:bodyPr wrap="square">
            <a:spAutoFit/>
          </a:bodyPr>
          <a:lstStyle/>
          <a:p>
            <a:r>
              <a:rPr lang="en-US" b="1" dirty="0">
                <a:solidFill>
                  <a:srgbClr val="000000"/>
                </a:solidFill>
                <a:latin typeface="Calibri" panose="020F0502020204030204" pitchFamily="34" charset="0"/>
              </a:rPr>
              <a:t>TMY</a:t>
            </a:r>
            <a:r>
              <a:rPr lang="en-US" dirty="0">
                <a:solidFill>
                  <a:srgbClr val="000000"/>
                </a:solidFill>
                <a:latin typeface="Calibri" panose="020F0502020204030204" pitchFamily="34" charset="0"/>
              </a:rPr>
              <a:t>: Typical Meteorological Year, which means it assumes the same variability of solar output for other years.</a:t>
            </a:r>
            <a:endParaRPr lang="en-US" dirty="0"/>
          </a:p>
        </p:txBody>
      </p:sp>
      <p:graphicFrame>
        <p:nvGraphicFramePr>
          <p:cNvPr id="14" name="Chart 13">
            <a:extLst>
              <a:ext uri="{FF2B5EF4-FFF2-40B4-BE49-F238E27FC236}">
                <a16:creationId xmlns:a16="http://schemas.microsoft.com/office/drawing/2014/main" id="{F4C71B15-FAF7-4AA1-A8C2-B07FB904EF37}"/>
              </a:ext>
            </a:extLst>
          </p:cNvPr>
          <p:cNvGraphicFramePr>
            <a:graphicFrameLocks/>
          </p:cNvGraphicFramePr>
          <p:nvPr>
            <p:extLst>
              <p:ext uri="{D42A27DB-BD31-4B8C-83A1-F6EECF244321}">
                <p14:modId xmlns:p14="http://schemas.microsoft.com/office/powerpoint/2010/main" val="2414838631"/>
              </p:ext>
            </p:extLst>
          </p:nvPr>
        </p:nvGraphicFramePr>
        <p:xfrm>
          <a:off x="4576663" y="3230596"/>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Date Placeholder 1">
            <a:extLst>
              <a:ext uri="{FF2B5EF4-FFF2-40B4-BE49-F238E27FC236}">
                <a16:creationId xmlns:a16="http://schemas.microsoft.com/office/drawing/2014/main" id="{625E253D-0D97-47C8-B22E-1F782B5222D3}"/>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68534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18</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extLst>
              <p:ext uri="{D42A27DB-BD31-4B8C-83A1-F6EECF244321}">
                <p14:modId xmlns:p14="http://schemas.microsoft.com/office/powerpoint/2010/main" val="698021816"/>
              </p:ext>
            </p:extLst>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extLst>
              <p:ext uri="{D42A27DB-BD31-4B8C-83A1-F6EECF244321}">
                <p14:modId xmlns:p14="http://schemas.microsoft.com/office/powerpoint/2010/main" val="547284140"/>
              </p:ext>
            </p:extLst>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27.00%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20.40%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46.50%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22.60%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409260" y="105918"/>
            <a:ext cx="4325479" cy="369332"/>
          </a:xfrm>
          <a:prstGeom prst="rect">
            <a:avLst/>
          </a:prstGeom>
        </p:spPr>
        <p:txBody>
          <a:bodyPr wrap="none">
            <a:spAutoFit/>
          </a:bodyPr>
          <a:lstStyle/>
          <a:p>
            <a:r>
              <a:rPr lang="en-US" b="1" dirty="0"/>
              <a:t>Wind and Solar Energy Resources Modeling</a:t>
            </a:r>
          </a:p>
        </p:txBody>
      </p:sp>
      <p:graphicFrame>
        <p:nvGraphicFramePr>
          <p:cNvPr id="10" name="Chart 9">
            <a:extLst>
              <a:ext uri="{FF2B5EF4-FFF2-40B4-BE49-F238E27FC236}">
                <a16:creationId xmlns:a16="http://schemas.microsoft.com/office/drawing/2014/main" id="{7B8FABF8-5CA1-4C8A-9B2C-2DD6DC857C22}"/>
              </a:ext>
            </a:extLst>
          </p:cNvPr>
          <p:cNvGraphicFramePr>
            <a:graphicFrameLocks/>
          </p:cNvGraphicFramePr>
          <p:nvPr>
            <p:extLst>
              <p:ext uri="{D42A27DB-BD31-4B8C-83A1-F6EECF244321}">
                <p14:modId xmlns:p14="http://schemas.microsoft.com/office/powerpoint/2010/main" val="2123846616"/>
              </p:ext>
            </p:extLst>
          </p:nvPr>
        </p:nvGraphicFramePr>
        <p:xfrm>
          <a:off x="4571999" y="7853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A2E10D2C-D668-4262-AE7D-6B640E12F0A5}"/>
              </a:ext>
            </a:extLst>
          </p:cNvPr>
          <p:cNvGraphicFramePr>
            <a:graphicFrameLocks/>
          </p:cNvGraphicFramePr>
          <p:nvPr>
            <p:extLst>
              <p:ext uri="{D42A27DB-BD31-4B8C-83A1-F6EECF244321}">
                <p14:modId xmlns:p14="http://schemas.microsoft.com/office/powerpoint/2010/main" val="1521974958"/>
              </p:ext>
            </p:extLst>
          </p:nvPr>
        </p:nvGraphicFramePr>
        <p:xfrm>
          <a:off x="4572000" y="355496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Date Placeholder 1">
            <a:extLst>
              <a:ext uri="{FF2B5EF4-FFF2-40B4-BE49-F238E27FC236}">
                <a16:creationId xmlns:a16="http://schemas.microsoft.com/office/drawing/2014/main" id="{2100042D-C7A6-4549-AA18-EDE1B04DB566}"/>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95828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2409260" y="97930"/>
            <a:ext cx="4325479" cy="369332"/>
          </a:xfrm>
          <a:prstGeom prst="rect">
            <a:avLst/>
          </a:prstGeom>
        </p:spPr>
        <p:txBody>
          <a:bodyPr wrap="none">
            <a:spAutoFit/>
          </a:bodyPr>
          <a:lstStyle/>
          <a:p>
            <a:r>
              <a:rPr lang="en-US" b="1" dirty="0"/>
              <a:t>Wind and Solar Energy Resources Modeling</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19</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
        <p:nvSpPr>
          <p:cNvPr id="7" name="Date Placeholder 1">
            <a:extLst>
              <a:ext uri="{FF2B5EF4-FFF2-40B4-BE49-F238E27FC236}">
                <a16:creationId xmlns:a16="http://schemas.microsoft.com/office/drawing/2014/main" id="{27A89C12-1B13-4DE0-8CC8-6A76EC28382E}"/>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75490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038807-1F43-C242-97ED-819D14105488}" type="slidenum">
              <a:rPr lang="en-US" smtClean="0">
                <a:solidFill>
                  <a:schemeClr val="tx1"/>
                </a:solidFill>
              </a:rPr>
              <a:t>2</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464208637"/>
              </p:ext>
            </p:extLst>
          </p:nvPr>
        </p:nvGraphicFramePr>
        <p:xfrm>
          <a:off x="1771650" y="1028701"/>
          <a:ext cx="5943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1">
            <a:extLst>
              <a:ext uri="{FF2B5EF4-FFF2-40B4-BE49-F238E27FC236}">
                <a16:creationId xmlns:a16="http://schemas.microsoft.com/office/drawing/2014/main" id="{692AD37A-9EC1-4F6F-9640-352DD1C6BD89}"/>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4054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3</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3000600" y="489739"/>
            <a:ext cx="3380734" cy="369332"/>
          </a:xfrm>
          <a:prstGeom prst="rect">
            <a:avLst/>
          </a:prstGeom>
          <a:noFill/>
        </p:spPr>
        <p:txBody>
          <a:bodyPr wrap="none" rtlCol="0">
            <a:spAutoFit/>
          </a:bodyPr>
          <a:lstStyle/>
          <a:p>
            <a:r>
              <a:rPr lang="en-US" dirty="0"/>
              <a:t>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1905397" y="120407"/>
            <a:ext cx="5571141" cy="369332"/>
          </a:xfrm>
          <a:prstGeom prst="rect">
            <a:avLst/>
          </a:prstGeom>
        </p:spPr>
        <p:txBody>
          <a:bodyPr wrap="none">
            <a:spAutoFit/>
          </a:bodyPr>
          <a:lstStyle/>
          <a:p>
            <a:r>
              <a:rPr lang="en-US" b="1" dirty="0"/>
              <a:t>Wind and Solar Energy Resources Modeling and Analysis</a:t>
            </a:r>
          </a:p>
        </p:txBody>
      </p:sp>
      <p:sp>
        <p:nvSpPr>
          <p:cNvPr id="12" name="Date Placeholder 1">
            <a:extLst>
              <a:ext uri="{FF2B5EF4-FFF2-40B4-BE49-F238E27FC236}">
                <a16:creationId xmlns:a16="http://schemas.microsoft.com/office/drawing/2014/main" id="{06774C40-67FC-48CB-BC79-5FEC1779B919}"/>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16983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878E9C76-FC5B-436C-B95A-63FDADCEC6E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6" name="Date Placeholder 1">
            <a:extLst>
              <a:ext uri="{FF2B5EF4-FFF2-40B4-BE49-F238E27FC236}">
                <a16:creationId xmlns:a16="http://schemas.microsoft.com/office/drawing/2014/main" id="{3EBC181B-A7B7-4754-A5D3-828804262611}"/>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88110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8" name="Rectangle 17">
            <a:extLst>
              <a:ext uri="{FF2B5EF4-FFF2-40B4-BE49-F238E27FC236}">
                <a16:creationId xmlns:a16="http://schemas.microsoft.com/office/drawing/2014/main" id="{282BFB0E-A509-4B59-9EB5-D51AA3483E5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93A44239-83D4-4F36-B64E-0890A4C5C2A3}"/>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7898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5" name="Rectangle 14">
            <a:extLst>
              <a:ext uri="{FF2B5EF4-FFF2-40B4-BE49-F238E27FC236}">
                <a16:creationId xmlns:a16="http://schemas.microsoft.com/office/drawing/2014/main" id="{0DCAD325-D6F2-4166-986C-AA33116D08FA}"/>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6" name="Date Placeholder 1">
            <a:extLst>
              <a:ext uri="{FF2B5EF4-FFF2-40B4-BE49-F238E27FC236}">
                <a16:creationId xmlns:a16="http://schemas.microsoft.com/office/drawing/2014/main" id="{A6639697-16A6-4AD8-BA01-F392409DD8D2}"/>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78231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5" name="Rectangle 14">
            <a:extLst>
              <a:ext uri="{FF2B5EF4-FFF2-40B4-BE49-F238E27FC236}">
                <a16:creationId xmlns:a16="http://schemas.microsoft.com/office/drawing/2014/main" id="{FAB9590D-B1CA-47C2-8BDE-6B51D8DAEB54}"/>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4" name="Date Placeholder 1">
            <a:extLst>
              <a:ext uri="{FF2B5EF4-FFF2-40B4-BE49-F238E27FC236}">
                <a16:creationId xmlns:a16="http://schemas.microsoft.com/office/drawing/2014/main" id="{3D9BBC89-4B0D-4F62-AA59-AED69CB067B4}"/>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47190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2022243" y="6304332"/>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23309B3-895D-4F1E-A407-73A5AA190722}"/>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EA11ED85-47F9-4207-B24A-D88E13C756B4}"/>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843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8" name="Rectangle 17">
            <a:extLst>
              <a:ext uri="{FF2B5EF4-FFF2-40B4-BE49-F238E27FC236}">
                <a16:creationId xmlns:a16="http://schemas.microsoft.com/office/drawing/2014/main" id="{C5B8727E-659D-4B3F-A143-CCBF8188B923}"/>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AC34D580-B364-4CE8-BC60-A604505D916C}"/>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1543804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930</TotalTime>
  <Words>1514</Words>
  <Application>Microsoft Office PowerPoint</Application>
  <PresentationFormat>On-screen Show (4:3)</PresentationFormat>
  <Paragraphs>572</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244</cp:revision>
  <dcterms:created xsi:type="dcterms:W3CDTF">2019-08-04T07:57:21Z</dcterms:created>
  <dcterms:modified xsi:type="dcterms:W3CDTF">2019-08-09T07:11:12Z</dcterms:modified>
</cp:coreProperties>
</file>