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1157" r:id="rId2"/>
    <p:sldId id="290" r:id="rId3"/>
    <p:sldId id="325" r:id="rId4"/>
    <p:sldId id="1160" r:id="rId5"/>
    <p:sldId id="1161" r:id="rId6"/>
    <p:sldId id="1162" r:id="rId7"/>
    <p:sldId id="343" r:id="rId8"/>
    <p:sldId id="1158" r:id="rId9"/>
    <p:sldId id="1159" r:id="rId10"/>
    <p:sldId id="1163" r:id="rId11"/>
    <p:sldId id="1164" r:id="rId12"/>
    <p:sldId id="1175" r:id="rId13"/>
    <p:sldId id="1165" r:id="rId14"/>
    <p:sldId id="1166" r:id="rId15"/>
    <p:sldId id="1168" r:id="rId16"/>
    <p:sldId id="1167" r:id="rId17"/>
    <p:sldId id="1171" r:id="rId18"/>
    <p:sldId id="1169" r:id="rId19"/>
    <p:sldId id="1170" r:id="rId20"/>
    <p:sldId id="1173" r:id="rId21"/>
    <p:sldId id="1172" r:id="rId22"/>
    <p:sldId id="1174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82" d="100"/>
          <a:sy n="82" d="100"/>
        </p:scale>
        <p:origin x="720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C2AB92-F38A-D043-8EF1-8DE8EB2867DF}" type="doc">
      <dgm:prSet loTypeId="urn:microsoft.com/office/officeart/2005/8/layout/orgChart1" loCatId="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95CA2F0-D84A-8849-BE84-E8858F236180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Variability of Solar Energy Resources</a:t>
          </a:r>
        </a:p>
      </dgm:t>
    </dgm:pt>
    <dgm:pt modelId="{01696AF9-D0A3-D249-921E-E3FB57A9DAB4}" type="parTrans" cxnId="{A34CD88F-5994-AB43-8B48-E526EC4A1BC1}">
      <dgm:prSet/>
      <dgm:spPr/>
      <dgm:t>
        <a:bodyPr/>
        <a:lstStyle/>
        <a:p>
          <a:endParaRPr lang="en-US"/>
        </a:p>
      </dgm:t>
    </dgm:pt>
    <dgm:pt modelId="{69A17BC4-C157-724F-B984-8B4219A88B69}" type="sibTrans" cxnId="{A34CD88F-5994-AB43-8B48-E526EC4A1BC1}">
      <dgm:prSet/>
      <dgm:spPr/>
      <dgm:t>
        <a:bodyPr/>
        <a:lstStyle/>
        <a:p>
          <a:endParaRPr lang="en-US"/>
        </a:p>
      </dgm:t>
    </dgm:pt>
    <dgm:pt modelId="{438E0BF3-AA92-434B-9FAA-78058C360696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2000" b="1" i="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Solar Energy Modeling</a:t>
          </a:r>
        </a:p>
      </dgm:t>
    </dgm:pt>
    <dgm:pt modelId="{27BFE031-B234-3242-8F5B-782336DB38D3}" type="sibTrans" cxnId="{E1B5EB3B-DA3E-2E46-A821-2533A8C610C9}">
      <dgm:prSet/>
      <dgm:spPr/>
      <dgm:t>
        <a:bodyPr/>
        <a:lstStyle/>
        <a:p>
          <a:endParaRPr lang="en-US"/>
        </a:p>
      </dgm:t>
    </dgm:pt>
    <dgm:pt modelId="{17CBD469-1D42-1940-A266-16E32A3D14B4}" type="parTrans" cxnId="{E1B5EB3B-DA3E-2E46-A821-2533A8C610C9}">
      <dgm:prSet/>
      <dgm:spPr/>
      <dgm:t>
        <a:bodyPr/>
        <a:lstStyle/>
        <a:p>
          <a:endParaRPr lang="en-US"/>
        </a:p>
      </dgm:t>
    </dgm:pt>
    <dgm:pt modelId="{63F7BB33-DDA3-E042-AB37-77FF22E7BC15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2400" b="1" i="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Presentation Outline</a:t>
          </a:r>
          <a:endParaRPr lang="en-US" sz="2400" dirty="0">
            <a:solidFill>
              <a:schemeClr val="tx1"/>
            </a:solidFill>
          </a:endParaRPr>
        </a:p>
      </dgm:t>
    </dgm:pt>
    <dgm:pt modelId="{4427E3B2-69E8-5747-B6BE-949285E75F6B}" type="sibTrans" cxnId="{96045607-DF48-1D4B-A47F-4F5116AA5087}">
      <dgm:prSet/>
      <dgm:spPr/>
      <dgm:t>
        <a:bodyPr/>
        <a:lstStyle/>
        <a:p>
          <a:endParaRPr lang="en-US"/>
        </a:p>
      </dgm:t>
    </dgm:pt>
    <dgm:pt modelId="{1C3C3594-84BD-1A48-8E85-4D61C488B76E}" type="parTrans" cxnId="{96045607-DF48-1D4B-A47F-4F5116AA5087}">
      <dgm:prSet/>
      <dgm:spPr/>
      <dgm:t>
        <a:bodyPr/>
        <a:lstStyle/>
        <a:p>
          <a:endParaRPr lang="en-US"/>
        </a:p>
      </dgm:t>
    </dgm:pt>
    <dgm:pt modelId="{AC518D79-713E-4C19-865B-B5B8023887F2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solidFill>
            <a:srgbClr val="4472C4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12700" tIns="12700" rIns="12700" bIns="127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Capacity Factor of Solar Energy Resources</a:t>
          </a:r>
          <a:endParaRPr lang="en-US" sz="2000" b="1" i="0" kern="1200" dirty="0">
            <a:solidFill>
              <a:prstClr val="black"/>
            </a:solidFill>
            <a:latin typeface="Times New Roman" charset="0"/>
            <a:ea typeface="Times New Roman" charset="0"/>
            <a:cs typeface="Times New Roman" charset="0"/>
          </a:endParaRPr>
        </a:p>
      </dgm:t>
    </dgm:pt>
    <dgm:pt modelId="{92BC335A-CBBA-4EFB-9FA0-6AB5EFDEF5B8}" type="parTrans" cxnId="{5679B00E-F3A0-44C8-AF9C-CF273F5C1CE6}">
      <dgm:prSet/>
      <dgm:spPr/>
      <dgm:t>
        <a:bodyPr/>
        <a:lstStyle/>
        <a:p>
          <a:endParaRPr lang="en-US"/>
        </a:p>
      </dgm:t>
    </dgm:pt>
    <dgm:pt modelId="{F028E8DB-47D8-44C3-A17F-1DF3078ED471}" type="sibTrans" cxnId="{5679B00E-F3A0-44C8-AF9C-CF273F5C1CE6}">
      <dgm:prSet/>
      <dgm:spPr/>
      <dgm:t>
        <a:bodyPr/>
        <a:lstStyle/>
        <a:p>
          <a:endParaRPr lang="en-US"/>
        </a:p>
      </dgm:t>
    </dgm:pt>
    <dgm:pt modelId="{6D17B367-C327-4246-826E-7E66C20796F7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pPr>
            <a:buNone/>
          </a:pPr>
          <a:r>
            <a:rPr lang="en-US" sz="2000" b="1" i="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Aggregation of Solar Energy Resources</a:t>
          </a:r>
        </a:p>
      </dgm:t>
    </dgm:pt>
    <dgm:pt modelId="{956E6AE9-F9D4-467E-97E8-4FBFE3C8DF12}" type="parTrans" cxnId="{5747F31E-72BC-4ECA-94DE-08D605E942DB}">
      <dgm:prSet/>
      <dgm:spPr/>
      <dgm:t>
        <a:bodyPr/>
        <a:lstStyle/>
        <a:p>
          <a:endParaRPr lang="en-US"/>
        </a:p>
      </dgm:t>
    </dgm:pt>
    <dgm:pt modelId="{7062FD83-092E-46E8-AA9B-A4CD9920BBE0}" type="sibTrans" cxnId="{5747F31E-72BC-4ECA-94DE-08D605E942DB}">
      <dgm:prSet/>
      <dgm:spPr/>
      <dgm:t>
        <a:bodyPr/>
        <a:lstStyle/>
        <a:p>
          <a:endParaRPr lang="en-US"/>
        </a:p>
      </dgm:t>
    </dgm:pt>
    <dgm:pt modelId="{F736D124-1029-BE4E-BD44-052D3FFFE9BA}" type="pres">
      <dgm:prSet presAssocID="{87C2AB92-F38A-D043-8EF1-8DE8EB2867D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6A5964-3AF5-DD47-8D02-B9A9D8B46D95}" type="pres">
      <dgm:prSet presAssocID="{63F7BB33-DDA3-E042-AB37-77FF22E7BC15}" presName="hierRoot1" presStyleCnt="0">
        <dgm:presLayoutVars>
          <dgm:hierBranch/>
        </dgm:presLayoutVars>
      </dgm:prSet>
      <dgm:spPr/>
    </dgm:pt>
    <dgm:pt modelId="{4038571F-ABED-1A48-AFBD-BA38B3413E2E}" type="pres">
      <dgm:prSet presAssocID="{63F7BB33-DDA3-E042-AB37-77FF22E7BC15}" presName="rootComposite1" presStyleCnt="0"/>
      <dgm:spPr/>
    </dgm:pt>
    <dgm:pt modelId="{4526622F-3FDC-374A-B9B6-FA94C4E60A16}" type="pres">
      <dgm:prSet presAssocID="{63F7BB33-DDA3-E042-AB37-77FF22E7BC15}" presName="rootText1" presStyleLbl="node0" presStyleIdx="0" presStyleCnt="1" custScaleX="168246" custScaleY="106169" custLinFactNeighborX="-3081" custLinFactNeighborY="-39577">
        <dgm:presLayoutVars>
          <dgm:chPref val="3"/>
        </dgm:presLayoutVars>
      </dgm:prSet>
      <dgm:spPr/>
    </dgm:pt>
    <dgm:pt modelId="{25B93E6D-CBFF-9A4E-9942-963456519F4E}" type="pres">
      <dgm:prSet presAssocID="{63F7BB33-DDA3-E042-AB37-77FF22E7BC15}" presName="rootConnector1" presStyleLbl="node1" presStyleIdx="0" presStyleCnt="0"/>
      <dgm:spPr/>
    </dgm:pt>
    <dgm:pt modelId="{76574CC6-9DCF-7846-ACF8-2D8613A327A4}" type="pres">
      <dgm:prSet presAssocID="{63F7BB33-DDA3-E042-AB37-77FF22E7BC15}" presName="hierChild2" presStyleCnt="0"/>
      <dgm:spPr/>
    </dgm:pt>
    <dgm:pt modelId="{708978FB-098C-49FE-872D-24C386DE8D23}" type="pres">
      <dgm:prSet presAssocID="{17CBD469-1D42-1940-A266-16E32A3D14B4}" presName="Name35" presStyleLbl="parChTrans1D2" presStyleIdx="0" presStyleCnt="4"/>
      <dgm:spPr/>
    </dgm:pt>
    <dgm:pt modelId="{B3FFD7FF-CEDE-B340-A8A9-5B4A816DA555}" type="pres">
      <dgm:prSet presAssocID="{438E0BF3-AA92-434B-9FAA-78058C360696}" presName="hierRoot2" presStyleCnt="0">
        <dgm:presLayoutVars>
          <dgm:hierBranch val="init"/>
        </dgm:presLayoutVars>
      </dgm:prSet>
      <dgm:spPr/>
    </dgm:pt>
    <dgm:pt modelId="{E4B6C345-C32A-4449-AB72-1E23751DD118}" type="pres">
      <dgm:prSet presAssocID="{438E0BF3-AA92-434B-9FAA-78058C360696}" presName="rootComposite" presStyleCnt="0"/>
      <dgm:spPr/>
    </dgm:pt>
    <dgm:pt modelId="{DDF6D8D3-BD32-794F-9E9E-71634CC3F050}" type="pres">
      <dgm:prSet presAssocID="{438E0BF3-AA92-434B-9FAA-78058C360696}" presName="rootText" presStyleLbl="node2" presStyleIdx="0" presStyleCnt="4" custScaleX="101365" custScaleY="115763" custLinFactNeighborX="4811" custLinFactNeighborY="-14531">
        <dgm:presLayoutVars>
          <dgm:chPref val="3"/>
        </dgm:presLayoutVars>
      </dgm:prSet>
      <dgm:spPr/>
    </dgm:pt>
    <dgm:pt modelId="{21C6FC21-A5C3-A146-BC26-081A5525D315}" type="pres">
      <dgm:prSet presAssocID="{438E0BF3-AA92-434B-9FAA-78058C360696}" presName="rootConnector" presStyleLbl="node2" presStyleIdx="0" presStyleCnt="4"/>
      <dgm:spPr/>
    </dgm:pt>
    <dgm:pt modelId="{6CA138F3-13FC-9141-8B3A-D7EEC3720617}" type="pres">
      <dgm:prSet presAssocID="{438E0BF3-AA92-434B-9FAA-78058C360696}" presName="hierChild4" presStyleCnt="0"/>
      <dgm:spPr/>
    </dgm:pt>
    <dgm:pt modelId="{E5C29C9F-4400-FD49-BCE9-B9E6157FB7B9}" type="pres">
      <dgm:prSet presAssocID="{438E0BF3-AA92-434B-9FAA-78058C360696}" presName="hierChild5" presStyleCnt="0"/>
      <dgm:spPr/>
    </dgm:pt>
    <dgm:pt modelId="{4BFC5F59-5F88-43B4-8C00-F6C6F4FD451E}" type="pres">
      <dgm:prSet presAssocID="{92BC335A-CBBA-4EFB-9FA0-6AB5EFDEF5B8}" presName="Name35" presStyleLbl="parChTrans1D2" presStyleIdx="1" presStyleCnt="4"/>
      <dgm:spPr/>
    </dgm:pt>
    <dgm:pt modelId="{67D77463-15E4-4E31-9174-A4BEF721A505}" type="pres">
      <dgm:prSet presAssocID="{AC518D79-713E-4C19-865B-B5B8023887F2}" presName="hierRoot2" presStyleCnt="0">
        <dgm:presLayoutVars>
          <dgm:hierBranch val="init"/>
        </dgm:presLayoutVars>
      </dgm:prSet>
      <dgm:spPr/>
    </dgm:pt>
    <dgm:pt modelId="{49A8BB78-33D6-423A-937A-98B1BC733F89}" type="pres">
      <dgm:prSet presAssocID="{AC518D79-713E-4C19-865B-B5B8023887F2}" presName="rootComposite" presStyleCnt="0"/>
      <dgm:spPr/>
    </dgm:pt>
    <dgm:pt modelId="{9BFC05F9-5D73-445C-9F40-7D0E6D5CF11F}" type="pres">
      <dgm:prSet presAssocID="{AC518D79-713E-4C19-865B-B5B8023887F2}" presName="rootText" presStyleLbl="node2" presStyleIdx="1" presStyleCnt="4" custScaleX="120593" custScaleY="115876" custLinFactNeighborX="-4170" custLinFactNeighborY="-14915">
        <dgm:presLayoutVars>
          <dgm:chPref val="3"/>
        </dgm:presLayoutVars>
      </dgm:prSet>
      <dgm:spPr>
        <a:xfrm>
          <a:off x="1993744" y="2937527"/>
          <a:ext cx="2189564" cy="990526"/>
        </a:xfrm>
        <a:prstGeom prst="rect">
          <a:avLst/>
        </a:prstGeom>
      </dgm:spPr>
    </dgm:pt>
    <dgm:pt modelId="{3D2C43BC-AD65-4FA2-83E0-98E804EAA077}" type="pres">
      <dgm:prSet presAssocID="{AC518D79-713E-4C19-865B-B5B8023887F2}" presName="rootConnector" presStyleLbl="node2" presStyleIdx="1" presStyleCnt="4"/>
      <dgm:spPr/>
    </dgm:pt>
    <dgm:pt modelId="{BF37EC7D-38CE-4837-8ACF-DDA03A03CFDA}" type="pres">
      <dgm:prSet presAssocID="{AC518D79-713E-4C19-865B-B5B8023887F2}" presName="hierChild4" presStyleCnt="0"/>
      <dgm:spPr/>
    </dgm:pt>
    <dgm:pt modelId="{AF218A7B-A8A1-448F-8C50-730D8CD7E7B8}" type="pres">
      <dgm:prSet presAssocID="{AC518D79-713E-4C19-865B-B5B8023887F2}" presName="hierChild5" presStyleCnt="0"/>
      <dgm:spPr/>
    </dgm:pt>
    <dgm:pt modelId="{5241774D-16B1-411B-B2E2-27BD739E43F2}" type="pres">
      <dgm:prSet presAssocID="{01696AF9-D0A3-D249-921E-E3FB57A9DAB4}" presName="Name35" presStyleLbl="parChTrans1D2" presStyleIdx="2" presStyleCnt="4"/>
      <dgm:spPr/>
    </dgm:pt>
    <dgm:pt modelId="{CC14A4F8-4B4D-2C4D-A317-32B94691F4A1}" type="pres">
      <dgm:prSet presAssocID="{C95CA2F0-D84A-8849-BE84-E8858F236180}" presName="hierRoot2" presStyleCnt="0">
        <dgm:presLayoutVars>
          <dgm:hierBranch val="init"/>
        </dgm:presLayoutVars>
      </dgm:prSet>
      <dgm:spPr/>
    </dgm:pt>
    <dgm:pt modelId="{0013B9C0-EAE8-244A-B4BC-5DDFA47779C0}" type="pres">
      <dgm:prSet presAssocID="{C95CA2F0-D84A-8849-BE84-E8858F236180}" presName="rootComposite" presStyleCnt="0"/>
      <dgm:spPr/>
    </dgm:pt>
    <dgm:pt modelId="{7E1A7E54-AD31-C74C-9BAB-1F97789182CF}" type="pres">
      <dgm:prSet presAssocID="{C95CA2F0-D84A-8849-BE84-E8858F236180}" presName="rootText" presStyleLbl="node2" presStyleIdx="2" presStyleCnt="4" custScaleX="114954" custScaleY="117291" custLinFactNeighborX="-8621" custLinFactNeighborY="-15315">
        <dgm:presLayoutVars>
          <dgm:chPref val="3"/>
        </dgm:presLayoutVars>
      </dgm:prSet>
      <dgm:spPr/>
    </dgm:pt>
    <dgm:pt modelId="{1998EAAD-5D19-654D-9E2A-11F6F10D27A0}" type="pres">
      <dgm:prSet presAssocID="{C95CA2F0-D84A-8849-BE84-E8858F236180}" presName="rootConnector" presStyleLbl="node2" presStyleIdx="2" presStyleCnt="4"/>
      <dgm:spPr/>
    </dgm:pt>
    <dgm:pt modelId="{CD8EF666-F25F-3947-90D6-29060146B412}" type="pres">
      <dgm:prSet presAssocID="{C95CA2F0-D84A-8849-BE84-E8858F236180}" presName="hierChild4" presStyleCnt="0"/>
      <dgm:spPr/>
    </dgm:pt>
    <dgm:pt modelId="{EFBAE59D-3D87-1B45-A1BB-4BD8E09AB6B0}" type="pres">
      <dgm:prSet presAssocID="{C95CA2F0-D84A-8849-BE84-E8858F236180}" presName="hierChild5" presStyleCnt="0"/>
      <dgm:spPr/>
    </dgm:pt>
    <dgm:pt modelId="{CA5511FD-4942-4291-A285-FFBAA54C317A}" type="pres">
      <dgm:prSet presAssocID="{956E6AE9-F9D4-467E-97E8-4FBFE3C8DF12}" presName="Name35" presStyleLbl="parChTrans1D2" presStyleIdx="3" presStyleCnt="4"/>
      <dgm:spPr/>
    </dgm:pt>
    <dgm:pt modelId="{29010CAF-F79A-4D05-B624-8C2317B74141}" type="pres">
      <dgm:prSet presAssocID="{6D17B367-C327-4246-826E-7E66C20796F7}" presName="hierRoot2" presStyleCnt="0">
        <dgm:presLayoutVars>
          <dgm:hierBranch val="init"/>
        </dgm:presLayoutVars>
      </dgm:prSet>
      <dgm:spPr/>
    </dgm:pt>
    <dgm:pt modelId="{CA811DC6-66FB-4FB3-800E-C388C560F73B}" type="pres">
      <dgm:prSet presAssocID="{6D17B367-C327-4246-826E-7E66C20796F7}" presName="rootComposite" presStyleCnt="0"/>
      <dgm:spPr/>
    </dgm:pt>
    <dgm:pt modelId="{B50439B5-3164-4BB7-BD3B-BB9D6A483872}" type="pres">
      <dgm:prSet presAssocID="{6D17B367-C327-4246-826E-7E66C20796F7}" presName="rootText" presStyleLbl="node2" presStyleIdx="3" presStyleCnt="4" custScaleX="111559" custScaleY="116393" custLinFactNeighborX="-11728" custLinFactNeighborY="-15221">
        <dgm:presLayoutVars>
          <dgm:chPref val="3"/>
        </dgm:presLayoutVars>
      </dgm:prSet>
      <dgm:spPr/>
    </dgm:pt>
    <dgm:pt modelId="{063D0A9E-19B3-401E-B1ED-B4228B67CE56}" type="pres">
      <dgm:prSet presAssocID="{6D17B367-C327-4246-826E-7E66C20796F7}" presName="rootConnector" presStyleLbl="node2" presStyleIdx="3" presStyleCnt="4"/>
      <dgm:spPr/>
    </dgm:pt>
    <dgm:pt modelId="{7AE96065-3271-4952-BAC0-610970D5BD92}" type="pres">
      <dgm:prSet presAssocID="{6D17B367-C327-4246-826E-7E66C20796F7}" presName="hierChild4" presStyleCnt="0"/>
      <dgm:spPr/>
    </dgm:pt>
    <dgm:pt modelId="{B275DA85-3DD1-4809-882C-5A69CA20BAB4}" type="pres">
      <dgm:prSet presAssocID="{6D17B367-C327-4246-826E-7E66C20796F7}" presName="hierChild5" presStyleCnt="0"/>
      <dgm:spPr/>
    </dgm:pt>
    <dgm:pt modelId="{14343DB5-8D5B-A247-B940-D9EC8FE3CE64}" type="pres">
      <dgm:prSet presAssocID="{63F7BB33-DDA3-E042-AB37-77FF22E7BC15}" presName="hierChild3" presStyleCnt="0"/>
      <dgm:spPr/>
    </dgm:pt>
  </dgm:ptLst>
  <dgm:cxnLst>
    <dgm:cxn modelId="{B296B504-7533-2843-9A16-0C368C5092F6}" type="presOf" srcId="{C95CA2F0-D84A-8849-BE84-E8858F236180}" destId="{7E1A7E54-AD31-C74C-9BAB-1F97789182CF}" srcOrd="0" destOrd="0" presId="urn:microsoft.com/office/officeart/2005/8/layout/orgChart1"/>
    <dgm:cxn modelId="{56A1B904-FC25-48AF-92EE-22BA70BC60FE}" type="presOf" srcId="{92BC335A-CBBA-4EFB-9FA0-6AB5EFDEF5B8}" destId="{4BFC5F59-5F88-43B4-8C00-F6C6F4FD451E}" srcOrd="0" destOrd="0" presId="urn:microsoft.com/office/officeart/2005/8/layout/orgChart1"/>
    <dgm:cxn modelId="{96045607-DF48-1D4B-A47F-4F5116AA5087}" srcId="{87C2AB92-F38A-D043-8EF1-8DE8EB2867DF}" destId="{63F7BB33-DDA3-E042-AB37-77FF22E7BC15}" srcOrd="0" destOrd="0" parTransId="{1C3C3594-84BD-1A48-8E85-4D61C488B76E}" sibTransId="{4427E3B2-69E8-5747-B6BE-949285E75F6B}"/>
    <dgm:cxn modelId="{5679B00E-F3A0-44C8-AF9C-CF273F5C1CE6}" srcId="{63F7BB33-DDA3-E042-AB37-77FF22E7BC15}" destId="{AC518D79-713E-4C19-865B-B5B8023887F2}" srcOrd="1" destOrd="0" parTransId="{92BC335A-CBBA-4EFB-9FA0-6AB5EFDEF5B8}" sibTransId="{F028E8DB-47D8-44C3-A17F-1DF3078ED471}"/>
    <dgm:cxn modelId="{10FDC40F-8D1D-1B42-A67F-833A44278783}" type="presOf" srcId="{87C2AB92-F38A-D043-8EF1-8DE8EB2867DF}" destId="{F736D124-1029-BE4E-BD44-052D3FFFE9BA}" srcOrd="0" destOrd="0" presId="urn:microsoft.com/office/officeart/2005/8/layout/orgChart1"/>
    <dgm:cxn modelId="{36D10B10-399D-E64A-99A1-6097FABEBF62}" type="presOf" srcId="{63F7BB33-DDA3-E042-AB37-77FF22E7BC15}" destId="{25B93E6D-CBFF-9A4E-9942-963456519F4E}" srcOrd="1" destOrd="0" presId="urn:microsoft.com/office/officeart/2005/8/layout/orgChart1"/>
    <dgm:cxn modelId="{5747F31E-72BC-4ECA-94DE-08D605E942DB}" srcId="{63F7BB33-DDA3-E042-AB37-77FF22E7BC15}" destId="{6D17B367-C327-4246-826E-7E66C20796F7}" srcOrd="3" destOrd="0" parTransId="{956E6AE9-F9D4-467E-97E8-4FBFE3C8DF12}" sibTransId="{7062FD83-092E-46E8-AA9B-A4CD9920BBE0}"/>
    <dgm:cxn modelId="{97405B22-E11E-C84F-8CC2-DFEEE3E23B36}" type="presOf" srcId="{C95CA2F0-D84A-8849-BE84-E8858F236180}" destId="{1998EAAD-5D19-654D-9E2A-11F6F10D27A0}" srcOrd="1" destOrd="0" presId="urn:microsoft.com/office/officeart/2005/8/layout/orgChart1"/>
    <dgm:cxn modelId="{E1B5EB3B-DA3E-2E46-A821-2533A8C610C9}" srcId="{63F7BB33-DDA3-E042-AB37-77FF22E7BC15}" destId="{438E0BF3-AA92-434B-9FAA-78058C360696}" srcOrd="0" destOrd="0" parTransId="{17CBD469-1D42-1940-A266-16E32A3D14B4}" sibTransId="{27BFE031-B234-3242-8F5B-782336DB38D3}"/>
    <dgm:cxn modelId="{D0087F5B-F63A-457F-B7E4-0D9B4579F22F}" type="presOf" srcId="{6D17B367-C327-4246-826E-7E66C20796F7}" destId="{B50439B5-3164-4BB7-BD3B-BB9D6A483872}" srcOrd="0" destOrd="0" presId="urn:microsoft.com/office/officeart/2005/8/layout/orgChart1"/>
    <dgm:cxn modelId="{99AA1E4A-064C-4117-B5AB-FC43B133172C}" type="presOf" srcId="{AC518D79-713E-4C19-865B-B5B8023887F2}" destId="{9BFC05F9-5D73-445C-9F40-7D0E6D5CF11F}" srcOrd="0" destOrd="0" presId="urn:microsoft.com/office/officeart/2005/8/layout/orgChart1"/>
    <dgm:cxn modelId="{84513D51-1C01-4F10-BD63-36D7E89E7D56}" type="presOf" srcId="{17CBD469-1D42-1940-A266-16E32A3D14B4}" destId="{708978FB-098C-49FE-872D-24C386DE8D23}" srcOrd="0" destOrd="0" presId="urn:microsoft.com/office/officeart/2005/8/layout/orgChart1"/>
    <dgm:cxn modelId="{12D20588-F00C-472E-A3C2-08E5C3D73C43}" type="presOf" srcId="{956E6AE9-F9D4-467E-97E8-4FBFE3C8DF12}" destId="{CA5511FD-4942-4291-A285-FFBAA54C317A}" srcOrd="0" destOrd="0" presId="urn:microsoft.com/office/officeart/2005/8/layout/orgChart1"/>
    <dgm:cxn modelId="{1334338D-D76B-4D49-984A-814177E21280}" type="presOf" srcId="{438E0BF3-AA92-434B-9FAA-78058C360696}" destId="{21C6FC21-A5C3-A146-BC26-081A5525D315}" srcOrd="1" destOrd="0" presId="urn:microsoft.com/office/officeart/2005/8/layout/orgChart1"/>
    <dgm:cxn modelId="{3CB3608E-0356-B84C-B630-74A76CB53191}" type="presOf" srcId="{63F7BB33-DDA3-E042-AB37-77FF22E7BC15}" destId="{4526622F-3FDC-374A-B9B6-FA94C4E60A16}" srcOrd="0" destOrd="0" presId="urn:microsoft.com/office/officeart/2005/8/layout/orgChart1"/>
    <dgm:cxn modelId="{A34CD88F-5994-AB43-8B48-E526EC4A1BC1}" srcId="{63F7BB33-DDA3-E042-AB37-77FF22E7BC15}" destId="{C95CA2F0-D84A-8849-BE84-E8858F236180}" srcOrd="2" destOrd="0" parTransId="{01696AF9-D0A3-D249-921E-E3FB57A9DAB4}" sibTransId="{69A17BC4-C157-724F-B984-8B4219A88B69}"/>
    <dgm:cxn modelId="{29E67F91-0685-4A46-8D25-E852E7E625A2}" type="presOf" srcId="{01696AF9-D0A3-D249-921E-E3FB57A9DAB4}" destId="{5241774D-16B1-411B-B2E2-27BD739E43F2}" srcOrd="0" destOrd="0" presId="urn:microsoft.com/office/officeart/2005/8/layout/orgChart1"/>
    <dgm:cxn modelId="{B7A4EE98-83F4-4AA2-9FAD-4D33BD64E983}" type="presOf" srcId="{AC518D79-713E-4C19-865B-B5B8023887F2}" destId="{3D2C43BC-AD65-4FA2-83E0-98E804EAA077}" srcOrd="1" destOrd="0" presId="urn:microsoft.com/office/officeart/2005/8/layout/orgChart1"/>
    <dgm:cxn modelId="{01FA85A7-2774-A54C-A958-6A3FC89D4417}" type="presOf" srcId="{438E0BF3-AA92-434B-9FAA-78058C360696}" destId="{DDF6D8D3-BD32-794F-9E9E-71634CC3F050}" srcOrd="0" destOrd="0" presId="urn:microsoft.com/office/officeart/2005/8/layout/orgChart1"/>
    <dgm:cxn modelId="{E1FFB7B2-FF6E-44D3-8C8A-02B9006AEDED}" type="presOf" srcId="{6D17B367-C327-4246-826E-7E66C20796F7}" destId="{063D0A9E-19B3-401E-B1ED-B4228B67CE56}" srcOrd="1" destOrd="0" presId="urn:microsoft.com/office/officeart/2005/8/layout/orgChart1"/>
    <dgm:cxn modelId="{7B0B3B1A-1A8A-564D-BB1C-0C868FF1357F}" type="presParOf" srcId="{F736D124-1029-BE4E-BD44-052D3FFFE9BA}" destId="{536A5964-3AF5-DD47-8D02-B9A9D8B46D95}" srcOrd="0" destOrd="0" presId="urn:microsoft.com/office/officeart/2005/8/layout/orgChart1"/>
    <dgm:cxn modelId="{824EDA93-F983-7C4C-9D51-A07B4F63B21A}" type="presParOf" srcId="{536A5964-3AF5-DD47-8D02-B9A9D8B46D95}" destId="{4038571F-ABED-1A48-AFBD-BA38B3413E2E}" srcOrd="0" destOrd="0" presId="urn:microsoft.com/office/officeart/2005/8/layout/orgChart1"/>
    <dgm:cxn modelId="{8F19243C-C8AB-8440-ADF7-EE75728CD1ED}" type="presParOf" srcId="{4038571F-ABED-1A48-AFBD-BA38B3413E2E}" destId="{4526622F-3FDC-374A-B9B6-FA94C4E60A16}" srcOrd="0" destOrd="0" presId="urn:microsoft.com/office/officeart/2005/8/layout/orgChart1"/>
    <dgm:cxn modelId="{155E6D84-76DD-2D4F-8D71-6A4AFFA5AF71}" type="presParOf" srcId="{4038571F-ABED-1A48-AFBD-BA38B3413E2E}" destId="{25B93E6D-CBFF-9A4E-9942-963456519F4E}" srcOrd="1" destOrd="0" presId="urn:microsoft.com/office/officeart/2005/8/layout/orgChart1"/>
    <dgm:cxn modelId="{8C5F22D9-93FF-2F4D-9AB6-0B9FCBC15D01}" type="presParOf" srcId="{536A5964-3AF5-DD47-8D02-B9A9D8B46D95}" destId="{76574CC6-9DCF-7846-ACF8-2D8613A327A4}" srcOrd="1" destOrd="0" presId="urn:microsoft.com/office/officeart/2005/8/layout/orgChart1"/>
    <dgm:cxn modelId="{B0E62003-19C7-41FD-AE30-05EFC8879AC5}" type="presParOf" srcId="{76574CC6-9DCF-7846-ACF8-2D8613A327A4}" destId="{708978FB-098C-49FE-872D-24C386DE8D23}" srcOrd="0" destOrd="0" presId="urn:microsoft.com/office/officeart/2005/8/layout/orgChart1"/>
    <dgm:cxn modelId="{67017CDD-4749-AE4D-9F40-0AC959861B03}" type="presParOf" srcId="{76574CC6-9DCF-7846-ACF8-2D8613A327A4}" destId="{B3FFD7FF-CEDE-B340-A8A9-5B4A816DA555}" srcOrd="1" destOrd="0" presId="urn:microsoft.com/office/officeart/2005/8/layout/orgChart1"/>
    <dgm:cxn modelId="{9BF301F3-E49F-CB44-AB04-84996B88F71A}" type="presParOf" srcId="{B3FFD7FF-CEDE-B340-A8A9-5B4A816DA555}" destId="{E4B6C345-C32A-4449-AB72-1E23751DD118}" srcOrd="0" destOrd="0" presId="urn:microsoft.com/office/officeart/2005/8/layout/orgChart1"/>
    <dgm:cxn modelId="{969B85AD-26EF-0949-8ECD-5034F1DE4569}" type="presParOf" srcId="{E4B6C345-C32A-4449-AB72-1E23751DD118}" destId="{DDF6D8D3-BD32-794F-9E9E-71634CC3F050}" srcOrd="0" destOrd="0" presId="urn:microsoft.com/office/officeart/2005/8/layout/orgChart1"/>
    <dgm:cxn modelId="{F64CCD80-7F54-8449-ACBF-E5B02BAF85D0}" type="presParOf" srcId="{E4B6C345-C32A-4449-AB72-1E23751DD118}" destId="{21C6FC21-A5C3-A146-BC26-081A5525D315}" srcOrd="1" destOrd="0" presId="urn:microsoft.com/office/officeart/2005/8/layout/orgChart1"/>
    <dgm:cxn modelId="{B6F83D30-F544-904E-B1C1-AAE29127BB5A}" type="presParOf" srcId="{B3FFD7FF-CEDE-B340-A8A9-5B4A816DA555}" destId="{6CA138F3-13FC-9141-8B3A-D7EEC3720617}" srcOrd="1" destOrd="0" presId="urn:microsoft.com/office/officeart/2005/8/layout/orgChart1"/>
    <dgm:cxn modelId="{0145DEDE-F71A-E040-92E3-351AA4586B7D}" type="presParOf" srcId="{B3FFD7FF-CEDE-B340-A8A9-5B4A816DA555}" destId="{E5C29C9F-4400-FD49-BCE9-B9E6157FB7B9}" srcOrd="2" destOrd="0" presId="urn:microsoft.com/office/officeart/2005/8/layout/orgChart1"/>
    <dgm:cxn modelId="{BD47EC84-7CAF-41A2-9142-8B22A097AAFB}" type="presParOf" srcId="{76574CC6-9DCF-7846-ACF8-2D8613A327A4}" destId="{4BFC5F59-5F88-43B4-8C00-F6C6F4FD451E}" srcOrd="2" destOrd="0" presId="urn:microsoft.com/office/officeart/2005/8/layout/orgChart1"/>
    <dgm:cxn modelId="{CEB7BA14-25D1-43AF-8E4E-F863A8D9A5A1}" type="presParOf" srcId="{76574CC6-9DCF-7846-ACF8-2D8613A327A4}" destId="{67D77463-15E4-4E31-9174-A4BEF721A505}" srcOrd="3" destOrd="0" presId="urn:microsoft.com/office/officeart/2005/8/layout/orgChart1"/>
    <dgm:cxn modelId="{125A7EEE-8924-450C-9D61-CA81560F51B2}" type="presParOf" srcId="{67D77463-15E4-4E31-9174-A4BEF721A505}" destId="{49A8BB78-33D6-423A-937A-98B1BC733F89}" srcOrd="0" destOrd="0" presId="urn:microsoft.com/office/officeart/2005/8/layout/orgChart1"/>
    <dgm:cxn modelId="{6A632DD6-10FE-465A-BBA2-32D965ECC64C}" type="presParOf" srcId="{49A8BB78-33D6-423A-937A-98B1BC733F89}" destId="{9BFC05F9-5D73-445C-9F40-7D0E6D5CF11F}" srcOrd="0" destOrd="0" presId="urn:microsoft.com/office/officeart/2005/8/layout/orgChart1"/>
    <dgm:cxn modelId="{F6F438BF-D83F-459D-B1DB-83F9D5B28002}" type="presParOf" srcId="{49A8BB78-33D6-423A-937A-98B1BC733F89}" destId="{3D2C43BC-AD65-4FA2-83E0-98E804EAA077}" srcOrd="1" destOrd="0" presId="urn:microsoft.com/office/officeart/2005/8/layout/orgChart1"/>
    <dgm:cxn modelId="{F4B216C0-B9D4-4FE1-88D4-95DCF930F426}" type="presParOf" srcId="{67D77463-15E4-4E31-9174-A4BEF721A505}" destId="{BF37EC7D-38CE-4837-8ACF-DDA03A03CFDA}" srcOrd="1" destOrd="0" presId="urn:microsoft.com/office/officeart/2005/8/layout/orgChart1"/>
    <dgm:cxn modelId="{3B16F1E9-E74B-446C-B287-E7D331427A37}" type="presParOf" srcId="{67D77463-15E4-4E31-9174-A4BEF721A505}" destId="{AF218A7B-A8A1-448F-8C50-730D8CD7E7B8}" srcOrd="2" destOrd="0" presId="urn:microsoft.com/office/officeart/2005/8/layout/orgChart1"/>
    <dgm:cxn modelId="{3CA8607F-5EA0-4E9B-B0B7-A7F6C930D9CA}" type="presParOf" srcId="{76574CC6-9DCF-7846-ACF8-2D8613A327A4}" destId="{5241774D-16B1-411B-B2E2-27BD739E43F2}" srcOrd="4" destOrd="0" presId="urn:microsoft.com/office/officeart/2005/8/layout/orgChart1"/>
    <dgm:cxn modelId="{9BDA2CFB-95D1-3E43-8AC5-7DCFFD67E6B1}" type="presParOf" srcId="{76574CC6-9DCF-7846-ACF8-2D8613A327A4}" destId="{CC14A4F8-4B4D-2C4D-A317-32B94691F4A1}" srcOrd="5" destOrd="0" presId="urn:microsoft.com/office/officeart/2005/8/layout/orgChart1"/>
    <dgm:cxn modelId="{02BD8875-A88A-3747-9340-33B54C17E127}" type="presParOf" srcId="{CC14A4F8-4B4D-2C4D-A317-32B94691F4A1}" destId="{0013B9C0-EAE8-244A-B4BC-5DDFA47779C0}" srcOrd="0" destOrd="0" presId="urn:microsoft.com/office/officeart/2005/8/layout/orgChart1"/>
    <dgm:cxn modelId="{3E976DCC-3166-0E41-840E-3801D4A8DB19}" type="presParOf" srcId="{0013B9C0-EAE8-244A-B4BC-5DDFA47779C0}" destId="{7E1A7E54-AD31-C74C-9BAB-1F97789182CF}" srcOrd="0" destOrd="0" presId="urn:microsoft.com/office/officeart/2005/8/layout/orgChart1"/>
    <dgm:cxn modelId="{9C8665F0-5824-8040-A941-6325D32B9B86}" type="presParOf" srcId="{0013B9C0-EAE8-244A-B4BC-5DDFA47779C0}" destId="{1998EAAD-5D19-654D-9E2A-11F6F10D27A0}" srcOrd="1" destOrd="0" presId="urn:microsoft.com/office/officeart/2005/8/layout/orgChart1"/>
    <dgm:cxn modelId="{85FD5B3F-2FCA-5746-8B8F-5A8990643F04}" type="presParOf" srcId="{CC14A4F8-4B4D-2C4D-A317-32B94691F4A1}" destId="{CD8EF666-F25F-3947-90D6-29060146B412}" srcOrd="1" destOrd="0" presId="urn:microsoft.com/office/officeart/2005/8/layout/orgChart1"/>
    <dgm:cxn modelId="{B3C8FC44-391E-B544-AE2E-44E5873FDB0A}" type="presParOf" srcId="{CC14A4F8-4B4D-2C4D-A317-32B94691F4A1}" destId="{EFBAE59D-3D87-1B45-A1BB-4BD8E09AB6B0}" srcOrd="2" destOrd="0" presId="urn:microsoft.com/office/officeart/2005/8/layout/orgChart1"/>
    <dgm:cxn modelId="{3F663019-E22B-4A09-8D0C-D4E285C5C3B0}" type="presParOf" srcId="{76574CC6-9DCF-7846-ACF8-2D8613A327A4}" destId="{CA5511FD-4942-4291-A285-FFBAA54C317A}" srcOrd="6" destOrd="0" presId="urn:microsoft.com/office/officeart/2005/8/layout/orgChart1"/>
    <dgm:cxn modelId="{F356C473-FEA7-4DE7-B79F-046AF263525F}" type="presParOf" srcId="{76574CC6-9DCF-7846-ACF8-2D8613A327A4}" destId="{29010CAF-F79A-4D05-B624-8C2317B74141}" srcOrd="7" destOrd="0" presId="urn:microsoft.com/office/officeart/2005/8/layout/orgChart1"/>
    <dgm:cxn modelId="{C160FB29-ACDB-497D-A382-0EDFD218D779}" type="presParOf" srcId="{29010CAF-F79A-4D05-B624-8C2317B74141}" destId="{CA811DC6-66FB-4FB3-800E-C388C560F73B}" srcOrd="0" destOrd="0" presId="urn:microsoft.com/office/officeart/2005/8/layout/orgChart1"/>
    <dgm:cxn modelId="{62106C01-E810-4AFA-957B-BAA72D044746}" type="presParOf" srcId="{CA811DC6-66FB-4FB3-800E-C388C560F73B}" destId="{B50439B5-3164-4BB7-BD3B-BB9D6A483872}" srcOrd="0" destOrd="0" presId="urn:microsoft.com/office/officeart/2005/8/layout/orgChart1"/>
    <dgm:cxn modelId="{2605B851-89F6-4B48-9B04-2238561F3804}" type="presParOf" srcId="{CA811DC6-66FB-4FB3-800E-C388C560F73B}" destId="{063D0A9E-19B3-401E-B1ED-B4228B67CE56}" srcOrd="1" destOrd="0" presId="urn:microsoft.com/office/officeart/2005/8/layout/orgChart1"/>
    <dgm:cxn modelId="{6D4870E2-8D51-4BF1-B74F-B61B12E7AA37}" type="presParOf" srcId="{29010CAF-F79A-4D05-B624-8C2317B74141}" destId="{7AE96065-3271-4952-BAC0-610970D5BD92}" srcOrd="1" destOrd="0" presId="urn:microsoft.com/office/officeart/2005/8/layout/orgChart1"/>
    <dgm:cxn modelId="{4CC77FD7-F9BB-424B-9CD4-3D2FEACB2C10}" type="presParOf" srcId="{29010CAF-F79A-4D05-B624-8C2317B74141}" destId="{B275DA85-3DD1-4809-882C-5A69CA20BAB4}" srcOrd="2" destOrd="0" presId="urn:microsoft.com/office/officeart/2005/8/layout/orgChart1"/>
    <dgm:cxn modelId="{170323EB-0135-8542-A90F-6626AB594615}" type="presParOf" srcId="{536A5964-3AF5-DD47-8D02-B9A9D8B46D95}" destId="{14343DB5-8D5B-A247-B940-D9EC8FE3CE6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511FD-4942-4291-A285-FFBAA54C317A}">
      <dsp:nvSpPr>
        <dsp:cNvPr id="0" name=""/>
        <dsp:cNvSpPr/>
      </dsp:nvSpPr>
      <dsp:spPr>
        <a:xfrm>
          <a:off x="4498997" y="2311907"/>
          <a:ext cx="3403060" cy="590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402"/>
              </a:lnTo>
              <a:lnTo>
                <a:pt x="3403060" y="403402"/>
              </a:lnTo>
              <a:lnTo>
                <a:pt x="3403060" y="59017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41774D-16B1-411B-B2E2-27BD739E43F2}">
      <dsp:nvSpPr>
        <dsp:cNvPr id="0" name=""/>
        <dsp:cNvSpPr/>
      </dsp:nvSpPr>
      <dsp:spPr>
        <a:xfrm>
          <a:off x="4498997" y="2311907"/>
          <a:ext cx="1070134" cy="589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2566"/>
              </a:lnTo>
              <a:lnTo>
                <a:pt x="1070134" y="402566"/>
              </a:lnTo>
              <a:lnTo>
                <a:pt x="1070134" y="58934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C5F59-5F88-43B4-8C00-F6C6F4FD451E}">
      <dsp:nvSpPr>
        <dsp:cNvPr id="0" name=""/>
        <dsp:cNvSpPr/>
      </dsp:nvSpPr>
      <dsp:spPr>
        <a:xfrm>
          <a:off x="3179764" y="2311907"/>
          <a:ext cx="1319233" cy="592901"/>
        </a:xfrm>
        <a:custGeom>
          <a:avLst/>
          <a:gdLst/>
          <a:ahLst/>
          <a:cxnLst/>
          <a:rect l="0" t="0" r="0" b="0"/>
          <a:pathLst>
            <a:path>
              <a:moveTo>
                <a:pt x="1319233" y="0"/>
              </a:moveTo>
              <a:lnTo>
                <a:pt x="1319233" y="406124"/>
              </a:lnTo>
              <a:lnTo>
                <a:pt x="0" y="406124"/>
              </a:lnTo>
              <a:lnTo>
                <a:pt x="0" y="59290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978FB-098C-49FE-872D-24C386DE8D23}">
      <dsp:nvSpPr>
        <dsp:cNvPr id="0" name=""/>
        <dsp:cNvSpPr/>
      </dsp:nvSpPr>
      <dsp:spPr>
        <a:xfrm>
          <a:off x="991839" y="2311907"/>
          <a:ext cx="3507157" cy="596316"/>
        </a:xfrm>
        <a:custGeom>
          <a:avLst/>
          <a:gdLst/>
          <a:ahLst/>
          <a:cxnLst/>
          <a:rect l="0" t="0" r="0" b="0"/>
          <a:pathLst>
            <a:path>
              <a:moveTo>
                <a:pt x="3507157" y="0"/>
              </a:moveTo>
              <a:lnTo>
                <a:pt x="3507157" y="409539"/>
              </a:lnTo>
              <a:lnTo>
                <a:pt x="0" y="409539"/>
              </a:lnTo>
              <a:lnTo>
                <a:pt x="0" y="59631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6622F-3FDC-374A-B9B6-FA94C4E60A16}">
      <dsp:nvSpPr>
        <dsp:cNvPr id="0" name=""/>
        <dsp:cNvSpPr/>
      </dsp:nvSpPr>
      <dsp:spPr>
        <a:xfrm>
          <a:off x="3002592" y="1367625"/>
          <a:ext cx="2992809" cy="94428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Presentation Outline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002592" y="1367625"/>
        <a:ext cx="2992809" cy="944282"/>
      </dsp:txXfrm>
    </dsp:sp>
    <dsp:sp modelId="{DDF6D8D3-BD32-794F-9E9E-71634CC3F050}">
      <dsp:nvSpPr>
        <dsp:cNvPr id="0" name=""/>
        <dsp:cNvSpPr/>
      </dsp:nvSpPr>
      <dsp:spPr>
        <a:xfrm>
          <a:off x="90284" y="2908224"/>
          <a:ext cx="1803110" cy="102961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Solar Energy Modeling</a:t>
          </a:r>
        </a:p>
      </dsp:txBody>
      <dsp:txXfrm>
        <a:off x="90284" y="2908224"/>
        <a:ext cx="1803110" cy="1029613"/>
      </dsp:txXfrm>
    </dsp:sp>
    <dsp:sp modelId="{9BFC05F9-5D73-445C-9F40-7D0E6D5CF11F}">
      <dsp:nvSpPr>
        <dsp:cNvPr id="0" name=""/>
        <dsp:cNvSpPr/>
      </dsp:nvSpPr>
      <dsp:spPr>
        <a:xfrm>
          <a:off x="2107192" y="2904809"/>
          <a:ext cx="2145143" cy="1030618"/>
        </a:xfrm>
        <a:prstGeom prst="rect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solidFill>
            <a:srgbClr val="4472C4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Capacity Factor of Solar Energy Resources</a:t>
          </a:r>
          <a:endParaRPr lang="en-US" sz="2000" b="1" i="0" kern="1200" dirty="0">
            <a:solidFill>
              <a:prstClr val="black"/>
            </a:solidFill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2107192" y="2904809"/>
        <a:ext cx="2145143" cy="1030618"/>
      </dsp:txXfrm>
    </dsp:sp>
    <dsp:sp modelId="{7E1A7E54-AD31-C74C-9BAB-1F97789182CF}">
      <dsp:nvSpPr>
        <dsp:cNvPr id="0" name=""/>
        <dsp:cNvSpPr/>
      </dsp:nvSpPr>
      <dsp:spPr>
        <a:xfrm>
          <a:off x="4546714" y="2901251"/>
          <a:ext cx="2044835" cy="10432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Variability of Solar Energy Resources</a:t>
          </a:r>
        </a:p>
      </dsp:txBody>
      <dsp:txXfrm>
        <a:off x="4546714" y="2901251"/>
        <a:ext cx="2044835" cy="1043203"/>
      </dsp:txXfrm>
    </dsp:sp>
    <dsp:sp modelId="{B50439B5-3164-4BB7-BD3B-BB9D6A483872}">
      <dsp:nvSpPr>
        <dsp:cNvPr id="0" name=""/>
        <dsp:cNvSpPr/>
      </dsp:nvSpPr>
      <dsp:spPr>
        <a:xfrm>
          <a:off x="6909835" y="2902087"/>
          <a:ext cx="1984444" cy="10352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Aggregation of Solar Energy Resources</a:t>
          </a:r>
        </a:p>
      </dsp:txBody>
      <dsp:txXfrm>
        <a:off x="6909835" y="2902087"/>
        <a:ext cx="1984444" cy="1035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43562-D6DA-4F27-BC22-6D6509F6FC1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D9A0B-BC18-40F9-9AD9-F907E533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7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2842-1580-4E2C-A4E0-1474F4390AE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37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4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4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6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3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5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9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6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5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5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4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4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pic.uncc.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s://mohamedabuella.github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rel.gov/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0919" y="612698"/>
            <a:ext cx="84054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and Analysis for Solar Energy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Libya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Mohamed Abuella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Electrotechnical Engineering</a:t>
            </a:r>
            <a:endParaRPr lang="ar-L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Industrial Technology, Misurata, Libya</a:t>
            </a:r>
          </a:p>
          <a:p>
            <a:pPr algn="ctr"/>
            <a:r>
              <a:rPr lang="ar-LY" dirty="0">
                <a:latin typeface="Times New Roman" panose="02020603050405020304" pitchFamily="18" charset="0"/>
                <a:cs typeface="Times New Roman" panose="02020603050405020304" pitchFamily="18" charset="0"/>
              </a:rPr>
              <a:t>كلية التقنية الصناعية، مصراتة، ليبيا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922A17-4499-4411-8EF7-38263A340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59" y="3307503"/>
            <a:ext cx="7583365" cy="10304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E880B2-2511-4972-BBA3-334195BE8F3C}"/>
              </a:ext>
            </a:extLst>
          </p:cNvPr>
          <p:cNvSpPr txBox="1"/>
          <p:nvPr/>
        </p:nvSpPr>
        <p:spPr>
          <a:xfrm>
            <a:off x="2254753" y="4808352"/>
            <a:ext cx="4634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1713908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10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Solar Energy by the Plane of Array (POA),</a:t>
            </a:r>
          </a:p>
          <a:p>
            <a:pPr algn="ctr"/>
            <a:r>
              <a:rPr lang="en-US" dirty="0"/>
              <a:t> Watt-Hour accumulated (</a:t>
            </a:r>
            <a:r>
              <a:rPr lang="en-US" dirty="0" err="1"/>
              <a:t>Wh</a:t>
            </a:r>
            <a:r>
              <a:rPr lang="en-US" dirty="0"/>
              <a:t>) for PV system of rating PW=1000W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940E04-3A04-4547-B1FE-34899A5DC510}"/>
              </a:ext>
            </a:extLst>
          </p:cNvPr>
          <p:cNvSpPr txBox="1"/>
          <p:nvPr/>
        </p:nvSpPr>
        <p:spPr>
          <a:xfrm>
            <a:off x="0" y="1190561"/>
            <a:ext cx="90366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POA irradiance is modeled for solar panels with double-axis orientated, in other words, with optimal tilt and azimuth angles at each locations, for a Solar PV System with capacity of 1000W.</a:t>
            </a:r>
          </a:p>
        </p:txBody>
      </p:sp>
      <p:pic>
        <p:nvPicPr>
          <p:cNvPr id="8202" name="Picture 10">
            <a:extLst>
              <a:ext uri="{FF2B5EF4-FFF2-40B4-BE49-F238E27FC236}">
                <a16:creationId xmlns:a16="http://schemas.microsoft.com/office/drawing/2014/main" id="{F60EFB7C-882B-4570-A2A7-CFD0153F5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3" y="2193018"/>
            <a:ext cx="9144000" cy="423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030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11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Solar Energy by an Output Power AC-PW (</a:t>
            </a:r>
            <a:r>
              <a:rPr lang="en-US" dirty="0" err="1"/>
              <a:t>PWac</a:t>
            </a:r>
            <a:r>
              <a:rPr lang="en-US" dirty="0"/>
              <a:t>),</a:t>
            </a:r>
          </a:p>
          <a:p>
            <a:pPr algn="ctr"/>
            <a:r>
              <a:rPr lang="en-US" dirty="0"/>
              <a:t> Watt-Hour accumulated (</a:t>
            </a:r>
            <a:r>
              <a:rPr lang="en-US" dirty="0" err="1"/>
              <a:t>Wh</a:t>
            </a:r>
            <a:r>
              <a:rPr lang="en-US" dirty="0"/>
              <a:t>) for PV system of rating PW=1000W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0" y="1190561"/>
            <a:ext cx="90366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POA irradiance is modeled for solar panels with double-axis orientated, in other words, with optimal tilt and azimuth angles at each locations, for a Solar PV System with capacity of 1000W.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DB0C0993-64F8-4C6D-A857-A3A4AD1A3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4088"/>
            <a:ext cx="9144000" cy="423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35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12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Net Capacity Factors (NFC)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0" y="1190561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Capacity Factor is calculated based on Several Irradiances and Output Powers (DC) and (AC).</a:t>
            </a:r>
          </a:p>
          <a:p>
            <a:r>
              <a:rPr lang="en-US" dirty="0"/>
              <a:t>The Rating of Solar PV System =1000W during 4729hours.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E91162F-CEF6-48CF-961A-714BBBFDB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696773"/>
              </p:ext>
            </p:extLst>
          </p:nvPr>
        </p:nvGraphicFramePr>
        <p:xfrm>
          <a:off x="74645" y="1880118"/>
          <a:ext cx="8843553" cy="4305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846">
                  <a:extLst>
                    <a:ext uri="{9D8B030D-6E8A-4147-A177-3AD203B41FA5}">
                      <a16:colId xmlns:a16="http://schemas.microsoft.com/office/drawing/2014/main" val="993969581"/>
                    </a:ext>
                  </a:extLst>
                </a:gridCol>
                <a:gridCol w="1214846">
                  <a:extLst>
                    <a:ext uri="{9D8B030D-6E8A-4147-A177-3AD203B41FA5}">
                      <a16:colId xmlns:a16="http://schemas.microsoft.com/office/drawing/2014/main" val="4046244867"/>
                    </a:ext>
                  </a:extLst>
                </a:gridCol>
                <a:gridCol w="1214846">
                  <a:extLst>
                    <a:ext uri="{9D8B030D-6E8A-4147-A177-3AD203B41FA5}">
                      <a16:colId xmlns:a16="http://schemas.microsoft.com/office/drawing/2014/main" val="2454645562"/>
                    </a:ext>
                  </a:extLst>
                </a:gridCol>
                <a:gridCol w="1239987">
                  <a:extLst>
                    <a:ext uri="{9D8B030D-6E8A-4147-A177-3AD203B41FA5}">
                      <a16:colId xmlns:a16="http://schemas.microsoft.com/office/drawing/2014/main" val="3255225400"/>
                    </a:ext>
                  </a:extLst>
                </a:gridCol>
                <a:gridCol w="1236588">
                  <a:extLst>
                    <a:ext uri="{9D8B030D-6E8A-4147-A177-3AD203B41FA5}">
                      <a16:colId xmlns:a16="http://schemas.microsoft.com/office/drawing/2014/main" val="3143444934"/>
                    </a:ext>
                  </a:extLst>
                </a:gridCol>
                <a:gridCol w="1167960">
                  <a:extLst>
                    <a:ext uri="{9D8B030D-6E8A-4147-A177-3AD203B41FA5}">
                      <a16:colId xmlns:a16="http://schemas.microsoft.com/office/drawing/2014/main" val="329068347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837535495"/>
                    </a:ext>
                  </a:extLst>
                </a:gridCol>
              </a:tblGrid>
              <a:tr h="633717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GHI_CFs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POA_CFs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PWDC_CFs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PWAC_CFs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DNI_CFs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POA_DNI_CFs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45305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/>
                        <a:t>Tripoli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0.433830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0.538279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0.499001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0.473013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0.480438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0.410475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084915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/>
                        <a:t>Misurata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0.447654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0.554033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0.512897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0.484679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0.491524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0.420456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3490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/>
                        <a:t>Sirte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0.450760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0.555556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0.515920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0.486032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0.490356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0.423268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819818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/>
                        <a:t>Benghazi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0.432640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0.535881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0.498632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0.470497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0.475489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0.408298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2484519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 err="1"/>
                        <a:t>Derna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0.422890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0.522464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0.492705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0.462791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0.446249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0.390651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19841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 err="1"/>
                        <a:t>Houn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0.483285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0.593843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0.545671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0.511832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0.538249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0.464438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04559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 err="1"/>
                        <a:t>Gadamis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0.481450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0.547774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0.518446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0.552813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0.472614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301737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/>
                        <a:t>Sabha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0.487043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0.606654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0.553102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0.522807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0.551281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0.479424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276747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/>
                        <a:t>Kufra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0.517995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0.648138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0.587502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0.552255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0.585554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0.516174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188668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/>
                        <a:t>Berlin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0.232882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0.284139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0.277328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0.264893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0.223141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0.174912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8165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072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13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Net Capacity Factors (NFC)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0" y="1190561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Capacity Factor is calculated based on Several Irradiances and Output Powers (DC) and (AC).</a:t>
            </a:r>
          </a:p>
          <a:p>
            <a:r>
              <a:rPr lang="en-US" dirty="0"/>
              <a:t>The Rating of Solar PV System =1000W during 4729hours.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D5B2A85-3EC6-4738-B85E-86294FF1D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6608"/>
            <a:ext cx="91440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245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14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Net Capacity Factors (NFC)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0" y="1190561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Capacity Factor is calculated based on Output power (</a:t>
            </a:r>
            <a:r>
              <a:rPr lang="en-US" dirty="0" err="1"/>
              <a:t>PWac</a:t>
            </a:r>
            <a:r>
              <a:rPr lang="en-US" dirty="0"/>
              <a:t>).</a:t>
            </a:r>
          </a:p>
          <a:p>
            <a:r>
              <a:rPr lang="en-US" dirty="0"/>
              <a:t>The Rating of Solar PV System =1000W during 4729hours.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DFFAD85-AEA0-4189-B4B3-FBF2D4581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0" y="2072626"/>
            <a:ext cx="9144000" cy="475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198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15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Solar Power Variability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-2" y="768938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Variability solar energy at a given location is determined based on the irradiance deviation from the clear-sky irradiance, (GHI/Cl-GHI).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3473624-98F2-4182-A395-2EBB0E557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" y="1665734"/>
            <a:ext cx="9144000" cy="494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488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16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Solar Power Variability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-2" y="768938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Variability solar energy at a given location is determined based on the irradiance deviation from the clear-sky irradiance. The standard deviation of this (GHI/Cl-GHI) or (DNI/Cl-DNI) is used as an indication to the solar variability at a given location. </a:t>
            </a:r>
          </a:p>
        </p:txBody>
      </p:sp>
      <p:pic>
        <p:nvPicPr>
          <p:cNvPr id="12295" name="Picture 7">
            <a:extLst>
              <a:ext uri="{FF2B5EF4-FFF2-40B4-BE49-F238E27FC236}">
                <a16:creationId xmlns:a16="http://schemas.microsoft.com/office/drawing/2014/main" id="{B83C7808-CDB8-4D0F-8EA2-108909EDF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3563"/>
            <a:ext cx="91440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773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17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Aggregated Solar Power Variability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-2" y="768938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solar resources are aggregated based to their locations: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Coast Region: Tripoli, Misurata, Sirte, Benghazi, </a:t>
            </a:r>
            <a:r>
              <a:rPr lang="en-US" dirty="0" err="1"/>
              <a:t>Derna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Sahara Region: </a:t>
            </a:r>
            <a:r>
              <a:rPr lang="en-US" dirty="0" err="1"/>
              <a:t>Houn</a:t>
            </a:r>
            <a:r>
              <a:rPr lang="en-US" dirty="0"/>
              <a:t>, </a:t>
            </a:r>
            <a:r>
              <a:rPr lang="en-US" dirty="0" err="1"/>
              <a:t>Gadamis</a:t>
            </a:r>
            <a:r>
              <a:rPr lang="en-US" dirty="0"/>
              <a:t>, Sabha, Kufra.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the All Locations: Tripoli, Misurata, Sirte, Benghazi, </a:t>
            </a:r>
            <a:r>
              <a:rPr lang="en-US" dirty="0" err="1"/>
              <a:t>Derna</a:t>
            </a:r>
            <a:r>
              <a:rPr lang="en-US" dirty="0"/>
              <a:t>, </a:t>
            </a:r>
            <a:r>
              <a:rPr lang="en-US" dirty="0" err="1"/>
              <a:t>Houn</a:t>
            </a:r>
            <a:r>
              <a:rPr lang="en-US" dirty="0"/>
              <a:t>, </a:t>
            </a:r>
            <a:r>
              <a:rPr lang="en-US" dirty="0" err="1"/>
              <a:t>Gadamis</a:t>
            </a:r>
            <a:r>
              <a:rPr lang="en-US" dirty="0"/>
              <a:t>, Sabha, Kufra. 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5F9AB2E7-D79D-4B30-ADCA-0D54F1BA7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751"/>
            <a:ext cx="9144000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372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18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Improvement of Variability Due to Aggregated Solar Resources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-2" y="768938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solar resources are aggregated based to their locations: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Coast Region: Tripoli, Misurata, Sirte, Benghazi, </a:t>
            </a:r>
            <a:r>
              <a:rPr lang="en-US" dirty="0" err="1"/>
              <a:t>Derna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Sahara Region: </a:t>
            </a:r>
            <a:r>
              <a:rPr lang="en-US" dirty="0" err="1"/>
              <a:t>Houn</a:t>
            </a:r>
            <a:r>
              <a:rPr lang="en-US" dirty="0"/>
              <a:t>, </a:t>
            </a:r>
            <a:r>
              <a:rPr lang="en-US" dirty="0" err="1"/>
              <a:t>Gadamis</a:t>
            </a:r>
            <a:r>
              <a:rPr lang="en-US" dirty="0"/>
              <a:t>, Sabha, Kufra.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the All Locations: Tripoli, Misurata, Sirte, Benghazi, </a:t>
            </a:r>
            <a:r>
              <a:rPr lang="en-US" dirty="0" err="1"/>
              <a:t>Derna</a:t>
            </a:r>
            <a:r>
              <a:rPr lang="en-US" dirty="0"/>
              <a:t>, </a:t>
            </a:r>
            <a:r>
              <a:rPr lang="en-US" dirty="0" err="1"/>
              <a:t>Houn</a:t>
            </a:r>
            <a:r>
              <a:rPr lang="en-US" dirty="0"/>
              <a:t>, </a:t>
            </a:r>
            <a:r>
              <a:rPr lang="en-US" dirty="0" err="1"/>
              <a:t>Gadamis</a:t>
            </a:r>
            <a:r>
              <a:rPr lang="en-US" dirty="0"/>
              <a:t>, Sabha, Kufra.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56CFB3E-CBF9-410D-8E49-312B409D6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081151"/>
              </p:ext>
            </p:extLst>
          </p:nvPr>
        </p:nvGraphicFramePr>
        <p:xfrm>
          <a:off x="1312506" y="4786313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7312871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320886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1610388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3477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Improvement</a:t>
                      </a:r>
                    </a:p>
                    <a:p>
                      <a:pPr algn="ctr"/>
                      <a:r>
                        <a:rPr lang="en-US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 vs. Best Coast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Agg vs. Best Sahara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 vs. Best 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47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35.079876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18.053005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18.053005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42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Sahara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36.248064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19.527579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19.527579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25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47.168813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33.312558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33.31255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87866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6FF6DE8-871D-4E97-8D88-E54BA5666187}"/>
              </a:ext>
            </a:extLst>
          </p:cNvPr>
          <p:cNvSpPr txBox="1"/>
          <p:nvPr/>
        </p:nvSpPr>
        <p:spPr>
          <a:xfrm>
            <a:off x="-3" y="2000320"/>
            <a:ext cx="8747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GHI</a:t>
            </a:r>
            <a:r>
              <a:rPr lang="en-US" dirty="0" err="1"/>
              <a:t>_Improvement</a:t>
            </a:r>
            <a:r>
              <a:rPr lang="en-US" dirty="0"/>
              <a:t> at Aggregated </a:t>
            </a:r>
            <a:r>
              <a:rPr lang="en-US" dirty="0" err="1"/>
              <a:t>Locs</a:t>
            </a:r>
            <a:r>
              <a:rPr lang="en-US" dirty="0"/>
              <a:t>=(1 - (Agg </a:t>
            </a:r>
            <a:r>
              <a:rPr lang="en-US" dirty="0" err="1"/>
              <a:t>GHI_var</a:t>
            </a:r>
            <a:r>
              <a:rPr lang="en-US" dirty="0"/>
              <a:t>/</a:t>
            </a:r>
            <a:r>
              <a:rPr lang="en-US" dirty="0" err="1"/>
              <a:t>min_Agg_Var@Region</a:t>
            </a:r>
            <a:r>
              <a:rPr lang="en-US" dirty="0"/>
              <a:t>))*100</a:t>
            </a:r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D24F174-8C9A-45BA-8FFA-42A8D8E11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970810"/>
              </p:ext>
            </p:extLst>
          </p:nvPr>
        </p:nvGraphicFramePr>
        <p:xfrm>
          <a:off x="1312506" y="2474729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7312871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320886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1610388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3477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Improvement</a:t>
                      </a:r>
                    </a:p>
                    <a:p>
                      <a:pPr algn="ctr"/>
                      <a:r>
                        <a:rPr lang="en-US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 vs. Best Coast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 vs. Best Sahara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 vs. Best 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47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22.866774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-2.955564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-2.955564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42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Sahara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23.329008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-2.338584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-2.338584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25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31.228778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8.205837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8.205837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87866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82604AA-D6DA-4279-AD40-FA6E252557D0}"/>
              </a:ext>
            </a:extLst>
          </p:cNvPr>
          <p:cNvSpPr txBox="1"/>
          <p:nvPr/>
        </p:nvSpPr>
        <p:spPr>
          <a:xfrm>
            <a:off x="22162" y="4295323"/>
            <a:ext cx="8493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DNI</a:t>
            </a:r>
            <a:r>
              <a:rPr lang="en-US" dirty="0" err="1"/>
              <a:t>_Improvement</a:t>
            </a:r>
            <a:r>
              <a:rPr lang="en-US" dirty="0"/>
              <a:t> at Aggregated </a:t>
            </a:r>
            <a:r>
              <a:rPr lang="en-US" dirty="0" err="1"/>
              <a:t>Locs</a:t>
            </a:r>
            <a:r>
              <a:rPr lang="en-US" dirty="0"/>
              <a:t>=(1 - (Agg </a:t>
            </a:r>
            <a:r>
              <a:rPr lang="en-US" dirty="0" err="1"/>
              <a:t>DNI_var</a:t>
            </a:r>
            <a:r>
              <a:rPr lang="en-US" dirty="0"/>
              <a:t>/</a:t>
            </a:r>
            <a:r>
              <a:rPr lang="en-US" dirty="0" err="1"/>
              <a:t>min_Agg_Var@Region</a:t>
            </a:r>
            <a:r>
              <a:rPr lang="en-US" dirty="0"/>
              <a:t>))*100</a:t>
            </a:r>
          </a:p>
        </p:txBody>
      </p:sp>
    </p:spTree>
    <p:extLst>
      <p:ext uri="{BB962C8B-B14F-4D97-AF65-F5344CB8AC3E}">
        <p14:creationId xmlns:p14="http://schemas.microsoft.com/office/powerpoint/2010/main" val="2311414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19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Visualization of Aggregated Solar Power Variability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-2" y="768938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solar resources are aggregated based to their locations:</a:t>
            </a:r>
          </a:p>
          <a:p>
            <a:r>
              <a:rPr lang="en-US" dirty="0"/>
              <a:t>Aggregated All Location against an individual location is </a:t>
            </a:r>
            <a:r>
              <a:rPr lang="en-US" dirty="0" err="1"/>
              <a:t>Derna</a:t>
            </a:r>
            <a:endParaRPr lang="en-US" dirty="0"/>
          </a:p>
          <a:p>
            <a:r>
              <a:rPr lang="en-US" dirty="0"/>
              <a:t>During days from January 1</a:t>
            </a:r>
            <a:r>
              <a:rPr lang="en-US" baseline="30000" dirty="0"/>
              <a:t>st</a:t>
            </a:r>
            <a:r>
              <a:rPr lang="en-US" dirty="0"/>
              <a:t>  to January 15</a:t>
            </a:r>
            <a:r>
              <a:rPr lang="en-US" baseline="30000" dirty="0"/>
              <a:t>th</a:t>
            </a:r>
            <a:r>
              <a:rPr lang="en-US" dirty="0"/>
              <a:t>  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A6332BBF-199D-40EF-8707-0595C0E16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9267"/>
            <a:ext cx="9144000" cy="474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15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98054502"/>
              </p:ext>
            </p:extLst>
          </p:nvPr>
        </p:nvGraphicFramePr>
        <p:xfrm>
          <a:off x="36394" y="445827"/>
          <a:ext cx="9107606" cy="5800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5449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20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Net Capacity Factor for Aggregated Locations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-2" y="768938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aggregated net capacity factor for all aggregated locations: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the All Locations: Tripoli, Misurata, Sirte, Benghazi, </a:t>
            </a:r>
            <a:r>
              <a:rPr lang="en-US" dirty="0" err="1"/>
              <a:t>Derna</a:t>
            </a:r>
            <a:r>
              <a:rPr lang="en-US" dirty="0"/>
              <a:t>, </a:t>
            </a:r>
            <a:r>
              <a:rPr lang="en-US" dirty="0" err="1"/>
              <a:t>Houn</a:t>
            </a:r>
            <a:r>
              <a:rPr lang="en-US" dirty="0"/>
              <a:t>, </a:t>
            </a:r>
            <a:r>
              <a:rPr lang="en-US" dirty="0" err="1"/>
              <a:t>Gadamis</a:t>
            </a:r>
            <a:r>
              <a:rPr lang="en-US" dirty="0"/>
              <a:t>, Sabha, Kufra. 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A6F20CAF-8583-4B0B-9BB5-7B3DBE244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4586"/>
            <a:ext cx="9144000" cy="47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515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21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Net Capacity Factor for Aggregated Locations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-2" y="768938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aggregated net capacity factor for all aggregated locations: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the All Locations: Tripoli, Misurata, Sirte, Benghazi, </a:t>
            </a:r>
            <a:r>
              <a:rPr lang="en-US" dirty="0" err="1"/>
              <a:t>Derna</a:t>
            </a:r>
            <a:r>
              <a:rPr lang="en-US" dirty="0"/>
              <a:t>, </a:t>
            </a:r>
            <a:r>
              <a:rPr lang="en-US" dirty="0" err="1"/>
              <a:t>Houn</a:t>
            </a:r>
            <a:r>
              <a:rPr lang="en-US" dirty="0"/>
              <a:t>, </a:t>
            </a:r>
            <a:r>
              <a:rPr lang="en-US" dirty="0" err="1"/>
              <a:t>Gadamis</a:t>
            </a:r>
            <a:r>
              <a:rPr lang="en-US" dirty="0"/>
              <a:t>, Sabha, Kufra.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FF6DE8-871D-4E97-8D88-E54BA5666187}"/>
              </a:ext>
            </a:extLst>
          </p:cNvPr>
          <p:cNvSpPr txBox="1"/>
          <p:nvPr/>
        </p:nvSpPr>
        <p:spPr>
          <a:xfrm>
            <a:off x="0" y="1995081"/>
            <a:ext cx="7912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Net Capacity Factor based on GHI for All Aggregated Locations=</a:t>
            </a:r>
            <a:r>
              <a:rPr lang="en-US" b="1" dirty="0"/>
              <a:t>0.462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2604AA-D6DA-4279-AD40-FA6E252557D0}"/>
              </a:ext>
            </a:extLst>
          </p:cNvPr>
          <p:cNvSpPr txBox="1"/>
          <p:nvPr/>
        </p:nvSpPr>
        <p:spPr>
          <a:xfrm>
            <a:off x="68424" y="1540888"/>
            <a:ext cx="2968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NCF based on GHI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611EDC-F456-4136-975A-5A0793A33549}"/>
              </a:ext>
            </a:extLst>
          </p:cNvPr>
          <p:cNvSpPr txBox="1"/>
          <p:nvPr/>
        </p:nvSpPr>
        <p:spPr>
          <a:xfrm>
            <a:off x="68425" y="2547800"/>
            <a:ext cx="7912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While Average Net Capacity Factor based on GHI=0.439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80CE84-BA49-4612-9433-EBEE1E9E9CAB}"/>
              </a:ext>
            </a:extLst>
          </p:cNvPr>
          <p:cNvSpPr txBox="1"/>
          <p:nvPr/>
        </p:nvSpPr>
        <p:spPr>
          <a:xfrm>
            <a:off x="68425" y="2817327"/>
            <a:ext cx="7912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And Max Net Capacity Factor based on GHI=0.518 @ Kufra location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9ABD2E-A5F5-4B08-A78B-3E57DE3F5C6A}"/>
              </a:ext>
            </a:extLst>
          </p:cNvPr>
          <p:cNvSpPr txBox="1"/>
          <p:nvPr/>
        </p:nvSpPr>
        <p:spPr>
          <a:xfrm>
            <a:off x="0" y="3828042"/>
            <a:ext cx="7912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Net Capacity Factor based on GHI for All Aggregated Locations=</a:t>
            </a:r>
            <a:r>
              <a:rPr lang="en-US" b="1" dirty="0"/>
              <a:t>0.498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B1D40C-334D-4CF1-814B-BC3BE4499D11}"/>
              </a:ext>
            </a:extLst>
          </p:cNvPr>
          <p:cNvSpPr txBox="1"/>
          <p:nvPr/>
        </p:nvSpPr>
        <p:spPr>
          <a:xfrm>
            <a:off x="68425" y="4380761"/>
            <a:ext cx="7912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While Average Net Capacity Factor based on GHI=0.484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86CA6C-793D-4082-887B-09338BC190A7}"/>
              </a:ext>
            </a:extLst>
          </p:cNvPr>
          <p:cNvSpPr txBox="1"/>
          <p:nvPr/>
        </p:nvSpPr>
        <p:spPr>
          <a:xfrm>
            <a:off x="68425" y="4650288"/>
            <a:ext cx="7912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And Max Net Capacity Factor based on GHI=0.586 @ Kufra location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31FE61-3A92-4C85-B5FC-4C7BC4C356B8}"/>
              </a:ext>
            </a:extLst>
          </p:cNvPr>
          <p:cNvSpPr txBox="1"/>
          <p:nvPr/>
        </p:nvSpPr>
        <p:spPr>
          <a:xfrm>
            <a:off x="65676" y="3370046"/>
            <a:ext cx="2884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NCF based on DNI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54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22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Conclusions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-2" y="768938"/>
            <a:ext cx="914400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 Libya, the southern locations yield more solar energy, but the northern locations have a good yielding to some locations in the world with significant solar power deployment.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average net capacity factor is about 0.5, and it can be considered high for solar power plants.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variability of the Coast locations is higher than the southern “Sahara” locations, which means a need for more auxiliary services at the coast region, such as more energy storage.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aggregation of Coast, Sahara, and All locations leads to a reduction in the variability and slightly increasing the capacity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Aggregation different solar plants from various regions can lead to more enhancement in solar power deployment.</a:t>
            </a:r>
          </a:p>
        </p:txBody>
      </p:sp>
    </p:spTree>
    <p:extLst>
      <p:ext uri="{BB962C8B-B14F-4D97-AF65-F5344CB8AC3E}">
        <p14:creationId xmlns:p14="http://schemas.microsoft.com/office/powerpoint/2010/main" val="3198931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83109" y="1089866"/>
            <a:ext cx="41777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Thanks for Listening </a:t>
            </a:r>
          </a:p>
          <a:p>
            <a:pPr algn="ctr"/>
            <a:endParaRPr lang="en-US" sz="2400" b="1" dirty="0">
              <a:latin typeface="Times New Roman"/>
              <a:cs typeface="Times New Roman"/>
            </a:endParaRPr>
          </a:p>
          <a:p>
            <a:pPr algn="ctr"/>
            <a:r>
              <a:rPr lang="en-US" sz="2400" b="1" dirty="0">
                <a:latin typeface="Times New Roman"/>
                <a:cs typeface="Times New Roman"/>
              </a:rPr>
              <a:t>Any Question? </a:t>
            </a:r>
          </a:p>
        </p:txBody>
      </p:sp>
      <p:sp>
        <p:nvSpPr>
          <p:cNvPr id="7" name="Rectangle 6"/>
          <p:cNvSpPr/>
          <p:nvPr/>
        </p:nvSpPr>
        <p:spPr>
          <a:xfrm>
            <a:off x="1137977" y="5196443"/>
            <a:ext cx="6636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hlinkClick r:id="rId3"/>
              </a:rPr>
              <a:t>http://epic.uncc.edu/</a:t>
            </a:r>
            <a:r>
              <a:rPr lang="en-US" sz="12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EA155E-B2E3-4B0C-AB63-3A0A825DF719}"/>
              </a:ext>
            </a:extLst>
          </p:cNvPr>
          <p:cNvSpPr/>
          <p:nvPr/>
        </p:nvSpPr>
        <p:spPr>
          <a:xfrm>
            <a:off x="3161783" y="2736742"/>
            <a:ext cx="2810385" cy="11541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Mohamed Abuella</a:t>
            </a:r>
          </a:p>
          <a:p>
            <a:pPr algn="ctr"/>
            <a:r>
              <a:rPr lang="en-US" dirty="0">
                <a:solidFill>
                  <a:srgbClr val="0070C0"/>
                </a:solidFill>
                <a:latin typeface="Times New Roman"/>
                <a:cs typeface="Times New Roman"/>
              </a:rPr>
              <a:t>mabuella@cit.edu.ly</a:t>
            </a:r>
          </a:p>
          <a:p>
            <a:pPr algn="ctr"/>
            <a:endParaRPr lang="en-US" b="1" dirty="0">
              <a:latin typeface="Times New Roman"/>
              <a:cs typeface="Times New Roman"/>
            </a:endParaRPr>
          </a:p>
          <a:p>
            <a:pPr algn="ctr"/>
            <a:r>
              <a:rPr lang="en-US" sz="1500" dirty="0">
                <a:latin typeface="Times New Roman"/>
                <a:cs typeface="Times New Roman"/>
                <a:hlinkClick r:id="rId4"/>
              </a:rPr>
              <a:t>https://mohamedabuella.github.io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370878-1B78-4359-8BEC-D5541EF24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0" y="4300104"/>
            <a:ext cx="9007720" cy="122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2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90ABA8D-E190-4E0C-8A43-2E220723DDEA}"/>
              </a:ext>
            </a:extLst>
          </p:cNvPr>
          <p:cNvSpPr/>
          <p:nvPr/>
        </p:nvSpPr>
        <p:spPr>
          <a:xfrm>
            <a:off x="37407" y="5194530"/>
            <a:ext cx="7986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9 Locations for Comparison of Solar Energy Modeling and Analysis:</a:t>
            </a:r>
          </a:p>
          <a:p>
            <a:r>
              <a:rPr lang="en-US" sz="1800" dirty="0"/>
              <a:t>Tripoli, Misurata, Sirte, Benghazi, </a:t>
            </a:r>
            <a:r>
              <a:rPr lang="en-US" sz="1800" dirty="0" err="1"/>
              <a:t>Derna</a:t>
            </a:r>
            <a:r>
              <a:rPr lang="en-US" sz="1800" dirty="0"/>
              <a:t>, </a:t>
            </a:r>
            <a:r>
              <a:rPr lang="en-US" sz="1800" dirty="0" err="1"/>
              <a:t>Houn</a:t>
            </a:r>
            <a:r>
              <a:rPr lang="en-US" sz="1800" dirty="0"/>
              <a:t>, </a:t>
            </a:r>
            <a:r>
              <a:rPr lang="en-US" sz="1800" dirty="0" err="1"/>
              <a:t>Gadamis</a:t>
            </a:r>
            <a:r>
              <a:rPr lang="en-US" sz="1800" dirty="0"/>
              <a:t>, </a:t>
            </a:r>
            <a:r>
              <a:rPr lang="en-US" sz="1800" dirty="0" err="1"/>
              <a:t>Sebha</a:t>
            </a:r>
            <a:r>
              <a:rPr lang="en-US" sz="1800" dirty="0"/>
              <a:t>, Kufra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520013-B16B-4263-A333-E7A644BB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3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0966A2-2619-47CE-A4F1-ED3B9160C6FE}"/>
              </a:ext>
            </a:extLst>
          </p:cNvPr>
          <p:cNvSpPr/>
          <p:nvPr/>
        </p:nvSpPr>
        <p:spPr>
          <a:xfrm>
            <a:off x="2263732" y="126762"/>
            <a:ext cx="4854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Solar Energy Analysis for Some Locations in Libya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80F03D-7C96-4E3F-8669-E53560B1CFC9}"/>
              </a:ext>
            </a:extLst>
          </p:cNvPr>
          <p:cNvGrpSpPr/>
          <p:nvPr/>
        </p:nvGrpSpPr>
        <p:grpSpPr>
          <a:xfrm>
            <a:off x="2193902" y="450269"/>
            <a:ext cx="4994129" cy="4737189"/>
            <a:chOff x="2449123" y="503490"/>
            <a:chExt cx="4461276" cy="413114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8E4C78A-AD97-4C27-BA75-0CAB57E80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9123" y="503490"/>
              <a:ext cx="4461276" cy="4131141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14805CB-BB15-46F9-95D1-B5E893BD3A02}"/>
                </a:ext>
              </a:extLst>
            </p:cNvPr>
            <p:cNvSpPr/>
            <p:nvPr/>
          </p:nvSpPr>
          <p:spPr>
            <a:xfrm>
              <a:off x="3899284" y="2380666"/>
              <a:ext cx="165419" cy="18839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45C1FC6-6DE3-4D9D-A19E-F752CCE8F465}"/>
                </a:ext>
              </a:extLst>
            </p:cNvPr>
            <p:cNvSpPr/>
            <p:nvPr/>
          </p:nvSpPr>
          <p:spPr>
            <a:xfrm>
              <a:off x="2804401" y="1636703"/>
              <a:ext cx="165419" cy="18839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0DC5EF-009F-43CF-92D0-7E15DD6BDBAF}"/>
                </a:ext>
              </a:extLst>
            </p:cNvPr>
            <p:cNvSpPr/>
            <p:nvPr/>
          </p:nvSpPr>
          <p:spPr>
            <a:xfrm>
              <a:off x="5963213" y="3026414"/>
              <a:ext cx="165419" cy="18839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67637C-13CB-4CC3-92A4-42787C68AD65}"/>
                </a:ext>
              </a:extLst>
            </p:cNvPr>
            <p:cNvSpPr/>
            <p:nvPr/>
          </p:nvSpPr>
          <p:spPr>
            <a:xfrm>
              <a:off x="5265670" y="992401"/>
              <a:ext cx="165419" cy="18839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ED76C85-0752-40F8-97D9-D3A32F5CFC7F}"/>
                </a:ext>
              </a:extLst>
            </p:cNvPr>
            <p:cNvSpPr/>
            <p:nvPr/>
          </p:nvSpPr>
          <p:spPr>
            <a:xfrm>
              <a:off x="5674448" y="880971"/>
              <a:ext cx="165419" cy="18839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50E1BA-3916-43AD-B1C6-E3F2E61906D0}"/>
                </a:ext>
              </a:extLst>
            </p:cNvPr>
            <p:cNvSpPr/>
            <p:nvPr/>
          </p:nvSpPr>
          <p:spPr>
            <a:xfrm>
              <a:off x="4277210" y="1899661"/>
              <a:ext cx="165419" cy="18839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9800B9E-76AE-4584-9CAE-74C70403A7B5}"/>
                </a:ext>
              </a:extLst>
            </p:cNvPr>
            <p:cNvSpPr/>
            <p:nvPr/>
          </p:nvSpPr>
          <p:spPr>
            <a:xfrm>
              <a:off x="4364675" y="1279659"/>
              <a:ext cx="165419" cy="18839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62C3C5E-A3B7-48CB-B5AC-67DBF7C53B6A}"/>
                </a:ext>
              </a:extLst>
            </p:cNvPr>
            <p:cNvSpPr/>
            <p:nvPr/>
          </p:nvSpPr>
          <p:spPr>
            <a:xfrm>
              <a:off x="3979076" y="947331"/>
              <a:ext cx="165419" cy="18839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91C7979-E7A8-4BF5-8F8B-EC6E20A58F92}"/>
                </a:ext>
              </a:extLst>
            </p:cNvPr>
            <p:cNvSpPr/>
            <p:nvPr/>
          </p:nvSpPr>
          <p:spPr>
            <a:xfrm>
              <a:off x="3606882" y="830985"/>
              <a:ext cx="165419" cy="18839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DE803F5-59B2-4500-B1C3-7F030EC20C8F}"/>
              </a:ext>
            </a:extLst>
          </p:cNvPr>
          <p:cNvSpPr/>
          <p:nvPr/>
        </p:nvSpPr>
        <p:spPr>
          <a:xfrm>
            <a:off x="40624" y="5892582"/>
            <a:ext cx="81022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Typical Meteorological Year (TMY) data represents the weather for a "median year”.</a:t>
            </a:r>
          </a:p>
          <a:p>
            <a:r>
              <a:rPr lang="en-US" dirty="0"/>
              <a:t>Data are retrieved from NREL’s Developer Network: </a:t>
            </a:r>
            <a:r>
              <a:rPr lang="en-US" dirty="0">
                <a:hlinkClick r:id="rId3"/>
              </a:rPr>
              <a:t>https://developer.nrel.gov/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3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0" y="1295866"/>
            <a:ext cx="6001708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Berlin in Germany has been added just for sake of comparison.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4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Monthly Average Temperature, in degree Celsius (</a:t>
            </a:r>
            <a:r>
              <a:rPr lang="en-US" baseline="30000" dirty="0" err="1"/>
              <a:t>o</a:t>
            </a:r>
            <a:r>
              <a:rPr lang="en-US" dirty="0" err="1"/>
              <a:t>C</a:t>
            </a:r>
            <a:r>
              <a:rPr lang="en-US" dirty="0"/>
              <a:t>) 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ACB63504-B314-4312-860F-20CC15BF2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049" y="1906050"/>
            <a:ext cx="9144000" cy="420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632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5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7087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Monthly Average Wind Speed, in meter per second (m/s)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234E9C5-2393-4F32-ABE6-6ED86C907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0952"/>
            <a:ext cx="9144000" cy="42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0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6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Monthly Average Relative Humidity, in percentage (%)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89B6055-35C6-4E4F-B8C6-D808C66F6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3316"/>
            <a:ext cx="9144000" cy="424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771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0" y="1295866"/>
            <a:ext cx="6001708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Berlin in Germany has been added just for sake of comparison.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7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Solar Energy by the Global Horizontal Irradiance (GHI), Watt-Hour accumulated monthly per Square-Meter, (</a:t>
            </a:r>
            <a:r>
              <a:rPr lang="en-US" dirty="0" err="1"/>
              <a:t>Wh</a:t>
            </a:r>
            <a:r>
              <a:rPr lang="en-US" dirty="0"/>
              <a:t>/m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630E4B-B444-488D-B93A-30EEB08A7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6249"/>
            <a:ext cx="9144000" cy="405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10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0" y="1295866"/>
            <a:ext cx="5648278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Comparison between Misurata, Libya and Berlin, Germany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8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Solar Energy by the Global Horizontal Irradiance (GHI), Watt-Hour accumulated monthly per Square-Meter, (</a:t>
            </a:r>
            <a:r>
              <a:rPr lang="en-US" dirty="0" err="1"/>
              <a:t>Wh</a:t>
            </a:r>
            <a:r>
              <a:rPr lang="en-US" dirty="0"/>
              <a:t>/m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84627A7-2837-4AFF-A149-55FE73167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5198"/>
            <a:ext cx="9144000" cy="458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40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9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Solar Energy by the Direct Normal Irradiance (DNI), Watt-Hour accumulated monthly per Square-Meter, (</a:t>
            </a:r>
            <a:r>
              <a:rPr lang="en-US" dirty="0" err="1"/>
              <a:t>Wh</a:t>
            </a:r>
            <a:r>
              <a:rPr lang="en-US" dirty="0"/>
              <a:t>/m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D21A20A-2D4B-4CF6-82DF-A6E97E9D3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9" y="1513597"/>
            <a:ext cx="9144000" cy="405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71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1376</TotalTime>
  <Words>1277</Words>
  <Application>Microsoft Office PowerPoint</Application>
  <PresentationFormat>On-screen Show (4:3)</PresentationFormat>
  <Paragraphs>227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URWPalladioL-Roma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Abuella</dc:creator>
  <cp:lastModifiedBy>Mohamed Abuella</cp:lastModifiedBy>
  <cp:revision>275</cp:revision>
  <dcterms:created xsi:type="dcterms:W3CDTF">2019-08-04T07:57:21Z</dcterms:created>
  <dcterms:modified xsi:type="dcterms:W3CDTF">2021-07-19T17:24:20Z</dcterms:modified>
</cp:coreProperties>
</file>