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753600" cy="7315200"/>
  <p:notesSz cx="6858000" cy="9144000"/>
  <p:embeddedFontLst>
    <p:embeddedFont>
      <p:font typeface="Arsenal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Radley" panose="020B0604020202020204" charset="0"/>
      <p:regular r:id="rId2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4" d="100"/>
          <a:sy n="64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890933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6904" y="2095218"/>
            <a:ext cx="6095177" cy="2582895"/>
          </a:xfrm>
        </p:spPr>
        <p:txBody>
          <a:bodyPr anchor="b">
            <a:normAutofit/>
          </a:bodyPr>
          <a:lstStyle>
            <a:lvl1pPr algn="r">
              <a:defRPr sz="4693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6904" y="4678116"/>
            <a:ext cx="6095177" cy="1499165"/>
          </a:xfrm>
        </p:spPr>
        <p:txBody>
          <a:bodyPr anchor="t">
            <a:normAutofit/>
          </a:bodyPr>
          <a:lstStyle>
            <a:lvl1pPr marL="0" indent="0" algn="r">
              <a:buNone/>
              <a:defRPr sz="1920" cap="all">
                <a:solidFill>
                  <a:schemeClr val="tx1"/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02465" y="6261948"/>
            <a:ext cx="1292985" cy="403013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6905" y="6261948"/>
            <a:ext cx="4194279" cy="40301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76731" y="6261948"/>
            <a:ext cx="445350" cy="403013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7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5048389"/>
            <a:ext cx="8290560" cy="604521"/>
          </a:xfrm>
        </p:spPr>
        <p:txBody>
          <a:bodyPr anchor="b">
            <a:normAutofit/>
          </a:bodyPr>
          <a:lstStyle>
            <a:lvl1pPr algn="l">
              <a:defRPr sz="21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5361" y="994253"/>
            <a:ext cx="7315200" cy="337597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07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7681" y="5652910"/>
            <a:ext cx="8290560" cy="526626"/>
          </a:xfrm>
        </p:spPr>
        <p:txBody>
          <a:bodyPr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32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4" y="650243"/>
            <a:ext cx="8290559" cy="3332479"/>
          </a:xfrm>
        </p:spPr>
        <p:txBody>
          <a:bodyPr anchor="ctr">
            <a:normAutofit/>
          </a:bodyPr>
          <a:lstStyle>
            <a:lvl1pPr algn="l">
              <a:defRPr sz="341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3" y="4632960"/>
            <a:ext cx="8290559" cy="1544320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18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916" y="765988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51521" y="2935116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23" y="650243"/>
            <a:ext cx="7564050" cy="2926079"/>
          </a:xfrm>
        </p:spPr>
        <p:txBody>
          <a:bodyPr anchor="ctr">
            <a:normAutofit/>
          </a:bodyPr>
          <a:lstStyle>
            <a:lvl1pPr algn="l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54583" y="3576320"/>
            <a:ext cx="7334542" cy="4064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707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084" y="4632960"/>
            <a:ext cx="8290560" cy="1544320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34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2" y="3511091"/>
            <a:ext cx="8290561" cy="1566720"/>
          </a:xfrm>
        </p:spPr>
        <p:txBody>
          <a:bodyPr anchor="b">
            <a:normAutofit/>
          </a:bodyPr>
          <a:lstStyle>
            <a:lvl1pPr algn="l">
              <a:defRPr sz="2987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5077811"/>
            <a:ext cx="8290562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2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9916" y="765988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1521" y="2935116"/>
            <a:ext cx="487807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23" y="650243"/>
            <a:ext cx="7564050" cy="2926079"/>
          </a:xfrm>
        </p:spPr>
        <p:txBody>
          <a:bodyPr anchor="ctr">
            <a:normAutofit/>
          </a:bodyPr>
          <a:lstStyle>
            <a:lvl1pPr algn="l">
              <a:defRPr sz="3413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87681" y="4145280"/>
            <a:ext cx="8290561" cy="94826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3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1" y="5093547"/>
            <a:ext cx="8290561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707">
                <a:solidFill>
                  <a:schemeClr val="tx1"/>
                </a:solidFill>
              </a:defRPr>
            </a:lvl1pPr>
            <a:lvl2pPr marL="48769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51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403" y="650243"/>
            <a:ext cx="8290561" cy="292607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987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95403" y="3738880"/>
            <a:ext cx="8290561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133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402" y="4632960"/>
            <a:ext cx="8290561" cy="1544320"/>
          </a:xfrm>
        </p:spPr>
        <p:txBody>
          <a:bodyPr anchor="t">
            <a:normAutofit/>
          </a:bodyPr>
          <a:lstStyle>
            <a:lvl1pPr marL="0" indent="0" algn="l">
              <a:buNone/>
              <a:defRPr sz="1707">
                <a:solidFill>
                  <a:schemeClr val="tx1"/>
                </a:solidFill>
              </a:defRPr>
            </a:lvl1pPr>
            <a:lvl2pPr marL="487695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9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87680" y="650242"/>
            <a:ext cx="8290560" cy="1553351"/>
          </a:xfrm>
        </p:spPr>
        <p:txBody>
          <a:bodyPr>
            <a:normAutofit/>
          </a:bodyPr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06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89844" y="650241"/>
            <a:ext cx="1788396" cy="5527041"/>
          </a:xfrm>
        </p:spPr>
        <p:txBody>
          <a:bodyPr vert="eaVert">
            <a:normAutofit/>
          </a:bodyPr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7680" y="650240"/>
            <a:ext cx="6389530" cy="55270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6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2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2" y="3529153"/>
            <a:ext cx="8290560" cy="1566720"/>
          </a:xfrm>
        </p:spPr>
        <p:txBody>
          <a:bodyPr anchor="b">
            <a:normAutofit/>
          </a:bodyPr>
          <a:lstStyle>
            <a:lvl1pPr algn="l">
              <a:defRPr sz="3413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1" y="5095873"/>
            <a:ext cx="8290560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1920" cap="all">
                <a:solidFill>
                  <a:schemeClr val="tx1"/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958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7681" y="2284872"/>
            <a:ext cx="4067251" cy="389241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990" y="2284873"/>
            <a:ext cx="4067251" cy="389240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046" y="2366152"/>
            <a:ext cx="3776643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" y="3061548"/>
            <a:ext cx="4067251" cy="31157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5195" y="2366152"/>
            <a:ext cx="3753045" cy="614679"/>
          </a:xfrm>
        </p:spPr>
        <p:txBody>
          <a:bodyPr anchor="b">
            <a:noAutofit/>
          </a:bodyPr>
          <a:lstStyle>
            <a:lvl1pPr marL="0" indent="0">
              <a:buNone/>
              <a:defRPr sz="2560" b="0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0989" y="3061548"/>
            <a:ext cx="4067251" cy="311573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5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1" y="650242"/>
            <a:ext cx="8290560" cy="1553351"/>
          </a:xfrm>
        </p:spPr>
        <p:txBody>
          <a:bodyPr>
            <a:normAutofit/>
          </a:bodyPr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499" y="1661726"/>
            <a:ext cx="3053771" cy="1535287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6554" y="650241"/>
            <a:ext cx="4936507" cy="552704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499" y="3197014"/>
            <a:ext cx="3053771" cy="1968784"/>
          </a:xfrm>
        </p:spPr>
        <p:txBody>
          <a:bodyPr anchor="t">
            <a:normAutofit/>
          </a:bodyPr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3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6" y="0"/>
            <a:ext cx="9726507" cy="7315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937" y="1851383"/>
            <a:ext cx="4370351" cy="1463040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64480" y="975360"/>
            <a:ext cx="3413760" cy="48768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707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2937" y="3314423"/>
            <a:ext cx="4370351" cy="1950720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90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" y="650242"/>
            <a:ext cx="8290560" cy="155335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680" y="2284873"/>
            <a:ext cx="8290560" cy="38924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58626" y="6261948"/>
            <a:ext cx="1292985" cy="403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681" y="6261948"/>
            <a:ext cx="6389665" cy="403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32891" y="6261948"/>
            <a:ext cx="445350" cy="4030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4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413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92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707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493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ts val="0"/>
        </a:spcBef>
        <a:spcAft>
          <a:spcPts val="1067"/>
        </a:spcAft>
        <a:buClr>
          <a:schemeClr val="tx1"/>
        </a:buClr>
        <a:buSzPct val="100000"/>
        <a:buFont typeface="Arial"/>
        <a:buChar char="•"/>
        <a:defRPr sz="128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9E7A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D4EDF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4" y="3291483"/>
            <a:ext cx="8789449" cy="3525120"/>
            <a:chOff x="0" y="0"/>
            <a:chExt cx="11719265" cy="47001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9306" cy="4700143"/>
            </a:xfrm>
            <a:custGeom>
              <a:avLst/>
              <a:gdLst/>
              <a:ahLst/>
              <a:cxnLst/>
              <a:rect l="l" t="t" r="r" b="b"/>
              <a:pathLst>
                <a:path w="11719306" h="4700143">
                  <a:moveTo>
                    <a:pt x="0" y="0"/>
                  </a:moveTo>
                  <a:lnTo>
                    <a:pt x="11719306" y="0"/>
                  </a:lnTo>
                  <a:lnTo>
                    <a:pt x="11719306" y="4700143"/>
                  </a:lnTo>
                  <a:lnTo>
                    <a:pt x="0" y="47001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1056640"/>
            <a:ext cx="8522402" cy="1605167"/>
            <a:chOff x="0" y="0"/>
            <a:chExt cx="11363203" cy="214022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2140223"/>
            </a:xfrm>
            <a:custGeom>
              <a:avLst/>
              <a:gdLst/>
              <a:ahLst/>
              <a:cxnLst/>
              <a:rect l="l" t="t" r="r" b="b"/>
              <a:pathLst>
                <a:path w="11363203" h="2140223">
                  <a:moveTo>
                    <a:pt x="0" y="0"/>
                  </a:moveTo>
                  <a:lnTo>
                    <a:pt x="11363203" y="0"/>
                  </a:lnTo>
                  <a:lnTo>
                    <a:pt x="11363203" y="2140223"/>
                  </a:lnTo>
                  <a:lnTo>
                    <a:pt x="0" y="214022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11363203" cy="214974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4608"/>
                </a:lnSpc>
              </a:pPr>
              <a:r>
                <a:rPr lang="en-US" sz="3840" spc="-76">
                  <a:solidFill>
                    <a:srgbClr val="FFFFFF"/>
                  </a:solidFill>
                  <a:latin typeface="Arsenal"/>
                  <a:ea typeface="Arsenal"/>
                  <a:cs typeface="Arsenal"/>
                  <a:sym typeface="Arsenal"/>
                </a:rPr>
                <a:t>     Facial Emotion Detection Using CNN and </a:t>
              </a:r>
            </a:p>
            <a:p>
              <a:pPr algn="l">
                <a:lnSpc>
                  <a:spcPts val="4608"/>
                </a:lnSpc>
              </a:pPr>
              <a:r>
                <a:rPr lang="en-US" sz="3840" spc="-76">
                  <a:solidFill>
                    <a:srgbClr val="FFFFFF"/>
                  </a:solidFill>
                  <a:latin typeface="Arsenal"/>
                  <a:ea typeface="Arsenal"/>
                  <a:cs typeface="Arsenal"/>
                  <a:sym typeface="Arsenal"/>
                </a:rPr>
                <a:t>                            Haar Cascade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711378" y="3257433"/>
            <a:ext cx="3818887" cy="1905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07"/>
              </a:lnSpc>
            </a:pPr>
            <a:r>
              <a:rPr lang="en-US" sz="2527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Team name:A</a:t>
            </a:r>
            <a:r>
              <a:rPr lang="en-US" sz="2527" u="sng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lgo Alliance</a:t>
            </a:r>
          </a:p>
          <a:p>
            <a:pPr algn="l">
              <a:lnSpc>
                <a:spcPts val="5207"/>
              </a:lnSpc>
            </a:pPr>
            <a:r>
              <a:rPr lang="en-US" sz="2527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Department: AI &amp; DS</a:t>
            </a:r>
          </a:p>
          <a:p>
            <a:pPr algn="l">
              <a:lnSpc>
                <a:spcPts val="5207"/>
              </a:lnSpc>
            </a:pPr>
            <a:r>
              <a:rPr lang="en-US" sz="2527">
                <a:solidFill>
                  <a:srgbClr val="2A2E30"/>
                </a:solidFill>
                <a:latin typeface="Radley"/>
                <a:ea typeface="Radley"/>
                <a:cs typeface="Radley"/>
                <a:sym typeface="Radley"/>
              </a:rPr>
              <a:t>Date: 30-July-2025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101E03-44CD-DF65-7ED3-561EDE6D9A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265" y="3464922"/>
            <a:ext cx="4535262" cy="317822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Conclusion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Successfully implemented a real-time emotion detection system.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Combined Computer Vision (Haar Cascade) with CNN.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Useful for education, healthcare, and customer analytics.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Future Scope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Add more emotions like Angry, Fear, Surprise.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Deploy as a mobile or web application.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Improve accuracy with transfer learning models like VGG16.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Acknowledgment &amp; Q&amp;A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Special thanks to our guide and institution.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Data sources: Custom dataset, OpenCV Haar Cascade XML.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Questions?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Introduction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414528" lvl="1" indent="-207264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This project detects emotions from human faces using AI techniques.</a:t>
              </a:r>
            </a:p>
            <a:p>
              <a:pPr marL="414528" lvl="1" indent="-207264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Motivation: Emotion recognition is vital for human-computer interaction.</a:t>
              </a:r>
            </a:p>
            <a:p>
              <a:pPr marL="414528" lvl="1" indent="-207264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Real-world relevance: Used in education, healthcare, and customer service.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Problem Statement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Existing systems fail to recognize emotions in real-time effectively.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Challenge: Variations in lighting, pose, and expressions.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Importance: Enhances engagement analysis, safety, and automation.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Objectives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Build a CNN-based model for emotion classification.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Detect emotions: Happy, Sad, Neutral.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Integrate Haar Cascade for face detection.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Achieve real-time detection through OpenCV.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Domain &amp; Algorithms Used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Domain: Computer Vision and Deep Learning.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Algorithms: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- Haar Cascade Classifier for face detection.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- CNN for emotion classification.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Dataset Details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Source: FER 2013 dataset from </a:t>
              </a:r>
              <a:r>
                <a:rPr lang="en-US" sz="1920" dirty="0" err="1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kaggle</a:t>
              </a: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Classes: Happy, Sad, Neutral.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Image size: 48x48 grayscale.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Preprocessing: Resizing, normalization, one-hot encoding.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System Architecture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Workflow: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1. Input: Webcam or image file.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2. Face Detection: Haar Cascade.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3. Preprocessing: Resize to 48x48, normalize.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4. CNN Model Prediction.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5. Output: Emotion label displayed on screen.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Model Building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247650"/>
              <a:ext cx="11363203" cy="541144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Framework: TensorFlow/Keras.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Model Layers: Conv2D, MaxPooling, Flatten, Dense, Dropout.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Optimizer: Adam, Loss: Categorical Crossentropy.</a:t>
              </a:r>
            </a:p>
            <a:p>
              <a:pPr marL="247091" lvl="1" indent="-123546" algn="l">
                <a:lnSpc>
                  <a:spcPts val="4800"/>
                </a:lnSpc>
                <a:buFont typeface="Arial"/>
                <a:buChar char="•"/>
              </a:pPr>
              <a:r>
                <a:rPr lang="en-US" sz="192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Epochs: 20, Batch Size: 32.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5C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77964" y="470747"/>
            <a:ext cx="2901236" cy="115200"/>
            <a:chOff x="0" y="0"/>
            <a:chExt cx="3868315" cy="153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68293" cy="153543"/>
            </a:xfrm>
            <a:custGeom>
              <a:avLst/>
              <a:gdLst/>
              <a:ahLst/>
              <a:cxnLst/>
              <a:rect l="l" t="t" r="r" b="b"/>
              <a:pathLst>
                <a:path w="3868293" h="153543">
                  <a:moveTo>
                    <a:pt x="0" y="0"/>
                  </a:moveTo>
                  <a:lnTo>
                    <a:pt x="3868293" y="0"/>
                  </a:lnTo>
                  <a:lnTo>
                    <a:pt x="3868293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374401" y="470747"/>
            <a:ext cx="2891520" cy="115200"/>
            <a:chOff x="0" y="0"/>
            <a:chExt cx="3855360" cy="1536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3431041" y="470747"/>
            <a:ext cx="2891520" cy="115200"/>
            <a:chOff x="0" y="0"/>
            <a:chExt cx="3855360" cy="153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855339" cy="153543"/>
            </a:xfrm>
            <a:custGeom>
              <a:avLst/>
              <a:gdLst/>
              <a:ahLst/>
              <a:cxnLst/>
              <a:rect l="l" t="t" r="r" b="b"/>
              <a:pathLst>
                <a:path w="3855339" h="153543">
                  <a:moveTo>
                    <a:pt x="0" y="0"/>
                  </a:moveTo>
                  <a:lnTo>
                    <a:pt x="3855339" y="0"/>
                  </a:lnTo>
                  <a:lnTo>
                    <a:pt x="3855339" y="153543"/>
                  </a:lnTo>
                  <a:lnTo>
                    <a:pt x="0" y="153543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477965" y="639707"/>
            <a:ext cx="8787954" cy="1342749"/>
            <a:chOff x="0" y="0"/>
            <a:chExt cx="11717272" cy="179033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1717274" cy="1790319"/>
            </a:xfrm>
            <a:custGeom>
              <a:avLst/>
              <a:gdLst/>
              <a:ahLst/>
              <a:cxnLst/>
              <a:rect l="l" t="t" r="r" b="b"/>
              <a:pathLst>
                <a:path w="11717274" h="1790319">
                  <a:moveTo>
                    <a:pt x="0" y="0"/>
                  </a:moveTo>
                  <a:lnTo>
                    <a:pt x="11717274" y="0"/>
                  </a:lnTo>
                  <a:lnTo>
                    <a:pt x="11717274" y="1790319"/>
                  </a:lnTo>
                  <a:lnTo>
                    <a:pt x="0" y="179031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619938" y="733306"/>
            <a:ext cx="8522402" cy="1155551"/>
            <a:chOff x="0" y="0"/>
            <a:chExt cx="11363203" cy="15407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1363203" cy="1540735"/>
            </a:xfrm>
            <a:custGeom>
              <a:avLst/>
              <a:gdLst/>
              <a:ahLst/>
              <a:cxnLst/>
              <a:rect l="l" t="t" r="r" b="b"/>
              <a:pathLst>
                <a:path w="11363203" h="1540735">
                  <a:moveTo>
                    <a:pt x="0" y="0"/>
                  </a:moveTo>
                  <a:lnTo>
                    <a:pt x="11363203" y="0"/>
                  </a:lnTo>
                  <a:lnTo>
                    <a:pt x="11363203" y="1540735"/>
                  </a:lnTo>
                  <a:lnTo>
                    <a:pt x="0" y="154073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0"/>
              <a:ext cx="11363203" cy="1540735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3583"/>
                </a:lnSpc>
              </a:pPr>
              <a:r>
                <a:rPr lang="en-US" sz="2986">
                  <a:solidFill>
                    <a:srgbClr val="2A2E30"/>
                  </a:solidFill>
                  <a:latin typeface="Radley"/>
                  <a:ea typeface="Radley"/>
                  <a:cs typeface="Radley"/>
                  <a:sym typeface="Radley"/>
                </a:rPr>
                <a:t>Results and Evaluation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19938" y="2376537"/>
            <a:ext cx="8522402" cy="3872848"/>
            <a:chOff x="0" y="0"/>
            <a:chExt cx="11363203" cy="516379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1363203" cy="5163797"/>
            </a:xfrm>
            <a:custGeom>
              <a:avLst/>
              <a:gdLst/>
              <a:ahLst/>
              <a:cxnLst/>
              <a:rect l="l" t="t" r="r" b="b"/>
              <a:pathLst>
                <a:path w="11363203" h="5163797">
                  <a:moveTo>
                    <a:pt x="0" y="0"/>
                  </a:moveTo>
                  <a:lnTo>
                    <a:pt x="11363203" y="0"/>
                  </a:lnTo>
                  <a:lnTo>
                    <a:pt x="11363203" y="5163797"/>
                  </a:lnTo>
                  <a:lnTo>
                    <a:pt x="0" y="51637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11363203" cy="517332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Achieved accuracy: ~85% on test data.</a:t>
              </a:r>
            </a:p>
            <a:p>
              <a:pPr marL="123545" lvl="1" algn="l">
                <a:lnSpc>
                  <a:spcPts val="2304"/>
                </a:lnSpc>
              </a:pPr>
              <a:endParaRPr lang="en-US" sz="1920" dirty="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endParaRPr>
            </a:p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Real-time performance validated with webcam input.</a:t>
              </a:r>
            </a:p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endParaRPr lang="en-US" sz="1920" dirty="0">
                <a:solidFill>
                  <a:srgbClr val="FFFFFF"/>
                </a:solidFill>
                <a:latin typeface="Radley"/>
                <a:ea typeface="Radley"/>
                <a:cs typeface="Radley"/>
                <a:sym typeface="Radley"/>
              </a:endParaRPr>
            </a:p>
            <a:p>
              <a:pPr marL="247091" lvl="1" indent="-123546" algn="l">
                <a:lnSpc>
                  <a:spcPts val="2304"/>
                </a:lnSpc>
                <a:buFont typeface="Arial"/>
                <a:buChar char="•"/>
              </a:pPr>
              <a:r>
                <a:rPr lang="en-US" sz="1920" dirty="0">
                  <a:solidFill>
                    <a:srgbClr val="FFFFFF"/>
                  </a:solidFill>
                  <a:latin typeface="Radley"/>
                  <a:ea typeface="Radley"/>
                  <a:cs typeface="Radley"/>
                  <a:sym typeface="Radley"/>
                </a:rPr>
                <a:t>Correctly classified Happy, Sad, Neutral emotions.</a:t>
              </a:r>
            </a:p>
          </p:txBody>
        </p: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18</TotalTime>
  <Words>383</Words>
  <Application>Microsoft Office PowerPoint</Application>
  <PresentationFormat>Custom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Arsenal</vt:lpstr>
      <vt:lpstr>Radley</vt:lpstr>
      <vt:lpstr>Arial</vt:lpstr>
      <vt:lpstr>Calibri</vt:lpstr>
      <vt:lpstr>Calibri Light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Facial_Emotion_Detection_Presentation.pptx</dc:title>
  <cp:lastModifiedBy>Admin</cp:lastModifiedBy>
  <cp:revision>2</cp:revision>
  <dcterms:created xsi:type="dcterms:W3CDTF">2006-08-16T00:00:00Z</dcterms:created>
  <dcterms:modified xsi:type="dcterms:W3CDTF">2025-07-29T14:39:49Z</dcterms:modified>
  <dc:identifier>DAGuXwAqlHo</dc:identifier>
</cp:coreProperties>
</file>