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512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9EE0-6B97-41C5-8C82-EB349886E226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88AF-EDAE-4680-8227-95CD52C31C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16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 i="0" dirty="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Ghita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509" name="Google Shape;509;p23:notes"/>
          <p:cNvSpPr txBox="1">
            <a:spLocks noGrp="1"/>
          </p:cNvSpPr>
          <p:nvPr>
            <p:ph type="sldNum" idx="12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551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1001029" y="10161"/>
            <a:ext cx="10343951" cy="86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07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oid" type="tx">
  <p:cSld name="Voi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/>
          <p:nvPr/>
        </p:nvSpPr>
        <p:spPr>
          <a:xfrm>
            <a:off x="9347200" y="633091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333" b="0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333" b="0" i="0" u="none" strike="noStrike" cap="none">
              <a:solidFill>
                <a:srgbClr val="003A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8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>
            <a:spLocks noGrp="1"/>
          </p:cNvSpPr>
          <p:nvPr>
            <p:ph type="title"/>
          </p:nvPr>
        </p:nvSpPr>
        <p:spPr>
          <a:xfrm>
            <a:off x="628035" y="53896"/>
            <a:ext cx="10972800" cy="75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/>
          <p:nvPr/>
        </p:nvSpPr>
        <p:spPr>
          <a:xfrm>
            <a:off x="11600835" y="6330918"/>
            <a:ext cx="5911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333" b="0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333" b="0" i="0" u="none" strike="noStrike" cap="none">
              <a:solidFill>
                <a:srgbClr val="003A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7"/>
          <p:cNvSpPr txBox="1">
            <a:spLocks noGrp="1"/>
          </p:cNvSpPr>
          <p:nvPr>
            <p:ph type="body" idx="1"/>
          </p:nvPr>
        </p:nvSpPr>
        <p:spPr>
          <a:xfrm>
            <a:off x="609600" y="1066801"/>
            <a:ext cx="10972800" cy="505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A70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421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">
  <p:cSld name="Titr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7873" y="1058370"/>
            <a:ext cx="8276152" cy="47211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0"/>
          <p:cNvSpPr txBox="1">
            <a:spLocks noGrp="1"/>
          </p:cNvSpPr>
          <p:nvPr>
            <p:ph type="title"/>
          </p:nvPr>
        </p:nvSpPr>
        <p:spPr>
          <a:xfrm>
            <a:off x="609600" y="5779504"/>
            <a:ext cx="10972800" cy="86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ts val="2000"/>
              <a:buFont typeface="Arial"/>
              <a:buNone/>
              <a:defRPr sz="24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4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re">
  <p:cSld name="1_Titr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>
            <a:spLocks noGrp="1"/>
          </p:cNvSpPr>
          <p:nvPr>
            <p:ph type="title"/>
          </p:nvPr>
        </p:nvSpPr>
        <p:spPr>
          <a:xfrm>
            <a:off x="609600" y="5779504"/>
            <a:ext cx="10972800" cy="86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ts val="2000"/>
              <a:buFont typeface="Arial"/>
              <a:buNone/>
              <a:defRPr sz="2400" b="1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51"/>
          <p:cNvSpPr/>
          <p:nvPr/>
        </p:nvSpPr>
        <p:spPr>
          <a:xfrm>
            <a:off x="2016000" y="993058"/>
            <a:ext cx="8160000" cy="4721135"/>
          </a:xfrm>
          <a:prstGeom prst="rect">
            <a:avLst/>
          </a:prstGeom>
          <a:solidFill>
            <a:srgbClr val="00467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1"/>
          <p:cNvPicPr preferRelativeResize="0"/>
          <p:nvPr/>
        </p:nvPicPr>
        <p:blipFill rotWithShape="1">
          <a:blip r:embed="rId2">
            <a:alphaModFix/>
          </a:blip>
          <a:srcRect l="31202" t="26003" r="30128" b="26498"/>
          <a:stretch/>
        </p:blipFill>
        <p:spPr>
          <a:xfrm>
            <a:off x="4495800" y="1561476"/>
            <a:ext cx="3200400" cy="2242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1792" y="4804912"/>
            <a:ext cx="2093427" cy="73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1"/>
          <p:cNvPicPr preferRelativeResize="0"/>
          <p:nvPr/>
        </p:nvPicPr>
        <p:blipFill rotWithShape="1">
          <a:blip r:embed="rId2">
            <a:alphaModFix/>
          </a:blip>
          <a:srcRect l="50187" t="29475" r="41234" b="62275"/>
          <a:stretch/>
        </p:blipFill>
        <p:spPr>
          <a:xfrm>
            <a:off x="2180431" y="4738392"/>
            <a:ext cx="1578429" cy="86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1"/>
          <p:cNvPicPr preferRelativeResize="0"/>
          <p:nvPr/>
        </p:nvPicPr>
        <p:blipFill rotWithShape="1">
          <a:blip r:embed="rId2">
            <a:alphaModFix/>
          </a:blip>
          <a:srcRect l="50186" t="37137" r="33899" b="54613"/>
          <a:stretch/>
        </p:blipFill>
        <p:spPr>
          <a:xfrm>
            <a:off x="4351110" y="4738392"/>
            <a:ext cx="2928260" cy="865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38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position personnalisée">
  <p:cSld name="1_Disposition personnalisé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>
            <a:spLocks noGrp="1"/>
          </p:cNvSpPr>
          <p:nvPr>
            <p:ph type="title"/>
          </p:nvPr>
        </p:nvSpPr>
        <p:spPr>
          <a:xfrm>
            <a:off x="628035" y="53896"/>
            <a:ext cx="10972800" cy="75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67" b="1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2"/>
          <p:cNvSpPr txBox="1"/>
          <p:nvPr/>
        </p:nvSpPr>
        <p:spPr>
          <a:xfrm>
            <a:off x="11600835" y="6330918"/>
            <a:ext cx="5911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333" b="0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333" b="0" i="0" u="none" strike="noStrike" cap="none">
              <a:solidFill>
                <a:srgbClr val="003A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2"/>
          <p:cNvSpPr txBox="1">
            <a:spLocks noGrp="1"/>
          </p:cNvSpPr>
          <p:nvPr>
            <p:ph type="body" idx="1"/>
          </p:nvPr>
        </p:nvSpPr>
        <p:spPr>
          <a:xfrm>
            <a:off x="609600" y="1066801"/>
            <a:ext cx="5029200" cy="505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A70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body" idx="2"/>
          </p:nvPr>
        </p:nvSpPr>
        <p:spPr>
          <a:xfrm>
            <a:off x="6553200" y="1066801"/>
            <a:ext cx="5029200" cy="505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A70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21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Disposition personnalisée">
  <p:cSld name="8_Disposition personnalisée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39"/>
          <p:cNvGrpSpPr/>
          <p:nvPr/>
        </p:nvGrpSpPr>
        <p:grpSpPr>
          <a:xfrm>
            <a:off x="-1" y="-7355"/>
            <a:ext cx="12316460" cy="6865355"/>
            <a:chOff x="-1" y="-5516"/>
            <a:chExt cx="9237345" cy="5149016"/>
          </a:xfrm>
        </p:grpSpPr>
        <p:pic>
          <p:nvPicPr>
            <p:cNvPr id="91" name="Google Shape;91;p3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1" y="0"/>
              <a:ext cx="2995749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62948" y="-5516"/>
              <a:ext cx="2995749" cy="3257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39"/>
            <p:cNvPicPr preferRelativeResize="0"/>
            <p:nvPr/>
          </p:nvPicPr>
          <p:blipFill rotWithShape="1">
            <a:blip r:embed="rId4">
              <a:alphaModFix/>
            </a:blip>
            <a:srcRect b="45876"/>
            <a:stretch/>
          </p:blipFill>
          <p:spPr>
            <a:xfrm>
              <a:off x="926373" y="2362636"/>
              <a:ext cx="2995749" cy="27808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39"/>
            <p:cNvPicPr preferRelativeResize="0"/>
            <p:nvPr/>
          </p:nvPicPr>
          <p:blipFill rotWithShape="1">
            <a:blip r:embed="rId4">
              <a:alphaModFix/>
            </a:blip>
            <a:srcRect b="9177"/>
            <a:stretch/>
          </p:blipFill>
          <p:spPr>
            <a:xfrm>
              <a:off x="2389322" y="477122"/>
              <a:ext cx="2995749" cy="4666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39"/>
            <p:cNvPicPr preferRelativeResize="0"/>
            <p:nvPr/>
          </p:nvPicPr>
          <p:blipFill rotWithShape="1">
            <a:blip r:embed="rId4">
              <a:alphaModFix/>
            </a:blip>
            <a:srcRect t="27717"/>
            <a:stretch/>
          </p:blipFill>
          <p:spPr>
            <a:xfrm>
              <a:off x="3852271" y="0"/>
              <a:ext cx="2995749" cy="3730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9"/>
            <p:cNvPicPr preferRelativeResize="0"/>
            <p:nvPr/>
          </p:nvPicPr>
          <p:blipFill rotWithShape="1">
            <a:blip r:embed="rId4">
              <a:alphaModFix/>
            </a:blip>
            <a:srcRect b="18489"/>
            <a:stretch/>
          </p:blipFill>
          <p:spPr>
            <a:xfrm>
              <a:off x="4778645" y="955476"/>
              <a:ext cx="2995749" cy="4188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39"/>
            <p:cNvPicPr preferRelativeResize="0"/>
            <p:nvPr/>
          </p:nvPicPr>
          <p:blipFill rotWithShape="1">
            <a:blip r:embed="rId4">
              <a:alphaModFix/>
            </a:blip>
            <a:srcRect t="18100" b="1"/>
            <a:stretch/>
          </p:blipFill>
          <p:spPr>
            <a:xfrm>
              <a:off x="6241594" y="0"/>
              <a:ext cx="2995749" cy="4207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9"/>
            <p:cNvPicPr preferRelativeResize="0"/>
            <p:nvPr/>
          </p:nvPicPr>
          <p:blipFill rotWithShape="1">
            <a:blip r:embed="rId4">
              <a:alphaModFix/>
            </a:blip>
            <a:srcRect t="1" r="30816" b="27717"/>
            <a:stretch/>
          </p:blipFill>
          <p:spPr>
            <a:xfrm>
              <a:off x="7164794" y="1429622"/>
              <a:ext cx="2072550" cy="37138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39"/>
          <p:cNvSpPr/>
          <p:nvPr/>
        </p:nvSpPr>
        <p:spPr>
          <a:xfrm>
            <a:off x="1312094" y="247471"/>
            <a:ext cx="9567817" cy="63630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1"/>
          </p:nvPr>
        </p:nvSpPr>
        <p:spPr>
          <a:xfrm>
            <a:off x="2799294" y="2020360"/>
            <a:ext cx="6593417" cy="281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32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600"/>
              <a:buChar char="–"/>
              <a:defRPr/>
            </a:lvl2pPr>
            <a:lvl3pPr marL="1828754" lvl="2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600"/>
              <a:buChar char="•"/>
              <a:defRPr/>
            </a:lvl3pPr>
            <a:lvl4pPr marL="2438339" lvl="3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600"/>
              <a:buChar char="–"/>
              <a:defRPr/>
            </a:lvl4pPr>
            <a:lvl5pPr marL="3047924" lvl="4" indent="-440256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600"/>
              <a:buChar char="»"/>
              <a:defRPr/>
            </a:lvl5pPr>
            <a:lvl6pPr marL="3657509" lvl="5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6pPr>
            <a:lvl7pPr marL="4267093" lvl="6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7pPr>
            <a:lvl8pPr marL="4876678" lvl="7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8pPr>
            <a:lvl9pPr marL="5486263" lvl="8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93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37"/>
          <p:cNvCxnSpPr/>
          <p:nvPr/>
        </p:nvCxnSpPr>
        <p:spPr>
          <a:xfrm rot="10800000" flipH="1">
            <a:off x="1415953" y="6493024"/>
            <a:ext cx="9666400" cy="16800"/>
          </a:xfrm>
          <a:prstGeom prst="straightConnector1">
            <a:avLst/>
          </a:prstGeom>
          <a:noFill/>
          <a:ln w="9525" cap="flat" cmpd="sng">
            <a:solidFill>
              <a:srgbClr val="003A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A70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title"/>
          </p:nvPr>
        </p:nvSpPr>
        <p:spPr>
          <a:xfrm>
            <a:off x="609600" y="10160"/>
            <a:ext cx="10972800" cy="86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A7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7"/>
          <p:cNvSpPr/>
          <p:nvPr/>
        </p:nvSpPr>
        <p:spPr>
          <a:xfrm>
            <a:off x="7279369" y="6234000"/>
            <a:ext cx="750596" cy="451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37" descr="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89641" y="6193024"/>
            <a:ext cx="1700049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7" descr="D:\Documents\Hi-Paris\Présentations\logo-Hi-paris-petit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9600" y="6181024"/>
            <a:ext cx="946451" cy="6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7"/>
          <p:cNvSpPr txBox="1"/>
          <p:nvPr/>
        </p:nvSpPr>
        <p:spPr>
          <a:xfrm>
            <a:off x="11601702" y="6330918"/>
            <a:ext cx="59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-FR" sz="1333" b="0" i="0" u="none" strike="noStrike" cap="none">
                <a:solidFill>
                  <a:srgbClr val="003A7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333" b="0" i="0" u="none" strike="noStrike" cap="none">
              <a:solidFill>
                <a:srgbClr val="003A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7" descr="HEC PARIS-01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79370" y="6301024"/>
            <a:ext cx="750596" cy="3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49365" y="6301024"/>
            <a:ext cx="1092663" cy="38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284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F26DB-FC1A-463C-A28E-13A5BB17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254"/>
            <a:ext cx="12192000" cy="1887332"/>
          </a:xfrm>
          <a:prstGeom prst="rect">
            <a:avLst/>
          </a:prstGeom>
        </p:spPr>
      </p:pic>
      <p:sp>
        <p:nvSpPr>
          <p:cNvPr id="111" name="ZoneTexte 4">
            <a:extLst>
              <a:ext uri="{FF2B5EF4-FFF2-40B4-BE49-F238E27FC236}">
                <a16:creationId xmlns:a16="http://schemas.microsoft.com/office/drawing/2014/main" id="{C0EF69AB-949D-4A7F-B84D-5E95472A6D4D}"/>
              </a:ext>
            </a:extLst>
          </p:cNvPr>
          <p:cNvSpPr txBox="1"/>
          <p:nvPr/>
        </p:nvSpPr>
        <p:spPr bwMode="auto">
          <a:xfrm>
            <a:off x="355601" y="2078909"/>
            <a:ext cx="1328911" cy="2274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>
            <a:noFill/>
            <a:round/>
            <a:headEnd/>
            <a:tailEnd/>
          </a:ln>
        </p:spPr>
        <p:txBody>
          <a:bodyPr wrap="square" lIns="121920" tIns="24384" rIns="121920" bIns="0" rtlCol="0" anchor="ctr" anchorCtr="0">
            <a:noAutofit/>
          </a:bodyPr>
          <a:lstStyle>
            <a:defPPr>
              <a:defRPr lang="pt-PT"/>
            </a:defPPr>
            <a:lvl1pPr marR="0" lvl="0" indent="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Libre Baskerville"/>
                <a:cs typeface="Libre Baskerville"/>
              </a:defRPr>
            </a:lvl1pPr>
          </a:lstStyle>
          <a:p>
            <a:pPr algn="ctr" defTabSz="1219170">
              <a:spcBef>
                <a:spcPts val="400"/>
              </a:spcBef>
            </a:pPr>
            <a:r>
              <a:rPr lang="en-GB" sz="1067" kern="0">
                <a:solidFill>
                  <a:srgbClr val="000000"/>
                </a:solidFill>
                <a:latin typeface="Arial"/>
                <a:sym typeface="Libre Baskerville"/>
              </a:rPr>
              <a:t>OBJECTIVE</a:t>
            </a:r>
          </a:p>
        </p:txBody>
      </p:sp>
      <p:sp>
        <p:nvSpPr>
          <p:cNvPr id="112" name="ZoneTexte 42">
            <a:extLst>
              <a:ext uri="{FF2B5EF4-FFF2-40B4-BE49-F238E27FC236}">
                <a16:creationId xmlns:a16="http://schemas.microsoft.com/office/drawing/2014/main" id="{E74514BF-79FC-4E6E-B36D-0FF4B7942D5A}"/>
              </a:ext>
            </a:extLst>
          </p:cNvPr>
          <p:cNvSpPr txBox="1"/>
          <p:nvPr/>
        </p:nvSpPr>
        <p:spPr bwMode="auto">
          <a:xfrm>
            <a:off x="2326159" y="2078909"/>
            <a:ext cx="1328911" cy="2274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>
            <a:noFill/>
            <a:round/>
            <a:headEnd/>
            <a:tailEnd/>
          </a:ln>
        </p:spPr>
        <p:txBody>
          <a:bodyPr wrap="square" lIns="121920" tIns="24384" rIns="121920" bIns="0" rtlCol="0" anchor="ctr" anchorCtr="0">
            <a:noAutofit/>
          </a:bodyPr>
          <a:lstStyle>
            <a:defPPr>
              <a:defRPr lang="pt-PT"/>
            </a:defPPr>
            <a:lvl1pPr marR="0" lvl="0" indent="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all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ibre Baskerville"/>
                <a:cs typeface="Libre Baskerville"/>
              </a:defRPr>
            </a:lvl1pPr>
          </a:lstStyle>
          <a:p>
            <a:pPr algn="ctr" defTabSz="1219170">
              <a:spcBef>
                <a:spcPts val="400"/>
              </a:spcBef>
            </a:pPr>
            <a:r>
              <a:rPr lang="en-GB" sz="1067" kern="0" dirty="0">
                <a:solidFill>
                  <a:srgbClr val="000000"/>
                </a:solidFill>
                <a:latin typeface="Arial"/>
                <a:sym typeface="Libre Baskerville"/>
              </a:rPr>
              <a:t>Description</a:t>
            </a:r>
          </a:p>
        </p:txBody>
      </p:sp>
      <p:cxnSp>
        <p:nvCxnSpPr>
          <p:cNvPr id="113" name="Connecteur droit 9">
            <a:extLst>
              <a:ext uri="{FF2B5EF4-FFF2-40B4-BE49-F238E27FC236}">
                <a16:creationId xmlns:a16="http://schemas.microsoft.com/office/drawing/2014/main" id="{D9D31B2F-C890-4217-8693-E07EB71A2AD6}"/>
              </a:ext>
            </a:extLst>
          </p:cNvPr>
          <p:cNvCxnSpPr/>
          <p:nvPr/>
        </p:nvCxnSpPr>
        <p:spPr>
          <a:xfrm>
            <a:off x="2192668" y="584898"/>
            <a:ext cx="0" cy="4975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43">
            <a:extLst>
              <a:ext uri="{FF2B5EF4-FFF2-40B4-BE49-F238E27FC236}">
                <a16:creationId xmlns:a16="http://schemas.microsoft.com/office/drawing/2014/main" id="{F46FB68B-F297-4285-9D29-46400D7ED429}"/>
              </a:ext>
            </a:extLst>
          </p:cNvPr>
          <p:cNvCxnSpPr/>
          <p:nvPr/>
        </p:nvCxnSpPr>
        <p:spPr>
          <a:xfrm>
            <a:off x="8851139" y="584898"/>
            <a:ext cx="0" cy="49755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44">
            <a:extLst>
              <a:ext uri="{FF2B5EF4-FFF2-40B4-BE49-F238E27FC236}">
                <a16:creationId xmlns:a16="http://schemas.microsoft.com/office/drawing/2014/main" id="{1FE35191-DDCB-481C-814D-07B9C0086627}"/>
              </a:ext>
            </a:extLst>
          </p:cNvPr>
          <p:cNvSpPr txBox="1"/>
          <p:nvPr/>
        </p:nvSpPr>
        <p:spPr bwMode="auto">
          <a:xfrm>
            <a:off x="8926653" y="2058681"/>
            <a:ext cx="2865464" cy="2274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rnd">
            <a:noFill/>
            <a:round/>
            <a:headEnd/>
            <a:tailEnd/>
          </a:ln>
        </p:spPr>
        <p:txBody>
          <a:bodyPr wrap="square" lIns="121920" tIns="24384" rIns="121920" bIns="0" rtlCol="0" anchor="ctr" anchorCtr="0">
            <a:noAutofit/>
          </a:bodyPr>
          <a:lstStyle>
            <a:defPPr>
              <a:defRPr lang="pt-PT"/>
            </a:defPPr>
            <a:lvl1pPr marR="0" lvl="0" indent="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1" i="0" u="none" strike="noStrike" cap="all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Libre Baskerville"/>
                <a:cs typeface="Libre Baskerville"/>
              </a:defRPr>
            </a:lvl1pPr>
          </a:lstStyle>
          <a:p>
            <a:pPr algn="ctr" defTabSz="1219170">
              <a:spcBef>
                <a:spcPts val="400"/>
              </a:spcBef>
            </a:pPr>
            <a:r>
              <a:rPr lang="en-GB" sz="1067" kern="0" dirty="0">
                <a:solidFill>
                  <a:srgbClr val="000000"/>
                </a:solidFill>
                <a:latin typeface="Arial"/>
                <a:sym typeface="Libre Baskerville"/>
              </a:rPr>
              <a:t>TEAMS</a:t>
            </a:r>
          </a:p>
        </p:txBody>
      </p:sp>
      <p:sp>
        <p:nvSpPr>
          <p:cNvPr id="132" name="Google Shape;462;p20">
            <a:extLst>
              <a:ext uri="{FF2B5EF4-FFF2-40B4-BE49-F238E27FC236}">
                <a16:creationId xmlns:a16="http://schemas.microsoft.com/office/drawing/2014/main" id="{A42ECB97-C532-4B91-8AC3-2C7D482F0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035" y="48990"/>
            <a:ext cx="10972800" cy="40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67" rIns="0" bIns="0" anchor="t" anchorCtr="0">
            <a:spAutoFit/>
          </a:bodyPr>
          <a:lstStyle/>
          <a:p>
            <a:pPr marL="16933">
              <a:spcBef>
                <a:spcPts val="140"/>
              </a:spcBef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PROJECT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4BCD7-012B-4C67-ADA0-AA0E5AA587E5}"/>
              </a:ext>
            </a:extLst>
          </p:cNvPr>
          <p:cNvSpPr/>
          <p:nvPr/>
        </p:nvSpPr>
        <p:spPr>
          <a:xfrm>
            <a:off x="355600" y="1010753"/>
            <a:ext cx="11048573" cy="444083"/>
          </a:xfrm>
          <a:prstGeom prst="rect">
            <a:avLst/>
          </a:prstGeom>
          <a:solidFill>
            <a:schemeClr val="bg1"/>
          </a:solidFill>
          <a:ln>
            <a:solidFill>
              <a:srgbClr val="E91A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>
              <a:buClr>
                <a:srgbClr val="000000"/>
              </a:buClr>
            </a:pPr>
            <a:r>
              <a:rPr lang="fr-FR" sz="1467" kern="0" dirty="0">
                <a:solidFill>
                  <a:srgbClr val="000000"/>
                </a:solidFill>
                <a:latin typeface="Arial"/>
                <a:sym typeface="Arial"/>
              </a:rPr>
              <a:t>PROJECT NAME: </a:t>
            </a:r>
            <a:r>
              <a:rPr lang="fr-FR" sz="1467" i="1" kern="0" dirty="0">
                <a:solidFill>
                  <a:srgbClr val="000000"/>
                </a:solidFill>
                <a:latin typeface="Arial"/>
                <a:sym typeface="Arial"/>
              </a:rPr>
              <a:t>Eta by </a:t>
            </a:r>
            <a:r>
              <a:rPr lang="fr-FR" sz="1467" i="1" kern="0" dirty="0" err="1">
                <a:solidFill>
                  <a:srgbClr val="000000"/>
                </a:solidFill>
                <a:latin typeface="Arial"/>
                <a:sym typeface="Arial"/>
              </a:rPr>
              <a:t>WaterChess</a:t>
            </a:r>
            <a:r>
              <a:rPr lang="fr-FR" sz="1467" i="1" kern="0" dirty="0">
                <a:solidFill>
                  <a:srgbClr val="000000"/>
                </a:solidFill>
                <a:latin typeface="Arial"/>
                <a:sym typeface="Arial"/>
              </a:rPr>
              <a:t> Team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D3154-624F-4041-8CB8-B4F73E146FA8}"/>
              </a:ext>
            </a:extLst>
          </p:cNvPr>
          <p:cNvSpPr/>
          <p:nvPr/>
        </p:nvSpPr>
        <p:spPr>
          <a:xfrm>
            <a:off x="74193" y="2553998"/>
            <a:ext cx="2044275" cy="167863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Raise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awarness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on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consumption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provide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easy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solutions to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save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money and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to French single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houses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933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owners</a:t>
            </a:r>
            <a:r>
              <a:rPr lang="fr-FR" sz="933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EFC3-5BAC-459D-AE4B-74E53EDC1A38}"/>
              </a:ext>
            </a:extLst>
          </p:cNvPr>
          <p:cNvSpPr/>
          <p:nvPr/>
        </p:nvSpPr>
        <p:spPr>
          <a:xfrm>
            <a:off x="2266870" y="2553997"/>
            <a:ext cx="6496924" cy="110360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Meet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Eta, the app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that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change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way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you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save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 </a:t>
            </a:r>
          </a:p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Through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our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Machine Learning model, Eta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accurately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predict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your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household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consumption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 Eta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help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you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understand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the impact of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certain house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features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quantify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monetary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savings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of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those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changes and guide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you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towards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closest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companies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D9CAA-DC9A-4F36-81FC-72702AC0EC80}"/>
              </a:ext>
            </a:extLst>
          </p:cNvPr>
          <p:cNvSpPr/>
          <p:nvPr/>
        </p:nvSpPr>
        <p:spPr>
          <a:xfrm>
            <a:off x="2266870" y="3691363"/>
            <a:ext cx="6496924" cy="119938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partner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with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the French State, and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through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 initial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investment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in marketing techniques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such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as TV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ads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Instagram and Facebook content and mailing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lists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reach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out to French single home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owners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who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be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able to download the Eta App for free. </a:t>
            </a:r>
          </a:p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As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undertake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renovations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the French state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pay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us a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fixed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fee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of 200€ per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renovation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167F72-D24A-4AF9-A1BC-623D44031E4C}"/>
              </a:ext>
            </a:extLst>
          </p:cNvPr>
          <p:cNvSpPr/>
          <p:nvPr/>
        </p:nvSpPr>
        <p:spPr>
          <a:xfrm>
            <a:off x="2266870" y="4926088"/>
            <a:ext cx="6496924" cy="12336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Most home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owners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are not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aware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of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their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consumption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of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potential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savings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could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realize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by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using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optimal technologies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such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as double-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glazed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windows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or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newer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insulation technologies. By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using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our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user-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friendly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personalized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interactive app,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be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able to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understand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potential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monetary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savings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involved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with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renovations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thus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be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incentivized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to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their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homes. As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such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will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help the French State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reach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its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housing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renovation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goal to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improve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overall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energy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efficiency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in the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housing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sector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1E7C-FA4E-4FF1-A318-BDA70CFB9A88}"/>
              </a:ext>
            </a:extLst>
          </p:cNvPr>
          <p:cNvSpPr/>
          <p:nvPr/>
        </p:nvSpPr>
        <p:spPr>
          <a:xfrm>
            <a:off x="8938487" y="2553997"/>
            <a:ext cx="3080795" cy="372874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Stefano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Bavaro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: ML Model - M1- AI – Université Paris Saclay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Matteo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Facta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: Business Pitch,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Market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Research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Finance – M1 –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MiM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Grande Ecole – HEC Paris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Thanh Gia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Hieu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Khuong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: ML Model - M1- AI – Université Paris Saclay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Benedetta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Magni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: Business Pitch,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Video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makign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editing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, Finance,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Market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research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- M1 –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MiM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 Grande Ecole – HEC Paris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Diego Torres: ML Model - M1- AI – Université Paris Saclay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Dana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Zhumabekova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: ML Model - M2 ROSP - Réseaux Optiques and Systèmes Photonique - IP Paris</a:t>
            </a:r>
          </a:p>
          <a:p>
            <a:pPr marL="228594" indent="-228594" defTabSz="1219170">
              <a:spcBef>
                <a:spcPts val="400"/>
              </a:spcBef>
              <a:buClr>
                <a:srgbClr val="000000"/>
              </a:buClr>
              <a:buSzPts val="1100"/>
              <a:buFontTx/>
              <a:buChar char="-"/>
            </a:pP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Mahdi </a:t>
            </a:r>
            <a:r>
              <a:rPr lang="fr-FR" sz="1200" i="1" dirty="0" err="1">
                <a:solidFill>
                  <a:srgbClr val="434343"/>
                </a:solidFill>
                <a:latin typeface="Arial"/>
                <a:cs typeface="Arial"/>
                <a:sym typeface="Arial"/>
              </a:rPr>
              <a:t>Ranjbar</a:t>
            </a:r>
            <a:r>
              <a:rPr lang="fr-FR" sz="1200" i="1" dirty="0">
                <a:solidFill>
                  <a:srgbClr val="434343"/>
                </a:solidFill>
                <a:latin typeface="Arial"/>
                <a:cs typeface="Arial"/>
                <a:sym typeface="Arial"/>
              </a:rPr>
              <a:t>: ML Model - M1- AI – Université Paris Saclay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1B5E0-8E39-43C7-871A-AB7DF2F833A1}"/>
              </a:ext>
            </a:extLst>
          </p:cNvPr>
          <p:cNvSpPr/>
          <p:nvPr/>
        </p:nvSpPr>
        <p:spPr>
          <a:xfrm>
            <a:off x="74193" y="4326571"/>
            <a:ext cx="2044275" cy="18331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defTabSz="1219170">
              <a:spcBef>
                <a:spcPts val="400"/>
              </a:spcBef>
              <a:buClr>
                <a:srgbClr val="000000"/>
              </a:buClr>
              <a:buSzPts val="1100"/>
            </a:pPr>
            <a:endParaRPr lang="fr-FR" sz="933" i="1" dirty="0">
              <a:solidFill>
                <a:srgbClr val="434343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Picture 5" descr="A group of people smiling&#10;&#10;Description automatically generated with low confidence">
            <a:extLst>
              <a:ext uri="{FF2B5EF4-FFF2-40B4-BE49-F238E27FC236}">
                <a16:creationId xmlns:a16="http://schemas.microsoft.com/office/drawing/2014/main" id="{03B361A8-E9EA-DABF-6974-7E44E9E31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" y="4382310"/>
            <a:ext cx="1328704" cy="1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85587"/>
      </p:ext>
    </p:extLst>
  </p:cSld>
  <p:clrMapOvr>
    <a:masterClrMapping/>
  </p:clrMapOvr>
</p:sld>
</file>

<file path=ppt/theme/theme1.xml><?xml version="1.0" encoding="utf-8"?>
<a:theme xmlns:a="http://schemas.openxmlformats.org/drawingml/2006/main" name="2022-Hi-PARIS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363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Verdana</vt:lpstr>
      <vt:lpstr>2022-Hi-PARIS</vt:lpstr>
      <vt:lpstr>PROJECT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</dc:title>
  <dc:creator>DE LOVINFOSSE, Quentin</dc:creator>
  <cp:lastModifiedBy>BENEDETTA MAGNI</cp:lastModifiedBy>
  <cp:revision>3</cp:revision>
  <dcterms:created xsi:type="dcterms:W3CDTF">2023-01-15T08:29:03Z</dcterms:created>
  <dcterms:modified xsi:type="dcterms:W3CDTF">2023-01-15T15:16:08Z</dcterms:modified>
</cp:coreProperties>
</file>