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2">
                <a:lumMod val="50000"/>
              </a:schemeClr>
            </a:gs>
            <a:gs pos="79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C3DD-D8C3-4164-81E8-B3D71247B728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5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551-1002-A84D-3E01-B5E7AB83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</a:br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Continued use of weak RSA keys</a:t>
            </a:r>
            <a:b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</a:br>
            <a:endParaRPr lang="en-US" dirty="0">
              <a:latin typeface="Fira Code SemiBold" pitchFamily="1" charset="0"/>
              <a:ea typeface="Fira Code SemiBold" pitchFamily="1" charset="0"/>
              <a:cs typeface="Fira Code SemiBold" pitchFamily="1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054E-D393-8ABC-BEA8-F4A75E7C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19129163 Mohammad Ali Khan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26781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7BD-675F-302C-0436-14AD4FE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History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D82F-93F5-4CBA-9AD4-C6A015D8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5524500" cy="4351338"/>
          </a:xfrm>
        </p:spPr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Rivest, Shamir, &amp; Adelman (1977)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Gifford Cocks UKGCHQ (1973)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Public Key/Asymmetric Encryption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Modular Arithmetic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Modular Exponentiation</a:t>
            </a: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1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55FA90B3-BECC-3502-8058-34305E7E5624}"/>
              </a:ext>
            </a:extLst>
          </p:cNvPr>
          <p:cNvSpPr/>
          <p:nvPr/>
        </p:nvSpPr>
        <p:spPr>
          <a:xfrm>
            <a:off x="368748" y="2398923"/>
            <a:ext cx="1255924" cy="85931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Plaintext</a:t>
            </a:r>
          </a:p>
          <a:p>
            <a:pPr algn="ctr"/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41041-B5BB-5A11-8408-9174D47B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Symmetric Encryption in RSA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86CE17E-8FB2-5731-9300-A2CFD7D24884}"/>
              </a:ext>
            </a:extLst>
          </p:cNvPr>
          <p:cNvSpPr/>
          <p:nvPr/>
        </p:nvSpPr>
        <p:spPr>
          <a:xfrm>
            <a:off x="3064347" y="2394390"/>
            <a:ext cx="1313440" cy="85931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Ciphertext</a:t>
            </a:r>
          </a:p>
          <a:p>
            <a:pPr algn="ctr"/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C=P</a:t>
            </a:r>
            <a:r>
              <a:rPr lang="en-US" sz="1400" b="1" baseline="300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e</a:t>
            </a:r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mod N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96A2E84A-11CF-B0D1-89B2-359E8C97BC66}"/>
              </a:ext>
            </a:extLst>
          </p:cNvPr>
          <p:cNvSpPr/>
          <p:nvPr/>
        </p:nvSpPr>
        <p:spPr>
          <a:xfrm>
            <a:off x="2128831" y="2531126"/>
            <a:ext cx="615108" cy="594910"/>
          </a:xfrm>
          <a:prstGeom prst="flowChartSummingJunction">
            <a:avLst/>
          </a:prstGeom>
          <a:ln w="285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0629FEA-E071-420E-7678-855B96203641}"/>
              </a:ext>
            </a:extLst>
          </p:cNvPr>
          <p:cNvSpPr/>
          <p:nvPr/>
        </p:nvSpPr>
        <p:spPr>
          <a:xfrm>
            <a:off x="326243" y="4029419"/>
            <a:ext cx="1637334" cy="959444"/>
          </a:xfrm>
          <a:prstGeom prst="flowChartInputOutp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Public key (</a:t>
            </a:r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e</a:t>
            </a:r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034C93-874A-6A72-2343-FBE9A2C083FA}"/>
              </a:ext>
            </a:extLst>
          </p:cNvPr>
          <p:cNvCxnSpPr>
            <a:cxnSpLocks/>
            <a:stCxn id="10" idx="5"/>
            <a:endCxn id="9" idx="4"/>
          </p:cNvCxnSpPr>
          <p:nvPr/>
        </p:nvCxnSpPr>
        <p:spPr>
          <a:xfrm flipV="1">
            <a:off x="1799844" y="3126036"/>
            <a:ext cx="636541" cy="13831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1B3CC9E1-2893-02EA-C563-EF5B892E3182}"/>
              </a:ext>
            </a:extLst>
          </p:cNvPr>
          <p:cNvSpPr/>
          <p:nvPr/>
        </p:nvSpPr>
        <p:spPr>
          <a:xfrm>
            <a:off x="6053637" y="2394390"/>
            <a:ext cx="1381645" cy="85931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Ciphertext</a:t>
            </a:r>
          </a:p>
          <a:p>
            <a:pPr algn="ctr"/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C=P</a:t>
            </a:r>
            <a:r>
              <a:rPr lang="en-US" sz="1400" b="1" baseline="300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e</a:t>
            </a:r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mod N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A8F9B54A-7E77-EFC2-6F59-44D24813B548}"/>
              </a:ext>
            </a:extLst>
          </p:cNvPr>
          <p:cNvSpPr/>
          <p:nvPr/>
        </p:nvSpPr>
        <p:spPr>
          <a:xfrm>
            <a:off x="5654127" y="4029419"/>
            <a:ext cx="1637334" cy="959444"/>
          </a:xfrm>
          <a:prstGeom prst="flowChartInputOutp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Private key (</a:t>
            </a:r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d</a:t>
            </a:r>
            <a:r>
              <a:rPr lang="en-US" sz="14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)</a:t>
            </a:r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id="{7D00B898-60A4-70ED-4A81-26D5E2DCB4C2}"/>
              </a:ext>
            </a:extLst>
          </p:cNvPr>
          <p:cNvSpPr/>
          <p:nvPr/>
        </p:nvSpPr>
        <p:spPr>
          <a:xfrm>
            <a:off x="7677019" y="2526593"/>
            <a:ext cx="615108" cy="594910"/>
          </a:xfrm>
          <a:prstGeom prst="flowChartSummingJunction">
            <a:avLst/>
          </a:prstGeom>
          <a:ln w="285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2B2DB5-D511-01E0-F4A9-14221836DDED}"/>
              </a:ext>
            </a:extLst>
          </p:cNvPr>
          <p:cNvCxnSpPr>
            <a:cxnSpLocks/>
            <a:stCxn id="28" idx="5"/>
            <a:endCxn id="29" idx="4"/>
          </p:cNvCxnSpPr>
          <p:nvPr/>
        </p:nvCxnSpPr>
        <p:spPr>
          <a:xfrm flipV="1">
            <a:off x="7127728" y="3121503"/>
            <a:ext cx="856845" cy="13876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46E576F3-D64D-AAAF-0474-49468785667B}"/>
              </a:ext>
            </a:extLst>
          </p:cNvPr>
          <p:cNvSpPr/>
          <p:nvPr/>
        </p:nvSpPr>
        <p:spPr>
          <a:xfrm>
            <a:off x="9584675" y="2394390"/>
            <a:ext cx="1461491" cy="85931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Plaintext</a:t>
            </a:r>
          </a:p>
          <a:p>
            <a:pPr algn="ctr"/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P=C</a:t>
            </a:r>
            <a:r>
              <a:rPr lang="en-US" sz="1400" b="1" baseline="300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d</a:t>
            </a:r>
            <a:r>
              <a:rPr lang="en-US" sz="14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mod N</a:t>
            </a:r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696C1EB4-EB0C-2D82-2016-8BA28F83BF34}"/>
              </a:ext>
            </a:extLst>
          </p:cNvPr>
          <p:cNvSpPr/>
          <p:nvPr/>
        </p:nvSpPr>
        <p:spPr>
          <a:xfrm>
            <a:off x="4685341" y="2157641"/>
            <a:ext cx="1255924" cy="1266539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28219F-27C3-6DB2-1F14-B009C3D1CDE0}"/>
              </a:ext>
            </a:extLst>
          </p:cNvPr>
          <p:cNvCxnSpPr>
            <a:stCxn id="6" idx="3"/>
            <a:endCxn id="9" idx="2"/>
          </p:cNvCxnSpPr>
          <p:nvPr/>
        </p:nvCxnSpPr>
        <p:spPr>
          <a:xfrm>
            <a:off x="1624672" y="2828581"/>
            <a:ext cx="504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66CF8E-C11A-61A7-AF93-944DC1C8AB1D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 flipV="1">
            <a:off x="2743939" y="2824048"/>
            <a:ext cx="320408" cy="4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D70BC3-25B3-E4E6-FF69-4637F9DF4D3C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>
            <a:off x="7435282" y="2824048"/>
            <a:ext cx="241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ED2F88-1F4B-A217-BE19-7390C84B1878}"/>
              </a:ext>
            </a:extLst>
          </p:cNvPr>
          <p:cNvCxnSpPr>
            <a:cxnSpLocks/>
            <a:stCxn id="29" idx="6"/>
            <a:endCxn id="49" idx="1"/>
          </p:cNvCxnSpPr>
          <p:nvPr/>
        </p:nvCxnSpPr>
        <p:spPr>
          <a:xfrm>
            <a:off x="8292127" y="2824048"/>
            <a:ext cx="1292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5372902B-73EA-F31C-46A5-01F6F049FFAB}"/>
              </a:ext>
            </a:extLst>
          </p:cNvPr>
          <p:cNvSpPr/>
          <p:nvPr/>
        </p:nvSpPr>
        <p:spPr>
          <a:xfrm>
            <a:off x="8292127" y="3957409"/>
            <a:ext cx="2754039" cy="2454408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Key generator:</a:t>
            </a:r>
          </a:p>
          <a:p>
            <a:pPr algn="ctr"/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Select primes </a:t>
            </a:r>
            <a:r>
              <a:rPr lang="en-US" sz="11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</a:t>
            </a:r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, </a:t>
            </a:r>
            <a:r>
              <a:rPr lang="en-US" sz="11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q</a:t>
            </a:r>
          </a:p>
          <a:p>
            <a:pPr algn="ctr"/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Calculate </a:t>
            </a:r>
            <a:r>
              <a:rPr lang="en-US" sz="1100" b="1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N</a:t>
            </a:r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=</a:t>
            </a:r>
            <a:r>
              <a:rPr lang="en-US" sz="1100" b="1" dirty="0" err="1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pq</a:t>
            </a:r>
            <a:endParaRPr lang="en-US" sz="1100" b="1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endParaRPr lang="en-US" sz="1100" b="1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r>
              <a:rPr lang="en-US" sz="110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Calculate </a:t>
            </a:r>
            <a:r>
              <a:rPr lang="el-GR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φ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(</a:t>
            </a:r>
            <a:r>
              <a:rPr lang="en-US" sz="1100" b="1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N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)</a:t>
            </a:r>
            <a:r>
              <a:rPr lang="en-US" sz="1100" b="1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 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= (p-1)(q-1)</a:t>
            </a:r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Pick public key (e) which is coprime with </a:t>
            </a:r>
            <a:r>
              <a:rPr lang="el-GR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φ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(</a:t>
            </a:r>
            <a:r>
              <a:rPr lang="en-US" sz="1100" b="1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N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)</a:t>
            </a:r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r>
              <a:rPr lang="en-US" sz="110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Find private key (d) where e x d = 1 (mod </a:t>
            </a:r>
            <a:r>
              <a:rPr lang="el-GR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φ</a:t>
            </a:r>
            <a:r>
              <a:rPr lang="en-US" sz="1100" u="none" strike="noStrike" baseline="0" dirty="0">
                <a:latin typeface="Fira Code Light" pitchFamily="1" charset="0"/>
                <a:ea typeface="Fira Code Light" pitchFamily="1" charset="0"/>
                <a:cs typeface="Fira Code Light" pitchFamily="1" charset="0"/>
              </a:rPr>
              <a:t>(N))</a:t>
            </a:r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  <a:p>
            <a:pPr algn="ctr"/>
            <a:endParaRPr lang="en-US" sz="1100" dirty="0">
              <a:latin typeface="Fira Code Light" pitchFamily="1" charset="0"/>
              <a:ea typeface="Fira Code Light" pitchFamily="1" charset="0"/>
              <a:cs typeface="Fira Code Light" pitchFamily="1" charset="0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BAEF6FE-865A-3264-454F-1CA77599A5AB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6309061" y="4988864"/>
            <a:ext cx="1590532" cy="1135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6F2F66A-7B48-B9BD-C89A-CACAE366E2FA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981177" y="4988863"/>
            <a:ext cx="7310950" cy="11311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7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2E4A9C-3262-E62C-67D5-7550084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“Textbook” RSA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86B3D-3BBB-067F-AE99-4DC7E4A3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700" cy="4351338"/>
          </a:xfrm>
        </p:spPr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Pick two large primes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q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Find their product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Use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Euler totient function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,</a:t>
            </a:r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get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Pick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such that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are coprime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Find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d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such that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x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d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=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(mod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C = P</a:t>
            </a:r>
            <a:r>
              <a:rPr lang="en-US" b="1" baseline="30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(mod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 = C</a:t>
            </a:r>
            <a:r>
              <a:rPr lang="en-US" b="1" baseline="30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(mod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endParaRPr lang="en-US" u="none" strike="noStrike" baseline="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4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bg2">
                <a:lumMod val="50000"/>
              </a:schemeClr>
            </a:gs>
            <a:gs pos="79000">
              <a:schemeClr val="accent5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98250A-136B-883D-00B2-E48BA019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RSA Technical issues/Real world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34EC-CE77-3522-E865-814E643B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The product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of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and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q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is typically a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2048-bit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or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1024-bit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number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 lot of RSA implementations use a value of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3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for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 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Random Number Generation/Entropy issues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Hardware limitations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Inertia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Intimidated by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Maths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2BAAC-7752-723B-510E-37285C9E5D70}"/>
              </a:ext>
            </a:extLst>
          </p:cNvPr>
          <p:cNvSpPr txBox="1">
            <a:spLocks/>
          </p:cNvSpPr>
          <p:nvPr/>
        </p:nvSpPr>
        <p:spPr>
          <a:xfrm>
            <a:off x="1073150" y="2762250"/>
            <a:ext cx="10045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3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bg2">
                <a:lumMod val="50000"/>
              </a:schemeClr>
            </a:gs>
            <a:gs pos="79000">
              <a:schemeClr val="accent5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98250A-136B-883D-00B2-E48BA019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RSA Technical issues/Real world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34EC-CE77-3522-E865-814E643B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Work by N.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Henniger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et al (2012) showed that as many as 64000 TLS hosts and 108000 SSH hosts across the internet use weak keys</a:t>
            </a:r>
          </a:p>
          <a:p>
            <a:pPr lvl="1"/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Default settings/keys</a:t>
            </a:r>
          </a:p>
          <a:p>
            <a:pPr lvl="1"/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RNG issues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Work by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Knockel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et al (2018) showed that weak RSA implementations are still out in the wild</a:t>
            </a:r>
          </a:p>
          <a:p>
            <a:pPr lvl="1"/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Browsers</a:t>
            </a:r>
          </a:p>
          <a:p>
            <a:pPr lvl="1"/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2BAAC-7752-723B-510E-37285C9E5D70}"/>
              </a:ext>
            </a:extLst>
          </p:cNvPr>
          <p:cNvSpPr txBox="1">
            <a:spLocks/>
          </p:cNvSpPr>
          <p:nvPr/>
        </p:nvSpPr>
        <p:spPr>
          <a:xfrm>
            <a:off x="1073150" y="2762250"/>
            <a:ext cx="10045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6AF6-6768-088A-DCDC-C36DF7DF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Investigate RSA keys in use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How much have things changed since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Heninger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et al (2012) and </a:t>
            </a: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How many are weak and easily attacked</a:t>
            </a:r>
          </a:p>
          <a:p>
            <a:pPr lvl="1"/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What kinds of devices use these keys?</a:t>
            </a:r>
          </a:p>
          <a:p>
            <a:pPr lvl="1"/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Where are they being used?</a:t>
            </a:r>
          </a:p>
          <a:p>
            <a:pPr marL="457200" lvl="1" indent="0">
              <a:buNone/>
            </a:pP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83FAA1-5D51-D1F3-10F3-02207BCD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Project aims</a:t>
            </a:r>
          </a:p>
        </p:txBody>
      </p:sp>
    </p:spTree>
    <p:extLst>
      <p:ext uri="{BB962C8B-B14F-4D97-AF65-F5344CB8AC3E}">
        <p14:creationId xmlns:p14="http://schemas.microsoft.com/office/powerpoint/2010/main" val="298446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C615-06DC-B5C9-372D-A46EA860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Work done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8B46-381E-6A68-7386-6CFFFB3D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Study/simulation of “Textbook RSA”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Port of fast GCD computation into C++ with current version of GNU Multiple precision library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Working on code for Scanning IPs and </a:t>
            </a:r>
            <a:r>
              <a:rPr lang="en-US">
                <a:latin typeface="Fira Code" pitchFamily="1" charset="0"/>
                <a:ea typeface="Fira Code" pitchFamily="1" charset="0"/>
                <a:cs typeface="Fira Code" pitchFamily="1" charset="0"/>
              </a:rPr>
              <a:t>performing handshakes</a:t>
            </a:r>
          </a:p>
          <a:p>
            <a:pPr marL="0" indent="0">
              <a:buNone/>
            </a:pP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4D1B-5E52-F14B-6A2E-E8D400D7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0192-3AC2-A300-2E22-6004BC2C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Nadia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Heninger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Zakir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Durumeric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Eric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Wustrow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(2012). “Mining Your Ps and Qs: Detection of Widespread Weak Keys in Network Device”.</a:t>
            </a:r>
          </a:p>
          <a:p>
            <a:pPr algn="l"/>
            <a:r>
              <a:rPr lang="en-US" sz="2400" b="0" i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Cocks, Clifford (1973). “A note on ”Non-secret encryption””</a:t>
            </a:r>
          </a:p>
          <a:p>
            <a:pPr algn="l"/>
            <a:r>
              <a:rPr lang="en-US" sz="2400" b="0" i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R.L Rivest A. Shamir, L. Adleman (1978). “A Method for Obtaining Digital Signatures and Public Key Cryptosystems”. </a:t>
            </a:r>
          </a:p>
          <a:p>
            <a:pPr algn="l"/>
            <a:r>
              <a:rPr lang="en-US" sz="2400" b="0" i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Xin Zhou, </a:t>
            </a:r>
            <a:r>
              <a:rPr lang="en-US" sz="2400" b="0" i="0" u="none" strike="noStrike" baseline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Xiaofei</a:t>
            </a:r>
            <a:r>
              <a:rPr lang="en-US" sz="2400" b="0" i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Tang (2011). “Research and Implementation of RSA Algorithm for Encryption and Decryption”.</a:t>
            </a:r>
          </a:p>
          <a:p>
            <a:pPr algn="l"/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Siqi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Chen,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Yunfei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Lin, Connie Siu, Elise Xue (2017).  “Fast Bulk GCD Implementation in Go to Detect Shared Primes in RSA Keys”</a:t>
            </a:r>
          </a:p>
          <a:p>
            <a:pPr algn="l"/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J.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Knockel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T.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Ristenpart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J. Crandall (2018). “When Textbook RSA is Used to Protect the Privacy of Hundreds of Millions of Users”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0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492</TotalTime>
  <Words>528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Fira Code Light</vt:lpstr>
      <vt:lpstr>Fira Code SemiBold</vt:lpstr>
      <vt:lpstr>Office Theme</vt:lpstr>
      <vt:lpstr> Continued use of weak RSA keys </vt:lpstr>
      <vt:lpstr>History of RSA</vt:lpstr>
      <vt:lpstr>Symmetric Encryption in RSA</vt:lpstr>
      <vt:lpstr>“Textbook” RSA</vt:lpstr>
      <vt:lpstr>RSA Technical issues/Real world limitations</vt:lpstr>
      <vt:lpstr>RSA Technical issues/Real world limitations</vt:lpstr>
      <vt:lpstr>Project aims</vt:lpstr>
      <vt:lpstr>Work done so far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use of weak RSA keys </dc:title>
  <dc:creator>M A Khan</dc:creator>
  <cp:lastModifiedBy>M A Khan</cp:lastModifiedBy>
  <cp:revision>39</cp:revision>
  <dcterms:created xsi:type="dcterms:W3CDTF">2023-07-10T18:01:43Z</dcterms:created>
  <dcterms:modified xsi:type="dcterms:W3CDTF">2023-07-14T14:55:24Z</dcterms:modified>
</cp:coreProperties>
</file>