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3" d="100"/>
          <a:sy n="63" d="100"/>
        </p:scale>
        <p:origin x="77" y="3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0" y="2226503"/>
            <a:ext cx="5917679" cy="2550877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0" y="4777380"/>
            <a:ext cx="591767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498080" y="1828800"/>
            <a:ext cx="990599" cy="22865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36208" y="3264408"/>
            <a:ext cx="3859795" cy="228660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109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Rectangle 15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4961454"/>
            <a:ext cx="642200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0" y="5528192"/>
            <a:ext cx="6422004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836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Rectangle 8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2005" cy="169272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488023"/>
            <a:ext cx="6422005" cy="2536857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0188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0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3" name="TextBox 22"/>
          <p:cNvSpPr txBox="1"/>
          <p:nvPr/>
        </p:nvSpPr>
        <p:spPr bwMode="gray">
          <a:xfrm>
            <a:off x="647430" y="651690"/>
            <a:ext cx="601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 bwMode="gray">
          <a:xfrm>
            <a:off x="7069418" y="2900292"/>
            <a:ext cx="6190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060" y="927099"/>
            <a:ext cx="6160385" cy="2882179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387278" y="3809278"/>
            <a:ext cx="5646143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5000816"/>
            <a:ext cx="6343673" cy="101061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4984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2057400"/>
            <a:ext cx="6422005" cy="20955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024908"/>
            <a:ext cx="6422004" cy="994891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8270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3593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89200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440" y="3147164"/>
            <a:ext cx="2313432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5614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1" y="3147164"/>
            <a:ext cx="2318918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0935" y="3147164"/>
            <a:ext cx="2316625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294530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6582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345260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4179596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9055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439" y="4837558"/>
            <a:ext cx="2313432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11125" y="4179595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53189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11125" y="484820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4179596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08641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58642" y="483755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3290019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2024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086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20420" cy="6860798"/>
            <a:chOff x="-1588" y="0"/>
            <a:chExt cx="9120420" cy="6860798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sp>
        <p:nvSpPr>
          <p:cNvPr id="17" name="Rectangle 16"/>
          <p:cNvSpPr/>
          <p:nvPr/>
        </p:nvSpPr>
        <p:spPr>
          <a:xfrm>
            <a:off x="414867" y="402165"/>
            <a:ext cx="4610565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 bwMode="gray">
          <a:xfrm rot="5400000">
            <a:off x="1299309" y="1765596"/>
            <a:ext cx="5995993" cy="3326809"/>
          </a:xfrm>
          <a:custGeom>
            <a:avLst/>
            <a:gdLst/>
            <a:ahLst/>
            <a:cxnLst/>
            <a:rect l="0" t="0" r="r" b="b"/>
            <a:pathLst>
              <a:path w="4960" h="2752">
                <a:moveTo>
                  <a:pt x="0" y="0"/>
                </a:moveTo>
                <a:lnTo>
                  <a:pt x="0" y="324"/>
                </a:lnTo>
                <a:lnTo>
                  <a:pt x="0" y="1992"/>
                </a:lnTo>
                <a:lnTo>
                  <a:pt x="0" y="2752"/>
                </a:lnTo>
                <a:lnTo>
                  <a:pt x="4960" y="2752"/>
                </a:lnTo>
                <a:lnTo>
                  <a:pt x="4960" y="1992"/>
                </a:lnTo>
                <a:lnTo>
                  <a:pt x="4960" y="324"/>
                </a:lnTo>
                <a:lnTo>
                  <a:pt x="4960" y="0"/>
                </a:lnTo>
                <a:lnTo>
                  <a:pt x="4960" y="0"/>
                </a:lnTo>
                <a:lnTo>
                  <a:pt x="4734" y="34"/>
                </a:lnTo>
                <a:lnTo>
                  <a:pt x="4510" y="64"/>
                </a:lnTo>
                <a:lnTo>
                  <a:pt x="4284" y="90"/>
                </a:lnTo>
                <a:lnTo>
                  <a:pt x="4060" y="114"/>
                </a:lnTo>
                <a:lnTo>
                  <a:pt x="3836" y="132"/>
                </a:lnTo>
                <a:lnTo>
                  <a:pt x="3614" y="146"/>
                </a:lnTo>
                <a:lnTo>
                  <a:pt x="3392" y="158"/>
                </a:lnTo>
                <a:lnTo>
                  <a:pt x="3174" y="166"/>
                </a:lnTo>
                <a:lnTo>
                  <a:pt x="2960" y="172"/>
                </a:lnTo>
                <a:lnTo>
                  <a:pt x="2748" y="174"/>
                </a:lnTo>
                <a:lnTo>
                  <a:pt x="2542" y="174"/>
                </a:lnTo>
                <a:lnTo>
                  <a:pt x="2338" y="174"/>
                </a:lnTo>
                <a:lnTo>
                  <a:pt x="2140" y="170"/>
                </a:lnTo>
                <a:lnTo>
                  <a:pt x="1948" y="164"/>
                </a:lnTo>
                <a:lnTo>
                  <a:pt x="1762" y="156"/>
                </a:lnTo>
                <a:lnTo>
                  <a:pt x="1582" y="148"/>
                </a:lnTo>
                <a:lnTo>
                  <a:pt x="1410" y="138"/>
                </a:lnTo>
                <a:lnTo>
                  <a:pt x="1244" y="128"/>
                </a:lnTo>
                <a:lnTo>
                  <a:pt x="1088" y="116"/>
                </a:lnTo>
                <a:lnTo>
                  <a:pt x="938" y="104"/>
                </a:lnTo>
                <a:lnTo>
                  <a:pt x="668" y="78"/>
                </a:lnTo>
                <a:lnTo>
                  <a:pt x="438" y="54"/>
                </a:lnTo>
                <a:lnTo>
                  <a:pt x="254" y="34"/>
                </a:lnTo>
                <a:lnTo>
                  <a:pt x="116" y="1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8" name="Freeform 5"/>
          <p:cNvSpPr>
            <a:spLocks noEditPoints="1"/>
          </p:cNvSpPr>
          <p:nvPr/>
        </p:nvSpPr>
        <p:spPr bwMode="gray">
          <a:xfrm>
            <a:off x="0" y="0"/>
            <a:ext cx="9144000" cy="6858000"/>
          </a:xfrm>
          <a:custGeom>
            <a:avLst/>
            <a:gdLst/>
            <a:ahLst/>
            <a:cxnLst/>
            <a:rect l="0" t="0" r="r" b="b"/>
            <a:pathLst>
              <a:path w="5760" h="4320">
                <a:moveTo>
                  <a:pt x="0" y="0"/>
                </a:moveTo>
                <a:lnTo>
                  <a:pt x="0" y="4320"/>
                </a:lnTo>
                <a:lnTo>
                  <a:pt x="5760" y="4320"/>
                </a:lnTo>
                <a:lnTo>
                  <a:pt x="5760" y="0"/>
                </a:lnTo>
                <a:lnTo>
                  <a:pt x="0" y="0"/>
                </a:lnTo>
                <a:close/>
                <a:moveTo>
                  <a:pt x="5444" y="4004"/>
                </a:moveTo>
                <a:lnTo>
                  <a:pt x="324" y="4004"/>
                </a:lnTo>
                <a:lnTo>
                  <a:pt x="324" y="324"/>
                </a:lnTo>
                <a:lnTo>
                  <a:pt x="5444" y="324"/>
                </a:lnTo>
                <a:lnTo>
                  <a:pt x="5444" y="40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74928" y="1447799"/>
            <a:ext cx="1113516" cy="4572001"/>
          </a:xfrm>
        </p:spPr>
        <p:txBody>
          <a:bodyPr vert="eaVert" anchor="ctr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738" y="1447799"/>
            <a:ext cx="4416936" cy="4572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4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970" y="927098"/>
            <a:ext cx="6343672" cy="70986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340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534" y="2257588"/>
            <a:ext cx="3090672" cy="3020344"/>
          </a:xfrm>
        </p:spPr>
        <p:txBody>
          <a:bodyPr anchor="ctr"/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588"/>
            <a:ext cx="3082516" cy="302034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787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200"/>
            <a:ext cx="3636980" cy="35306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1" y="2489203"/>
            <a:ext cx="3636980" cy="3530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153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9918" y="2489200"/>
            <a:ext cx="3633502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40" y="3248490"/>
            <a:ext cx="3636980" cy="277131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1" y="2489200"/>
            <a:ext cx="3636979" cy="75663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5835"/>
            <a:ext cx="3636980" cy="27739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205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146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780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47800"/>
            <a:ext cx="2712590" cy="14955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47800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1" y="3086845"/>
            <a:ext cx="2712589" cy="2933701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15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381390"/>
            <a:ext cx="2987089" cy="157480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086100"/>
            <a:ext cx="2987089" cy="24511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616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4"/>
            <p:cNvSpPr/>
            <p:nvPr/>
          </p:nvSpPr>
          <p:spPr bwMode="gray">
            <a:xfrm>
              <a:off x="485023" y="1856450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440" y="927099"/>
            <a:ext cx="6345260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4382" y="2489200"/>
            <a:ext cx="6345260" cy="353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74443" y="6365498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 b="1" i="0">
                <a:solidFill>
                  <a:schemeClr val="accent1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843" y="6365497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036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83464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0876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 err="1"/>
              <a:t>LightGBM</a:t>
            </a:r>
            <a:r>
              <a:rPr dirty="0"/>
              <a:t> Algorithm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Light Gradient Boosting Machine Overview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Introduction to </a:t>
            </a:r>
            <a:r>
              <a:rPr dirty="0" err="1"/>
              <a:t>LightGBM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err="1"/>
              <a:t>LightGBM</a:t>
            </a:r>
            <a:r>
              <a:rPr dirty="0"/>
              <a:t> stands for Light Gradient Boosting Machine.</a:t>
            </a:r>
          </a:p>
          <a:p>
            <a:r>
              <a:rPr dirty="0"/>
              <a:t>Developed by Microsoft, optimized for speed and efficiency.</a:t>
            </a:r>
          </a:p>
          <a:p>
            <a:r>
              <a:rPr dirty="0"/>
              <a:t>Handles large datasets with millions of records.</a:t>
            </a:r>
          </a:p>
          <a:p>
            <a:r>
              <a:rPr dirty="0"/>
              <a:t>Uses novel techniques like histogram-based learning.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How </a:t>
            </a:r>
            <a:r>
              <a:rPr dirty="0" err="1"/>
              <a:t>LightGBM</a:t>
            </a:r>
            <a:r>
              <a:rPr dirty="0"/>
              <a:t>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4381" y="2812026"/>
            <a:ext cx="7679851" cy="3207774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sz="2000" dirty="0">
                <a:solidFill>
                  <a:schemeClr val="tx1"/>
                </a:solidFill>
              </a:rPr>
              <a:t>1. Compute gradients and hessians of loss function.</a:t>
            </a:r>
          </a:p>
          <a:p>
            <a:pPr marL="0" indent="0">
              <a:lnSpc>
                <a:spcPct val="150000"/>
              </a:lnSpc>
              <a:buNone/>
            </a:pPr>
            <a:r>
              <a:rPr sz="2000" dirty="0">
                <a:solidFill>
                  <a:schemeClr val="tx1"/>
                </a:solidFill>
              </a:rPr>
              <a:t>2. Use histogram-based binning for fast computation.</a:t>
            </a:r>
          </a:p>
          <a:p>
            <a:pPr marL="0" indent="0">
              <a:lnSpc>
                <a:spcPct val="150000"/>
              </a:lnSpc>
              <a:buNone/>
            </a:pPr>
            <a:r>
              <a:rPr sz="2000" dirty="0">
                <a:solidFill>
                  <a:schemeClr val="tx1"/>
                </a:solidFill>
              </a:rPr>
              <a:t>3. Grow </a:t>
            </a:r>
            <a:r>
              <a:rPr lang="en-US" sz="2000" dirty="0">
                <a:solidFill>
                  <a:schemeClr val="tx1"/>
                </a:solidFill>
              </a:rPr>
              <a:t>trees'</a:t>
            </a:r>
            <a:r>
              <a:rPr sz="2000" dirty="0">
                <a:solidFill>
                  <a:schemeClr val="tx1"/>
                </a:solidFill>
              </a:rPr>
              <a:t> leaf-wise: split the leaf with the maximum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sz="2000" dirty="0">
                <a:solidFill>
                  <a:schemeClr val="tx1"/>
                </a:solidFill>
              </a:rPr>
              <a:t>gain.</a:t>
            </a:r>
          </a:p>
          <a:p>
            <a:pPr marL="0" indent="0">
              <a:lnSpc>
                <a:spcPct val="150000"/>
              </a:lnSpc>
              <a:buNone/>
            </a:pPr>
            <a:r>
              <a:rPr sz="2000" dirty="0">
                <a:solidFill>
                  <a:schemeClr val="tx1"/>
                </a:solidFill>
              </a:rPr>
              <a:t>4. Repeat until reaching maximum leaves or early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sz="2000" dirty="0">
                <a:solidFill>
                  <a:schemeClr val="tx1"/>
                </a:solidFill>
              </a:rPr>
              <a:t>stopping.</a:t>
            </a:r>
          </a:p>
          <a:p>
            <a:pPr marL="0" indent="0">
              <a:lnSpc>
                <a:spcPct val="150000"/>
              </a:lnSpc>
              <a:buNone/>
            </a:pPr>
            <a:r>
              <a:rPr sz="2000" dirty="0">
                <a:solidFill>
                  <a:schemeClr val="tx1"/>
                </a:solidFill>
              </a:rPr>
              <a:t>5. Combine all trees for final prediction.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Advantages and Limitations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✅ Advantages:</a:t>
            </a:r>
          </a:p>
          <a:p>
            <a:pPr marL="0" indent="0">
              <a:buNone/>
            </a:pPr>
            <a:r>
              <a:rPr dirty="0"/>
              <a:t>• Very fast and memory efficient.</a:t>
            </a:r>
          </a:p>
          <a:p>
            <a:pPr marL="0" indent="0">
              <a:buNone/>
            </a:pPr>
            <a:r>
              <a:rPr dirty="0"/>
              <a:t>• Handles categorical data natively.</a:t>
            </a:r>
          </a:p>
          <a:p>
            <a:pPr marL="0" indent="0">
              <a:buNone/>
            </a:pPr>
            <a:r>
              <a:rPr dirty="0"/>
              <a:t>• Works well on large and sparse datasets.</a:t>
            </a:r>
          </a:p>
          <a:p>
            <a:endParaRPr dirty="0"/>
          </a:p>
          <a:p>
            <a:pPr marL="0" indent="0">
              <a:buNone/>
            </a:pPr>
            <a:r>
              <a:rPr dirty="0"/>
              <a:t>⚠️ Limitations:</a:t>
            </a:r>
          </a:p>
          <a:p>
            <a:pPr marL="0" indent="0">
              <a:buNone/>
            </a:pPr>
            <a:r>
              <a:rPr dirty="0"/>
              <a:t>• May overfit without proper tuning.</a:t>
            </a:r>
          </a:p>
          <a:p>
            <a:pPr marL="0" indent="0">
              <a:buNone/>
            </a:pPr>
            <a:r>
              <a:rPr dirty="0"/>
              <a:t>• Leaf-wise growth can produce deep trees.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Applications and Python </a:t>
            </a:r>
            <a:r>
              <a:rPr lang="en-US" dirty="0"/>
              <a:t>Code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4382" y="2489200"/>
            <a:ext cx="8279618" cy="371652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dirty="0"/>
              <a:t>📌 Applications:</a:t>
            </a:r>
          </a:p>
          <a:p>
            <a:r>
              <a:rPr lang="en-US" dirty="0"/>
              <a:t> </a:t>
            </a:r>
            <a:r>
              <a:rPr dirty="0"/>
              <a:t>Click prediction</a:t>
            </a:r>
          </a:p>
          <a:p>
            <a:r>
              <a:rPr dirty="0"/>
              <a:t> Ranking systems</a:t>
            </a:r>
          </a:p>
          <a:p>
            <a:r>
              <a:rPr lang="en-US" dirty="0"/>
              <a:t> </a:t>
            </a:r>
            <a:r>
              <a:rPr dirty="0"/>
              <a:t>Credit risk modeling</a:t>
            </a:r>
          </a:p>
          <a:p>
            <a:r>
              <a:rPr lang="en-US" dirty="0"/>
              <a:t> </a:t>
            </a:r>
            <a:r>
              <a:rPr dirty="0"/>
              <a:t>Large-scale regression tasks</a:t>
            </a:r>
          </a:p>
          <a:p>
            <a:endParaRPr dirty="0"/>
          </a:p>
          <a:p>
            <a:pPr marL="0" indent="0">
              <a:buNone/>
            </a:pPr>
            <a:r>
              <a:rPr dirty="0"/>
              <a:t>💻 Python Code:</a:t>
            </a:r>
          </a:p>
          <a:p>
            <a:r>
              <a:rPr lang="en-US" dirty="0"/>
              <a:t>from lightgbm import LGBMRegressor</a:t>
            </a:r>
            <a:endParaRPr dirty="0"/>
          </a:p>
          <a:p>
            <a:r>
              <a:rPr lang="en-US" dirty="0"/>
              <a:t>regressor = LGBMRegressor(n_estimators=100, learning_rate=0.1, max_depth=5)</a:t>
            </a:r>
            <a:endParaRPr lang="fr-FR" dirty="0"/>
          </a:p>
          <a:p>
            <a:r>
              <a:rPr lang="fr-FR" dirty="0"/>
              <a:t>regressor.fit(X_train, y_train)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TM02900722[[fn=Ion Boardroom]]</Template>
  <TotalTime>16</TotalTime>
  <Words>209</Words>
  <Application>Microsoft Office PowerPoint</Application>
  <PresentationFormat>On-screen Show (4:3)</PresentationFormat>
  <Paragraphs>33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Ion Boardroom</vt:lpstr>
      <vt:lpstr>LightGBM Algorithm</vt:lpstr>
      <vt:lpstr>Introduction to LightGBM</vt:lpstr>
      <vt:lpstr>How LightGBM Works</vt:lpstr>
      <vt:lpstr>Advantages and Limitations</vt:lpstr>
      <vt:lpstr>Applications and Python Code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Mohammed Musharraf</cp:lastModifiedBy>
  <cp:revision>3</cp:revision>
  <dcterms:created xsi:type="dcterms:W3CDTF">2013-01-27T09:14:16Z</dcterms:created>
  <dcterms:modified xsi:type="dcterms:W3CDTF">2025-06-02T16:34:31Z</dcterms:modified>
  <cp:category/>
</cp:coreProperties>
</file>