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60" r:id="rId4"/>
    <p:sldId id="276" r:id="rId5"/>
    <p:sldId id="257" r:id="rId6"/>
    <p:sldId id="266" r:id="rId7"/>
    <p:sldId id="267" r:id="rId8"/>
    <p:sldId id="262" r:id="rId9"/>
    <p:sldId id="278"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64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76AAE3-733C-4653-9E72-B3DF6ABF2B87}"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387203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6AAE3-733C-4653-9E72-B3DF6ABF2B87}"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227673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6AAE3-733C-4653-9E72-B3DF6ABF2B87}"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3617944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76AAE3-733C-4653-9E72-B3DF6ABF2B87}"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116834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76AAE3-733C-4653-9E72-B3DF6ABF2B87}"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153704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76AAE3-733C-4653-9E72-B3DF6ABF2B87}"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11305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76AAE3-733C-4653-9E72-B3DF6ABF2B87}"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2456683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76AAE3-733C-4653-9E72-B3DF6ABF2B87}"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19051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76AAE3-733C-4653-9E72-B3DF6ABF2B87}"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317604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6AAE3-733C-4653-9E72-B3DF6ABF2B87}"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21316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76AAE3-733C-4653-9E72-B3DF6ABF2B87}"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B9D6C1-7DA1-4869-A4B9-9FBFB19426FF}" type="slidenum">
              <a:rPr lang="en-US" smtClean="0"/>
              <a:t>‹#›</a:t>
            </a:fld>
            <a:endParaRPr lang="en-US"/>
          </a:p>
        </p:txBody>
      </p:sp>
    </p:spTree>
    <p:extLst>
      <p:ext uri="{BB962C8B-B14F-4D97-AF65-F5344CB8AC3E}">
        <p14:creationId xmlns:p14="http://schemas.microsoft.com/office/powerpoint/2010/main" val="186176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6AAE3-733C-4653-9E72-B3DF6ABF2B87}" type="datetimeFigureOut">
              <a:rPr lang="en-US" smtClean="0"/>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B9D6C1-7DA1-4869-A4B9-9FBFB19426FF}" type="slidenum">
              <a:rPr lang="en-US" smtClean="0"/>
              <a:t>‹#›</a:t>
            </a:fld>
            <a:endParaRPr lang="en-US"/>
          </a:p>
        </p:txBody>
      </p:sp>
    </p:spTree>
    <p:extLst>
      <p:ext uri="{BB962C8B-B14F-4D97-AF65-F5344CB8AC3E}">
        <p14:creationId xmlns:p14="http://schemas.microsoft.com/office/powerpoint/2010/main" val="427389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7924800" cy="1470025"/>
          </a:xfrm>
        </p:spPr>
        <p:txBody>
          <a:bodyPr>
            <a:noAutofit/>
          </a:bodyPr>
          <a:lstStyle/>
          <a:p>
            <a:r>
              <a:rPr lang="en-US" sz="6000" b="1" dirty="0" smtClean="0">
                <a:solidFill>
                  <a:schemeClr val="bg1"/>
                </a:solidFill>
              </a:rPr>
              <a:t>PERATURAN DAN TATA TERTIB PERKULIAHAN</a:t>
            </a:r>
            <a:endParaRPr lang="en-US" sz="6000" b="1" dirty="0">
              <a:solidFill>
                <a:schemeClr val="bg1"/>
              </a:solidFill>
            </a:endParaRPr>
          </a:p>
        </p:txBody>
      </p:sp>
      <p:sp>
        <p:nvSpPr>
          <p:cNvPr id="3" name="Subtitle 2"/>
          <p:cNvSpPr>
            <a:spLocks noGrp="1"/>
          </p:cNvSpPr>
          <p:nvPr>
            <p:ph type="subTitle" idx="1"/>
          </p:nvPr>
        </p:nvSpPr>
        <p:spPr>
          <a:xfrm>
            <a:off x="0" y="5105400"/>
            <a:ext cx="7924800" cy="1752600"/>
          </a:xfrm>
        </p:spPr>
        <p:txBody>
          <a:bodyPr>
            <a:normAutofit/>
          </a:bodyPr>
          <a:lstStyle/>
          <a:p>
            <a:r>
              <a:rPr lang="en-US" sz="4000" b="1" dirty="0" smtClean="0">
                <a:solidFill>
                  <a:schemeClr val="bg1"/>
                </a:solidFill>
              </a:rPr>
              <a:t>BY : YOHANNI SYAHRA, </a:t>
            </a:r>
            <a:r>
              <a:rPr lang="en-US" sz="4000" b="1" dirty="0" err="1" smtClean="0">
                <a:solidFill>
                  <a:schemeClr val="bg1"/>
                </a:solidFill>
              </a:rPr>
              <a:t>S.Si</a:t>
            </a:r>
            <a:r>
              <a:rPr lang="en-US" sz="4000" b="1" dirty="0" smtClean="0">
                <a:solidFill>
                  <a:schemeClr val="bg1"/>
                </a:solidFill>
              </a:rPr>
              <a:t>., </a:t>
            </a:r>
            <a:r>
              <a:rPr lang="en-US" sz="4000" b="1" dirty="0" err="1" smtClean="0">
                <a:solidFill>
                  <a:schemeClr val="bg1"/>
                </a:solidFill>
              </a:rPr>
              <a:t>M.Kom</a:t>
            </a:r>
            <a:endParaRPr lang="en-US" sz="4000" b="1" dirty="0" smtClean="0">
              <a:solidFill>
                <a:schemeClr val="bg1"/>
              </a:solidFill>
            </a:endParaRPr>
          </a:p>
        </p:txBody>
      </p:sp>
    </p:spTree>
    <p:extLst>
      <p:ext uri="{BB962C8B-B14F-4D97-AF65-F5344CB8AC3E}">
        <p14:creationId xmlns:p14="http://schemas.microsoft.com/office/powerpoint/2010/main" val="272508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48" y="769441"/>
            <a:ext cx="7924800" cy="6088559"/>
          </a:xfrm>
        </p:spPr>
        <p:txBody>
          <a:bodyPr>
            <a:noAutofit/>
          </a:bodyPr>
          <a:lstStyle/>
          <a:p>
            <a:pPr algn="just"/>
            <a:r>
              <a:rPr lang="en-US" sz="4800" b="1" dirty="0" smtClean="0">
                <a:solidFill>
                  <a:schemeClr val="bg1"/>
                </a:solidFill>
              </a:rPr>
              <a:t>1 SKS =&gt;	50 MENIT</a:t>
            </a:r>
          </a:p>
          <a:p>
            <a:pPr algn="just"/>
            <a:r>
              <a:rPr lang="en-US" sz="4800" b="1" dirty="0">
                <a:solidFill>
                  <a:schemeClr val="bg1"/>
                </a:solidFill>
              </a:rPr>
              <a:t>2 SKS </a:t>
            </a:r>
            <a:r>
              <a:rPr lang="en-US" sz="4800" b="1" dirty="0" smtClean="0">
                <a:solidFill>
                  <a:schemeClr val="bg1"/>
                </a:solidFill>
              </a:rPr>
              <a:t>=&gt;</a:t>
            </a:r>
            <a:r>
              <a:rPr lang="en-US" sz="4800" b="1" dirty="0">
                <a:solidFill>
                  <a:schemeClr val="bg1"/>
                </a:solidFill>
              </a:rPr>
              <a:t>	100 </a:t>
            </a:r>
            <a:r>
              <a:rPr lang="en-US" sz="4800" b="1" dirty="0" smtClean="0">
                <a:solidFill>
                  <a:schemeClr val="bg1"/>
                </a:solidFill>
              </a:rPr>
              <a:t>MENIT</a:t>
            </a:r>
          </a:p>
          <a:p>
            <a:pPr algn="just"/>
            <a:r>
              <a:rPr lang="en-US" sz="4800" b="1" dirty="0" smtClean="0">
                <a:solidFill>
                  <a:schemeClr val="bg1"/>
                </a:solidFill>
              </a:rPr>
              <a:t>PAGI	=&gt;	07.30 – 09.10 WIB</a:t>
            </a:r>
          </a:p>
          <a:p>
            <a:pPr algn="just"/>
            <a:r>
              <a:rPr lang="en-US" sz="4800" b="1" dirty="0" smtClean="0">
                <a:solidFill>
                  <a:schemeClr val="bg1"/>
                </a:solidFill>
              </a:rPr>
              <a:t>3 </a:t>
            </a:r>
            <a:r>
              <a:rPr lang="en-US" sz="4800" b="1" dirty="0">
                <a:solidFill>
                  <a:schemeClr val="bg1"/>
                </a:solidFill>
              </a:rPr>
              <a:t>SKS	</a:t>
            </a:r>
            <a:r>
              <a:rPr lang="en-US" sz="4800" b="1" dirty="0" smtClean="0">
                <a:solidFill>
                  <a:schemeClr val="bg1"/>
                </a:solidFill>
              </a:rPr>
              <a:t>=&gt;</a:t>
            </a:r>
            <a:r>
              <a:rPr lang="en-US" sz="4800" b="1" dirty="0">
                <a:solidFill>
                  <a:schemeClr val="bg1"/>
                </a:solidFill>
              </a:rPr>
              <a:t>	150 MENIT</a:t>
            </a:r>
          </a:p>
          <a:p>
            <a:pPr algn="just"/>
            <a:r>
              <a:rPr lang="en-US" sz="4800" b="1" dirty="0" smtClean="0">
                <a:solidFill>
                  <a:schemeClr val="bg1"/>
                </a:solidFill>
              </a:rPr>
              <a:t>PAGI </a:t>
            </a:r>
            <a:r>
              <a:rPr lang="en-US" sz="4800" b="1" dirty="0">
                <a:solidFill>
                  <a:schemeClr val="bg1"/>
                </a:solidFill>
              </a:rPr>
              <a:t>	</a:t>
            </a:r>
            <a:r>
              <a:rPr lang="en-US" sz="4800" b="1" dirty="0" smtClean="0">
                <a:solidFill>
                  <a:schemeClr val="bg1"/>
                </a:solidFill>
              </a:rPr>
              <a:t>=&gt; </a:t>
            </a:r>
            <a:r>
              <a:rPr lang="en-US" sz="4800" b="1" dirty="0">
                <a:solidFill>
                  <a:schemeClr val="bg1"/>
                </a:solidFill>
              </a:rPr>
              <a:t>	07.30 – 10.00 WIB</a:t>
            </a:r>
          </a:p>
          <a:p>
            <a:pPr marL="0" indent="0" algn="ctr">
              <a:buNone/>
            </a:pPr>
            <a:r>
              <a:rPr lang="en-US" sz="4800" b="1" dirty="0" smtClean="0">
                <a:solidFill>
                  <a:schemeClr val="bg1"/>
                </a:solidFill>
              </a:rPr>
              <a:t>TOLERANSI KETERLAMBATAN 15 MENIT</a:t>
            </a:r>
            <a:endParaRPr lang="en-US" sz="4800" b="1" dirty="0">
              <a:solidFill>
                <a:schemeClr val="bg1"/>
              </a:solidFill>
            </a:endParaRPr>
          </a:p>
        </p:txBody>
      </p:sp>
      <p:sp>
        <p:nvSpPr>
          <p:cNvPr id="2" name="TextBox 1"/>
          <p:cNvSpPr txBox="1"/>
          <p:nvPr/>
        </p:nvSpPr>
        <p:spPr>
          <a:xfrm>
            <a:off x="-27039" y="0"/>
            <a:ext cx="7937091" cy="923330"/>
          </a:xfrm>
          <a:prstGeom prst="rect">
            <a:avLst/>
          </a:prstGeom>
          <a:noFill/>
        </p:spPr>
        <p:txBody>
          <a:bodyPr wrap="square" rtlCol="0">
            <a:spAutoFit/>
          </a:bodyPr>
          <a:lstStyle/>
          <a:p>
            <a:pPr algn="ctr"/>
            <a:r>
              <a:rPr lang="en-US" sz="5400" b="1" u="sng" dirty="0" smtClean="0">
                <a:solidFill>
                  <a:schemeClr val="bg1"/>
                </a:solidFill>
              </a:rPr>
              <a:t>JADWAL PERKULIAHAN</a:t>
            </a:r>
            <a:endParaRPr lang="en-US" sz="5400" u="sng" dirty="0">
              <a:solidFill>
                <a:schemeClr val="bg1"/>
              </a:solidFill>
            </a:endParaRPr>
          </a:p>
        </p:txBody>
      </p:sp>
    </p:spTree>
    <p:extLst>
      <p:ext uri="{BB962C8B-B14F-4D97-AF65-F5344CB8AC3E}">
        <p14:creationId xmlns:p14="http://schemas.microsoft.com/office/powerpoint/2010/main" val="3942677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48600" cy="1143000"/>
          </a:xfrm>
        </p:spPr>
        <p:txBody>
          <a:bodyPr>
            <a:normAutofit/>
          </a:bodyPr>
          <a:lstStyle/>
          <a:p>
            <a:r>
              <a:rPr lang="en-US" sz="5400" b="1" u="sng" dirty="0" smtClean="0">
                <a:solidFill>
                  <a:schemeClr val="bg1"/>
                </a:solidFill>
              </a:rPr>
              <a:t>PEMBAGIAN KELAS</a:t>
            </a:r>
            <a:endParaRPr lang="en-US" sz="5400" b="1" u="sng" dirty="0">
              <a:solidFill>
                <a:schemeClr val="bg1"/>
              </a:solidFill>
            </a:endParaRPr>
          </a:p>
        </p:txBody>
      </p:sp>
      <p:sp>
        <p:nvSpPr>
          <p:cNvPr id="3" name="Content Placeholder 2"/>
          <p:cNvSpPr>
            <a:spLocks noGrp="1"/>
          </p:cNvSpPr>
          <p:nvPr>
            <p:ph idx="1"/>
          </p:nvPr>
        </p:nvSpPr>
        <p:spPr>
          <a:xfrm>
            <a:off x="0" y="1143000"/>
            <a:ext cx="7924800" cy="5715000"/>
          </a:xfrm>
        </p:spPr>
        <p:txBody>
          <a:bodyPr>
            <a:noAutofit/>
          </a:bodyPr>
          <a:lstStyle/>
          <a:p>
            <a:pPr marL="0" indent="0">
              <a:buNone/>
            </a:pPr>
            <a:r>
              <a:rPr lang="en-US" sz="4400" b="1" dirty="0" smtClean="0">
                <a:solidFill>
                  <a:schemeClr val="bg1"/>
                </a:solidFill>
              </a:rPr>
              <a:t>SI	=&gt;	SISTEM INFORMASI</a:t>
            </a:r>
          </a:p>
          <a:p>
            <a:pPr marL="0" indent="0">
              <a:buNone/>
            </a:pPr>
            <a:r>
              <a:rPr lang="en-US" sz="4400" b="1" dirty="0" smtClean="0">
                <a:solidFill>
                  <a:schemeClr val="bg1"/>
                </a:solidFill>
              </a:rPr>
              <a:t>TI	=&gt;	TEKNOLOGI INFORMASI</a:t>
            </a:r>
          </a:p>
          <a:p>
            <a:pPr marL="0" indent="0">
              <a:buNone/>
            </a:pPr>
            <a:r>
              <a:rPr lang="en-US" sz="4400" b="1" dirty="0" smtClean="0">
                <a:solidFill>
                  <a:schemeClr val="bg1"/>
                </a:solidFill>
              </a:rPr>
              <a:t>SD	=&gt;	SAINS DATA</a:t>
            </a:r>
          </a:p>
          <a:p>
            <a:pPr marL="0" indent="0">
              <a:buNone/>
            </a:pPr>
            <a:r>
              <a:rPr lang="en-US" sz="4400" b="1" dirty="0" smtClean="0">
                <a:solidFill>
                  <a:schemeClr val="bg1"/>
                </a:solidFill>
              </a:rPr>
              <a:t>2021	=&gt;	SEMESTER </a:t>
            </a:r>
            <a:r>
              <a:rPr lang="en-US" sz="4400" b="1" dirty="0" smtClean="0">
                <a:solidFill>
                  <a:schemeClr val="bg1"/>
                </a:solidFill>
              </a:rPr>
              <a:t>8</a:t>
            </a:r>
            <a:endParaRPr lang="en-US" sz="4400" b="1" dirty="0" smtClean="0">
              <a:solidFill>
                <a:schemeClr val="bg1"/>
              </a:solidFill>
            </a:endParaRPr>
          </a:p>
          <a:p>
            <a:pPr marL="0" indent="0">
              <a:buNone/>
            </a:pPr>
            <a:r>
              <a:rPr lang="en-US" sz="4400" b="1" dirty="0" smtClean="0">
                <a:solidFill>
                  <a:schemeClr val="bg1"/>
                </a:solidFill>
              </a:rPr>
              <a:t>2022	=&gt;	SEMESTER </a:t>
            </a:r>
            <a:r>
              <a:rPr lang="en-US" sz="4400" b="1" dirty="0" smtClean="0">
                <a:solidFill>
                  <a:schemeClr val="bg1"/>
                </a:solidFill>
              </a:rPr>
              <a:t>6</a:t>
            </a:r>
            <a:endParaRPr lang="en-US" sz="4400" b="1" dirty="0" smtClean="0">
              <a:solidFill>
                <a:schemeClr val="bg1"/>
              </a:solidFill>
            </a:endParaRPr>
          </a:p>
          <a:p>
            <a:pPr marL="742950" indent="-742950">
              <a:buAutoNum type="arabicPlain" startAt="2023"/>
            </a:pPr>
            <a:r>
              <a:rPr lang="en-US" sz="4400" b="1" dirty="0" smtClean="0">
                <a:solidFill>
                  <a:schemeClr val="bg1"/>
                </a:solidFill>
              </a:rPr>
              <a:t>      =&gt;	SEMESTER </a:t>
            </a:r>
            <a:r>
              <a:rPr lang="en-US" sz="4400" b="1" dirty="0">
                <a:solidFill>
                  <a:schemeClr val="bg1"/>
                </a:solidFill>
              </a:rPr>
              <a:t>4</a:t>
            </a:r>
            <a:endParaRPr lang="en-US" sz="4400" b="1" dirty="0" smtClean="0">
              <a:solidFill>
                <a:schemeClr val="bg1"/>
              </a:solidFill>
            </a:endParaRPr>
          </a:p>
          <a:p>
            <a:pPr marL="742950" indent="-742950">
              <a:buAutoNum type="arabicPlain" startAt="2023"/>
            </a:pPr>
            <a:r>
              <a:rPr lang="en-US" sz="4400" b="1" dirty="0" smtClean="0">
                <a:solidFill>
                  <a:schemeClr val="bg1"/>
                </a:solidFill>
              </a:rPr>
              <a:t>      =&gt;   </a:t>
            </a:r>
            <a:r>
              <a:rPr lang="en-US" sz="4400" b="1" smtClean="0">
                <a:solidFill>
                  <a:schemeClr val="bg1"/>
                </a:solidFill>
              </a:rPr>
              <a:t>SEMESTER </a:t>
            </a:r>
            <a:r>
              <a:rPr lang="en-US" sz="4400" b="1" smtClean="0">
                <a:solidFill>
                  <a:schemeClr val="bg1"/>
                </a:solidFill>
              </a:rPr>
              <a:t>2</a:t>
            </a:r>
            <a:endParaRPr lang="en-US" sz="4400" b="1" dirty="0" smtClean="0">
              <a:solidFill>
                <a:schemeClr val="bg1"/>
              </a:solidFill>
            </a:endParaRPr>
          </a:p>
        </p:txBody>
      </p:sp>
    </p:spTree>
    <p:extLst>
      <p:ext uri="{BB962C8B-B14F-4D97-AF65-F5344CB8AC3E}">
        <p14:creationId xmlns:p14="http://schemas.microsoft.com/office/powerpoint/2010/main" val="7858957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838200"/>
          </a:xfrm>
        </p:spPr>
        <p:txBody>
          <a:bodyPr>
            <a:noAutofit/>
          </a:bodyPr>
          <a:lstStyle/>
          <a:p>
            <a:r>
              <a:rPr lang="en-US" sz="5400" b="1" u="sng" dirty="0" smtClean="0">
                <a:solidFill>
                  <a:schemeClr val="bg1"/>
                </a:solidFill>
              </a:rPr>
              <a:t>PERATURAN BERPAKAIAN</a:t>
            </a:r>
            <a:endParaRPr lang="en-US" sz="5400" b="1" u="sng" dirty="0">
              <a:solidFill>
                <a:schemeClr val="bg1"/>
              </a:solidFill>
            </a:endParaRPr>
          </a:p>
        </p:txBody>
      </p:sp>
      <p:sp>
        <p:nvSpPr>
          <p:cNvPr id="3" name="Content Placeholder 2"/>
          <p:cNvSpPr>
            <a:spLocks noGrp="1"/>
          </p:cNvSpPr>
          <p:nvPr>
            <p:ph idx="1"/>
          </p:nvPr>
        </p:nvSpPr>
        <p:spPr>
          <a:xfrm>
            <a:off x="0" y="838200"/>
            <a:ext cx="7924800" cy="6019800"/>
          </a:xfrm>
        </p:spPr>
        <p:txBody>
          <a:bodyPr>
            <a:normAutofit fontScale="92500" lnSpcReduction="20000"/>
          </a:bodyPr>
          <a:lstStyle/>
          <a:p>
            <a:pPr lvl="0" algn="just"/>
            <a:r>
              <a:rPr lang="en-US" b="1" u="sng" dirty="0" smtClean="0">
                <a:solidFill>
                  <a:schemeClr val="bg1"/>
                </a:solidFill>
              </a:rPr>
              <a:t>LAKI-LAKI</a:t>
            </a:r>
          </a:p>
          <a:p>
            <a:pPr lvl="1" algn="just"/>
            <a:r>
              <a:rPr lang="en-US" b="1" dirty="0">
                <a:solidFill>
                  <a:schemeClr val="bg1"/>
                </a:solidFill>
              </a:rPr>
              <a:t>BAJU KEMEJA, CELANA PANJANG (JEANS/BAHAN KAIN)</a:t>
            </a:r>
          </a:p>
          <a:p>
            <a:pPr lvl="1" algn="just"/>
            <a:r>
              <a:rPr lang="en-US" b="1" dirty="0">
                <a:solidFill>
                  <a:schemeClr val="bg1"/>
                </a:solidFill>
              </a:rPr>
              <a:t>CELANA TIDAK BOLEH KOYAK </a:t>
            </a:r>
            <a:r>
              <a:rPr lang="en-US" b="1" dirty="0" err="1">
                <a:solidFill>
                  <a:schemeClr val="bg1"/>
                </a:solidFill>
              </a:rPr>
              <a:t>KOYAK</a:t>
            </a:r>
            <a:endParaRPr lang="en-US" b="1" dirty="0">
              <a:solidFill>
                <a:schemeClr val="bg1"/>
              </a:solidFill>
            </a:endParaRPr>
          </a:p>
          <a:p>
            <a:pPr lvl="1" algn="just"/>
            <a:endParaRPr lang="en-US" b="1" dirty="0" smtClean="0">
              <a:solidFill>
                <a:schemeClr val="bg1"/>
              </a:solidFill>
            </a:endParaRPr>
          </a:p>
          <a:p>
            <a:pPr lvl="0" algn="just"/>
            <a:r>
              <a:rPr lang="en-US" b="1" u="sng" dirty="0" smtClean="0">
                <a:solidFill>
                  <a:schemeClr val="bg1"/>
                </a:solidFill>
              </a:rPr>
              <a:t>PEREMPUAN</a:t>
            </a:r>
          </a:p>
          <a:p>
            <a:pPr lvl="1" algn="just"/>
            <a:r>
              <a:rPr lang="en-US" b="1" dirty="0" smtClean="0">
                <a:solidFill>
                  <a:schemeClr val="bg1"/>
                </a:solidFill>
              </a:rPr>
              <a:t>BAJU YANG SOPAN</a:t>
            </a:r>
          </a:p>
          <a:p>
            <a:pPr lvl="1" algn="just"/>
            <a:r>
              <a:rPr lang="en-US" b="1" dirty="0" smtClean="0">
                <a:solidFill>
                  <a:schemeClr val="bg1"/>
                </a:solidFill>
              </a:rPr>
              <a:t>TIDAK BOLEH PAKAI BAJU TIPIS TRANSPARAN, KETAT</a:t>
            </a:r>
          </a:p>
          <a:p>
            <a:pPr lvl="1" algn="just"/>
            <a:r>
              <a:rPr lang="en-US" b="1" dirty="0" smtClean="0">
                <a:solidFill>
                  <a:schemeClr val="bg1"/>
                </a:solidFill>
              </a:rPr>
              <a:t>TIDAK BOLEH PAKAI ROK PENDEK / ROK MINI (ROK DIATAS LUTUT)</a:t>
            </a:r>
          </a:p>
          <a:p>
            <a:pPr marL="457200" lvl="1" indent="0" algn="just">
              <a:buNone/>
            </a:pPr>
            <a:endParaRPr lang="en-US" b="1" dirty="0" smtClean="0">
              <a:solidFill>
                <a:schemeClr val="bg1"/>
              </a:solidFill>
            </a:endParaRPr>
          </a:p>
          <a:p>
            <a:pPr marL="457200" lvl="1" indent="0" algn="just">
              <a:buNone/>
            </a:pPr>
            <a:r>
              <a:rPr lang="en-US" b="1" dirty="0" smtClean="0">
                <a:solidFill>
                  <a:schemeClr val="bg1"/>
                </a:solidFill>
              </a:rPr>
              <a:t>NB : WAJIB MEMAKAI SEPATU</a:t>
            </a:r>
          </a:p>
          <a:p>
            <a:pPr marL="457200" lvl="1" indent="0" algn="just">
              <a:buNone/>
            </a:pPr>
            <a:r>
              <a:rPr lang="en-US" b="1" dirty="0" smtClean="0">
                <a:solidFill>
                  <a:schemeClr val="bg1"/>
                </a:solidFill>
              </a:rPr>
              <a:t>SELAMA BERADA DI LINGKUNGAN KAMPUS</a:t>
            </a:r>
          </a:p>
          <a:p>
            <a:pPr marL="457200" lvl="1" indent="0" algn="just">
              <a:buNone/>
            </a:pPr>
            <a:r>
              <a:rPr lang="en-US" b="1" dirty="0" smtClean="0">
                <a:solidFill>
                  <a:schemeClr val="bg1"/>
                </a:solidFill>
              </a:rPr>
              <a:t>UNIVERSITAS MUHAMMADIYAH SUMATERA UTARA</a:t>
            </a:r>
          </a:p>
        </p:txBody>
      </p:sp>
    </p:spTree>
    <p:extLst>
      <p:ext uri="{BB962C8B-B14F-4D97-AF65-F5344CB8AC3E}">
        <p14:creationId xmlns:p14="http://schemas.microsoft.com/office/powerpoint/2010/main" val="3821278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7924800" cy="5943600"/>
          </a:xfrm>
        </p:spPr>
        <p:txBody>
          <a:bodyPr>
            <a:normAutofit/>
          </a:bodyPr>
          <a:lstStyle/>
          <a:p>
            <a:pPr marL="514350" indent="-514350">
              <a:buFont typeface="+mj-lt"/>
              <a:buAutoNum type="arabicPeriod"/>
            </a:pPr>
            <a:r>
              <a:rPr lang="en-US" b="1" dirty="0" smtClean="0">
                <a:solidFill>
                  <a:schemeClr val="bg1"/>
                </a:solidFill>
              </a:rPr>
              <a:t>KEHADIRAN</a:t>
            </a:r>
          </a:p>
          <a:p>
            <a:pPr marL="1071563" lvl="1" indent="-514350">
              <a:buFont typeface="Wingdings" panose="05000000000000000000" pitchFamily="2" charset="2"/>
              <a:buChar char="ü"/>
            </a:pPr>
            <a:r>
              <a:rPr lang="en-US" sz="3200" b="1" dirty="0" smtClean="0">
                <a:solidFill>
                  <a:schemeClr val="bg1"/>
                </a:solidFill>
              </a:rPr>
              <a:t>MINIMAL KEHADIRAN 10 KALI HADIR</a:t>
            </a:r>
          </a:p>
          <a:p>
            <a:pPr marL="1071563" lvl="1" indent="-514350">
              <a:buFont typeface="Wingdings" panose="05000000000000000000" pitchFamily="2" charset="2"/>
              <a:buChar char="ü"/>
            </a:pPr>
            <a:r>
              <a:rPr lang="en-US" sz="3200" b="1" dirty="0" smtClean="0">
                <a:solidFill>
                  <a:schemeClr val="bg1"/>
                </a:solidFill>
              </a:rPr>
              <a:t>KEHADIRAN &lt; 10 NILAI OTOMATIS E</a:t>
            </a:r>
          </a:p>
          <a:p>
            <a:pPr marL="514350" indent="-514350">
              <a:buFont typeface="+mj-lt"/>
              <a:buAutoNum type="arabicPeriod"/>
            </a:pPr>
            <a:r>
              <a:rPr lang="en-US" b="1" dirty="0" smtClean="0">
                <a:solidFill>
                  <a:schemeClr val="bg1"/>
                </a:solidFill>
              </a:rPr>
              <a:t>UTS (WAJIB HADIR/DIIKUTI)</a:t>
            </a:r>
          </a:p>
          <a:p>
            <a:pPr marL="514350" indent="-514350">
              <a:buFont typeface="+mj-lt"/>
              <a:buAutoNum type="arabicPeriod"/>
            </a:pPr>
            <a:r>
              <a:rPr lang="en-US" b="1" dirty="0" smtClean="0">
                <a:solidFill>
                  <a:schemeClr val="bg1"/>
                </a:solidFill>
              </a:rPr>
              <a:t>UAS (WAJIB HADIR/DIIKUTI)</a:t>
            </a:r>
          </a:p>
          <a:p>
            <a:pPr marL="914400" lvl="1" indent="-514350" algn="ctr">
              <a:buFont typeface="Wingdings" panose="05000000000000000000" pitchFamily="2" charset="2"/>
              <a:buChar char="v"/>
            </a:pPr>
            <a:r>
              <a:rPr lang="en-US" b="1" dirty="0" smtClean="0">
                <a:solidFill>
                  <a:schemeClr val="bg1"/>
                </a:solidFill>
              </a:rPr>
              <a:t>(KEHADIRAN + UTS + UAS) * 30%</a:t>
            </a:r>
          </a:p>
          <a:p>
            <a:pPr marL="514350" indent="-514350">
              <a:buFont typeface="+mj-lt"/>
              <a:buAutoNum type="arabicPeriod"/>
            </a:pPr>
            <a:r>
              <a:rPr lang="en-US" b="1" dirty="0" smtClean="0">
                <a:solidFill>
                  <a:schemeClr val="bg1"/>
                </a:solidFill>
              </a:rPr>
              <a:t>TUGAS REPORT * 20%</a:t>
            </a:r>
          </a:p>
          <a:p>
            <a:pPr marL="514350" indent="-514350">
              <a:buFont typeface="+mj-lt"/>
              <a:buAutoNum type="arabicPeriod"/>
            </a:pPr>
            <a:r>
              <a:rPr lang="en-US" b="1" dirty="0" smtClean="0">
                <a:solidFill>
                  <a:schemeClr val="bg1"/>
                </a:solidFill>
              </a:rPr>
              <a:t>MATERI REPORT * 20%</a:t>
            </a:r>
          </a:p>
          <a:p>
            <a:pPr marL="514350" indent="-514350">
              <a:buFont typeface="+mj-lt"/>
              <a:buAutoNum type="arabicPeriod"/>
            </a:pPr>
            <a:r>
              <a:rPr lang="en-US" b="1" dirty="0" smtClean="0">
                <a:solidFill>
                  <a:schemeClr val="bg1"/>
                </a:solidFill>
              </a:rPr>
              <a:t>JURNAL REPORT * 30%</a:t>
            </a:r>
          </a:p>
          <a:p>
            <a:pPr marL="514350" indent="-514350">
              <a:buFont typeface="+mj-lt"/>
              <a:buAutoNum type="arabicPeriod"/>
            </a:pPr>
            <a:r>
              <a:rPr lang="en-US" b="1" dirty="0" smtClean="0">
                <a:solidFill>
                  <a:schemeClr val="bg1"/>
                </a:solidFill>
              </a:rPr>
              <a:t>MINI REASEARCH * 30%</a:t>
            </a:r>
          </a:p>
        </p:txBody>
      </p:sp>
      <p:sp>
        <p:nvSpPr>
          <p:cNvPr id="6" name="Title 1"/>
          <p:cNvSpPr>
            <a:spLocks noGrp="1"/>
          </p:cNvSpPr>
          <p:nvPr>
            <p:ph type="title"/>
          </p:nvPr>
        </p:nvSpPr>
        <p:spPr>
          <a:xfrm>
            <a:off x="0" y="0"/>
            <a:ext cx="7848600" cy="914400"/>
          </a:xfrm>
        </p:spPr>
        <p:txBody>
          <a:bodyPr>
            <a:noAutofit/>
          </a:bodyPr>
          <a:lstStyle/>
          <a:p>
            <a:r>
              <a:rPr lang="en-US" sz="6000" b="1" u="sng" dirty="0" smtClean="0">
                <a:solidFill>
                  <a:schemeClr val="bg1"/>
                </a:solidFill>
              </a:rPr>
              <a:t>PENILAIAN</a:t>
            </a:r>
            <a:endParaRPr lang="en-US" sz="6000" b="1" u="sng" dirty="0">
              <a:solidFill>
                <a:schemeClr val="bg1"/>
              </a:solidFill>
            </a:endParaRPr>
          </a:p>
        </p:txBody>
      </p:sp>
    </p:spTree>
    <p:extLst>
      <p:ext uri="{BB962C8B-B14F-4D97-AF65-F5344CB8AC3E}">
        <p14:creationId xmlns:p14="http://schemas.microsoft.com/office/powerpoint/2010/main" val="40046859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8"/>
            <a:ext cx="7924800" cy="1143000"/>
          </a:xfrm>
        </p:spPr>
        <p:txBody>
          <a:bodyPr>
            <a:normAutofit/>
          </a:bodyPr>
          <a:lstStyle/>
          <a:p>
            <a:r>
              <a:rPr lang="en-US" sz="6000" b="1" u="sng" dirty="0" smtClean="0">
                <a:solidFill>
                  <a:schemeClr val="bg1"/>
                </a:solidFill>
              </a:rPr>
              <a:t>PENILAIAN (LANJUTAN)</a:t>
            </a:r>
            <a:endParaRPr lang="en-US" sz="6000" u="sng" dirty="0"/>
          </a:p>
        </p:txBody>
      </p:sp>
      <p:sp>
        <p:nvSpPr>
          <p:cNvPr id="3" name="Content Placeholder 2"/>
          <p:cNvSpPr>
            <a:spLocks noGrp="1"/>
          </p:cNvSpPr>
          <p:nvPr>
            <p:ph idx="1"/>
          </p:nvPr>
        </p:nvSpPr>
        <p:spPr>
          <a:xfrm>
            <a:off x="0" y="1143000"/>
            <a:ext cx="7924800" cy="5715000"/>
          </a:xfrm>
        </p:spPr>
        <p:txBody>
          <a:bodyPr>
            <a:noAutofit/>
          </a:bodyPr>
          <a:lstStyle/>
          <a:p>
            <a:pPr marL="514350" indent="-514350" algn="just">
              <a:buFont typeface="+mj-lt"/>
              <a:buAutoNum type="arabicPeriod" startAt="8"/>
            </a:pPr>
            <a:r>
              <a:rPr lang="en-US" sz="2800" b="1" dirty="0" smtClean="0">
                <a:solidFill>
                  <a:schemeClr val="bg1"/>
                </a:solidFill>
              </a:rPr>
              <a:t>ATTITUDE =&gt; SIKAP DAN PERILAKU YANG DITUNJUKKAN SEHARI-HARI</a:t>
            </a:r>
          </a:p>
          <a:p>
            <a:pPr marL="0" indent="0" algn="ctr">
              <a:buNone/>
            </a:pPr>
            <a:r>
              <a:rPr lang="en-US" sz="2800" b="1" dirty="0">
                <a:solidFill>
                  <a:schemeClr val="bg1"/>
                </a:solidFill>
              </a:rPr>
              <a:t>(</a:t>
            </a:r>
            <a:r>
              <a:rPr lang="en-US" sz="2800" b="1" dirty="0" smtClean="0">
                <a:solidFill>
                  <a:schemeClr val="bg1"/>
                </a:solidFill>
              </a:rPr>
              <a:t>AKHLAK, ADAB, ETIKA, SOPAN SANTUN)</a:t>
            </a:r>
          </a:p>
          <a:p>
            <a:pPr marL="0" indent="0" algn="ctr">
              <a:buNone/>
            </a:pPr>
            <a:r>
              <a:rPr lang="en-US" sz="2800" b="1" dirty="0" smtClean="0">
                <a:solidFill>
                  <a:schemeClr val="bg1"/>
                </a:solidFill>
              </a:rPr>
              <a:t>MENGGUNAKAN SKALA </a:t>
            </a:r>
            <a:r>
              <a:rPr lang="en-US" sz="2800" b="1" dirty="0">
                <a:solidFill>
                  <a:schemeClr val="bg1"/>
                </a:solidFill>
              </a:rPr>
              <a:t>SEMANTIK </a:t>
            </a:r>
            <a:r>
              <a:rPr lang="en-US" sz="2800" b="1" dirty="0" smtClean="0">
                <a:solidFill>
                  <a:schemeClr val="bg1"/>
                </a:solidFill>
              </a:rPr>
              <a:t>DIFFERENSIAL</a:t>
            </a:r>
          </a:p>
          <a:p>
            <a:pPr marL="0" indent="0" algn="just">
              <a:buNone/>
            </a:pPr>
            <a:r>
              <a:rPr lang="en-US" sz="2800" b="1" dirty="0" smtClean="0">
                <a:solidFill>
                  <a:schemeClr val="bg1"/>
                </a:solidFill>
              </a:rPr>
              <a:t>SKALA SEMANTIK DIFFERENSIAL ADALAH SKALA YANG DIPERGUNAKAN UNTUK MENGUKUR SIKAP ATAU KARAKTERISTIK SESEORANG YANG TERSUSUN DALAM SATU GARIS KONTINUM DIMANA JAWABAN YANG SANGAT POSITIF TERLETAK DIBAGIAN KANAN, DAN JAWABAN YANG SANGAT NEGATIF TERLETAK DIBAGIAN KIRI ATAU SEBALIKNYA, SKALA 1 – 5</a:t>
            </a:r>
            <a:endParaRPr lang="en-US" sz="2800" b="1" dirty="0">
              <a:solidFill>
                <a:schemeClr val="bg1"/>
              </a:solidFill>
            </a:endParaRPr>
          </a:p>
        </p:txBody>
      </p:sp>
    </p:spTree>
    <p:extLst>
      <p:ext uri="{BB962C8B-B14F-4D97-AF65-F5344CB8AC3E}">
        <p14:creationId xmlns:p14="http://schemas.microsoft.com/office/powerpoint/2010/main" val="3239359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8" y="-14287"/>
            <a:ext cx="8015748" cy="1143000"/>
          </a:xfrm>
        </p:spPr>
        <p:txBody>
          <a:bodyPr>
            <a:normAutofit/>
          </a:bodyPr>
          <a:lstStyle/>
          <a:p>
            <a:r>
              <a:rPr lang="en-US" sz="6000" b="1" u="sng" dirty="0" smtClean="0">
                <a:solidFill>
                  <a:schemeClr val="bg1"/>
                </a:solidFill>
              </a:rPr>
              <a:t>PENILAIAN (LANJUTAN)</a:t>
            </a:r>
            <a:endParaRPr lang="en-US" sz="6000" u="sng" dirty="0">
              <a:solidFill>
                <a:schemeClr val="bg1"/>
              </a:solidFill>
            </a:endParaRPr>
          </a:p>
        </p:txBody>
      </p:sp>
      <p:sp>
        <p:nvSpPr>
          <p:cNvPr id="3" name="Content Placeholder 2"/>
          <p:cNvSpPr>
            <a:spLocks noGrp="1"/>
          </p:cNvSpPr>
          <p:nvPr>
            <p:ph idx="1"/>
          </p:nvPr>
        </p:nvSpPr>
        <p:spPr>
          <a:xfrm>
            <a:off x="0" y="1295400"/>
            <a:ext cx="7924800" cy="5562600"/>
          </a:xfrm>
        </p:spPr>
        <p:txBody>
          <a:bodyPr>
            <a:normAutofit/>
          </a:bodyPr>
          <a:lstStyle/>
          <a:p>
            <a:pPr marL="914400" lvl="1" indent="-514350">
              <a:buFont typeface="+mj-lt"/>
              <a:buAutoNum type="arabicPeriod"/>
            </a:pPr>
            <a:r>
              <a:rPr lang="en-US" b="1" dirty="0">
                <a:solidFill>
                  <a:schemeClr val="bg1"/>
                </a:solidFill>
              </a:rPr>
              <a:t>KEDISIPLINAN</a:t>
            </a:r>
          </a:p>
          <a:p>
            <a:pPr marL="914400" lvl="1" indent="-514350">
              <a:buFont typeface="+mj-lt"/>
              <a:buAutoNum type="arabicPeriod"/>
            </a:pPr>
            <a:r>
              <a:rPr lang="en-US" b="1" dirty="0">
                <a:solidFill>
                  <a:schemeClr val="bg1"/>
                </a:solidFill>
              </a:rPr>
              <a:t>PENAMPILAN</a:t>
            </a:r>
          </a:p>
          <a:p>
            <a:pPr marL="914400" lvl="1" indent="-514350">
              <a:buFont typeface="+mj-lt"/>
              <a:buAutoNum type="arabicPeriod"/>
            </a:pPr>
            <a:r>
              <a:rPr lang="en-US" b="1" dirty="0">
                <a:solidFill>
                  <a:schemeClr val="bg1"/>
                </a:solidFill>
              </a:rPr>
              <a:t>KESANTUNAN</a:t>
            </a:r>
          </a:p>
          <a:p>
            <a:pPr marL="914400" lvl="1" indent="-514350">
              <a:buFont typeface="+mj-lt"/>
              <a:buAutoNum type="arabicPeriod"/>
            </a:pPr>
            <a:r>
              <a:rPr lang="en-US" b="1" dirty="0">
                <a:solidFill>
                  <a:schemeClr val="bg1"/>
                </a:solidFill>
              </a:rPr>
              <a:t>KEMAMPUAN BEKERJASAMA</a:t>
            </a:r>
          </a:p>
          <a:p>
            <a:pPr marL="914400" lvl="1" indent="-514350">
              <a:buFont typeface="+mj-lt"/>
              <a:buAutoNum type="arabicPeriod"/>
            </a:pPr>
            <a:r>
              <a:rPr lang="en-US" b="1" dirty="0">
                <a:solidFill>
                  <a:schemeClr val="bg1"/>
                </a:solidFill>
              </a:rPr>
              <a:t>KEMAMPUAN BERKOMUNIKASI</a:t>
            </a:r>
          </a:p>
          <a:p>
            <a:pPr marL="914400" lvl="1" indent="-514350">
              <a:buFont typeface="+mj-lt"/>
              <a:buAutoNum type="arabicPeriod"/>
            </a:pPr>
            <a:r>
              <a:rPr lang="en-US" b="1" dirty="0">
                <a:solidFill>
                  <a:schemeClr val="bg1"/>
                </a:solidFill>
              </a:rPr>
              <a:t>KOMITMEN</a:t>
            </a:r>
          </a:p>
          <a:p>
            <a:pPr marL="914400" lvl="1" indent="-514350">
              <a:buFont typeface="+mj-lt"/>
              <a:buAutoNum type="arabicPeriod"/>
            </a:pPr>
            <a:r>
              <a:rPr lang="en-US" b="1" dirty="0">
                <a:solidFill>
                  <a:schemeClr val="bg1"/>
                </a:solidFill>
              </a:rPr>
              <a:t>KETELADANAN</a:t>
            </a:r>
          </a:p>
          <a:p>
            <a:pPr marL="914400" lvl="1" indent="-514350">
              <a:buFont typeface="+mj-lt"/>
              <a:buAutoNum type="arabicPeriod"/>
            </a:pPr>
            <a:r>
              <a:rPr lang="en-US" b="1" dirty="0">
                <a:solidFill>
                  <a:schemeClr val="bg1"/>
                </a:solidFill>
              </a:rPr>
              <a:t>SEMANGAT</a:t>
            </a:r>
          </a:p>
          <a:p>
            <a:pPr marL="914400" lvl="1" indent="-514350">
              <a:buFont typeface="+mj-lt"/>
              <a:buAutoNum type="arabicPeriod"/>
            </a:pPr>
            <a:r>
              <a:rPr lang="en-US" b="1" dirty="0">
                <a:solidFill>
                  <a:schemeClr val="bg1"/>
                </a:solidFill>
              </a:rPr>
              <a:t>EMPATI</a:t>
            </a:r>
          </a:p>
          <a:p>
            <a:pPr marL="914400" lvl="1" indent="-514350">
              <a:buFont typeface="+mj-lt"/>
              <a:buAutoNum type="arabicPeriod"/>
            </a:pPr>
            <a:r>
              <a:rPr lang="en-US" b="1" dirty="0">
                <a:solidFill>
                  <a:schemeClr val="bg1"/>
                </a:solidFill>
              </a:rPr>
              <a:t>TANGGUNGJAWAB</a:t>
            </a:r>
          </a:p>
        </p:txBody>
      </p:sp>
    </p:spTree>
    <p:extLst>
      <p:ext uri="{BB962C8B-B14F-4D97-AF65-F5344CB8AC3E}">
        <p14:creationId xmlns:p14="http://schemas.microsoft.com/office/powerpoint/2010/main" val="4176661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b="1" dirty="0" smtClean="0">
                <a:solidFill>
                  <a:schemeClr val="bg1"/>
                </a:solidFill>
              </a:rPr>
              <a:t>MASA STUDI</a:t>
            </a:r>
            <a:endParaRPr lang="en-US" b="1" dirty="0">
              <a:solidFill>
                <a:schemeClr val="bg1"/>
              </a:solidFill>
            </a:endParaRPr>
          </a:p>
        </p:txBody>
      </p:sp>
      <p:sp>
        <p:nvSpPr>
          <p:cNvPr id="3" name="Content Placeholder 2"/>
          <p:cNvSpPr>
            <a:spLocks noGrp="1"/>
          </p:cNvSpPr>
          <p:nvPr>
            <p:ph idx="1"/>
          </p:nvPr>
        </p:nvSpPr>
        <p:spPr>
          <a:xfrm>
            <a:off x="0" y="1447800"/>
            <a:ext cx="7924800" cy="5410200"/>
          </a:xfrm>
        </p:spPr>
        <p:txBody>
          <a:bodyPr>
            <a:normAutofit/>
          </a:bodyPr>
          <a:lstStyle/>
          <a:p>
            <a:pPr algn="just"/>
            <a:r>
              <a:rPr lang="en-US" b="1" dirty="0" smtClean="0">
                <a:solidFill>
                  <a:schemeClr val="bg1"/>
                </a:solidFill>
              </a:rPr>
              <a:t>BERDASARKAN PERATURAN MENTERI RISET DAN TEKNOLOGI PENDIDIKAN TINGGI NOMOR 44 </a:t>
            </a:r>
            <a:r>
              <a:rPr lang="en-US" b="1" smtClean="0">
                <a:solidFill>
                  <a:schemeClr val="bg1"/>
                </a:solidFill>
              </a:rPr>
              <a:t>TAHUN 2015</a:t>
            </a:r>
            <a:endParaRPr lang="en-US" b="1" dirty="0">
              <a:solidFill>
                <a:schemeClr val="bg1"/>
              </a:solidFill>
            </a:endParaRPr>
          </a:p>
          <a:p>
            <a:pPr lvl="1" algn="just"/>
            <a:r>
              <a:rPr lang="en-US" b="1" dirty="0">
                <a:solidFill>
                  <a:schemeClr val="bg1"/>
                </a:solidFill>
              </a:rPr>
              <a:t>S1 = 7 TAHUN</a:t>
            </a:r>
          </a:p>
          <a:p>
            <a:pPr algn="just"/>
            <a:endParaRPr lang="en-US" b="1" dirty="0" smtClean="0">
              <a:solidFill>
                <a:schemeClr val="bg1"/>
              </a:solidFill>
            </a:endParaRPr>
          </a:p>
          <a:p>
            <a:pPr marL="342900" lvl="1" indent="-342900" algn="just">
              <a:buFont typeface="Arial" pitchFamily="34" charset="0"/>
              <a:buChar char="•"/>
            </a:pPr>
            <a:r>
              <a:rPr lang="en-US" sz="3200" b="1" dirty="0">
                <a:solidFill>
                  <a:schemeClr val="bg1"/>
                </a:solidFill>
              </a:rPr>
              <a:t>PIN (PENOMORAN IJAZAH NASIONAL)</a:t>
            </a:r>
          </a:p>
          <a:p>
            <a:pPr lvl="1" algn="just"/>
            <a:r>
              <a:rPr lang="en-US" b="1" dirty="0" smtClean="0">
                <a:solidFill>
                  <a:schemeClr val="bg1"/>
                </a:solidFill>
              </a:rPr>
              <a:t>NIK PADA KTP HARUS VALID</a:t>
            </a:r>
          </a:p>
        </p:txBody>
      </p:sp>
    </p:spTree>
    <p:extLst>
      <p:ext uri="{BB962C8B-B14F-4D97-AF65-F5344CB8AC3E}">
        <p14:creationId xmlns:p14="http://schemas.microsoft.com/office/powerpoint/2010/main" val="3877467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7924800" cy="6858000"/>
          </a:xfrm>
        </p:spPr>
        <p:txBody>
          <a:bodyPr>
            <a:normAutofit/>
          </a:bodyPr>
          <a:lstStyle/>
          <a:p>
            <a:pPr marL="0" indent="0" algn="ctr">
              <a:buNone/>
            </a:pPr>
            <a:endParaRPr lang="en-US" sz="11500" b="1" dirty="0" smtClean="0">
              <a:solidFill>
                <a:schemeClr val="bg1"/>
              </a:solidFill>
            </a:endParaRPr>
          </a:p>
          <a:p>
            <a:pPr marL="0" indent="0" algn="ctr">
              <a:buNone/>
            </a:pPr>
            <a:r>
              <a:rPr lang="en-US" sz="11500" b="1" dirty="0" err="1" smtClean="0">
                <a:solidFill>
                  <a:schemeClr val="bg1"/>
                </a:solidFill>
              </a:rPr>
              <a:t>Terima</a:t>
            </a:r>
            <a:r>
              <a:rPr lang="en-US" sz="11500" b="1" dirty="0" smtClean="0">
                <a:solidFill>
                  <a:schemeClr val="bg1"/>
                </a:solidFill>
              </a:rPr>
              <a:t> </a:t>
            </a:r>
            <a:r>
              <a:rPr lang="en-US" sz="11500" b="1" dirty="0" err="1" smtClean="0">
                <a:solidFill>
                  <a:schemeClr val="bg1"/>
                </a:solidFill>
              </a:rPr>
              <a:t>Kasih</a:t>
            </a:r>
            <a:endParaRPr lang="en-US" sz="11500" b="1" dirty="0">
              <a:solidFill>
                <a:schemeClr val="bg1"/>
              </a:solidFill>
            </a:endParaRPr>
          </a:p>
        </p:txBody>
      </p:sp>
    </p:spTree>
    <p:extLst>
      <p:ext uri="{BB962C8B-B14F-4D97-AF65-F5344CB8AC3E}">
        <p14:creationId xmlns:p14="http://schemas.microsoft.com/office/powerpoint/2010/main" val="3200680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1978</TotalTime>
  <Words>246</Words>
  <Application>Microsoft Office PowerPoint</Application>
  <PresentationFormat>On-screen Show (4:3)</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PERATURAN DAN TATA TERTIB PERKULIAHAN</vt:lpstr>
      <vt:lpstr>PowerPoint Presentation</vt:lpstr>
      <vt:lpstr>PEMBAGIAN KELAS</vt:lpstr>
      <vt:lpstr>PERATURAN BERPAKAIAN</vt:lpstr>
      <vt:lpstr>PENILAIAN</vt:lpstr>
      <vt:lpstr>PENILAIAN (LANJUTAN)</vt:lpstr>
      <vt:lpstr>PENILAIAN (LANJUTAN)</vt:lpstr>
      <vt:lpstr>MASA STUDI</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windows81</dc:creator>
  <cp:lastModifiedBy>ASUS</cp:lastModifiedBy>
  <cp:revision>145</cp:revision>
  <dcterms:created xsi:type="dcterms:W3CDTF">2016-03-01T02:42:28Z</dcterms:created>
  <dcterms:modified xsi:type="dcterms:W3CDTF">2025-03-12T01:16:30Z</dcterms:modified>
</cp:coreProperties>
</file>