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7"/>
  </p:notesMasterIdLst>
  <p:handoutMasterIdLst>
    <p:handoutMasterId r:id="rId18"/>
  </p:handoutMasterIdLst>
  <p:sldIdLst>
    <p:sldId id="277" r:id="rId3"/>
    <p:sldId id="268" r:id="rId4"/>
    <p:sldId id="256" r:id="rId5"/>
    <p:sldId id="259" r:id="rId6"/>
    <p:sldId id="260" r:id="rId7"/>
    <p:sldId id="287" r:id="rId8"/>
    <p:sldId id="306" r:id="rId9"/>
    <p:sldId id="312" r:id="rId10"/>
    <p:sldId id="291" r:id="rId11"/>
    <p:sldId id="311" r:id="rId12"/>
    <p:sldId id="313" r:id="rId13"/>
    <p:sldId id="301" r:id="rId14"/>
    <p:sldId id="314"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83117" autoAdjust="0"/>
  </p:normalViewPr>
  <p:slideViewPr>
    <p:cSldViewPr snapToGrid="0" showGuides="1">
      <p:cViewPr varScale="1">
        <p:scale>
          <a:sx n="68" d="100"/>
          <a:sy n="68" d="100"/>
        </p:scale>
        <p:origin x="1512"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D63B07-3970-4E3E-BBD9-E59D43FE7FD3}" type="datetimeFigureOut">
              <a:rPr lang="en-US" smtClean="0"/>
              <a:t>11/14/2024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0B042A-2240-48F7-AA61-F9C39D9CB38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6E330-1C62-4A8A-80DD-998DD0EDCCCD}" type="datetimeFigureOut">
              <a:rPr lang="en-IN" smtClean="0"/>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3454E-025E-40BB-AB43-5D1161BE6F96}" type="slidenum">
              <a:rPr lang="en-IN" smtClean="0"/>
              <a:t>‹#›</a:t>
            </a:fld>
            <a:endParaRPr lang="en-IN"/>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B6EED915-2709-4A3A-9E90-4504F8BCF822}" type="datetime1">
              <a:rPr lang="en-IN" smtClean="0"/>
              <a:t>14-11-2024</a:t>
            </a:fld>
            <a:endParaRPr lang="en-IN"/>
          </a:p>
        </p:txBody>
      </p:sp>
      <p:sp>
        <p:nvSpPr>
          <p:cNvPr id="5" name="Slide Number Placeholder 4"/>
          <p:cNvSpPr>
            <a:spLocks noGrp="1"/>
          </p:cNvSpPr>
          <p:nvPr>
            <p:ph type="sldNum" sz="quarter" idx="5"/>
          </p:nvPr>
        </p:nvSpPr>
        <p:spPr/>
        <p:txBody>
          <a:bodyPr/>
          <a:lstStyle/>
          <a:p>
            <a:fld id="{9513454E-025E-40BB-AB43-5D1161BE6F96}" type="slidenum">
              <a:rPr lang="en-IN" smtClean="0"/>
              <a:t>7</a:t>
            </a:fld>
            <a:endParaRPr lang="en-IN"/>
          </a:p>
        </p:txBody>
      </p:sp>
    </p:spTree>
    <p:extLst>
      <p:ext uri="{BB962C8B-B14F-4D97-AF65-F5344CB8AC3E}">
        <p14:creationId xmlns:p14="http://schemas.microsoft.com/office/powerpoint/2010/main" val="240157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3D8286-B58D-4039-B09C-82854220B022}" type="datetime1">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758A97-A32F-4BE2-8C6C-BAB792B09F3A}" type="datetime1">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5AD773-DAE8-4E8D-ABD9-7E210DDEAC11}" type="datetime1">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A3D6E7-E50D-4E71-AD09-F079E7778F88}" type="datetime1">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2" name="Rectangle 1"/>
          <p:cNvSpPr/>
          <p:nvPr/>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22" y="157932"/>
            <a:ext cx="9143562" cy="1031875"/>
          </a:xfrm>
        </p:spPr>
        <p:txBody>
          <a:bodyPr>
            <a:normAutofit/>
          </a:bodyPr>
          <a:lstStyle>
            <a:lvl1pPr>
              <a:defRPr sz="44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73033" y="1513114"/>
            <a:ext cx="10579100" cy="4663849"/>
          </a:xfrm>
        </p:spPr>
        <p:txBody>
          <a:bodyPr>
            <a:normAutofit/>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5A63677-6087-4EFA-AD49-19B5B3B2F9B8}" type="datetime1">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
        <p:nvSpPr>
          <p:cNvPr id="7" name="Rectangle 6"/>
          <p:cNvSpPr/>
          <p:nvPr userDrawn="1"/>
        </p:nvSpPr>
        <p:spPr>
          <a:xfrm>
            <a:off x="873033" y="136796"/>
            <a:ext cx="8649789" cy="1103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873033" y="1502229"/>
            <a:ext cx="10579100" cy="4680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A289C2-389A-4517-BA86-2D7475A14CD7}" type="datetime1">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75E38A-CE56-4995-A98D-830E2817E3FC}" type="datetime1">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0ADC3A-F0E9-4A8D-817A-85A8B1FDA5B4}" type="datetime1">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1FF88C-F22B-4901-A917-5AFA152D70C7}" type="datetime1">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32C15-5448-48DD-AFA3-DEB2D5F909B1}" type="datetime1">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64E38A-EE65-462E-B12B-B524B074BB67}" type="datetime1">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36533F-5C5F-4148-9902-1C110996C800}" type="datetime1">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3D6E7-E50D-4E71-AD09-F079E7778F88}" type="datetime1">
              <a:rPr lang="en-IN" smtClean="0"/>
              <a:t>14-11-2024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CE207-8893-440E-B420-229E26CA706E}" type="slidenum">
              <a:rPr lang="en-IN" smtClean="0"/>
              <a:t>‹#›</a:t>
            </a:fld>
            <a:endParaRPr lang="en-IN"/>
          </a:p>
        </p:txBody>
      </p:sp>
      <p:pic>
        <p:nvPicPr>
          <p:cNvPr id="7" name="Picture 2" descr="C:\Users\OM\Downloads\naac-sticker.png"/>
          <p:cNvPicPr>
            <a:picLocks noChangeAspect="1" noChangeArrowheads="1"/>
          </p:cNvPicPr>
          <p:nvPr userDrawn="1"/>
        </p:nvPicPr>
        <p:blipFill>
          <a:blip r:embed="rId16"/>
          <a:srcRect b="23807"/>
          <a:stretch>
            <a:fillRect/>
          </a:stretch>
        </p:blipFill>
        <p:spPr bwMode="auto">
          <a:xfrm>
            <a:off x="9676264" y="136525"/>
            <a:ext cx="2515736" cy="68238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2132345"/>
            <a:ext cx="6829425" cy="244091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ENGINEERING (AIML)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035756" y="131793"/>
            <a:ext cx="909884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3200" b="1" dirty="0" err="1">
                <a:effectLst/>
                <a:latin typeface="Times New Roman" panose="02020603050405020304" pitchFamily="18" charset="0"/>
                <a:ea typeface="SimSun" panose="02010600030101010101" pitchFamily="2" charset="-122"/>
              </a:rPr>
              <a:t>TriceptionNet</a:t>
            </a:r>
            <a:r>
              <a:rPr lang="en-US" sz="3200" b="1" dirty="0">
                <a:effectLst/>
                <a:latin typeface="Times New Roman" panose="02020603050405020304" pitchFamily="18" charset="0"/>
                <a:ea typeface="SimSun" panose="02010600030101010101" pitchFamily="2" charset="-122"/>
              </a:rPr>
              <a:t>: An Ensemble Learning Based </a:t>
            </a:r>
          </a:p>
          <a:p>
            <a:r>
              <a:rPr lang="en-US" sz="3200" b="1" dirty="0">
                <a:effectLst/>
                <a:latin typeface="Times New Roman" panose="02020603050405020304" pitchFamily="18" charset="0"/>
                <a:ea typeface="SimSun" panose="02010600030101010101" pitchFamily="2" charset="-122"/>
              </a:rPr>
              <a:t>Approach For Facial Emotion Recognition</a:t>
            </a:r>
            <a:endParaRPr lang="en-US" sz="3200" b="1" i="1" dirty="0">
              <a:latin typeface="Times New Roman" panose="02020603050405020304"/>
              <a:ea typeface="+mn-lt"/>
              <a:cs typeface="+mn-lt"/>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342308" cy="1015663"/>
          </a:xfrm>
          <a:prstGeom prst="rect">
            <a:avLst/>
          </a:prstGeom>
          <a:noFill/>
        </p:spPr>
        <p:txBody>
          <a:bodyPr wrap="none" rtlCol="0">
            <a:spAutoFit/>
          </a:bodyPr>
          <a:lstStyle/>
          <a:p>
            <a:r>
              <a:rPr lang="en-US" sz="2000" b="1" dirty="0"/>
              <a:t>Submitted by: </a:t>
            </a:r>
          </a:p>
          <a:p>
            <a:r>
              <a:rPr lang="en-US" sz="2000" dirty="0"/>
              <a:t>Shabeer: 21BCS6001</a:t>
            </a:r>
          </a:p>
          <a:p>
            <a:r>
              <a:rPr lang="en-US" sz="2000" dirty="0" err="1"/>
              <a:t>Akshay</a:t>
            </a:r>
            <a:r>
              <a:rPr lang="en-US" sz="2000" dirty="0"/>
              <a:t>: 21BCS5849</a:t>
            </a:r>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Mr. </a:t>
            </a:r>
            <a:r>
              <a:rPr lang="en-US" sz="2000" dirty="0" err="1"/>
              <a:t>Rosevir</a:t>
            </a:r>
            <a:r>
              <a:rPr lang="en-US" sz="2000"/>
              <a:t> Singh</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640"/>
            <a:ext cx="12191365" cy="862330"/>
          </a:xfrm>
        </p:spPr>
        <p:txBody>
          <a:bodyPr/>
          <a:lstStyle/>
          <a:p>
            <a:pPr algn="ctr"/>
            <a:r>
              <a:rPr lang="en-IN" altLang="en-US" sz="4000" b="1" dirty="0">
                <a:latin typeface="Times New Roman" panose="02020603050405020304" pitchFamily="18" charset="0"/>
                <a:cs typeface="Times New Roman" panose="02020603050405020304" pitchFamily="18" charset="0"/>
              </a:rPr>
              <a:t>DESIGN CONSTRAINTS</a:t>
            </a:r>
          </a:p>
        </p:txBody>
      </p:sp>
      <p:sp>
        <p:nvSpPr>
          <p:cNvPr id="3" name="Date Placeholder 2"/>
          <p:cNvSpPr>
            <a:spLocks noGrp="1"/>
          </p:cNvSpPr>
          <p:nvPr>
            <p:ph type="dt" sz="half" idx="10"/>
          </p:nvPr>
        </p:nvSpPr>
        <p:spPr/>
        <p:txBody>
          <a:bodyPr/>
          <a:lstStyle/>
          <a:p>
            <a:fld id="{811FF88C-F22B-4901-A917-5AFA152D70C7}" type="datetime1">
              <a:rPr lang="en-IN" smtClean="0"/>
              <a:t>14-11-2024</a:t>
            </a:fld>
            <a:endParaRPr lang="en-IN"/>
          </a:p>
        </p:txBody>
      </p:sp>
      <p:sp>
        <p:nvSpPr>
          <p:cNvPr id="4" name="Slide Number Placeholder 3"/>
          <p:cNvSpPr>
            <a:spLocks noGrp="1"/>
          </p:cNvSpPr>
          <p:nvPr>
            <p:ph type="sldNum" sz="quarter" idx="12"/>
          </p:nvPr>
        </p:nvSpPr>
        <p:spPr/>
        <p:txBody>
          <a:bodyPr/>
          <a:lstStyle/>
          <a:p>
            <a:fld id="{D0ACE207-8893-440E-B420-229E26CA706E}" type="slidenum">
              <a:rPr lang="en-IN" smtClean="0"/>
              <a:t>10</a:t>
            </a:fld>
            <a:endParaRPr lang="en-IN"/>
          </a:p>
        </p:txBody>
      </p:sp>
      <p:sp>
        <p:nvSpPr>
          <p:cNvPr id="5" name="Text Box 4"/>
          <p:cNvSpPr txBox="1"/>
          <p:nvPr/>
        </p:nvSpPr>
        <p:spPr>
          <a:xfrm>
            <a:off x="742950" y="1156970"/>
            <a:ext cx="10610215" cy="5199380"/>
          </a:xfrm>
          <a:prstGeom prst="rect">
            <a:avLst/>
          </a:prstGeom>
          <a:noFill/>
        </p:spPr>
        <p:txBody>
          <a:bodyPr wrap="square" rtlCol="0">
            <a:noAutofit/>
          </a:bodyPr>
          <a:lstStyle/>
          <a:p>
            <a:r>
              <a:rPr lang="en-US" sz="1900" b="1" dirty="0">
                <a:latin typeface="Times New Roman" panose="02020603050405020304" pitchFamily="18" charset="0"/>
                <a:cs typeface="Times New Roman" panose="02020603050405020304" pitchFamily="18" charset="0"/>
              </a:rPr>
              <a:t>Data Variability</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Facial expressions can vary across individuals, lighting conditions, and angles, making it challenging to achieve high accuracy.</a:t>
            </a:r>
          </a:p>
          <a:p>
            <a:r>
              <a:rPr lang="en-US" sz="1900" b="1" dirty="0">
                <a:latin typeface="Times New Roman" panose="02020603050405020304" pitchFamily="18" charset="0"/>
                <a:cs typeface="Times New Roman" panose="02020603050405020304" pitchFamily="18" charset="0"/>
              </a:rPr>
              <a:t>Model Complexity</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Balancing model complexity and training time. Large models like EfficientNetB0, ResNet50, and InceptionResNetV2 require significant computational resources.</a:t>
            </a:r>
          </a:p>
          <a:p>
            <a:r>
              <a:rPr lang="en-US" sz="1900" b="1" dirty="0">
                <a:latin typeface="Times New Roman" panose="02020603050405020304" pitchFamily="18" charset="0"/>
                <a:cs typeface="Times New Roman" panose="02020603050405020304" pitchFamily="18" charset="0"/>
              </a:rPr>
              <a:t>Class Imbalance</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Some emotions (e.g., "fear" or "disgust") may have fewer samples in the dataset, affecting model performance on these classes.</a:t>
            </a:r>
          </a:p>
          <a:p>
            <a:r>
              <a:rPr lang="en-US" sz="1900" b="1" dirty="0">
                <a:latin typeface="Times New Roman" panose="02020603050405020304" pitchFamily="18" charset="0"/>
                <a:cs typeface="Times New Roman" panose="02020603050405020304" pitchFamily="18" charset="0"/>
              </a:rPr>
              <a:t>Generalization</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Ensuring the model generalizes well to unseen data, as the FER2013 dataset might not represent every demographic or real-world scenario.</a:t>
            </a:r>
          </a:p>
          <a:p>
            <a:r>
              <a:rPr lang="en-US" sz="1900" b="1" dirty="0">
                <a:latin typeface="Times New Roman" panose="02020603050405020304" pitchFamily="18" charset="0"/>
                <a:cs typeface="Times New Roman" panose="02020603050405020304" pitchFamily="18" charset="0"/>
              </a:rPr>
              <a:t>Hardware Limitations</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High-end GPUs required for efficient training and inference, limiting accessibility on standard hardware setups.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0580-ADB6-DAAF-778A-C2E35B0DC651}"/>
              </a:ext>
            </a:extLst>
          </p:cNvPr>
          <p:cNvSpPr>
            <a:spLocks noGrp="1"/>
          </p:cNvSpPr>
          <p:nvPr>
            <p:ph type="title"/>
          </p:nvPr>
        </p:nvSpPr>
        <p:spPr/>
        <p:txBody>
          <a:bodyPr/>
          <a:lstStyle/>
          <a:p>
            <a:r>
              <a:rPr lang="en-IN" dirty="0"/>
              <a:t>Results</a:t>
            </a:r>
          </a:p>
        </p:txBody>
      </p:sp>
      <p:sp>
        <p:nvSpPr>
          <p:cNvPr id="3" name="Date Placeholder 2">
            <a:extLst>
              <a:ext uri="{FF2B5EF4-FFF2-40B4-BE49-F238E27FC236}">
                <a16:creationId xmlns:a16="http://schemas.microsoft.com/office/drawing/2014/main" id="{CB9A24BB-3355-CC39-2E95-2FE1FFEABD61}"/>
              </a:ext>
            </a:extLst>
          </p:cNvPr>
          <p:cNvSpPr>
            <a:spLocks noGrp="1"/>
          </p:cNvSpPr>
          <p:nvPr>
            <p:ph type="dt" sz="half" idx="10"/>
          </p:nvPr>
        </p:nvSpPr>
        <p:spPr/>
        <p:txBody>
          <a:bodyPr/>
          <a:lstStyle/>
          <a:p>
            <a:fld id="{811FF88C-F22B-4901-A917-5AFA152D70C7}" type="datetime1">
              <a:rPr lang="en-IN" smtClean="0"/>
              <a:t>14-11-2024</a:t>
            </a:fld>
            <a:endParaRPr lang="en-IN"/>
          </a:p>
        </p:txBody>
      </p:sp>
      <p:sp>
        <p:nvSpPr>
          <p:cNvPr id="4" name="Slide Number Placeholder 3">
            <a:extLst>
              <a:ext uri="{FF2B5EF4-FFF2-40B4-BE49-F238E27FC236}">
                <a16:creationId xmlns:a16="http://schemas.microsoft.com/office/drawing/2014/main" id="{8D65B980-08AB-C357-2DE9-C2AC9690C08D}"/>
              </a:ext>
            </a:extLst>
          </p:cNvPr>
          <p:cNvSpPr>
            <a:spLocks noGrp="1"/>
          </p:cNvSpPr>
          <p:nvPr>
            <p:ph type="sldNum" sz="quarter" idx="12"/>
          </p:nvPr>
        </p:nvSpPr>
        <p:spPr/>
        <p:txBody>
          <a:bodyPr/>
          <a:lstStyle/>
          <a:p>
            <a:fld id="{D0ACE207-8893-440E-B420-229E26CA706E}" type="slidenum">
              <a:rPr lang="en-IN" smtClean="0"/>
              <a:t>11</a:t>
            </a:fld>
            <a:endParaRPr lang="en-IN"/>
          </a:p>
        </p:txBody>
      </p:sp>
      <p:graphicFrame>
        <p:nvGraphicFramePr>
          <p:cNvPr id="5" name="Table 4">
            <a:extLst>
              <a:ext uri="{FF2B5EF4-FFF2-40B4-BE49-F238E27FC236}">
                <a16:creationId xmlns:a16="http://schemas.microsoft.com/office/drawing/2014/main" id="{CEA18276-C9EE-99F9-1AF6-A3A63F749D63}"/>
              </a:ext>
            </a:extLst>
          </p:cNvPr>
          <p:cNvGraphicFramePr>
            <a:graphicFrameLocks noGrp="1"/>
          </p:cNvGraphicFramePr>
          <p:nvPr>
            <p:extLst>
              <p:ext uri="{D42A27DB-BD31-4B8C-83A1-F6EECF244321}">
                <p14:modId xmlns:p14="http://schemas.microsoft.com/office/powerpoint/2010/main" val="3738014223"/>
              </p:ext>
            </p:extLst>
          </p:nvPr>
        </p:nvGraphicFramePr>
        <p:xfrm>
          <a:off x="672183" y="1770800"/>
          <a:ext cx="4599728" cy="2112576"/>
        </p:xfrm>
        <a:graphic>
          <a:graphicData uri="http://schemas.openxmlformats.org/drawingml/2006/table">
            <a:tbl>
              <a:tblPr firstRow="1" firstCol="1" bandRow="1">
                <a:tableStyleId>{5C22544A-7EE6-4342-B048-85BDC9FD1C3A}</a:tableStyleId>
              </a:tblPr>
              <a:tblGrid>
                <a:gridCol w="2299239">
                  <a:extLst>
                    <a:ext uri="{9D8B030D-6E8A-4147-A177-3AD203B41FA5}">
                      <a16:colId xmlns:a16="http://schemas.microsoft.com/office/drawing/2014/main" val="3886242540"/>
                    </a:ext>
                  </a:extLst>
                </a:gridCol>
                <a:gridCol w="2300489">
                  <a:extLst>
                    <a:ext uri="{9D8B030D-6E8A-4147-A177-3AD203B41FA5}">
                      <a16:colId xmlns:a16="http://schemas.microsoft.com/office/drawing/2014/main" val="3602788921"/>
                    </a:ext>
                  </a:extLst>
                </a:gridCol>
              </a:tblGrid>
              <a:tr h="543385">
                <a:tc>
                  <a:txBody>
                    <a:bodyPr/>
                    <a:lstStyle/>
                    <a:p>
                      <a:pPr>
                        <a:lnSpc>
                          <a:spcPct val="107000"/>
                        </a:lnSpc>
                        <a:spcAft>
                          <a:spcPts val="800"/>
                        </a:spcAft>
                      </a:pPr>
                      <a:r>
                        <a:rPr lang="en-IN" sz="1100" dirty="0">
                          <a:effectLst/>
                        </a:rPr>
                        <a:t>Model</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Accuracy</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40634"/>
                  </a:ext>
                </a:extLst>
              </a:tr>
              <a:tr h="512903">
                <a:tc>
                  <a:txBody>
                    <a:bodyPr/>
                    <a:lstStyle/>
                    <a:p>
                      <a:pPr algn="just">
                        <a:lnSpc>
                          <a:spcPct val="107000"/>
                        </a:lnSpc>
                        <a:spcAft>
                          <a:spcPts val="800"/>
                        </a:spcAft>
                      </a:pPr>
                      <a:r>
                        <a:rPr lang="en-IN" sz="1100">
                          <a:effectLst/>
                        </a:rPr>
                        <a:t>EfficientNetB0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0.6524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1875026"/>
                  </a:ext>
                </a:extLst>
              </a:tr>
              <a:tr h="543385">
                <a:tc>
                  <a:txBody>
                    <a:bodyPr/>
                    <a:lstStyle/>
                    <a:p>
                      <a:pPr algn="just">
                        <a:lnSpc>
                          <a:spcPct val="107000"/>
                        </a:lnSpc>
                        <a:spcAft>
                          <a:spcPts val="800"/>
                        </a:spcAft>
                      </a:pPr>
                      <a:r>
                        <a:rPr lang="en-IN" sz="1100">
                          <a:effectLst/>
                        </a:rPr>
                        <a:t>InceptionResNetV2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0.6169</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5823950"/>
                  </a:ext>
                </a:extLst>
              </a:tr>
              <a:tr h="512903">
                <a:tc>
                  <a:txBody>
                    <a:bodyPr/>
                    <a:lstStyle/>
                    <a:p>
                      <a:pPr algn="just">
                        <a:lnSpc>
                          <a:spcPct val="107000"/>
                        </a:lnSpc>
                        <a:spcAft>
                          <a:spcPts val="800"/>
                        </a:spcAft>
                      </a:pPr>
                      <a:r>
                        <a:rPr lang="en-IN" sz="1100">
                          <a:effectLst/>
                        </a:rPr>
                        <a:t>ResNet50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0.6304</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5006989"/>
                  </a:ext>
                </a:extLst>
              </a:tr>
            </a:tbl>
          </a:graphicData>
        </a:graphic>
      </p:graphicFrame>
      <p:graphicFrame>
        <p:nvGraphicFramePr>
          <p:cNvPr id="6" name="Table 5">
            <a:extLst>
              <a:ext uri="{FF2B5EF4-FFF2-40B4-BE49-F238E27FC236}">
                <a16:creationId xmlns:a16="http://schemas.microsoft.com/office/drawing/2014/main" id="{CA1484F2-1203-3CE3-111E-489F7C633413}"/>
              </a:ext>
            </a:extLst>
          </p:cNvPr>
          <p:cNvGraphicFramePr>
            <a:graphicFrameLocks noGrp="1"/>
          </p:cNvGraphicFramePr>
          <p:nvPr>
            <p:extLst>
              <p:ext uri="{D42A27DB-BD31-4B8C-83A1-F6EECF244321}">
                <p14:modId xmlns:p14="http://schemas.microsoft.com/office/powerpoint/2010/main" val="853890823"/>
              </p:ext>
            </p:extLst>
          </p:nvPr>
        </p:nvGraphicFramePr>
        <p:xfrm>
          <a:off x="5661870" y="1690688"/>
          <a:ext cx="5965684" cy="3287713"/>
        </p:xfrm>
        <a:graphic>
          <a:graphicData uri="http://schemas.openxmlformats.org/drawingml/2006/table">
            <a:tbl>
              <a:tblPr firstRow="1" firstCol="1" bandRow="1">
                <a:tableStyleId>{5C22544A-7EE6-4342-B048-85BDC9FD1C3A}</a:tableStyleId>
              </a:tblPr>
              <a:tblGrid>
                <a:gridCol w="1266741">
                  <a:extLst>
                    <a:ext uri="{9D8B030D-6E8A-4147-A177-3AD203B41FA5}">
                      <a16:colId xmlns:a16="http://schemas.microsoft.com/office/drawing/2014/main" val="1752471286"/>
                    </a:ext>
                  </a:extLst>
                </a:gridCol>
                <a:gridCol w="1194874">
                  <a:extLst>
                    <a:ext uri="{9D8B030D-6E8A-4147-A177-3AD203B41FA5}">
                      <a16:colId xmlns:a16="http://schemas.microsoft.com/office/drawing/2014/main" val="2600240485"/>
                    </a:ext>
                  </a:extLst>
                </a:gridCol>
                <a:gridCol w="1168023">
                  <a:extLst>
                    <a:ext uri="{9D8B030D-6E8A-4147-A177-3AD203B41FA5}">
                      <a16:colId xmlns:a16="http://schemas.microsoft.com/office/drawing/2014/main" val="3068758226"/>
                    </a:ext>
                  </a:extLst>
                </a:gridCol>
                <a:gridCol w="1168023">
                  <a:extLst>
                    <a:ext uri="{9D8B030D-6E8A-4147-A177-3AD203B41FA5}">
                      <a16:colId xmlns:a16="http://schemas.microsoft.com/office/drawing/2014/main" val="999600247"/>
                    </a:ext>
                  </a:extLst>
                </a:gridCol>
                <a:gridCol w="1168023">
                  <a:extLst>
                    <a:ext uri="{9D8B030D-6E8A-4147-A177-3AD203B41FA5}">
                      <a16:colId xmlns:a16="http://schemas.microsoft.com/office/drawing/2014/main" val="4180329122"/>
                    </a:ext>
                  </a:extLst>
                </a:gridCol>
              </a:tblGrid>
              <a:tr h="283002">
                <a:tc>
                  <a:txBody>
                    <a:bodyPr/>
                    <a:lstStyle/>
                    <a:p>
                      <a:pPr>
                        <a:lnSpc>
                          <a:spcPct val="107000"/>
                        </a:lnSpc>
                        <a:spcAft>
                          <a:spcPts val="800"/>
                        </a:spcAft>
                      </a:pPr>
                      <a:r>
                        <a:rPr lang="en-IN" sz="1100">
                          <a:effectLst/>
                        </a:rPr>
                        <a:t>Class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Precision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Recall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F1-Score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Support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5247184"/>
                  </a:ext>
                </a:extLst>
              </a:tr>
              <a:tr h="267279">
                <a:tc>
                  <a:txBody>
                    <a:bodyPr/>
                    <a:lstStyle/>
                    <a:p>
                      <a:pPr>
                        <a:lnSpc>
                          <a:spcPct val="107000"/>
                        </a:lnSpc>
                        <a:spcAft>
                          <a:spcPts val="800"/>
                        </a:spcAft>
                      </a:pPr>
                      <a:r>
                        <a:rPr lang="en-IN" sz="1100">
                          <a:effectLst/>
                        </a:rPr>
                        <a:t>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0.77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0.79</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831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5537216"/>
                  </a:ext>
                </a:extLst>
              </a:tr>
              <a:tr h="283002">
                <a:tc>
                  <a:txBody>
                    <a:bodyPr/>
                    <a:lstStyle/>
                    <a:p>
                      <a:pPr>
                        <a:lnSpc>
                          <a:spcPct val="107000"/>
                        </a:lnSpc>
                        <a:spcAft>
                          <a:spcPts val="800"/>
                        </a:spcAft>
                      </a:pPr>
                      <a:r>
                        <a:rPr lang="en-IN" sz="11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0.55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0.48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0.52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1024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4985999"/>
                  </a:ext>
                </a:extLst>
              </a:tr>
              <a:tr h="235835">
                <a:tc>
                  <a:txBody>
                    <a:bodyPr/>
                    <a:lstStyle/>
                    <a:p>
                      <a:pPr>
                        <a:lnSpc>
                          <a:spcPct val="107000"/>
                        </a:lnSpc>
                        <a:spcAft>
                          <a:spcPts val="800"/>
                        </a:spcAft>
                      </a:pPr>
                      <a:r>
                        <a:rPr lang="en-IN" sz="11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0.58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0.59</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133145"/>
                  </a:ext>
                </a:extLst>
              </a:tr>
              <a:tr h="283002">
                <a:tc>
                  <a:txBody>
                    <a:bodyPr/>
                    <a:lstStyle/>
                    <a:p>
                      <a:pPr>
                        <a:lnSpc>
                          <a:spcPct val="107000"/>
                        </a:lnSpc>
                        <a:spcAft>
                          <a:spcPts val="800"/>
                        </a:spcAft>
                      </a:pPr>
                      <a:r>
                        <a:rPr lang="en-IN" sz="11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1233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1191059"/>
                  </a:ext>
                </a:extLst>
              </a:tr>
              <a:tr h="267279">
                <a:tc>
                  <a:txBody>
                    <a:bodyPr/>
                    <a:lstStyle/>
                    <a:p>
                      <a:pPr>
                        <a:lnSpc>
                          <a:spcPct val="107000"/>
                        </a:lnSpc>
                        <a:spcAft>
                          <a:spcPts val="800"/>
                        </a:spcAft>
                      </a:pPr>
                      <a:r>
                        <a:rPr lang="en-IN" sz="11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0.52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0.59</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0.55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1247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539410"/>
                  </a:ext>
                </a:extLst>
              </a:tr>
              <a:tr h="283002">
                <a:tc>
                  <a:txBody>
                    <a:bodyPr/>
                    <a:lstStyle/>
                    <a:p>
                      <a:pPr>
                        <a:lnSpc>
                          <a:spcPct val="107000"/>
                        </a:lnSpc>
                        <a:spcAft>
                          <a:spcPts val="800"/>
                        </a:spcAft>
                      </a:pPr>
                      <a:r>
                        <a:rPr lang="en-IN" sz="1100">
                          <a:effectLst/>
                        </a:rPr>
                        <a:t>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0.54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111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390939"/>
                  </a:ext>
                </a:extLst>
              </a:tr>
              <a:tr h="283002">
                <a:tc>
                  <a:txBody>
                    <a:bodyPr/>
                    <a:lstStyle/>
                    <a:p>
                      <a:pPr>
                        <a:lnSpc>
                          <a:spcPct val="107000"/>
                        </a:lnSpc>
                        <a:spcAft>
                          <a:spcPts val="800"/>
                        </a:spcAft>
                      </a:pPr>
                      <a:r>
                        <a:rPr lang="en-IN" sz="1100">
                          <a:effectLst/>
                        </a:rPr>
                        <a:t>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1774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9795061"/>
                  </a:ext>
                </a:extLst>
              </a:tr>
              <a:tr h="551155">
                <a:tc>
                  <a:txBody>
                    <a:bodyPr/>
                    <a:lstStyle/>
                    <a:p>
                      <a:pPr>
                        <a:lnSpc>
                          <a:spcPct val="107000"/>
                        </a:lnSpc>
                        <a:spcAft>
                          <a:spcPts val="800"/>
                        </a:spcAft>
                      </a:pPr>
                      <a:r>
                        <a:rPr lang="en-IN" sz="1100">
                          <a:effectLst/>
                        </a:rPr>
                        <a:t>Macro Average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7178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7503894"/>
                  </a:ext>
                </a:extLst>
              </a:tr>
              <a:tr h="551155">
                <a:tc>
                  <a:txBody>
                    <a:bodyPr/>
                    <a:lstStyle/>
                    <a:p>
                      <a:pPr>
                        <a:lnSpc>
                          <a:spcPct val="107000"/>
                        </a:lnSpc>
                        <a:spcAft>
                          <a:spcPts val="800"/>
                        </a:spcAft>
                      </a:pPr>
                      <a:r>
                        <a:rPr lang="en-IN" sz="1100">
                          <a:effectLst/>
                        </a:rPr>
                        <a:t>Weighted Average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7178</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3171077"/>
                  </a:ext>
                </a:extLst>
              </a:tr>
            </a:tbl>
          </a:graphicData>
        </a:graphic>
      </p:graphicFrame>
      <p:sp>
        <p:nvSpPr>
          <p:cNvPr id="8" name="TextBox 7">
            <a:extLst>
              <a:ext uri="{FF2B5EF4-FFF2-40B4-BE49-F238E27FC236}">
                <a16:creationId xmlns:a16="http://schemas.microsoft.com/office/drawing/2014/main" id="{18E5769C-3291-3F73-AEDD-1E549FE4DBF2}"/>
              </a:ext>
            </a:extLst>
          </p:cNvPr>
          <p:cNvSpPr txBox="1"/>
          <p:nvPr/>
        </p:nvSpPr>
        <p:spPr>
          <a:xfrm>
            <a:off x="635494" y="4033783"/>
            <a:ext cx="4727222" cy="1200329"/>
          </a:xfrm>
          <a:prstGeom prst="rect">
            <a:avLst/>
          </a:prstGeom>
          <a:noFill/>
        </p:spPr>
        <p:txBody>
          <a:bodyPr wrap="square">
            <a:spAutoFit/>
          </a:bodyPr>
          <a:lstStyle/>
          <a:p>
            <a:pPr algn="just"/>
            <a:r>
              <a:rPr lang="en-IN" sz="1800" dirty="0">
                <a:solidFill>
                  <a:srgbClr val="000000"/>
                </a:solidFill>
                <a:effectLst/>
                <a:latin typeface="Times New Roman" panose="02020603050405020304" pitchFamily="18" charset="0"/>
                <a:ea typeface="Calibri" panose="020F0502020204030204" pitchFamily="34" charset="0"/>
              </a:rPr>
              <a:t>By leveraging the unique strengths of each model, the ensemble significantly outperformed the individual models, achieving an overall accuracy of 67%</a:t>
            </a:r>
            <a:endParaRPr lang="en-IN" dirty="0"/>
          </a:p>
        </p:txBody>
      </p:sp>
    </p:spTree>
    <p:extLst>
      <p:ext uri="{BB962C8B-B14F-4D97-AF65-F5344CB8AC3E}">
        <p14:creationId xmlns:p14="http://schemas.microsoft.com/office/powerpoint/2010/main" val="330829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E75E38A-CE56-4995-A98D-830E2817E3FC}" type="datetime1">
              <a:rPr lang="en-IN" smtClean="0"/>
              <a:t>14-11-2024</a:t>
            </a:fld>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12</a:t>
            </a:fld>
            <a:endParaRPr lang="en-IN"/>
          </a:p>
        </p:txBody>
      </p:sp>
      <p:pic>
        <p:nvPicPr>
          <p:cNvPr id="4" name="Picture 3">
            <a:extLst>
              <a:ext uri="{FF2B5EF4-FFF2-40B4-BE49-F238E27FC236}">
                <a16:creationId xmlns:a16="http://schemas.microsoft.com/office/drawing/2014/main" id="{19BE3E90-0927-025C-6B3A-3C7FCD7D7F64}"/>
              </a:ext>
            </a:extLst>
          </p:cNvPr>
          <p:cNvPicPr>
            <a:picLocks noChangeAspect="1"/>
          </p:cNvPicPr>
          <p:nvPr/>
        </p:nvPicPr>
        <p:blipFill>
          <a:blip r:embed="rId2"/>
          <a:stretch>
            <a:fillRect/>
          </a:stretch>
        </p:blipFill>
        <p:spPr>
          <a:xfrm>
            <a:off x="1219201" y="1051057"/>
            <a:ext cx="4005488" cy="2214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graph with blue and orange lines&#10;&#10;Description automatically generated">
            <a:extLst>
              <a:ext uri="{FF2B5EF4-FFF2-40B4-BE49-F238E27FC236}">
                <a16:creationId xmlns:a16="http://schemas.microsoft.com/office/drawing/2014/main" id="{94747501-49D3-EC47-ADD2-8A1D75064257}"/>
              </a:ext>
            </a:extLst>
          </p:cNvPr>
          <p:cNvPicPr>
            <a:picLocks noChangeAspect="1"/>
          </p:cNvPicPr>
          <p:nvPr/>
        </p:nvPicPr>
        <p:blipFill>
          <a:blip r:embed="rId3"/>
          <a:stretch>
            <a:fillRect/>
          </a:stretch>
        </p:blipFill>
        <p:spPr>
          <a:xfrm>
            <a:off x="5773375" y="1051056"/>
            <a:ext cx="4089756" cy="2214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8A9E6EA6-256E-C762-B84C-9647D7E4E18E}"/>
              </a:ext>
            </a:extLst>
          </p:cNvPr>
          <p:cNvSpPr txBox="1"/>
          <p:nvPr/>
        </p:nvSpPr>
        <p:spPr>
          <a:xfrm>
            <a:off x="2394641" y="3347834"/>
            <a:ext cx="4380088"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EfficientNetB0</a:t>
            </a:r>
            <a:endParaRPr lang="en-IN" dirty="0"/>
          </a:p>
        </p:txBody>
      </p:sp>
      <p:sp>
        <p:nvSpPr>
          <p:cNvPr id="11" name="TextBox 10">
            <a:extLst>
              <a:ext uri="{FF2B5EF4-FFF2-40B4-BE49-F238E27FC236}">
                <a16:creationId xmlns:a16="http://schemas.microsoft.com/office/drawing/2014/main" id="{760F5C85-A6BA-B60E-ED92-7494634737D0}"/>
              </a:ext>
            </a:extLst>
          </p:cNvPr>
          <p:cNvSpPr txBox="1"/>
          <p:nvPr/>
        </p:nvSpPr>
        <p:spPr>
          <a:xfrm rot="10800000" flipV="1">
            <a:off x="5816852" y="3300369"/>
            <a:ext cx="4002802" cy="369332"/>
          </a:xfrm>
          <a:prstGeom prst="rect">
            <a:avLst/>
          </a:prstGeom>
          <a:noFill/>
        </p:spPr>
        <p:txBody>
          <a:bodyPr wrap="square">
            <a:spAutoFit/>
          </a:bodyPr>
          <a:lstStyle/>
          <a:p>
            <a:pPr algn="ctr"/>
            <a:r>
              <a:rPr lang="en-US" sz="1800" dirty="0">
                <a:effectLst/>
                <a:latin typeface="Times New Roman" panose="02020603050405020304" pitchFamily="18" charset="0"/>
                <a:ea typeface="SimSun" panose="02010600030101010101" pitchFamily="2" charset="-122"/>
              </a:rPr>
              <a:t>InceptionResNetV2</a:t>
            </a:r>
            <a:endParaRPr lang="en-IN" sz="1800" dirty="0">
              <a:effectLst/>
              <a:latin typeface="Times New Roman" panose="02020603050405020304" pitchFamily="18" charset="0"/>
              <a:ea typeface="SimSun" panose="02010600030101010101" pitchFamily="2" charset="-122"/>
            </a:endParaRPr>
          </a:p>
        </p:txBody>
      </p:sp>
      <p:pic>
        <p:nvPicPr>
          <p:cNvPr id="2" name="Picture 1" descr="A graph with a line&#10;&#10;Description automatically generated">
            <a:extLst>
              <a:ext uri="{FF2B5EF4-FFF2-40B4-BE49-F238E27FC236}">
                <a16:creationId xmlns:a16="http://schemas.microsoft.com/office/drawing/2014/main" id="{20F7AABA-B143-1ED7-67DC-13C9F84BB1AE}"/>
              </a:ext>
            </a:extLst>
          </p:cNvPr>
          <p:cNvPicPr>
            <a:picLocks noChangeAspect="1"/>
          </p:cNvPicPr>
          <p:nvPr/>
        </p:nvPicPr>
        <p:blipFill>
          <a:blip r:embed="rId4"/>
          <a:stretch>
            <a:fillRect/>
          </a:stretch>
        </p:blipFill>
        <p:spPr>
          <a:xfrm>
            <a:off x="3581400" y="3850087"/>
            <a:ext cx="4194855" cy="23258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FD9CFC34-01C1-196F-146F-25CD8BBAA553}"/>
              </a:ext>
            </a:extLst>
          </p:cNvPr>
          <p:cNvSpPr txBox="1"/>
          <p:nvPr/>
        </p:nvSpPr>
        <p:spPr>
          <a:xfrm>
            <a:off x="5136444" y="6219148"/>
            <a:ext cx="6096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Calibri" panose="020F0502020204030204" pitchFamily="34" charset="0"/>
              </a:rPr>
              <a:t>ResNet50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BC8272-3F14-2782-DAC5-9C27F9F6DA41}"/>
              </a:ext>
            </a:extLst>
          </p:cNvPr>
          <p:cNvSpPr>
            <a:spLocks noGrp="1"/>
          </p:cNvSpPr>
          <p:nvPr>
            <p:ph type="dt" sz="half" idx="10"/>
          </p:nvPr>
        </p:nvSpPr>
        <p:spPr/>
        <p:txBody>
          <a:bodyPr/>
          <a:lstStyle/>
          <a:p>
            <a:fld id="{6D332C15-5448-48DD-AFA3-DEB2D5F909B1}" type="datetime1">
              <a:rPr lang="en-IN" smtClean="0"/>
              <a:t>14-11-2024</a:t>
            </a:fld>
            <a:endParaRPr lang="en-IN"/>
          </a:p>
        </p:txBody>
      </p:sp>
      <p:sp>
        <p:nvSpPr>
          <p:cNvPr id="3" name="Slide Number Placeholder 2">
            <a:extLst>
              <a:ext uri="{FF2B5EF4-FFF2-40B4-BE49-F238E27FC236}">
                <a16:creationId xmlns:a16="http://schemas.microsoft.com/office/drawing/2014/main" id="{CED62611-90EC-08C0-4BBA-616893968E99}"/>
              </a:ext>
            </a:extLst>
          </p:cNvPr>
          <p:cNvSpPr>
            <a:spLocks noGrp="1"/>
          </p:cNvSpPr>
          <p:nvPr>
            <p:ph type="sldNum" sz="quarter" idx="12"/>
          </p:nvPr>
        </p:nvSpPr>
        <p:spPr/>
        <p:txBody>
          <a:bodyPr/>
          <a:lstStyle/>
          <a:p>
            <a:fld id="{D0ACE207-8893-440E-B420-229E26CA706E}" type="slidenum">
              <a:rPr lang="en-IN" smtClean="0"/>
              <a:t>13</a:t>
            </a:fld>
            <a:endParaRPr lang="en-IN"/>
          </a:p>
        </p:txBody>
      </p:sp>
      <p:sp>
        <p:nvSpPr>
          <p:cNvPr id="6" name="Rectangle 2">
            <a:extLst>
              <a:ext uri="{FF2B5EF4-FFF2-40B4-BE49-F238E27FC236}">
                <a16:creationId xmlns:a16="http://schemas.microsoft.com/office/drawing/2014/main" id="{8B73939C-B520-19FB-D5AF-63E8FE207D76}"/>
              </a:ext>
            </a:extLst>
          </p:cNvPr>
          <p:cNvSpPr>
            <a:spLocks noChangeArrowheads="1"/>
          </p:cNvSpPr>
          <p:nvPr/>
        </p:nvSpPr>
        <p:spPr bwMode="auto">
          <a:xfrm rot="10800000" flipV="1">
            <a:off x="1055511" y="262625"/>
            <a:ext cx="10080978"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8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Demonstrated the effectiveness of an ensemble-based approach for facial emotion recognition, combining EfficientNetB0, ResNet50, and InceptionResNetV2.</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Leveraged the unique strengths of each model to achieve an overall accuracy of 67%, outperforming individual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Utilized a Multi-Layer Perceptron (MLP) as a meta-classifier to effectively combine base model outputs, boosting performance for challenging emotion classes.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Results highlight ensemble learning's potential to improve emotion detection accuracy for real-world applications.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Proposed future exploration of advanced ensemble strategies and hybrid architectures to enhance performance and address remaining challenges.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Paves the way for more accurate and reliable emotion recognition systems applicable in human-computer interaction, healthcare, and security. </a:t>
            </a:r>
          </a:p>
        </p:txBody>
      </p:sp>
    </p:spTree>
    <p:extLst>
      <p:ext uri="{BB962C8B-B14F-4D97-AF65-F5344CB8AC3E}">
        <p14:creationId xmlns:p14="http://schemas.microsoft.com/office/powerpoint/2010/main" val="227636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426473"/>
            <a:ext cx="9144000" cy="4897022"/>
          </a:xfrm>
        </p:spPr>
        <p:txBody>
          <a:bodyPr vert="horz" lIns="91440" tIns="45720" rIns="91440" bIns="45720" rtlCol="0" anchor="t">
            <a:normAutofit/>
          </a:bodyPr>
          <a:lstStyle/>
          <a:p>
            <a:r>
              <a:rPr lang="en-US" sz="4000" b="1" dirty="0">
                <a:solidFill>
                  <a:schemeClr val="accent2"/>
                </a:solidFill>
                <a:cs typeface="Calibri" panose="020F0502020204030204"/>
              </a:rPr>
              <a:t>THANK</a:t>
            </a:r>
            <a:r>
              <a:rPr lang="en-US" sz="4000" b="1" dirty="0">
                <a:cs typeface="Calibri" panose="020F0502020204030204"/>
              </a:rPr>
              <a:t> </a:t>
            </a:r>
            <a:r>
              <a:rPr lang="en-US" sz="4000" b="1" dirty="0">
                <a:solidFill>
                  <a:schemeClr val="accent6"/>
                </a:solidFill>
                <a:cs typeface="Calibri" panose="020F0502020204030204"/>
              </a:rPr>
              <a:t>YOU</a:t>
            </a:r>
          </a:p>
        </p:txBody>
      </p:sp>
      <p:sp>
        <p:nvSpPr>
          <p:cNvPr id="4" name="Date Placeholder 3"/>
          <p:cNvSpPr>
            <a:spLocks noGrp="1"/>
          </p:cNvSpPr>
          <p:nvPr>
            <p:ph type="dt" sz="half" idx="10"/>
          </p:nvPr>
        </p:nvSpPr>
        <p:spPr/>
        <p:txBody>
          <a:bodyPr/>
          <a:lstStyle/>
          <a:p>
            <a:fld id="{B73D8286-B58D-4039-B09C-82854220B022}" type="datetime1">
              <a:rPr lang="en-IN" smtClean="0"/>
              <a:t>14-11-2024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14</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1835" y="490220"/>
            <a:ext cx="10641330" cy="5833110"/>
          </a:xfrm>
        </p:spPr>
        <p:txBody>
          <a:bodyPr vert="horz" lIns="91440" tIns="45720" rIns="91440" bIns="45720" rtlCol="0" anchor="t">
            <a:normAutofit/>
          </a:bodyPr>
          <a:lstStyle/>
          <a:p>
            <a:r>
              <a:rPr lang="en-IN" altLang="en-US" sz="3200" b="1" dirty="0">
                <a:solidFill>
                  <a:schemeClr val="tx1"/>
                </a:solidFill>
                <a:latin typeface="Times New Roman" panose="02020603050405020304" pitchFamily="18" charset="0"/>
                <a:ea typeface="Cambria" panose="02040503050406030204"/>
                <a:cs typeface="Times New Roman" panose="02020603050405020304" pitchFamily="18" charset="0"/>
              </a:rPr>
              <a:t>INDEX</a:t>
            </a:r>
          </a:p>
          <a:p>
            <a:endParaRPr lang="en-IN" altLang="en-US" sz="2800" b="1" dirty="0">
              <a:solidFill>
                <a:schemeClr val="tx1"/>
              </a:solidFill>
              <a:latin typeface="Times New Roman" panose="02020603050405020304" pitchFamily="18" charset="0"/>
              <a:ea typeface="Cambria" panose="02040503050406030204"/>
              <a:cs typeface="Times New Roman" panose="02020603050405020304" pitchFamily="18" charset="0"/>
            </a:endParaRPr>
          </a:p>
          <a:p>
            <a:endParaRPr lang="en-IN" altLang="en-US" sz="2800" b="1" dirty="0">
              <a:solidFill>
                <a:schemeClr val="tx1"/>
              </a:solidFill>
              <a:latin typeface="Times New Roman" panose="02020603050405020304" pitchFamily="18" charset="0"/>
              <a:ea typeface="Cambria" panose="02040503050406030204"/>
              <a:cs typeface="Times New Roman" panose="02020603050405020304" pitchFamily="18" charset="0"/>
            </a:endParaRPr>
          </a:p>
          <a:p>
            <a:pPr algn="l"/>
            <a:r>
              <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rPr>
              <a:t>1. INTRODUCTION</a:t>
            </a:r>
          </a:p>
          <a:p>
            <a:pPr algn="l"/>
            <a:r>
              <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rPr>
              <a:t>2. OBJECTIVES</a:t>
            </a:r>
          </a:p>
          <a:p>
            <a:pPr algn="l"/>
            <a:r>
              <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rPr>
              <a:t>3. RESEARCH METHODOLOGY</a:t>
            </a:r>
          </a:p>
          <a:p>
            <a:pPr algn="l"/>
            <a:r>
              <a:rPr lang="en-IN" altLang="en-US" sz="2000" b="1" dirty="0">
                <a:latin typeface="Times New Roman" panose="02020603050405020304" pitchFamily="18" charset="0"/>
                <a:ea typeface="Cambria" panose="02040503050406030204"/>
                <a:cs typeface="Times New Roman" panose="02020603050405020304" pitchFamily="18" charset="0"/>
                <a:sym typeface="+mn-ea"/>
              </a:rPr>
              <a:t>4. LITERATURE REVIEW</a:t>
            </a:r>
            <a:endPar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endParaRPr>
          </a:p>
          <a:p>
            <a:pPr algn="l"/>
            <a:r>
              <a:rPr lang="en-IN" altLang="en-US" sz="2000" b="1" dirty="0">
                <a:latin typeface="Times New Roman" panose="02020603050405020304" pitchFamily="18" charset="0"/>
                <a:ea typeface="Cambria" panose="02040503050406030204"/>
                <a:cs typeface="Times New Roman" panose="02020603050405020304" pitchFamily="18" charset="0"/>
              </a:rPr>
              <a:t>5. REQUIREMENTS</a:t>
            </a:r>
          </a:p>
          <a:p>
            <a:pPr algn="l"/>
            <a:r>
              <a:rPr lang="en-IN" altLang="en-US" sz="2000" b="1" dirty="0">
                <a:latin typeface="Times New Roman" panose="02020603050405020304" pitchFamily="18" charset="0"/>
                <a:ea typeface="Cambria" panose="02040503050406030204"/>
                <a:cs typeface="Times New Roman" panose="02020603050405020304" pitchFamily="18" charset="0"/>
              </a:rPr>
              <a:t>6. DESIGN CONSTRAINTS</a:t>
            </a:r>
            <a:endPar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endParaRPr>
          </a:p>
          <a:p>
            <a:pPr algn="l"/>
            <a:r>
              <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rPr>
              <a:t>7. DATA COLLECTION PLAN</a:t>
            </a:r>
          </a:p>
        </p:txBody>
      </p:sp>
      <p:sp>
        <p:nvSpPr>
          <p:cNvPr id="4" name="Date Placeholder 3"/>
          <p:cNvSpPr>
            <a:spLocks noGrp="1"/>
          </p:cNvSpPr>
          <p:nvPr>
            <p:ph type="dt" sz="half" idx="10"/>
          </p:nvPr>
        </p:nvSpPr>
        <p:spPr/>
        <p:txBody>
          <a:bodyPr/>
          <a:lstStyle/>
          <a:p>
            <a:fld id="{B73D8286-B58D-4039-B09C-82854220B022}" type="datetime1">
              <a:rPr lang="en-IN" smtClean="0"/>
              <a:t>14-11-2024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721"/>
            <a:ext cx="9144000" cy="1385146"/>
          </a:xfrm>
        </p:spPr>
        <p:txBody>
          <a:bodyPr/>
          <a:lstStyle/>
          <a:p>
            <a:r>
              <a:rPr lang="en-IN" altLang="en-US" sz="4000" b="1"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838200" y="1156970"/>
            <a:ext cx="10516235" cy="5166360"/>
          </a:xfrm>
        </p:spPr>
        <p:txBody>
          <a:bodyPr>
            <a:normAutofit/>
          </a:bodyPr>
          <a:lstStyle/>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Facial emotion recognition (FER) plays a critical role in applications such as mental health assessment, human-computer interaction, and security systems. Traditional approaches to emotion recognition, which relied on manually crafted features and simple classification methods, often fall short in handling the complexities of real-world facial expressions. However, recent advancements in deep learning, particularly with Convolutional Neural Networks (CNNs), have brought significant improvements to the field, allowing for more accurate and robust emotion detection. In this study, we introduce </a:t>
            </a:r>
            <a:r>
              <a:rPr lang="en-US" sz="2000" dirty="0" err="1">
                <a:latin typeface="Times New Roman" panose="02020603050405020304" pitchFamily="18" charset="0"/>
                <a:cs typeface="Times New Roman" panose="02020603050405020304" pitchFamily="18" charset="0"/>
              </a:rPr>
              <a:t>TriceptionNet</a:t>
            </a:r>
            <a:r>
              <a:rPr lang="en-US" sz="2000" dirty="0">
                <a:latin typeface="Times New Roman" panose="02020603050405020304" pitchFamily="18" charset="0"/>
                <a:cs typeface="Times New Roman" panose="02020603050405020304" pitchFamily="18" charset="0"/>
              </a:rPr>
              <a:t>, an ensemble model that combines the strengths of EfficientNetB0, InceptionResNetV2, and ResNet50 to enhance accuracy and reliability in FER. Trained on the FER2013 dataset, which includes over 30,000 images spanning seven emotions, </a:t>
            </a:r>
            <a:r>
              <a:rPr lang="en-US" sz="2000" dirty="0" err="1">
                <a:latin typeface="Times New Roman" panose="02020603050405020304" pitchFamily="18" charset="0"/>
                <a:cs typeface="Times New Roman" panose="02020603050405020304" pitchFamily="18" charset="0"/>
              </a:rPr>
              <a:t>TriceptionNet</a:t>
            </a:r>
            <a:r>
              <a:rPr lang="en-US" sz="2000" dirty="0">
                <a:latin typeface="Times New Roman" panose="02020603050405020304" pitchFamily="18" charset="0"/>
                <a:cs typeface="Times New Roman" panose="02020603050405020304" pitchFamily="18" charset="0"/>
              </a:rPr>
              <a:t> demonstrates the potential of ensemble learning to leverage multiple models for improved performance in emotion recognition tasks. This approach underscores the importance of ensemble techniques in achieving high accuracy for complex classification challenges like facial emotion recognition.</a:t>
            </a:r>
          </a:p>
        </p:txBody>
      </p:sp>
      <p:sp>
        <p:nvSpPr>
          <p:cNvPr id="4" name="Date Placeholder 3"/>
          <p:cNvSpPr>
            <a:spLocks noGrp="1"/>
          </p:cNvSpPr>
          <p:nvPr>
            <p:ph type="dt" sz="half" idx="10"/>
          </p:nvPr>
        </p:nvSpPr>
        <p:spPr/>
        <p:txBody>
          <a:bodyPr/>
          <a:lstStyle/>
          <a:p>
            <a:fld id="{B73D8286-B58D-4039-B09C-82854220B022}" type="datetime1">
              <a:rPr lang="en-IN" smtClean="0"/>
              <a:t>14-11-2024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545" y="128270"/>
            <a:ext cx="9355455" cy="992505"/>
          </a:xfrm>
        </p:spPr>
        <p:txBody>
          <a:bodyPr/>
          <a:lstStyle/>
          <a:p>
            <a:r>
              <a:rPr lang="en-IN" altLang="en-US" sz="4000" b="1" dirty="0">
                <a:latin typeface="Times New Roman" panose="02020603050405020304" pitchFamily="18" charset="0"/>
                <a:cs typeface="Times New Roman" panose="02020603050405020304" pitchFamily="18" charset="0"/>
              </a:rPr>
              <a:t>OBJECTIVES</a:t>
            </a:r>
          </a:p>
        </p:txBody>
      </p:sp>
      <p:sp>
        <p:nvSpPr>
          <p:cNvPr id="3" name="Subtitle 2"/>
          <p:cNvSpPr>
            <a:spLocks noGrp="1"/>
          </p:cNvSpPr>
          <p:nvPr>
            <p:ph type="subTitle" idx="1"/>
          </p:nvPr>
        </p:nvSpPr>
        <p:spPr>
          <a:xfrm>
            <a:off x="838200" y="1120775"/>
            <a:ext cx="10515600" cy="5235575"/>
          </a:xfrm>
        </p:spPr>
        <p:txBody>
          <a:bodyPr vert="horz" lIns="91440" tIns="45720" rIns="91440" bIns="45720" rtlCol="0" anchor="t">
            <a:normAutofit fontScale="92500" lnSpcReduction="20000"/>
          </a:bodyPr>
          <a:lstStyle/>
          <a:p>
            <a:pPr algn="l"/>
            <a:r>
              <a:rPr lang="en-US" altLang="en-US" sz="2000" b="1" dirty="0">
                <a:latin typeface="Times New Roman" panose="02020603050405020304" pitchFamily="18" charset="0"/>
                <a:cs typeface="Times New Roman" panose="02020603050405020304" pitchFamily="18" charset="0"/>
              </a:rPr>
              <a:t>Introduce </a:t>
            </a:r>
            <a:r>
              <a:rPr lang="en-US" altLang="en-US" sz="2000" b="1" dirty="0" err="1">
                <a:latin typeface="Times New Roman" panose="02020603050405020304" pitchFamily="18" charset="0"/>
                <a:cs typeface="Times New Roman" panose="02020603050405020304" pitchFamily="18" charset="0"/>
              </a:rPr>
              <a:t>TriceptionNet</a:t>
            </a:r>
            <a:endParaRPr lang="en-US" altLang="en-US" sz="20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Present a novel ensemble model combining EfficientNetB0, InceptionResNetV2, and ResNet50 for Facial Emotion Recognition (FER).</a:t>
            </a:r>
          </a:p>
          <a:p>
            <a:pPr algn="l"/>
            <a:r>
              <a:rPr lang="en-US" altLang="en-US" sz="2000" b="1" dirty="0">
                <a:latin typeface="Times New Roman" panose="02020603050405020304" pitchFamily="18" charset="0"/>
                <a:cs typeface="Times New Roman" panose="02020603050405020304" pitchFamily="18" charset="0"/>
              </a:rPr>
              <a:t>Implementation of Ensemble Learning</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Demonstrate how combining multiple CNN models can improve accuracy and robustness in emotion recognition tasks.</a:t>
            </a:r>
          </a:p>
          <a:p>
            <a:pPr algn="l"/>
            <a:r>
              <a:rPr lang="en-US" altLang="en-US" sz="2000" b="1" dirty="0">
                <a:latin typeface="Times New Roman" panose="02020603050405020304" pitchFamily="18" charset="0"/>
                <a:cs typeface="Times New Roman" panose="02020603050405020304" pitchFamily="18" charset="0"/>
              </a:rPr>
              <a:t>Describe Model Architecture and Methodology</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Outline the training process and structure of </a:t>
            </a:r>
            <a:r>
              <a:rPr lang="en-US" altLang="en-US" sz="2000" dirty="0" err="1">
                <a:latin typeface="Times New Roman" panose="02020603050405020304" pitchFamily="18" charset="0"/>
                <a:cs typeface="Times New Roman" panose="02020603050405020304" pitchFamily="18" charset="0"/>
              </a:rPr>
              <a:t>TriceptionNet</a:t>
            </a:r>
            <a:r>
              <a:rPr lang="en-US" altLang="en-US" sz="2000" dirty="0">
                <a:latin typeface="Times New Roman" panose="02020603050405020304" pitchFamily="18" charset="0"/>
                <a:cs typeface="Times New Roman" panose="02020603050405020304" pitchFamily="18" charset="0"/>
              </a:rPr>
              <a:t>, highlighting the use of a Multi-Layer Perceptron (MLP) as a meta-classifier.</a:t>
            </a:r>
          </a:p>
          <a:p>
            <a:pPr algn="l"/>
            <a:r>
              <a:rPr lang="en-US" altLang="en-US" sz="2000" b="1" dirty="0">
                <a:latin typeface="Times New Roman" panose="02020603050405020304" pitchFamily="18" charset="0"/>
                <a:cs typeface="Times New Roman" panose="02020603050405020304" pitchFamily="18" charset="0"/>
              </a:rPr>
              <a:t>Evaluate Model Performance</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Share experimental results on the FER2013 dataset, including accuracy, precision, recall, and F1-score of the ensemble model.</a:t>
            </a:r>
          </a:p>
          <a:p>
            <a:pPr algn="l"/>
            <a:r>
              <a:rPr lang="en-US" altLang="en-US" sz="2000" b="1" dirty="0">
                <a:latin typeface="Times New Roman" panose="02020603050405020304" pitchFamily="18" charset="0"/>
                <a:cs typeface="Times New Roman" panose="02020603050405020304" pitchFamily="18" charset="0"/>
              </a:rPr>
              <a:t>Highlight the Significance of Results</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Discuss how </a:t>
            </a:r>
            <a:r>
              <a:rPr lang="en-US" altLang="en-US" sz="2000" dirty="0" err="1">
                <a:latin typeface="Times New Roman" panose="02020603050405020304" pitchFamily="18" charset="0"/>
                <a:cs typeface="Times New Roman" panose="02020603050405020304" pitchFamily="18" charset="0"/>
              </a:rPr>
              <a:t>TriceptionNet’s</a:t>
            </a:r>
            <a:r>
              <a:rPr lang="en-US" altLang="en-US" sz="2000" dirty="0">
                <a:latin typeface="Times New Roman" panose="02020603050405020304" pitchFamily="18" charset="0"/>
                <a:cs typeface="Times New Roman" panose="02020603050405020304" pitchFamily="18" charset="0"/>
              </a:rPr>
              <a:t> improved performance can benefit applications in mental health, human-computer interaction, and security.</a:t>
            </a:r>
          </a:p>
          <a:p>
            <a:pPr algn="l"/>
            <a:r>
              <a:rPr lang="en-US" altLang="en-US" sz="2000" b="1" dirty="0">
                <a:latin typeface="Times New Roman" panose="02020603050405020304" pitchFamily="18" charset="0"/>
                <a:cs typeface="Times New Roman" panose="02020603050405020304" pitchFamily="18" charset="0"/>
              </a:rPr>
              <a:t>Provide Insights for Future Research</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Suggest potential directions for further exploration, such as experimenting with additional ensemble strategies and hybrid architectures.</a:t>
            </a:r>
          </a:p>
        </p:txBody>
      </p:sp>
      <p:sp>
        <p:nvSpPr>
          <p:cNvPr id="4" name="Date Placeholder 3"/>
          <p:cNvSpPr>
            <a:spLocks noGrp="1"/>
          </p:cNvSpPr>
          <p:nvPr>
            <p:ph type="dt" sz="half" idx="10"/>
          </p:nvPr>
        </p:nvSpPr>
        <p:spPr/>
        <p:txBody>
          <a:bodyPr/>
          <a:lstStyle/>
          <a:p>
            <a:fld id="{B73D8286-B58D-4039-B09C-82854220B022}" type="datetime1">
              <a:rPr lang="en-IN" smtClean="0"/>
              <a:t>14-11-2024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2720"/>
            <a:ext cx="12192000" cy="948690"/>
          </a:xfrm>
        </p:spPr>
        <p:txBody>
          <a:bodyPr/>
          <a:lstStyle/>
          <a:p>
            <a:r>
              <a:rPr lang="en-IN" altLang="en-US" sz="4000" b="1" dirty="0">
                <a:latin typeface="Times New Roman" panose="02020603050405020304" pitchFamily="18" charset="0"/>
                <a:cs typeface="Times New Roman" panose="02020603050405020304" pitchFamily="18" charset="0"/>
              </a:rPr>
              <a:t>RESEARCH METHODOLOGY</a:t>
            </a:r>
          </a:p>
        </p:txBody>
      </p:sp>
      <p:sp>
        <p:nvSpPr>
          <p:cNvPr id="3" name="Subtitle 2"/>
          <p:cNvSpPr>
            <a:spLocks noGrp="1"/>
          </p:cNvSpPr>
          <p:nvPr>
            <p:ph type="subTitle" idx="1"/>
          </p:nvPr>
        </p:nvSpPr>
        <p:spPr>
          <a:xfrm>
            <a:off x="838200" y="1393190"/>
            <a:ext cx="10515600" cy="4930140"/>
          </a:xfrm>
        </p:spPr>
        <p:txBody>
          <a:bodyPr vert="horz" lIns="91440" tIns="45720" rIns="91440" bIns="45720" rtlCol="0" anchor="t">
            <a:noAutofit/>
          </a:bodyPr>
          <a:lstStyle/>
          <a:p>
            <a:pPr algn="l"/>
            <a:r>
              <a:rPr lang="en-US" sz="2000" b="1" dirty="0">
                <a:latin typeface="Times New Roman" panose="02020603050405020304" pitchFamily="18" charset="0"/>
                <a:cs typeface="Times New Roman" panose="02020603050405020304" pitchFamily="18" charset="0"/>
              </a:rPr>
              <a:t>Dataset and Preprocessing</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FER2013 dataset (~35,000 images across 7 emotions), resized to 100x100, normalized, and label-encoded.</a:t>
            </a:r>
          </a:p>
          <a:p>
            <a:pPr algn="l"/>
            <a:r>
              <a:rPr lang="en-US" sz="2000" b="1" dirty="0">
                <a:latin typeface="Times New Roman" panose="02020603050405020304" pitchFamily="18" charset="0"/>
                <a:cs typeface="Times New Roman" panose="02020603050405020304" pitchFamily="18" charset="0"/>
              </a:rPr>
              <a:t>Model Architecture</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 Models: EfficientNetB0, InceptionResNetV2, ResNet50, with custom Global Average Pooling and dense layers.</a:t>
            </a:r>
          </a:p>
          <a:p>
            <a:pPr algn="l"/>
            <a:r>
              <a:rPr lang="en-US" sz="2000" b="1" dirty="0">
                <a:latin typeface="Times New Roman" panose="02020603050405020304" pitchFamily="18" charset="0"/>
                <a:cs typeface="Times New Roman" panose="02020603050405020304" pitchFamily="18" charset="0"/>
              </a:rPr>
              <a:t>Ensemble Design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Meta-Classifier: Multi-Layer Perceptron (MLP) combines outputs from all three CNNs.</a:t>
            </a:r>
          </a:p>
          <a:p>
            <a:pPr algn="l"/>
            <a:r>
              <a:rPr lang="en-US" sz="2000" b="1" dirty="0">
                <a:latin typeface="Times New Roman" panose="02020603050405020304" pitchFamily="18" charset="0"/>
                <a:cs typeface="Times New Roman" panose="02020603050405020304" pitchFamily="18" charset="0"/>
              </a:rPr>
              <a:t>Training</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Trained each model for 50 epochs with SGD and adaptive learning rate.</a:t>
            </a:r>
          </a:p>
          <a:p>
            <a:pPr algn="l"/>
            <a:r>
              <a:rPr lang="en-US" sz="2000" b="1" dirty="0">
                <a:latin typeface="Times New Roman" panose="02020603050405020304" pitchFamily="18" charset="0"/>
                <a:cs typeface="Times New Roman" panose="02020603050405020304" pitchFamily="18" charset="0"/>
              </a:rPr>
              <a:t>Evaluation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Measured accuracy, precision, recall, and F1-score on test data.</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73D8286-B58D-4039-B09C-82854220B022}" type="datetime1">
              <a:rPr lang="en-IN" smtClean="0"/>
              <a:t>14-11-2024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half" idx="1"/>
          </p:nvPr>
        </p:nvSpPr>
        <p:spPr>
          <a:xfrm>
            <a:off x="838200" y="1219200"/>
            <a:ext cx="10516235" cy="5137150"/>
          </a:xfrm>
        </p:spPr>
        <p:txBody>
          <a:bodyPr>
            <a:normAutofit fontScale="92500" lnSpcReduction="20000"/>
          </a:bodyPr>
          <a:lstStyle/>
          <a:p>
            <a:pPr marL="0" lvl="0" indent="0">
              <a:buNone/>
            </a:pPr>
            <a:r>
              <a:rPr lang="en-US" altLang="en-US" sz="2000" b="1" dirty="0">
                <a:latin typeface="Times New Roman" panose="02020603050405020304" pitchFamily="18" charset="0"/>
                <a:cs typeface="Times New Roman" panose="02020603050405020304" pitchFamily="18" charset="0"/>
              </a:rPr>
              <a:t>Traditional FER Methods</a:t>
            </a:r>
          </a:p>
          <a:p>
            <a:r>
              <a:rPr lang="en-US" altLang="en-US" sz="2000" dirty="0">
                <a:latin typeface="Times New Roman" panose="02020603050405020304" pitchFamily="18" charset="0"/>
                <a:cs typeface="Times New Roman" panose="02020603050405020304" pitchFamily="18" charset="0"/>
              </a:rPr>
              <a:t>Early methods relied on manual feature extraction and simple classifiers, but struggled with real-world accuracy.</a:t>
            </a:r>
          </a:p>
          <a:p>
            <a:pPr marL="0" lvl="0" indent="0">
              <a:buNone/>
            </a:pPr>
            <a:r>
              <a:rPr lang="en-US" altLang="en-US" sz="2000" b="1" dirty="0">
                <a:latin typeface="Times New Roman" panose="02020603050405020304" pitchFamily="18" charset="0"/>
                <a:cs typeface="Times New Roman" panose="02020603050405020304" pitchFamily="18" charset="0"/>
              </a:rPr>
              <a:t>Deep Learning Advancements</a:t>
            </a:r>
          </a:p>
          <a:p>
            <a:r>
              <a:rPr lang="en-US" altLang="en-US" sz="2000" dirty="0" err="1">
                <a:latin typeface="Times New Roman" panose="02020603050405020304" pitchFamily="18" charset="0"/>
                <a:cs typeface="Times New Roman" panose="02020603050405020304" pitchFamily="18" charset="0"/>
              </a:rPr>
              <a:t>Kahou</a:t>
            </a:r>
            <a:r>
              <a:rPr lang="en-US" altLang="en-US" sz="2000" dirty="0">
                <a:latin typeface="Times New Roman" panose="02020603050405020304" pitchFamily="18" charset="0"/>
                <a:cs typeface="Times New Roman" panose="02020603050405020304" pitchFamily="18" charset="0"/>
              </a:rPr>
              <a:t> et al. (2017): Demonstrated the effectiveness of CNNs for FER on the FER2013 dataset, setting a foundation for deep learning in emotion recognition.</a:t>
            </a:r>
          </a:p>
          <a:p>
            <a:pPr marL="0" lvl="0" indent="0">
              <a:buNone/>
            </a:pPr>
            <a:r>
              <a:rPr lang="en-US" altLang="en-US" sz="2000" b="1" dirty="0">
                <a:latin typeface="Times New Roman" panose="02020603050405020304" pitchFamily="18" charset="0"/>
                <a:cs typeface="Times New Roman" panose="02020603050405020304" pitchFamily="18" charset="0"/>
              </a:rPr>
              <a:t>Ensemble and Hybrid Models</a:t>
            </a:r>
          </a:p>
          <a:p>
            <a:r>
              <a:rPr lang="en-US" altLang="en-US" sz="2000" dirty="0">
                <a:latin typeface="Times New Roman" panose="02020603050405020304" pitchFamily="18" charset="0"/>
                <a:cs typeface="Times New Roman" panose="02020603050405020304" pitchFamily="18" charset="0"/>
              </a:rPr>
              <a:t>Zhang et al. (2018): Improved FER accuracy by </a:t>
            </a:r>
            <a:r>
              <a:rPr lang="en-US" altLang="en-US" sz="2000" dirty="0" err="1">
                <a:latin typeface="Times New Roman" panose="02020603050405020304" pitchFamily="18" charset="0"/>
                <a:cs typeface="Times New Roman" panose="02020603050405020304" pitchFamily="18" charset="0"/>
              </a:rPr>
              <a:t>ensembling</a:t>
            </a:r>
            <a:r>
              <a:rPr lang="en-US" altLang="en-US" sz="2000" dirty="0">
                <a:latin typeface="Times New Roman" panose="02020603050405020304" pitchFamily="18" charset="0"/>
                <a:cs typeface="Times New Roman" panose="02020603050405020304" pitchFamily="18" charset="0"/>
              </a:rPr>
              <a:t> multiple CNN models.</a:t>
            </a:r>
          </a:p>
          <a:p>
            <a:r>
              <a:rPr lang="en-US" altLang="en-US" sz="2000" dirty="0">
                <a:latin typeface="Times New Roman" panose="02020603050405020304" pitchFamily="18" charset="0"/>
                <a:cs typeface="Times New Roman" panose="02020603050405020304" pitchFamily="18" charset="0"/>
              </a:rPr>
              <a:t>Gao et al. (2020): Combined CNNs with RNNs for video-based FER, capturing temporal dynamics of emotions.</a:t>
            </a:r>
          </a:p>
          <a:p>
            <a:pPr marL="0" lvl="0" indent="0">
              <a:buNone/>
            </a:pPr>
            <a:r>
              <a:rPr lang="en-US" altLang="en-US" sz="2000" b="1" dirty="0">
                <a:latin typeface="Times New Roman" panose="02020603050405020304" pitchFamily="18" charset="0"/>
                <a:cs typeface="Times New Roman" panose="02020603050405020304" pitchFamily="18" charset="0"/>
              </a:rPr>
              <a:t>Attention Mechanisms and Transfer Learning</a:t>
            </a:r>
          </a:p>
          <a:p>
            <a:r>
              <a:rPr lang="en-US" altLang="en-US" sz="2000" dirty="0">
                <a:latin typeface="Times New Roman" panose="02020603050405020304" pitchFamily="18" charset="0"/>
                <a:cs typeface="Times New Roman" panose="02020603050405020304" pitchFamily="18" charset="0"/>
              </a:rPr>
              <a:t>Li et al. (2019): Used attention mechanisms to focus on facial features, enhancing FER accuracy.</a:t>
            </a:r>
          </a:p>
          <a:p>
            <a:r>
              <a:rPr lang="en-US" altLang="en-US" sz="2000" dirty="0" err="1">
                <a:latin typeface="Times New Roman" panose="02020603050405020304" pitchFamily="18" charset="0"/>
                <a:cs typeface="Times New Roman" panose="02020603050405020304" pitchFamily="18" charset="0"/>
              </a:rPr>
              <a:t>Mollahosseini</a:t>
            </a:r>
            <a:r>
              <a:rPr lang="en-US" altLang="en-US" sz="2000" dirty="0">
                <a:latin typeface="Times New Roman" panose="02020603050405020304" pitchFamily="18" charset="0"/>
                <a:cs typeface="Times New Roman" panose="02020603050405020304" pitchFamily="18" charset="0"/>
              </a:rPr>
              <a:t> et al. (2017): Showed the benefits of transfer learning with pre-trained models like VGG-16 and ResNet50 for FER.</a:t>
            </a:r>
          </a:p>
          <a:p>
            <a:pPr marL="0" lvl="0" indent="0">
              <a:buNone/>
            </a:pPr>
            <a:r>
              <a:rPr lang="en-US" altLang="en-US" sz="2000" b="1" dirty="0">
                <a:latin typeface="Times New Roman" panose="02020603050405020304" pitchFamily="18" charset="0"/>
                <a:cs typeface="Times New Roman" panose="02020603050405020304" pitchFamily="18" charset="0"/>
              </a:rPr>
              <a:t>Ensemble Learning for Enhanced Performance</a:t>
            </a:r>
          </a:p>
          <a:p>
            <a:r>
              <a:rPr lang="en-US" altLang="en-US" sz="2000" dirty="0">
                <a:latin typeface="Times New Roman" panose="02020603050405020304" pitchFamily="18" charset="0"/>
                <a:cs typeface="Times New Roman" panose="02020603050405020304" pitchFamily="18" charset="0"/>
              </a:rPr>
              <a:t>Kim et al. (2022): Demonstrated improved results by </a:t>
            </a:r>
            <a:r>
              <a:rPr lang="en-US" altLang="en-US" sz="2000" dirty="0" err="1">
                <a:latin typeface="Times New Roman" panose="02020603050405020304" pitchFamily="18" charset="0"/>
                <a:cs typeface="Times New Roman" panose="02020603050405020304" pitchFamily="18" charset="0"/>
              </a:rPr>
              <a:t>ensembling</a:t>
            </a:r>
            <a:r>
              <a:rPr lang="en-US" altLang="en-US" sz="2000" dirty="0">
                <a:latin typeface="Times New Roman" panose="02020603050405020304" pitchFamily="18" charset="0"/>
                <a:cs typeface="Times New Roman" panose="02020603050405020304" pitchFamily="18" charset="0"/>
              </a:rPr>
              <a:t> diverse CNN architectures, a strategy also used in this study for robust emotion recognition.</a:t>
            </a:r>
            <a:endParaRPr lang="en-IN" alt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A63677-6087-4EFA-AD49-19B5B3B2F9B8}" type="datetime1">
              <a:rPr lang="en-IN" smtClean="0"/>
              <a:t>14-11-2024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6</a:t>
            </a:fld>
            <a:endParaRPr lang="en-IN"/>
          </a:p>
        </p:txBody>
      </p:sp>
      <p:sp>
        <p:nvSpPr>
          <p:cNvPr id="2" name="Title 1"/>
          <p:cNvSpPr>
            <a:spLocks noGrp="1"/>
          </p:cNvSpPr>
          <p:nvPr/>
        </p:nvSpPr>
        <p:spPr>
          <a:xfrm>
            <a:off x="1312545" y="128270"/>
            <a:ext cx="9355455" cy="9925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altLang="en-US" sz="4000" b="1" dirty="0">
                <a:latin typeface="Times New Roman" panose="02020603050405020304" pitchFamily="18" charset="0"/>
                <a:cs typeface="Times New Roman" panose="02020603050405020304" pitchFamily="18" charset="0"/>
              </a:rPr>
              <a:t>LITERATURE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E75E38A-CE56-4995-A98D-830E2817E3FC}" type="datetime1">
              <a:rPr lang="en-IN" smtClean="0"/>
              <a:t>14-11-2024</a:t>
            </a:fld>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7</a:t>
            </a:fld>
            <a:endParaRPr lang="en-IN" dirty="0"/>
          </a:p>
        </p:txBody>
      </p:sp>
      <p:pic>
        <p:nvPicPr>
          <p:cNvPr id="7" name="Picture 6">
            <a:extLst>
              <a:ext uri="{FF2B5EF4-FFF2-40B4-BE49-F238E27FC236}">
                <a16:creationId xmlns:a16="http://schemas.microsoft.com/office/drawing/2014/main" id="{9E9FD928-8112-8602-8CC2-BF17E947CA1F}"/>
              </a:ext>
            </a:extLst>
          </p:cNvPr>
          <p:cNvPicPr>
            <a:picLocks noChangeAspect="1"/>
          </p:cNvPicPr>
          <p:nvPr/>
        </p:nvPicPr>
        <p:blipFill>
          <a:blip r:embed="rId3"/>
          <a:stretch>
            <a:fillRect/>
          </a:stretch>
        </p:blipFill>
        <p:spPr>
          <a:xfrm>
            <a:off x="1233311" y="1130175"/>
            <a:ext cx="8748889" cy="3971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3DB0F2ED-82C3-FA52-C69C-A07CD4362E8C}"/>
              </a:ext>
            </a:extLst>
          </p:cNvPr>
          <p:cNvSpPr txBox="1"/>
          <p:nvPr/>
        </p:nvSpPr>
        <p:spPr>
          <a:xfrm rot="10800000" flipV="1">
            <a:off x="2678288" y="5285139"/>
            <a:ext cx="5858934" cy="783291"/>
          </a:xfrm>
          <a:prstGeom prst="rect">
            <a:avLst/>
          </a:prstGeom>
          <a:noFill/>
        </p:spPr>
        <p:txBody>
          <a:bodyPr wrap="square">
            <a:spAutoFit/>
          </a:bodyPr>
          <a:lstStyle/>
          <a:p>
            <a:pPr marL="411480" indent="182880" algn="ctr">
              <a:lnSpc>
                <a:spcPct val="95000"/>
              </a:lnSpc>
              <a:spcAft>
                <a:spcPts val="600"/>
              </a:spcAft>
              <a:tabLst>
                <a:tab pos="182880" algn="l"/>
              </a:tabLst>
            </a:pPr>
            <a:r>
              <a:rPr lang="x-none" sz="2400" spc="-5" dirty="0">
                <a:effectLst/>
                <a:latin typeface="Times New Roman" panose="02020603050405020304" pitchFamily="18" charset="0"/>
                <a:ea typeface="SimSun" panose="02010600030101010101" pitchFamily="2" charset="-122"/>
              </a:rPr>
              <a:t> Proposed System Architecture</a:t>
            </a:r>
            <a:endParaRPr lang="en-IN" sz="2400" spc="-5" dirty="0">
              <a:effectLst/>
              <a:latin typeface="Times New Roman" panose="02020603050405020304" pitchFamily="18" charset="0"/>
              <a:ea typeface="SimSun" panose="02010600030101010101" pitchFamily="2" charset="-122"/>
            </a:endParaRPr>
          </a:p>
          <a:p>
            <a:pPr marL="411480" indent="182880" algn="ctr">
              <a:lnSpc>
                <a:spcPct val="95000"/>
              </a:lnSpc>
              <a:spcAft>
                <a:spcPts val="600"/>
              </a:spcAft>
              <a:tabLst>
                <a:tab pos="182880" algn="l"/>
              </a:tabLst>
            </a:pPr>
            <a:endParaRPr lang="en-IN" sz="1800" spc="-5"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46D0C-75B1-3027-C15A-1E34436127E3}"/>
              </a:ext>
            </a:extLst>
          </p:cNvPr>
          <p:cNvSpPr>
            <a:spLocks noGrp="1"/>
          </p:cNvSpPr>
          <p:nvPr>
            <p:ph type="dt" sz="half" idx="10"/>
          </p:nvPr>
        </p:nvSpPr>
        <p:spPr/>
        <p:txBody>
          <a:bodyPr/>
          <a:lstStyle/>
          <a:p>
            <a:fld id="{52A3D6E7-E50D-4E71-AD09-F079E7778F88}" type="datetime1">
              <a:rPr lang="en-IN" smtClean="0"/>
              <a:t>14-11-2024</a:t>
            </a:fld>
            <a:endParaRPr lang="en-IN"/>
          </a:p>
        </p:txBody>
      </p:sp>
      <p:sp>
        <p:nvSpPr>
          <p:cNvPr id="3" name="Slide Number Placeholder 2">
            <a:extLst>
              <a:ext uri="{FF2B5EF4-FFF2-40B4-BE49-F238E27FC236}">
                <a16:creationId xmlns:a16="http://schemas.microsoft.com/office/drawing/2014/main" id="{E04DBE59-006E-9DBB-2B53-38671DDA4C0F}"/>
              </a:ext>
            </a:extLst>
          </p:cNvPr>
          <p:cNvSpPr>
            <a:spLocks noGrp="1"/>
          </p:cNvSpPr>
          <p:nvPr>
            <p:ph type="sldNum" sz="quarter" idx="12"/>
          </p:nvPr>
        </p:nvSpPr>
        <p:spPr/>
        <p:txBody>
          <a:bodyPr/>
          <a:lstStyle/>
          <a:p>
            <a:fld id="{D0ACE207-8893-440E-B420-229E26CA706E}" type="slidenum">
              <a:rPr lang="en-IN" smtClean="0"/>
              <a:t>8</a:t>
            </a:fld>
            <a:endParaRPr lang="en-IN"/>
          </a:p>
        </p:txBody>
      </p:sp>
      <p:pic>
        <p:nvPicPr>
          <p:cNvPr id="4" name="Picture 3">
            <a:extLst>
              <a:ext uri="{FF2B5EF4-FFF2-40B4-BE49-F238E27FC236}">
                <a16:creationId xmlns:a16="http://schemas.microsoft.com/office/drawing/2014/main" id="{F29ABB13-FD3F-8D5F-FFA4-30FB692E3A48}"/>
              </a:ext>
            </a:extLst>
          </p:cNvPr>
          <p:cNvPicPr>
            <a:picLocks noChangeAspect="1"/>
          </p:cNvPicPr>
          <p:nvPr/>
        </p:nvPicPr>
        <p:blipFill>
          <a:blip r:embed="rId2"/>
          <a:stretch>
            <a:fillRect/>
          </a:stretch>
        </p:blipFill>
        <p:spPr>
          <a:xfrm>
            <a:off x="1549100" y="1872614"/>
            <a:ext cx="9093800" cy="2794474"/>
          </a:xfrm>
          <a:prstGeom prst="rect">
            <a:avLst/>
          </a:prstGeom>
        </p:spPr>
      </p:pic>
      <p:sp>
        <p:nvSpPr>
          <p:cNvPr id="5" name="TextBox 4">
            <a:extLst>
              <a:ext uri="{FF2B5EF4-FFF2-40B4-BE49-F238E27FC236}">
                <a16:creationId xmlns:a16="http://schemas.microsoft.com/office/drawing/2014/main" id="{8E10F968-D4B1-EAA7-3268-94347D2EDA3C}"/>
              </a:ext>
            </a:extLst>
          </p:cNvPr>
          <p:cNvSpPr txBox="1"/>
          <p:nvPr/>
        </p:nvSpPr>
        <p:spPr>
          <a:xfrm>
            <a:off x="3962401" y="4667088"/>
            <a:ext cx="10995341"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 Sample Images From Fer 2013 Dataset</a:t>
            </a:r>
            <a:endParaRPr lang="en-IN" dirty="0"/>
          </a:p>
        </p:txBody>
      </p:sp>
    </p:spTree>
    <p:extLst>
      <p:ext uri="{BB962C8B-B14F-4D97-AF65-F5344CB8AC3E}">
        <p14:creationId xmlns:p14="http://schemas.microsoft.com/office/powerpoint/2010/main" val="72366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32C15-5448-48DD-AFA3-DEB2D5F909B1}" type="datetime1">
              <a:rPr lang="en-IN" smtClean="0"/>
              <a:t>14-11-2024</a:t>
            </a:fld>
            <a:endParaRPr lang="en-IN" dirty="0"/>
          </a:p>
        </p:txBody>
      </p:sp>
      <p:sp>
        <p:nvSpPr>
          <p:cNvPr id="3" name="Slide Number Placeholder 2"/>
          <p:cNvSpPr>
            <a:spLocks noGrp="1"/>
          </p:cNvSpPr>
          <p:nvPr>
            <p:ph type="sldNum" sz="quarter" idx="12"/>
          </p:nvPr>
        </p:nvSpPr>
        <p:spPr/>
        <p:txBody>
          <a:bodyPr/>
          <a:lstStyle/>
          <a:p>
            <a:fld id="{D0ACE207-8893-440E-B420-229E26CA706E}" type="slidenum">
              <a:rPr lang="en-IN" smtClean="0"/>
              <a:t>9</a:t>
            </a:fld>
            <a:endParaRPr lang="en-IN" dirty="0"/>
          </a:p>
        </p:txBody>
      </p:sp>
      <p:sp>
        <p:nvSpPr>
          <p:cNvPr id="4" name="Title 1"/>
          <p:cNvSpPr txBox="1"/>
          <p:nvPr/>
        </p:nvSpPr>
        <p:spPr>
          <a:xfrm>
            <a:off x="0" y="376555"/>
            <a:ext cx="12191365" cy="7689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latin typeface="Times New Roman" panose="02020603050405020304" pitchFamily="18" charset="0"/>
                <a:cs typeface="Times New Roman" panose="02020603050405020304" pitchFamily="18" charset="0"/>
              </a:rPr>
              <a:t> Required Equipment</a:t>
            </a:r>
            <a:endParaRPr lang="en-IN" sz="2600" dirty="0">
              <a:latin typeface="Times New Roman" panose="02020603050405020304" pitchFamily="18" charset="0"/>
              <a:ea typeface="+mn-ea"/>
              <a:cs typeface="Times New Roman" panose="02020603050405020304" pitchFamily="18" charset="0"/>
            </a:endParaRPr>
          </a:p>
        </p:txBody>
      </p:sp>
      <p:sp>
        <p:nvSpPr>
          <p:cNvPr id="6" name="Date Placeholder 3"/>
          <p:cNvSpPr txBox="1"/>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7" name="Slide Number Placeholder 4"/>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10" name="Text Box 9"/>
          <p:cNvSpPr txBox="1"/>
          <p:nvPr/>
        </p:nvSpPr>
        <p:spPr>
          <a:xfrm>
            <a:off x="730885" y="1376045"/>
            <a:ext cx="10623550" cy="4462145"/>
          </a:xfrm>
          <a:prstGeom prst="rect">
            <a:avLst/>
          </a:prstGeom>
          <a:noFill/>
        </p:spPr>
        <p:txBody>
          <a:bodyPr wrap="square" rtlCol="0">
            <a:noAutofit/>
          </a:bodyPr>
          <a:lstStyle/>
          <a:p>
            <a:pPr indent="0">
              <a:buFont typeface="Arial" panose="020B0604020202020204" pitchFamily="34" charset="0"/>
              <a:buNone/>
            </a:pPr>
            <a:r>
              <a:rPr lang="en-IN" sz="2400" b="1" u="sng" dirty="0">
                <a:latin typeface="Times New Roman" panose="02020603050405020304" pitchFamily="18" charset="0"/>
                <a:ea typeface="+mn-ea"/>
                <a:cs typeface="Times New Roman" panose="02020603050405020304" pitchFamily="18" charset="0"/>
              </a:rPr>
              <a:t>Hardware</a:t>
            </a:r>
            <a:endParaRPr lang="en-IN" sz="2400" u="sng" dirty="0">
              <a:latin typeface="Times New Roman" panose="02020603050405020304" pitchFamily="18" charset="0"/>
              <a:ea typeface="+mn-ea"/>
              <a:cs typeface="Times New Roman" panose="02020603050405020304" pitchFamily="18" charset="0"/>
            </a:endParaRP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GPU: </a:t>
            </a:r>
            <a:r>
              <a:rPr lang="en-IN" sz="2000" dirty="0">
                <a:latin typeface="Times New Roman" panose="02020603050405020304" pitchFamily="18" charset="0"/>
                <a:ea typeface="+mn-ea"/>
                <a:cs typeface="Times New Roman" panose="02020603050405020304" pitchFamily="18" charset="0"/>
              </a:rPr>
              <a:t>NVIDIA </a:t>
            </a:r>
            <a:r>
              <a:rPr lang="en-IN" sz="2000">
                <a:latin typeface="Times New Roman" panose="02020603050405020304" pitchFamily="18" charset="0"/>
                <a:ea typeface="+mn-ea"/>
                <a:cs typeface="Times New Roman" panose="02020603050405020304" pitchFamily="18" charset="0"/>
              </a:rPr>
              <a:t>GPU (GTX 1050</a:t>
            </a:r>
            <a:r>
              <a:rPr lang="en-IN" sz="2000" dirty="0">
                <a:latin typeface="Times New Roman" panose="02020603050405020304" pitchFamily="18" charset="0"/>
                <a:ea typeface="+mn-ea"/>
                <a:cs typeface="Times New Roman" panose="02020603050405020304" pitchFamily="18" charset="0"/>
              </a:rPr>
              <a:t>) for efficient deep learning model training.</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CPU: </a:t>
            </a:r>
            <a:r>
              <a:rPr lang="en-IN" sz="2000" dirty="0">
                <a:latin typeface="Times New Roman" panose="02020603050405020304" pitchFamily="18" charset="0"/>
                <a:ea typeface="+mn-ea"/>
                <a:cs typeface="Times New Roman" panose="02020603050405020304" pitchFamily="18" charset="0"/>
              </a:rPr>
              <a:t>Multi-core processor (Intel i5) for handling preprocessing and data loading tasks.</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Memory:</a:t>
            </a:r>
            <a:r>
              <a:rPr lang="en-IN" sz="2000" dirty="0">
                <a:latin typeface="Times New Roman" panose="02020603050405020304" pitchFamily="18" charset="0"/>
                <a:ea typeface="+mn-ea"/>
                <a:cs typeface="Times New Roman" panose="02020603050405020304" pitchFamily="18" charset="0"/>
              </a:rPr>
              <a:t>16GB RAM to support large dataset processing.</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Storage: </a:t>
            </a:r>
            <a:r>
              <a:rPr lang="en-IN" sz="2000" dirty="0">
                <a:latin typeface="Times New Roman" panose="02020603050405020304" pitchFamily="18" charset="0"/>
                <a:ea typeface="+mn-ea"/>
                <a:cs typeface="Times New Roman" panose="02020603050405020304" pitchFamily="18" charset="0"/>
              </a:rPr>
              <a:t>SSD with 500GB to manage dataset and model storage.</a:t>
            </a:r>
          </a:p>
          <a:p>
            <a:pPr indent="0">
              <a:buFont typeface="Arial" panose="020B0604020202020204" pitchFamily="34" charset="0"/>
              <a:buNone/>
            </a:pPr>
            <a:endParaRPr lang="en-IN" sz="2000" dirty="0">
              <a:latin typeface="Times New Roman" panose="02020603050405020304" pitchFamily="18" charset="0"/>
              <a:ea typeface="+mn-ea"/>
              <a:cs typeface="Times New Roman" panose="02020603050405020304" pitchFamily="18" charset="0"/>
            </a:endParaRPr>
          </a:p>
          <a:p>
            <a:pPr indent="0">
              <a:buFont typeface="Arial" panose="020B0604020202020204" pitchFamily="34" charset="0"/>
              <a:buNone/>
            </a:pPr>
            <a:r>
              <a:rPr lang="en-IN" sz="2400" b="1" u="sng" dirty="0">
                <a:latin typeface="Times New Roman" panose="02020603050405020304" pitchFamily="18" charset="0"/>
                <a:cs typeface="Times New Roman" panose="02020603050405020304" pitchFamily="18" charset="0"/>
              </a:rPr>
              <a:t>Software</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Programming Language: </a:t>
            </a:r>
            <a:r>
              <a:rPr lang="en-IN" sz="2000" dirty="0">
                <a:latin typeface="Times New Roman" panose="02020603050405020304" pitchFamily="18" charset="0"/>
                <a:ea typeface="+mn-ea"/>
                <a:cs typeface="Times New Roman" panose="02020603050405020304" pitchFamily="18" charset="0"/>
              </a:rPr>
              <a:t>Python for model development.</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Deep Learning Libraries: </a:t>
            </a:r>
            <a:r>
              <a:rPr lang="en-IN" sz="2000" dirty="0">
                <a:latin typeface="Times New Roman" panose="02020603050405020304" pitchFamily="18" charset="0"/>
                <a:ea typeface="+mn-ea"/>
                <a:cs typeface="Times New Roman" panose="02020603050405020304" pitchFamily="18" charset="0"/>
              </a:rPr>
              <a:t>TensorFlow or </a:t>
            </a:r>
            <a:r>
              <a:rPr lang="en-IN" sz="2000" dirty="0" err="1">
                <a:latin typeface="Times New Roman" panose="02020603050405020304" pitchFamily="18" charset="0"/>
                <a:ea typeface="+mn-ea"/>
                <a:cs typeface="Times New Roman" panose="02020603050405020304" pitchFamily="18" charset="0"/>
              </a:rPr>
              <a:t>PyTorch</a:t>
            </a:r>
            <a:r>
              <a:rPr lang="en-IN" sz="2000" dirty="0">
                <a:latin typeface="Times New Roman" panose="02020603050405020304" pitchFamily="18" charset="0"/>
                <a:ea typeface="+mn-ea"/>
                <a:cs typeface="Times New Roman" panose="02020603050405020304" pitchFamily="18" charset="0"/>
              </a:rPr>
              <a:t> for implementing and training neural networks.</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Data Processing Libraries: </a:t>
            </a:r>
            <a:r>
              <a:rPr lang="en-IN" sz="2000" dirty="0">
                <a:latin typeface="Times New Roman" panose="02020603050405020304" pitchFamily="18" charset="0"/>
                <a:ea typeface="+mn-ea"/>
                <a:cs typeface="Times New Roman" panose="02020603050405020304" pitchFamily="18" charset="0"/>
              </a:rPr>
              <a:t>NumPy, Pandas, and OpenCV for data manipulation and image processing.</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IDE/Notebook: </a:t>
            </a:r>
            <a:r>
              <a:rPr lang="en-IN" sz="2000" dirty="0" err="1">
                <a:latin typeface="Times New Roman" panose="02020603050405020304" pitchFamily="18" charset="0"/>
                <a:ea typeface="+mn-ea"/>
                <a:cs typeface="Times New Roman" panose="02020603050405020304" pitchFamily="18" charset="0"/>
              </a:rPr>
              <a:t>Jupyter</a:t>
            </a:r>
            <a:r>
              <a:rPr lang="en-IN" sz="2000" dirty="0">
                <a:latin typeface="Times New Roman" panose="02020603050405020304" pitchFamily="18" charset="0"/>
                <a:ea typeface="+mn-ea"/>
                <a:cs typeface="Times New Roman" panose="02020603050405020304" pitchFamily="18" charset="0"/>
              </a:rPr>
              <a:t> Notebook or PyCharm for code development and testing.</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Version Control: </a:t>
            </a:r>
            <a:r>
              <a:rPr lang="en-IN" sz="2000" dirty="0">
                <a:latin typeface="Times New Roman" panose="02020603050405020304" pitchFamily="18" charset="0"/>
                <a:ea typeface="+mn-ea"/>
                <a:cs typeface="Times New Roman" panose="02020603050405020304" pitchFamily="18" charset="0"/>
              </a:rPr>
              <a:t>Git for tracking code changes and collaboration.</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Operating System: </a:t>
            </a:r>
            <a:r>
              <a:rPr lang="en-IN" sz="2000" dirty="0">
                <a:latin typeface="Times New Roman" panose="02020603050405020304" pitchFamily="18" charset="0"/>
                <a:ea typeface="+mn-ea"/>
                <a:cs typeface="Times New Roman" panose="02020603050405020304" pitchFamily="18" charset="0"/>
              </a:rPr>
              <a:t>Windows, optimized for deep learning environments.</a:t>
            </a:r>
          </a:p>
          <a:p>
            <a:pPr indent="0">
              <a:buFont typeface="Arial" panose="020B0604020202020204" pitchFamily="34" charset="0"/>
              <a:buNone/>
            </a:pPr>
            <a:endParaRPr lang="en-IN" sz="2000" dirty="0">
              <a:latin typeface="Times New Roman" panose="02020603050405020304" pitchFamily="18" charset="0"/>
              <a:ea typeface="+mn-ea"/>
              <a:cs typeface="Times New Roman" panose="02020603050405020304" pitchFamily="18" charset="0"/>
            </a:endParaRPr>
          </a:p>
          <a:p>
            <a:pPr>
              <a:lnSpc>
                <a:spcPct val="80000"/>
              </a:lnSpc>
              <a:spcBef>
                <a:spcPts val="1000"/>
              </a:spcBef>
            </a:pPr>
            <a:endParaRPr lang="en-IN" sz="2000" dirty="0">
              <a:latin typeface="Times New Roman" panose="02020603050405020304" pitchFamily="18" charset="0"/>
              <a:ea typeface="+mn-ea"/>
              <a:cs typeface="Times New Roman" panose="02020603050405020304" pitchFamily="18" charset="0"/>
            </a:endParaRPr>
          </a:p>
          <a:p>
            <a:endParaRPr lang="en-US" sz="2000" dirty="0"/>
          </a:p>
        </p:txBody>
      </p:sp>
    </p:spTree>
  </p:cSld>
  <p:clrMapOvr>
    <a:masterClrMapping/>
  </p:clrMapOvr>
</p:sld>
</file>

<file path=ppt/theme/theme1.xml><?xml version="1.0" encoding="utf-8"?>
<a:theme xmlns:a="http://schemas.openxmlformats.org/drawingml/2006/main" name="cu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1165</Words>
  <Application>Microsoft Office PowerPoint</Application>
  <PresentationFormat>Widescreen</PresentationFormat>
  <Paragraphs>198</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Casper</vt:lpstr>
      <vt:lpstr>Times New Roman</vt:lpstr>
      <vt:lpstr>cuTheme1</vt:lpstr>
      <vt:lpstr>Contents Slide Master</vt:lpstr>
      <vt:lpstr>PowerPoint Presentation</vt:lpstr>
      <vt:lpstr>PowerPoint Presentation</vt:lpstr>
      <vt:lpstr>INTRODUCTION</vt:lpstr>
      <vt:lpstr>OBJECTIVES</vt:lpstr>
      <vt:lpstr>RESEARCH METHODOLOGY</vt:lpstr>
      <vt:lpstr>PowerPoint Presentation</vt:lpstr>
      <vt:lpstr>PowerPoint Presentation</vt:lpstr>
      <vt:lpstr>PowerPoint Presentation</vt:lpstr>
      <vt:lpstr>PowerPoint Presentation</vt:lpstr>
      <vt:lpstr>DESIGN CONSTRAINTS</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Paramjeet singh</dc:creator>
  <cp:lastModifiedBy>ZyxA 753</cp:lastModifiedBy>
  <cp:revision>1207</cp:revision>
  <dcterms:created xsi:type="dcterms:W3CDTF">2020-06-09T14:35:00Z</dcterms:created>
  <dcterms:modified xsi:type="dcterms:W3CDTF">2024-11-14T05:10:14Z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BBE71AFC269440FEBCF663A19CFD1B3A_12</vt:lpwstr>
  </property>
  <property fmtid="{D5CDD505-2E9C-101B-9397-08002B2CF9AE}" pid="3" name="KSOProductBuildVer">
    <vt:lpwstr>1033-12.2.0.18607</vt:lpwstr>
  </property>
</Properties>
</file>