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5" r:id="rId21"/>
    <p:sldId id="276" r:id="rId22"/>
    <p:sldId id="287" r:id="rId23"/>
    <p:sldId id="279" r:id="rId24"/>
    <p:sldId id="278" r:id="rId25"/>
    <p:sldId id="280" r:id="rId26"/>
    <p:sldId id="285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C3BDCB-6513-486E-9C9B-590A1FAF81D8}">
  <a:tblStyle styleId="{FBC3BDCB-6513-486E-9C9B-590A1FAF8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d141f21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d141f21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9a3018cd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9a3018cd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d141f21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d141f21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d141f21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d141f21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a3018cd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a3018cd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8d141f21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8d141f21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a3018cd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a3018cd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d141f21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d141f21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d141f21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d141f21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06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d141f2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d141f21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d141f21c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d141f21c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d141f21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d141f21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8d141f21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8d141f21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8d141f2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8d141f2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d141f21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d141f21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8d141f21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8d141f21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8d141f21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8d141f21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8d141f21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8d141f21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8d141f21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8d141f21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8d141f21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8d141f21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8d141f21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8d141f21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d141f21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d141f21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d141f21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8d141f21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d141f2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d141f21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d141f2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d141f2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d141f21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d141f21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d141f2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d141f2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9a3018cd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9a3018cd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787" y="0"/>
            <a:ext cx="91975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3575" y="4907750"/>
            <a:ext cx="9197577" cy="2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390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meeting 12/05/2022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294967295"/>
          </p:nvPr>
        </p:nvSpPr>
        <p:spPr>
          <a:xfrm>
            <a:off x="311700" y="224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Epitope mimicry in autoimmune psychosis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525" y="463675"/>
            <a:ext cx="4318974" cy="98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954525" y="1060898"/>
            <a:ext cx="198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Sadly, I couldn’t think of an NMDAR pun :(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225735" y="532342"/>
            <a:ext cx="1360778" cy="474821"/>
          </a:xfrm>
          <a:custGeom>
            <a:avLst/>
            <a:gdLst/>
            <a:ahLst/>
            <a:cxnLst/>
            <a:rect l="l" t="t" r="r" b="b"/>
            <a:pathLst>
              <a:path w="56859" h="19840" extrusionOk="0">
                <a:moveTo>
                  <a:pt x="0" y="19840"/>
                </a:moveTo>
                <a:cubicBezTo>
                  <a:pt x="11009" y="3337"/>
                  <a:pt x="38044" y="-4030"/>
                  <a:pt x="56859" y="22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t="3581" b="4345"/>
          <a:stretch/>
        </p:blipFill>
        <p:spPr>
          <a:xfrm>
            <a:off x="670588" y="681038"/>
            <a:ext cx="7802825" cy="444006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????</a:t>
            </a:r>
            <a:endParaRPr sz="2320"/>
          </a:p>
        </p:txBody>
      </p:sp>
      <p:pic>
        <p:nvPicPr>
          <p:cNvPr id="4" name="Google Shape;89;p18">
            <a:extLst>
              <a:ext uri="{FF2B5EF4-FFF2-40B4-BE49-F238E27FC236}">
                <a16:creationId xmlns:a16="http://schemas.microsoft.com/office/drawing/2014/main" id="{884C2F35-77B3-4EC5-915B-A007CF3039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500616" y="2265194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Does it make biological sense?</a:t>
            </a:r>
            <a:endParaRPr sz="2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r="1652"/>
          <a:stretch/>
        </p:blipFill>
        <p:spPr>
          <a:xfrm>
            <a:off x="37850" y="1058500"/>
            <a:ext cx="9068298" cy="373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l="97804" b="92515"/>
          <a:stretch/>
        </p:blipFill>
        <p:spPr>
          <a:xfrm>
            <a:off x="7617375" y="1058500"/>
            <a:ext cx="667249" cy="9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75700" y="3199500"/>
            <a:ext cx="18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GRIN2D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Position of matches</a:t>
            </a:r>
            <a:endParaRPr sz="2320"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7140398" y="862250"/>
            <a:ext cx="1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Sequence Lengths</a:t>
            </a:r>
            <a:endParaRPr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 descr="Machine generated alternative text:&#10;00 &#10;00 &#10;so &#10;oo &#10;00 &#10;00 &#10;00 &#10;00 &#10;00 &#10;00 &#10;00 &#10;O &#10;O &#10;O &#10;O &#10;O &#10;G &#10;O &#10;O &#10;O &#10;O &#10;O &#10;O &#10;O &#10;O &#10;O &#10;O &#10;o &#10;o &#10;o &#10;o &#10;o &#10;o &#10;o &#10;o &#10;o &#10;o &#10;o &#10;o &#10;o &#10;o &#10;o &#10;o &#10;o &#10;O &#10;v &#10;o &#10;o &#10;o &#10;o &#10;o &#10;o &#10;O &#10;o &#10;o &#10;o &#10;o &#10;o &#10;o &#10;o &#10;o &#10;o &#10;O &#10;G &#10;O &#10;O &#10;O &#10;O &#10;O &#10;O &#10;O &#10;G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0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9 &#10;o &#10;o &#10;o &#10;o &#10;O &#10;O &#10;O &#10;G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G &#10;O &#10;O &#10;G &#10;O &#10;O &#10;O &#10;O &#10;O &#10;O &#10;O &#10;O &#10;O &#10;O &#10;G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060 &#10;oo &#10;oo &#10;O &#10;O &#10;O &#10;O &#10;O &#10;O &#10;O &#10;O &#10;O &#10;O &#10;o &#10;O &#10;O &#10;O &#10;AVM V &#10;000 &#10;0 850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0000 &#10;O &#10;O &#10;O &#10;O &#10;O &#10;O &#10;O &#10;O &#10;O &#10;O &#10;O &#10;O &#10;cooeo &#10;0000 &#10;o &#10;o &#10;o &#10;o &#10;o &#10;o &#10;O &#10;O &#10;O &#10;O &#10;O &#10;O &#10;O &#10;O &#10;O &#10;O &#10;O &#10;O &#10;O &#10;O &#10;O &#10;O &#10;O &#10;O &#10;00 &#10;00 &#10;00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o &#10;oo "/>
          <p:cNvPicPr preferRelativeResize="0"/>
          <p:nvPr/>
        </p:nvPicPr>
        <p:blipFill rotWithShape="1">
          <a:blip r:embed="rId3">
            <a:alphaModFix/>
          </a:blip>
          <a:srcRect r="19672"/>
          <a:stretch/>
        </p:blipFill>
        <p:spPr>
          <a:xfrm>
            <a:off x="96000" y="834375"/>
            <a:ext cx="8096695" cy="440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 descr="Machine generated alternative text:&#10;00 &#10;00 &#10;so &#10;oo &#10;00 &#10;00 &#10;00 &#10;00 &#10;00 &#10;00 &#10;00 &#10;O &#10;O &#10;O &#10;O &#10;O &#10;G &#10;O &#10;O &#10;O &#10;O &#10;O &#10;O &#10;O &#10;O &#10;O &#10;O &#10;o &#10;o &#10;o &#10;o &#10;o &#10;o &#10;o &#10;o &#10;o &#10;o &#10;o &#10;o &#10;o &#10;o &#10;o &#10;o &#10;o &#10;O &#10;v &#10;o &#10;o &#10;o &#10;o &#10;o &#10;o &#10;O &#10;o &#10;o &#10;o &#10;o &#10;o &#10;o &#10;o &#10;o &#10;o &#10;O &#10;G &#10;O &#10;O &#10;O &#10;O &#10;O &#10;O &#10;O &#10;G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0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9 &#10;o &#10;o &#10;o &#10;o &#10;O &#10;O &#10;O &#10;G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G &#10;O &#10;O &#10;G &#10;O &#10;O &#10;O &#10;O &#10;O &#10;O &#10;O &#10;O &#10;O &#10;O &#10;G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060 &#10;oo &#10;oo &#10;O &#10;O &#10;O &#10;O &#10;O &#10;O &#10;O &#10;O &#10;O &#10;O &#10;o &#10;O &#10;O &#10;O &#10;AVM V &#10;000 &#10;0 850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0000 &#10;O &#10;O &#10;O &#10;O &#10;O &#10;O &#10;O &#10;O &#10;O &#10;O &#10;O &#10;O &#10;cooeo &#10;0000 &#10;o &#10;o &#10;o &#10;o &#10;o &#10;o &#10;O &#10;O &#10;O &#10;O &#10;O &#10;O &#10;O &#10;O &#10;O &#10;O &#10;O &#10;O &#10;O &#10;O &#10;O &#10;O &#10;O &#10;O &#10;00 &#10;00 &#10;00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 &#10;oo &#10;oo "/>
          <p:cNvPicPr preferRelativeResize="0"/>
          <p:nvPr/>
        </p:nvPicPr>
        <p:blipFill rotWithShape="1">
          <a:blip r:embed="rId3">
            <a:alphaModFix/>
          </a:blip>
          <a:srcRect l="80750" t="1478" r="7434" b="76319"/>
          <a:stretch/>
        </p:blipFill>
        <p:spPr>
          <a:xfrm>
            <a:off x="2363200" y="3261700"/>
            <a:ext cx="2208799" cy="18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5700" y="3199500"/>
            <a:ext cx="18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GRIN3A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Position of virus specific matches</a:t>
            </a:r>
            <a:endParaRPr sz="23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Can we test against a known disease with an autoimmune pathogenesis?</a:t>
            </a:r>
            <a:endParaRPr sz="23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50" y="834377"/>
            <a:ext cx="6232375" cy="14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Autoimmune Type 1 Diabetes</a:t>
            </a:r>
            <a:endParaRPr sz="232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477" y="3030700"/>
            <a:ext cx="3670599" cy="19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878150" y="2564775"/>
            <a:ext cx="31641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Type 1 diabetes has been strongly linked to viral infections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As early as the 80’s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Recent paper shows common reactive epitope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500" y="3649784"/>
            <a:ext cx="3298500" cy="5045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1921C3E9-958C-6226-13AE-6593B3D14646}"/>
              </a:ext>
            </a:extLst>
          </p:cNvPr>
          <p:cNvSpPr/>
          <p:nvPr/>
        </p:nvSpPr>
        <p:spPr>
          <a:xfrm rot="19856265" flipV="1">
            <a:off x="3711315" y="4344440"/>
            <a:ext cx="1360778" cy="474821"/>
          </a:xfrm>
          <a:custGeom>
            <a:avLst/>
            <a:gdLst/>
            <a:ahLst/>
            <a:cxnLst/>
            <a:rect l="l" t="t" r="r" b="b"/>
            <a:pathLst>
              <a:path w="56859" h="19840" extrusionOk="0">
                <a:moveTo>
                  <a:pt x="0" y="19840"/>
                </a:moveTo>
                <a:cubicBezTo>
                  <a:pt x="11009" y="3337"/>
                  <a:pt x="38044" y="-4030"/>
                  <a:pt x="56859" y="22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Autoimmune Type 1 Diabetes</a:t>
            </a:r>
            <a:endParaRPr sz="2320"/>
          </a:p>
        </p:txBody>
      </p:sp>
      <p:sp>
        <p:nvSpPr>
          <p:cNvPr id="167" name="Google Shape;167;p28"/>
          <p:cNvSpPr txBox="1"/>
          <p:nvPr/>
        </p:nvSpPr>
        <p:spPr>
          <a:xfrm>
            <a:off x="2338350" y="1294200"/>
            <a:ext cx="4467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Beta cells</a:t>
            </a:r>
            <a:r>
              <a:rPr lang="en"/>
              <a:t> are thought to be involved with autoimmune mediated diseases while </a:t>
            </a:r>
            <a:r>
              <a:rPr lang="en" b="1"/>
              <a:t>Alpha cells</a:t>
            </a:r>
            <a:r>
              <a:rPr lang="en"/>
              <a:t> rarely are.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same virus database: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proteins differentially expressed in both Alpha cells and Beta cells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Choudhary et al, 2014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l="1001" t="8034" r="1731" b="3187"/>
          <a:stretch/>
        </p:blipFill>
        <p:spPr>
          <a:xfrm>
            <a:off x="1422375" y="1115125"/>
            <a:ext cx="6299275" cy="39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87"/>
              <a:t>Common sequences: differentially expressed proteins of Alpha &amp; Beta cells</a:t>
            </a:r>
            <a:endParaRPr sz="1887"/>
          </a:p>
        </p:txBody>
      </p:sp>
      <p:pic>
        <p:nvPicPr>
          <p:cNvPr id="4" name="Google Shape;89;p18">
            <a:extLst>
              <a:ext uri="{FF2B5EF4-FFF2-40B4-BE49-F238E27FC236}">
                <a16:creationId xmlns:a16="http://schemas.microsoft.com/office/drawing/2014/main" id="{D24BABA4-475E-4041-AE74-B58CC4A965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1082409" y="2571750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l="1001" t="8034" r="1731" b="3187"/>
          <a:stretch/>
        </p:blipFill>
        <p:spPr>
          <a:xfrm>
            <a:off x="1422375" y="1115125"/>
            <a:ext cx="6299275" cy="39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87"/>
              <a:t>Common sequences: differentially expressed proteins of Alpha &amp; Beta cells</a:t>
            </a:r>
            <a:endParaRPr sz="188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DCE88-A2AF-4B80-A330-3970DBF07ED2}"/>
              </a:ext>
            </a:extLst>
          </p:cNvPr>
          <p:cNvSpPr txBox="1"/>
          <p:nvPr/>
        </p:nvSpPr>
        <p:spPr>
          <a:xfrm>
            <a:off x="3752192" y="1630132"/>
            <a:ext cx="3815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differentially expressed relevant here?</a:t>
            </a:r>
          </a:p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/ code error?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Junk Sequences?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Overlapping?</a:t>
            </a:r>
          </a:p>
          <a:p>
            <a:endParaRPr lang="en-GB" dirty="0"/>
          </a:p>
        </p:txBody>
      </p:sp>
      <p:pic>
        <p:nvPicPr>
          <p:cNvPr id="5" name="Google Shape;89;p18">
            <a:extLst>
              <a:ext uri="{FF2B5EF4-FFF2-40B4-BE49-F238E27FC236}">
                <a16:creationId xmlns:a16="http://schemas.microsoft.com/office/drawing/2014/main" id="{5B54FA9E-1598-4580-BC65-BE50AE06A4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1082409" y="2571750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31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t="10921" r="2619" b="4346"/>
          <a:stretch/>
        </p:blipFill>
        <p:spPr>
          <a:xfrm>
            <a:off x="766188" y="681050"/>
            <a:ext cx="7611623" cy="41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87"/>
              <a:t>Virus variants: differentially expressed proteins of Alpha &amp; Beta cells</a:t>
            </a:r>
            <a:endParaRPr sz="1887"/>
          </a:p>
        </p:txBody>
      </p:sp>
      <p:pic>
        <p:nvPicPr>
          <p:cNvPr id="4" name="Google Shape;89;p18">
            <a:extLst>
              <a:ext uri="{FF2B5EF4-FFF2-40B4-BE49-F238E27FC236}">
                <a16:creationId xmlns:a16="http://schemas.microsoft.com/office/drawing/2014/main" id="{1E8B65DE-5F2A-47BF-A1EC-233FF97CE7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596217" y="2095186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22" y="246994"/>
            <a:ext cx="7130142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;p15">
            <a:extLst>
              <a:ext uri="{FF2B5EF4-FFF2-40B4-BE49-F238E27FC236}">
                <a16:creationId xmlns:a16="http://schemas.microsoft.com/office/drawing/2014/main" id="{127EDFE4-6CDC-4DEC-AEE0-49B311AB706A}"/>
              </a:ext>
            </a:extLst>
          </p:cNvPr>
          <p:cNvSpPr txBox="1">
            <a:spLocks/>
          </p:cNvSpPr>
          <p:nvPr/>
        </p:nvSpPr>
        <p:spPr>
          <a:xfrm>
            <a:off x="311696" y="76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Theory: common epitope involved in autoimmune psychosis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2093400" y="138375"/>
            <a:ext cx="49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for the Coxsackie virus</a:t>
            </a:r>
            <a:endParaRPr dirty="0"/>
          </a:p>
        </p:txBody>
      </p:sp>
      <p:graphicFrame>
        <p:nvGraphicFramePr>
          <p:cNvPr id="191" name="Google Shape;191;p32"/>
          <p:cNvGraphicFramePr/>
          <p:nvPr>
            <p:extLst>
              <p:ext uri="{D42A27DB-BD31-4B8C-83A1-F6EECF244321}">
                <p14:modId xmlns:p14="http://schemas.microsoft.com/office/powerpoint/2010/main" val="134286458"/>
              </p:ext>
            </p:extLst>
          </p:nvPr>
        </p:nvGraphicFramePr>
        <p:xfrm>
          <a:off x="2519362" y="2399862"/>
          <a:ext cx="4105275" cy="1683893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(differentially expressed)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Sequence length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Coxsackie sequence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 sequence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UBE3C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D9EAD3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100">
                          <a:highlight>
                            <a:srgbClr val="D9EAD3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" sz="1100">
                          <a:highlight>
                            <a:srgbClr val="D9EAD3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QSTL</a:t>
                      </a:r>
                      <a:endParaRPr sz="1100">
                        <a:highlight>
                          <a:srgbClr val="D9EAD3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D9EAD3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1100">
                          <a:highlight>
                            <a:srgbClr val="D9EAD3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</a:t>
                      </a:r>
                      <a:r>
                        <a:rPr lang="en" sz="1100">
                          <a:highlight>
                            <a:srgbClr val="F4CCCC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100">
                          <a:highlight>
                            <a:srgbClr val="D9EAD3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QSTL</a:t>
                      </a:r>
                      <a:endParaRPr sz="1100">
                        <a:highlight>
                          <a:srgbClr val="D9EAD3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>
                    <a:lnL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4869AA-1C8F-4AAA-9C82-0ED8984B2F5B}"/>
              </a:ext>
            </a:extLst>
          </p:cNvPr>
          <p:cNvSpPr txBox="1"/>
          <p:nvPr/>
        </p:nvSpPr>
        <p:spPr>
          <a:xfrm>
            <a:off x="1367264" y="1891862"/>
            <a:ext cx="6409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Running the same differentially expressed proteins for the coxsackievirus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3"/>
          <p:cNvGraphicFramePr/>
          <p:nvPr/>
        </p:nvGraphicFramePr>
        <p:xfrm>
          <a:off x="152400" y="1524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7" name="Google Shape;197;p33"/>
          <p:cNvGraphicFramePr/>
          <p:nvPr/>
        </p:nvGraphicFramePr>
        <p:xfrm>
          <a:off x="1712750" y="1524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8" name="Google Shape;198;p33"/>
          <p:cNvGraphicFramePr/>
          <p:nvPr/>
        </p:nvGraphicFramePr>
        <p:xfrm>
          <a:off x="2955175" y="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99" name="Google Shape;199;p33"/>
          <p:cNvGraphicFramePr/>
          <p:nvPr/>
        </p:nvGraphicFramePr>
        <p:xfrm>
          <a:off x="4331775" y="1276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0" name="Google Shape;200;p33"/>
          <p:cNvGraphicFramePr/>
          <p:nvPr/>
        </p:nvGraphicFramePr>
        <p:xfrm>
          <a:off x="5892125" y="1276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1" name="Google Shape;201;p33"/>
          <p:cNvGraphicFramePr/>
          <p:nvPr/>
        </p:nvGraphicFramePr>
        <p:xfrm>
          <a:off x="7134550" y="-2475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02" name="Google Shape;202;p33"/>
          <p:cNvGraphicFramePr/>
          <p:nvPr/>
        </p:nvGraphicFramePr>
        <p:xfrm>
          <a:off x="304800" y="3048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3" name="Google Shape;203;p33"/>
          <p:cNvGraphicFramePr/>
          <p:nvPr/>
        </p:nvGraphicFramePr>
        <p:xfrm>
          <a:off x="1865150" y="3048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4" name="Google Shape;204;p33"/>
          <p:cNvGraphicFramePr/>
          <p:nvPr/>
        </p:nvGraphicFramePr>
        <p:xfrm>
          <a:off x="3107575" y="15240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05" name="Google Shape;205;p33"/>
          <p:cNvGraphicFramePr/>
          <p:nvPr/>
        </p:nvGraphicFramePr>
        <p:xfrm>
          <a:off x="4484175" y="2800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6" name="Google Shape;206;p33"/>
          <p:cNvGraphicFramePr/>
          <p:nvPr/>
        </p:nvGraphicFramePr>
        <p:xfrm>
          <a:off x="6044525" y="2800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7" name="Google Shape;207;p33"/>
          <p:cNvGraphicFramePr/>
          <p:nvPr/>
        </p:nvGraphicFramePr>
        <p:xfrm>
          <a:off x="7286950" y="12765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08" name="Google Shape;208;p33"/>
          <p:cNvGraphicFramePr/>
          <p:nvPr/>
        </p:nvGraphicFramePr>
        <p:xfrm>
          <a:off x="457200" y="4572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9" name="Google Shape;209;p33"/>
          <p:cNvGraphicFramePr/>
          <p:nvPr/>
        </p:nvGraphicFramePr>
        <p:xfrm>
          <a:off x="2017550" y="4572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0" name="Google Shape;210;p33"/>
          <p:cNvGraphicFramePr/>
          <p:nvPr/>
        </p:nvGraphicFramePr>
        <p:xfrm>
          <a:off x="3259975" y="30480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11" name="Google Shape;211;p33"/>
          <p:cNvGraphicFramePr/>
          <p:nvPr/>
        </p:nvGraphicFramePr>
        <p:xfrm>
          <a:off x="4636575" y="4324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2" name="Google Shape;212;p33"/>
          <p:cNvGraphicFramePr/>
          <p:nvPr/>
        </p:nvGraphicFramePr>
        <p:xfrm>
          <a:off x="6196925" y="4324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3" name="Google Shape;213;p33"/>
          <p:cNvGraphicFramePr/>
          <p:nvPr/>
        </p:nvGraphicFramePr>
        <p:xfrm>
          <a:off x="7439350" y="28005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14" name="Google Shape;214;p33"/>
          <p:cNvGraphicFramePr/>
          <p:nvPr/>
        </p:nvGraphicFramePr>
        <p:xfrm>
          <a:off x="609600" y="6096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5" name="Google Shape;215;p33"/>
          <p:cNvGraphicFramePr/>
          <p:nvPr/>
        </p:nvGraphicFramePr>
        <p:xfrm>
          <a:off x="2169950" y="60960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6" name="Google Shape;216;p33"/>
          <p:cNvGraphicFramePr/>
          <p:nvPr/>
        </p:nvGraphicFramePr>
        <p:xfrm>
          <a:off x="3412375" y="45720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17" name="Google Shape;217;p33"/>
          <p:cNvGraphicFramePr/>
          <p:nvPr/>
        </p:nvGraphicFramePr>
        <p:xfrm>
          <a:off x="4788975" y="5848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RLAHTIGFSYDLYL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FLASYTANLAAFMI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LLWALVFNNSVPV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FLGDDEIEMLERL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KLDIDNMAGVFYM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ALLRDYGFLPEL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VTVFIFEYLSPV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MLLVAMGLSLLV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FLSAQTSLPIV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8" name="Google Shape;218;p33"/>
          <p:cNvGraphicFramePr/>
          <p:nvPr/>
        </p:nvGraphicFramePr>
        <p:xfrm>
          <a:off x="6349325" y="584850"/>
          <a:ext cx="3943875" cy="4804632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NMAGVFYML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YMLLVAMGL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FLLAFSRGM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FVMCLTVVAV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9" name="Google Shape;219;p33"/>
          <p:cNvGraphicFramePr/>
          <p:nvPr/>
        </p:nvGraphicFramePr>
        <p:xfrm>
          <a:off x="7591750" y="432450"/>
          <a:ext cx="3943875" cy="5147820"/>
        </p:xfrm>
        <a:graphic>
          <a:graphicData uri="http://schemas.openxmlformats.org/drawingml/2006/table">
            <a:tbl>
              <a:tblPr>
                <a:noFill/>
                <a:tableStyleId>{FBC3BDCB-6513-486E-9C9B-590A1FAF81D8}</a:tableStyleId>
              </a:tblPr>
              <a:tblGrid>
                <a:gridCol w="3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VFIFEYLSPV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FIFEYLSPVG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FTIGKSIWLL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ALVFNNSVPV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MVLVWAFFAV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IFLASYTANL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FLASYTANLA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YMVRYNQPRV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FLGDDEIEML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KLDIDNMAGV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LLVFAWEHLV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QQLQVIFEV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FLSYIEVLT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SLHRYFMNI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FLVNPSLVV</a:t>
                      </a:r>
                      <a:endParaRPr sz="1000"/>
                    </a:p>
                  </a:txBody>
                  <a:tcPr marL="28575" marR="2857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1633750" y="2140200"/>
            <a:ext cx="5722500" cy="863100"/>
          </a:xfrm>
          <a:prstGeom prst="rect">
            <a:avLst/>
          </a:prstGeom>
          <a:solidFill>
            <a:srgbClr val="787B7F">
              <a:alpha val="80900"/>
            </a:srgbClr>
          </a:solidFill>
          <a:effectLst>
            <a:outerShdw blurRad="57150" dist="2857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Do they mean anything?</a:t>
            </a:r>
            <a:endParaRPr sz="3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p32">
            <a:extLst>
              <a:ext uri="{FF2B5EF4-FFF2-40B4-BE49-F238E27FC236}">
                <a16:creationId xmlns:a16="http://schemas.microsoft.com/office/drawing/2014/main" id="{562C5C80-A04A-487F-A207-CDA81360B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97" y="180416"/>
            <a:ext cx="69158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Re-assess: How to confirm a meaningful match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718D-2857-4443-AD6F-12AAB95CE941}"/>
              </a:ext>
            </a:extLst>
          </p:cNvPr>
          <p:cNvSpPr txBox="1"/>
          <p:nvPr/>
        </p:nvSpPr>
        <p:spPr>
          <a:xfrm>
            <a:off x="1481959" y="1663809"/>
            <a:ext cx="4587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epitopes that make biological sense (cleavage points, protein digestion… 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Narrow the search using smaller epitopes ~6-8 as experimentally shown in other cases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range of 10-15 could create a lot of noise</a:t>
            </a:r>
          </a:p>
          <a:p>
            <a:endParaRPr lang="en-GB" dirty="0"/>
          </a:p>
          <a:p>
            <a:r>
              <a:rPr lang="en-GB" dirty="0"/>
              <a:t>Investigate T cells and B cells:</a:t>
            </a:r>
          </a:p>
          <a:p>
            <a:endParaRPr lang="en-GB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GB" dirty="0"/>
              <a:t>Primarily T cells and the binding affinity to MHC alleles</a:t>
            </a:r>
          </a:p>
        </p:txBody>
      </p:sp>
    </p:spTree>
    <p:extLst>
      <p:ext uri="{BB962C8B-B14F-4D97-AF65-F5344CB8AC3E}">
        <p14:creationId xmlns:p14="http://schemas.microsoft.com/office/powerpoint/2010/main" val="18157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20033"/>
          <a:stretch/>
        </p:blipFill>
        <p:spPr>
          <a:xfrm>
            <a:off x="5044965" y="4022660"/>
            <a:ext cx="4009441" cy="99796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282611" y="2681557"/>
            <a:ext cx="60336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Strong link to: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Coxsackievirus B4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Protein GAD-65</a:t>
            </a:r>
            <a:endParaRPr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Various HLA alleles </a:t>
            </a: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</a:rPr>
              <a:t>( eg. DQ8 , MHC ii ; A*2402, MHC i 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Common epitope?</a:t>
            </a:r>
            <a:endParaRPr dirty="0"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393" y="3003792"/>
            <a:ext cx="3888828" cy="10247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0;p32">
            <a:extLst>
              <a:ext uri="{FF2B5EF4-FFF2-40B4-BE49-F238E27FC236}">
                <a16:creationId xmlns:a16="http://schemas.microsoft.com/office/drawing/2014/main" id="{6BD3E9B5-B709-4732-8D2E-2A7F16232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97" y="180416"/>
            <a:ext cx="69158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Recent paper experimentally shows same theory for Diabetes type 1</a:t>
            </a:r>
            <a:endParaRPr dirty="0"/>
          </a:p>
        </p:txBody>
      </p:sp>
      <p:pic>
        <p:nvPicPr>
          <p:cNvPr id="10" name="Google Shape;225;p34">
            <a:extLst>
              <a:ext uri="{FF2B5EF4-FFF2-40B4-BE49-F238E27FC236}">
                <a16:creationId xmlns:a16="http://schemas.microsoft.com/office/drawing/2014/main" id="{F95650F6-9106-419D-B8DB-DCDDFA9F85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055" y="1220086"/>
            <a:ext cx="3427890" cy="1783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99" y="1686700"/>
            <a:ext cx="6172201" cy="34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899" y="795287"/>
            <a:ext cx="2435618" cy="98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675" y="795287"/>
            <a:ext cx="3200854" cy="9933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0;p32">
            <a:extLst>
              <a:ext uri="{FF2B5EF4-FFF2-40B4-BE49-F238E27FC236}">
                <a16:creationId xmlns:a16="http://schemas.microsoft.com/office/drawing/2014/main" id="{02A723A7-BFD1-481D-8A35-E850FFB050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97" y="180416"/>
            <a:ext cx="69158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Predicting epitope binding affinity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644" y="3536264"/>
            <a:ext cx="3536388" cy="1426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781" y="1575672"/>
            <a:ext cx="3372722" cy="5690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0;p32">
            <a:extLst>
              <a:ext uri="{FF2B5EF4-FFF2-40B4-BE49-F238E27FC236}">
                <a16:creationId xmlns:a16="http://schemas.microsoft.com/office/drawing/2014/main" id="{4505248C-7AB0-4B8A-B9BC-916A9ED29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97" y="180416"/>
            <a:ext cx="69158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Adjusting test for type 1 diabetes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04A3B-FD5C-4419-BEFD-FFEDAE6A35C9}"/>
              </a:ext>
            </a:extLst>
          </p:cNvPr>
          <p:cNvSpPr txBox="1"/>
          <p:nvPr/>
        </p:nvSpPr>
        <p:spPr>
          <a:xfrm>
            <a:off x="168166" y="1418897"/>
            <a:ext cx="37711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antigen targets of type 1 diabetes (instead of differentially expressed)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 search length to 8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Distinguish ‘broken’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            Broken		Identical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Does this produce the same common epitope?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39285663-9BE3-4433-A2D9-8552C416BAAF}"/>
              </a:ext>
            </a:extLst>
          </p:cNvPr>
          <p:cNvSpPr txBox="1"/>
          <p:nvPr/>
        </p:nvSpPr>
        <p:spPr>
          <a:xfrm>
            <a:off x="187164" y="3084253"/>
            <a:ext cx="218615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A A </a:t>
            </a:r>
            <a:r>
              <a:rPr lang="en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A </a:t>
            </a:r>
            <a:r>
              <a:rPr lang="en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A A </a:t>
            </a:r>
            <a:r>
              <a:rPr lang="en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A </a:t>
            </a:r>
            <a:r>
              <a:rPr lang="en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</a:t>
            </a:r>
            <a:r>
              <a:rPr lang="en-GB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A</a:t>
            </a:r>
            <a:r>
              <a:rPr lang="en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A</a:t>
            </a:r>
            <a:endParaRPr sz="1600" i="1" dirty="0">
              <a:solidFill>
                <a:schemeClr val="dk1"/>
              </a:solidFill>
              <a:highlight>
                <a:srgbClr val="C3D69B"/>
              </a:highlight>
            </a:endParaRPr>
          </a:p>
          <a:p>
            <a:pPr lvl="0">
              <a:lnSpc>
                <a:spcPct val="115000"/>
              </a:lnSpc>
            </a:pPr>
            <a:r>
              <a:rPr lang="pt-BR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A A </a:t>
            </a:r>
            <a:r>
              <a:rPr lang="pt-BR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B </a:t>
            </a:r>
            <a:r>
              <a:rPr lang="pt-BR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A A </a:t>
            </a:r>
            <a:r>
              <a:rPr lang="pt-BR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B </a:t>
            </a:r>
            <a:r>
              <a:rPr lang="pt-BR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A A</a:t>
            </a:r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9C2026C9-C0E0-4431-A30A-55044C33ED3A}"/>
              </a:ext>
            </a:extLst>
          </p:cNvPr>
          <p:cNvSpPr txBox="1"/>
          <p:nvPr/>
        </p:nvSpPr>
        <p:spPr>
          <a:xfrm>
            <a:off x="2278811" y="3087582"/>
            <a:ext cx="218615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A </a:t>
            </a:r>
            <a:r>
              <a:rPr lang="en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A </a:t>
            </a:r>
            <a:r>
              <a:rPr lang="en-GB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A </a:t>
            </a:r>
            <a:r>
              <a:rPr lang="en-GB" sz="1600" i="1" dirty="0" err="1">
                <a:solidFill>
                  <a:schemeClr val="dk1"/>
                </a:solidFill>
                <a:highlight>
                  <a:srgbClr val="C3D69B"/>
                </a:highlight>
              </a:rPr>
              <a:t>A</a:t>
            </a:r>
            <a:r>
              <a:rPr lang="en-GB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highlight>
                  <a:srgbClr val="C3D69B"/>
                </a:highlight>
              </a:rPr>
              <a:t>A</a:t>
            </a:r>
            <a:r>
              <a:rPr lang="en-GB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highlight>
                  <a:srgbClr val="C3D69B"/>
                </a:highlight>
              </a:rPr>
              <a:t>A</a:t>
            </a:r>
            <a:r>
              <a:rPr lang="en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A </a:t>
            </a:r>
            <a:r>
              <a:rPr lang="en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A </a:t>
            </a:r>
            <a:r>
              <a:rPr lang="pt-BR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</a:t>
            </a:r>
          </a:p>
          <a:p>
            <a:pPr lvl="0">
              <a:lnSpc>
                <a:spcPct val="115000"/>
              </a:lnSpc>
            </a:pPr>
            <a:r>
              <a:rPr lang="pt-BR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B </a:t>
            </a:r>
            <a:r>
              <a:rPr lang="pt-BR" sz="1600" i="1" dirty="0">
                <a:solidFill>
                  <a:schemeClr val="dk1"/>
                </a:solidFill>
                <a:highlight>
                  <a:srgbClr val="C3D69B"/>
                </a:highlight>
              </a:rPr>
              <a:t> A A A A A A </a:t>
            </a:r>
            <a:r>
              <a:rPr lang="pt-BR" sz="1600" i="1" dirty="0">
                <a:solidFill>
                  <a:schemeClr val="dk1"/>
                </a:solidFill>
                <a:highlight>
                  <a:srgbClr val="FFFF00"/>
                </a:highlight>
              </a:rPr>
              <a:t> B </a:t>
            </a:r>
            <a:endParaRPr lang="pt-BR" sz="1600" i="1" dirty="0">
              <a:solidFill>
                <a:schemeClr val="dk1"/>
              </a:solidFill>
              <a:highlight>
                <a:srgbClr val="C3D69B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37" y="1133217"/>
            <a:ext cx="4665115" cy="37099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0;p32">
            <a:extLst>
              <a:ext uri="{FF2B5EF4-FFF2-40B4-BE49-F238E27FC236}">
                <a16:creationId xmlns:a16="http://schemas.microsoft.com/office/drawing/2014/main" id="{17FB9304-BE3B-4F49-8BF9-AEF417625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820" y="180416"/>
            <a:ext cx="86395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Confirmation of the experimental results for cross reactive epitopes between GAD65 &amp; Coxsackievirus B4</a:t>
            </a:r>
            <a:br>
              <a:rPr lang="en-GB" sz="2000" dirty="0"/>
            </a:b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F6E89-C4D4-4EB4-9484-A249DF8A0015}"/>
              </a:ext>
            </a:extLst>
          </p:cNvPr>
          <p:cNvSpPr txBox="1"/>
          <p:nvPr/>
        </p:nvSpPr>
        <p:spPr>
          <a:xfrm>
            <a:off x="6463862" y="3856394"/>
            <a:ext cx="299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Real-Fernandez et al. , 2021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07" y="3264300"/>
            <a:ext cx="3732468" cy="109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565" y="3006797"/>
            <a:ext cx="4824248" cy="19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0;p32">
            <a:extLst>
              <a:ext uri="{FF2B5EF4-FFF2-40B4-BE49-F238E27FC236}">
                <a16:creationId xmlns:a16="http://schemas.microsoft.com/office/drawing/2014/main" id="{6DE43D95-3528-4790-958C-29581517B8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820" y="180416"/>
            <a:ext cx="86395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Potentially applying the same theory to autoimmune psychosis?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842EC-7F87-458B-93E4-5E005AA7F44C}"/>
              </a:ext>
            </a:extLst>
          </p:cNvPr>
          <p:cNvSpPr txBox="1"/>
          <p:nvPr/>
        </p:nvSpPr>
        <p:spPr>
          <a:xfrm>
            <a:off x="1323008" y="1051033"/>
            <a:ext cx="45838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original NMDAR search: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Streamline search space to sequence length 8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proteome database of schizophrenia / psychosis linked viruses ( EBV, CMV, Herpes 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binding affinity to MHC alleles</a:t>
            </a:r>
          </a:p>
          <a:p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75" y="1288201"/>
            <a:ext cx="6281649" cy="25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0;p32">
            <a:extLst>
              <a:ext uri="{FF2B5EF4-FFF2-40B4-BE49-F238E27FC236}">
                <a16:creationId xmlns:a16="http://schemas.microsoft.com/office/drawing/2014/main" id="{4B58C387-599C-41DE-A9A2-F4A76768C8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820" y="180416"/>
            <a:ext cx="86395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Compare to a similar application of the theory</a:t>
            </a:r>
            <a:endParaRPr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85" y="1211975"/>
            <a:ext cx="6835830" cy="39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0;p32">
            <a:extLst>
              <a:ext uri="{FF2B5EF4-FFF2-40B4-BE49-F238E27FC236}">
                <a16:creationId xmlns:a16="http://schemas.microsoft.com/office/drawing/2014/main" id="{1678C83A-D834-4437-9BBF-2CAB8FB81B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820" y="180416"/>
            <a:ext cx="8639503" cy="90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Common epitope between virus H1N1 and protein POMT1 experimentally shown to induce autoimmune narcolepsy type 1 (NT1)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072000" y="961600"/>
            <a:ext cx="3000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dk1"/>
                </a:solidFill>
                <a:highlight>
                  <a:srgbClr val="C3D69B"/>
                </a:highlight>
              </a:rPr>
              <a:t>A A </a:t>
            </a:r>
            <a:r>
              <a:rPr lang="en" sz="2000" i="1" dirty="0">
                <a:solidFill>
                  <a:schemeClr val="dk1"/>
                </a:solidFill>
                <a:highlight>
                  <a:srgbClr val="FF99CC"/>
                </a:highlight>
              </a:rPr>
              <a:t>A </a:t>
            </a:r>
            <a:r>
              <a:rPr lang="en" sz="2000" i="1" dirty="0">
                <a:solidFill>
                  <a:schemeClr val="dk1"/>
                </a:solidFill>
                <a:highlight>
                  <a:srgbClr val="C3D69B"/>
                </a:highlight>
              </a:rPr>
              <a:t> A A A A A </a:t>
            </a:r>
            <a:r>
              <a:rPr lang="en" sz="2000" i="1" dirty="0">
                <a:solidFill>
                  <a:schemeClr val="dk1"/>
                </a:solidFill>
                <a:highlight>
                  <a:srgbClr val="FF99CC"/>
                </a:highlight>
              </a:rPr>
              <a:t>A</a:t>
            </a:r>
            <a:r>
              <a:rPr lang="en" sz="2000" i="1" dirty="0">
                <a:solidFill>
                  <a:schemeClr val="dk1"/>
                </a:solidFill>
                <a:highlight>
                  <a:srgbClr val="C3D69B"/>
                </a:highlight>
              </a:rPr>
              <a:t> A A</a:t>
            </a:r>
            <a:endParaRPr sz="2000" i="1" dirty="0">
              <a:solidFill>
                <a:schemeClr val="dk1"/>
              </a:solidFill>
              <a:highlight>
                <a:srgbClr val="C3D69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dk1"/>
                </a:solidFill>
                <a:highlight>
                  <a:srgbClr val="C3D69B"/>
                </a:highlight>
              </a:rPr>
              <a:t>A A </a:t>
            </a:r>
            <a:r>
              <a:rPr lang="en" sz="2000" i="1" dirty="0">
                <a:solidFill>
                  <a:schemeClr val="dk1"/>
                </a:solidFill>
                <a:highlight>
                  <a:srgbClr val="FF99CC"/>
                </a:highlight>
              </a:rPr>
              <a:t>B </a:t>
            </a:r>
            <a:r>
              <a:rPr lang="en" sz="2000" i="1" dirty="0">
                <a:solidFill>
                  <a:schemeClr val="dk1"/>
                </a:solidFill>
                <a:highlight>
                  <a:srgbClr val="C3D69B"/>
                </a:highlight>
              </a:rPr>
              <a:t> A A A A A </a:t>
            </a:r>
            <a:r>
              <a:rPr lang="en" sz="2000" i="1" dirty="0">
                <a:solidFill>
                  <a:schemeClr val="dk1"/>
                </a:solidFill>
                <a:highlight>
                  <a:srgbClr val="FF99CC"/>
                </a:highlight>
              </a:rPr>
              <a:t>B</a:t>
            </a:r>
            <a:r>
              <a:rPr lang="en" sz="2000" i="1" dirty="0">
                <a:solidFill>
                  <a:schemeClr val="dk1"/>
                </a:solidFill>
                <a:highlight>
                  <a:srgbClr val="C3D69B"/>
                </a:highlight>
              </a:rPr>
              <a:t> A A </a:t>
            </a:r>
            <a:endParaRPr sz="2000" i="1" dirty="0">
              <a:solidFill>
                <a:schemeClr val="dk1"/>
              </a:solidFill>
              <a:highlight>
                <a:srgbClr val="C3D69B"/>
              </a:highlight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 simple sequence matching</a:t>
            </a:r>
            <a:endParaRPr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2061000" y="1923625"/>
            <a:ext cx="5022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the amino acid sequences of: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NMDAR subunits against a virus 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Sequences of length 10 - 15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Allowing for 2 (or less) AA mismatches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Initial virus database: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~60 unique viruses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~3500 total including variants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/>
        </p:nvSpPr>
        <p:spPr>
          <a:xfrm>
            <a:off x="111782" y="775361"/>
            <a:ext cx="65451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Validate theory using </a:t>
            </a:r>
            <a:r>
              <a:rPr lang="en" b="1" dirty="0"/>
              <a:t>Diabetes type 1</a:t>
            </a:r>
            <a:r>
              <a:rPr lang="en" dirty="0"/>
              <a:t> case: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Strong link to: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Coxsackievirus B4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Protein GAD-65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Various HLA alleles </a:t>
            </a:r>
          </a:p>
          <a:p>
            <a:pPr marL="1054100" lvl="2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( eg. DQ8 , MHC ii ; A*2402, MHC i )</a:t>
            </a:r>
          </a:p>
          <a:p>
            <a:pPr marL="1054100" lvl="2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Common epitope?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Explore potential application to </a:t>
            </a:r>
            <a:r>
              <a:rPr lang="en" b="1" dirty="0"/>
              <a:t>autoimmune psychosis </a:t>
            </a:r>
            <a:r>
              <a:rPr lang="en" dirty="0"/>
              <a:t>case: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Linked viruses ( Epstein-bar virus, cytomegalovirus, herpesvirus 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NMDAR subunit proteins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Various HLA alleles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Antibodies, </a:t>
            </a:r>
            <a:r>
              <a:rPr lang="en-GB" b="1" dirty="0"/>
              <a:t>T cells and B cells</a:t>
            </a:r>
            <a:endParaRPr lang="en" b="1" dirty="0"/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/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/>
              <a:t>Further membrane proteins associated with potentially autoimmune psychiatric disorders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216885" y="9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steps:</a:t>
            </a:r>
            <a:endParaRPr dirty="0"/>
          </a:p>
        </p:txBody>
      </p:sp>
      <p:pic>
        <p:nvPicPr>
          <p:cNvPr id="4" name="Google Shape;272;p42">
            <a:extLst>
              <a:ext uri="{FF2B5EF4-FFF2-40B4-BE49-F238E27FC236}">
                <a16:creationId xmlns:a16="http://schemas.microsoft.com/office/drawing/2014/main" id="{391DD121-D8F3-4577-9A71-BE0D242637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45" y="376425"/>
            <a:ext cx="3096457" cy="246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l="1501" t="20080" r="1617" b="3769"/>
          <a:stretch/>
        </p:blipFill>
        <p:spPr>
          <a:xfrm>
            <a:off x="1252477" y="1260575"/>
            <a:ext cx="6639025" cy="31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Number of common virus / NMDAR subunit subsequences</a:t>
            </a:r>
            <a:endParaRPr sz="2320"/>
          </a:p>
        </p:txBody>
      </p:sp>
      <p:pic>
        <p:nvPicPr>
          <p:cNvPr id="4" name="Google Shape;89;p18">
            <a:extLst>
              <a:ext uri="{FF2B5EF4-FFF2-40B4-BE49-F238E27FC236}">
                <a16:creationId xmlns:a16="http://schemas.microsoft.com/office/drawing/2014/main" id="{94A8CF1A-BF87-4CF2-9260-DEA2787CD7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912536" y="1935874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866" t="11806" r="1819" b="1763"/>
          <a:stretch/>
        </p:blipFill>
        <p:spPr>
          <a:xfrm>
            <a:off x="1257725" y="1036436"/>
            <a:ext cx="6628551" cy="353598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Which viruses?</a:t>
            </a:r>
            <a:endParaRPr sz="2320"/>
          </a:p>
        </p:txBody>
      </p:sp>
      <p:pic>
        <p:nvPicPr>
          <p:cNvPr id="4" name="Google Shape;89;p18">
            <a:extLst>
              <a:ext uri="{FF2B5EF4-FFF2-40B4-BE49-F238E27FC236}">
                <a16:creationId xmlns:a16="http://schemas.microsoft.com/office/drawing/2014/main" id="{E5831674-FDA2-4A0D-823E-364D597164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917783" y="1299998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2065" t="19807" r="1409" b="2516"/>
          <a:stretch/>
        </p:blipFill>
        <p:spPr>
          <a:xfrm>
            <a:off x="1149225" y="614875"/>
            <a:ext cx="6845549" cy="3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50" y="4626625"/>
            <a:ext cx="3850175" cy="4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675" y="4609711"/>
            <a:ext cx="4370651" cy="48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6663" y="4117270"/>
            <a:ext cx="4370666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Viruses with links to schizophrenia / psychosis</a:t>
            </a:r>
            <a:endParaRPr sz="23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l="1511" t="2946" r="1627" b="3227"/>
          <a:stretch/>
        </p:blipFill>
        <p:spPr>
          <a:xfrm>
            <a:off x="1490588" y="1168975"/>
            <a:ext cx="6162824" cy="3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Are these matches simply naturally occurring?</a:t>
            </a:r>
            <a:endParaRPr sz="2320"/>
          </a:p>
        </p:txBody>
      </p:sp>
      <p:pic>
        <p:nvPicPr>
          <p:cNvPr id="4" name="Google Shape;89;p18">
            <a:extLst>
              <a:ext uri="{FF2B5EF4-FFF2-40B4-BE49-F238E27FC236}">
                <a16:creationId xmlns:a16="http://schemas.microsoft.com/office/drawing/2014/main" id="{D5B899B4-DED3-4507-ABD4-000E2A0D805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1139810" y="2092544"/>
            <a:ext cx="256185" cy="95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4187"/>
          <a:stretch/>
        </p:blipFill>
        <p:spPr>
          <a:xfrm>
            <a:off x="1625588" y="1639926"/>
            <a:ext cx="5892825" cy="34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00" y="746593"/>
            <a:ext cx="4704224" cy="94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300" y="800275"/>
            <a:ext cx="4521626" cy="8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Positive &amp; negative (ish) controls</a:t>
            </a:r>
            <a:endParaRPr sz="2320"/>
          </a:p>
        </p:txBody>
      </p:sp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01B84F00-8815-4DD6-A34D-387CBBA3FAA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065" t="47706" r="93142" b="22441"/>
          <a:stretch/>
        </p:blipFill>
        <p:spPr>
          <a:xfrm>
            <a:off x="1285646" y="2776474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4187"/>
          <a:stretch/>
        </p:blipFill>
        <p:spPr>
          <a:xfrm>
            <a:off x="1625588" y="1639926"/>
            <a:ext cx="5892825" cy="34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141500" y="60700"/>
            <a:ext cx="6861000" cy="20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Junk sequences?			Overlaps?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strike="sngStrike"/>
              <a:t>GAGAGAGGAGA</a:t>
            </a:r>
            <a:endParaRPr sz="1400" strike="sngStrik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QQQQQQDQPT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SGGAGGGGGG</a:t>
            </a:r>
            <a:endParaRPr/>
          </a:p>
        </p:txBody>
      </p:sp>
      <p:grpSp>
        <p:nvGrpSpPr>
          <p:cNvPr id="114" name="Google Shape;114;p21"/>
          <p:cNvGrpSpPr/>
          <p:nvPr/>
        </p:nvGrpSpPr>
        <p:grpSpPr>
          <a:xfrm>
            <a:off x="4969725" y="835825"/>
            <a:ext cx="3600600" cy="355400"/>
            <a:chOff x="1047400" y="3834225"/>
            <a:chExt cx="3600600" cy="355400"/>
          </a:xfrm>
        </p:grpSpPr>
        <p:cxnSp>
          <p:nvCxnSpPr>
            <p:cNvPr id="115" name="Google Shape;115;p21"/>
            <p:cNvCxnSpPr/>
            <p:nvPr/>
          </p:nvCxnSpPr>
          <p:spPr>
            <a:xfrm rot="10800000" flipH="1">
              <a:off x="1047400" y="4171025"/>
              <a:ext cx="3600600" cy="18600"/>
            </a:xfrm>
            <a:prstGeom prst="straightConnector1">
              <a:avLst/>
            </a:prstGeom>
            <a:noFill/>
            <a:ln w="76200" cap="flat" cmpd="sng">
              <a:solidFill>
                <a:srgbClr val="8CC9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1"/>
            <p:cNvCxnSpPr/>
            <p:nvPr/>
          </p:nvCxnSpPr>
          <p:spPr>
            <a:xfrm rot="10800000" flipH="1">
              <a:off x="1957275" y="4086825"/>
              <a:ext cx="1016700" cy="2700"/>
            </a:xfrm>
            <a:prstGeom prst="straightConnector1">
              <a:avLst/>
            </a:prstGeom>
            <a:noFill/>
            <a:ln w="76200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21"/>
            <p:cNvCxnSpPr/>
            <p:nvPr/>
          </p:nvCxnSpPr>
          <p:spPr>
            <a:xfrm rot="10800000" flipH="1">
              <a:off x="2072275" y="4002625"/>
              <a:ext cx="1016700" cy="2700"/>
            </a:xfrm>
            <a:prstGeom prst="straightConnector1">
              <a:avLst/>
            </a:prstGeom>
            <a:noFill/>
            <a:ln w="76200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21"/>
            <p:cNvCxnSpPr/>
            <p:nvPr/>
          </p:nvCxnSpPr>
          <p:spPr>
            <a:xfrm rot="10800000" flipH="1">
              <a:off x="1831900" y="3918425"/>
              <a:ext cx="1016700" cy="2700"/>
            </a:xfrm>
            <a:prstGeom prst="straightConnector1">
              <a:avLst/>
            </a:prstGeom>
            <a:noFill/>
            <a:ln w="76200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1"/>
            <p:cNvCxnSpPr/>
            <p:nvPr/>
          </p:nvCxnSpPr>
          <p:spPr>
            <a:xfrm rot="10800000" flipH="1">
              <a:off x="2171350" y="3834225"/>
              <a:ext cx="1016700" cy="2700"/>
            </a:xfrm>
            <a:prstGeom prst="straightConnector1">
              <a:avLst/>
            </a:prstGeom>
            <a:noFill/>
            <a:ln w="76200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Google Shape;89;p18">
            <a:extLst>
              <a:ext uri="{FF2B5EF4-FFF2-40B4-BE49-F238E27FC236}">
                <a16:creationId xmlns:a16="http://schemas.microsoft.com/office/drawing/2014/main" id="{5AF17CF7-67E3-44B9-AAB3-0DB7C35CBE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65" t="47706" r="93142" b="22441"/>
          <a:stretch/>
        </p:blipFill>
        <p:spPr>
          <a:xfrm>
            <a:off x="1285646" y="2776474"/>
            <a:ext cx="339941" cy="12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1027</Words>
  <Application>Microsoft Office PowerPoint</Application>
  <PresentationFormat>On-screen Show (16:9)</PresentationFormat>
  <Paragraphs>498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Epitope mimicry in autoimmune psychosis</vt:lpstr>
      <vt:lpstr>PowerPoint Presentation</vt:lpstr>
      <vt:lpstr>Exploring simple sequence matching</vt:lpstr>
      <vt:lpstr>Number of common virus / NMDAR subunit subsequences</vt:lpstr>
      <vt:lpstr>Which viruses?</vt:lpstr>
      <vt:lpstr>Viruses with links to schizophrenia / psychosis</vt:lpstr>
      <vt:lpstr>Are these matches simply naturally occurring?</vt:lpstr>
      <vt:lpstr>Positive &amp; negative (ish) controls</vt:lpstr>
      <vt:lpstr>Junk sequences?   Overlaps?  GAGAGAGGAGA  QQQQQQDQPT  SGGAGGGGGG</vt:lpstr>
      <vt:lpstr>????</vt:lpstr>
      <vt:lpstr>Does it make biological sense?</vt:lpstr>
      <vt:lpstr>GRIN2D</vt:lpstr>
      <vt:lpstr>GRIN3A</vt:lpstr>
      <vt:lpstr>Can we test against a known disease with an autoimmune pathogenesis?</vt:lpstr>
      <vt:lpstr>Autoimmune Type 1 Diabetes</vt:lpstr>
      <vt:lpstr>Autoimmune Type 1 Diabetes</vt:lpstr>
      <vt:lpstr>Common sequences: differentially expressed proteins of Alpha &amp; Beta cells</vt:lpstr>
      <vt:lpstr>Common sequences: differentially expressed proteins of Alpha &amp; Beta cells</vt:lpstr>
      <vt:lpstr>Virus variants: differentially expressed proteins of Alpha &amp; Beta cells</vt:lpstr>
      <vt:lpstr>Results for the Coxsackie virus</vt:lpstr>
      <vt:lpstr>Do they mean anything?</vt:lpstr>
      <vt:lpstr>Re-assess: How to confirm a meaningful match</vt:lpstr>
      <vt:lpstr>Recent paper experimentally shows same theory for Diabetes type 1</vt:lpstr>
      <vt:lpstr>Predicting epitope binding affinity</vt:lpstr>
      <vt:lpstr>Adjusting test for type 1 diabetes</vt:lpstr>
      <vt:lpstr>Confirmation of the experimental results for cross reactive epitopes between GAD65 &amp; Coxsackievirus B4 </vt:lpstr>
      <vt:lpstr>Potentially applying the same theory to autoimmune psychosis?</vt:lpstr>
      <vt:lpstr>Compare to a similar application of the theory</vt:lpstr>
      <vt:lpstr>Common epitope between virus H1N1 and protein POMT1 experimentally shown to induce autoimmune narcolepsy type 1 (NT1)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Epitope mimicry in autoimmune psychosis</dc:title>
  <cp:lastModifiedBy>Callum White</cp:lastModifiedBy>
  <cp:revision>9</cp:revision>
  <dcterms:modified xsi:type="dcterms:W3CDTF">2022-05-11T21:23:11Z</dcterms:modified>
</cp:coreProperties>
</file>