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7" r:id="rId8"/>
    <p:sldId id="261" r:id="rId9"/>
    <p:sldId id="262" r:id="rId10"/>
    <p:sldId id="268" r:id="rId11"/>
    <p:sldId id="263" r:id="rId12"/>
    <p:sldId id="269" r:id="rId13"/>
    <p:sldId id="271" r:id="rId14"/>
    <p:sldId id="264" r:id="rId15"/>
    <p:sldId id="270" r:id="rId16"/>
    <p:sldId id="265"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638800" y="2094386"/>
            <a:ext cx="4038600"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imes New Roman" panose="02020603050405020304" pitchFamily="18" charset="0"/>
                <a:cs typeface="Times New Roman" panose="02020603050405020304" pitchFamily="18" charset="0"/>
              </a:rPr>
              <a:t>Muhammad Suhail M</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770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35708-0EE7-85A0-83CB-D5390DEE3586}"/>
              </a:ext>
            </a:extLst>
          </p:cNvPr>
          <p:cNvSpPr txBox="1"/>
          <p:nvPr/>
        </p:nvSpPr>
        <p:spPr>
          <a:xfrm>
            <a:off x="609600" y="533400"/>
            <a:ext cx="8610600" cy="6524863"/>
          </a:xfrm>
          <a:prstGeom prst="rect">
            <a:avLst/>
          </a:prstGeom>
          <a:noFill/>
        </p:spPr>
        <p:txBody>
          <a:bodyPr wrap="square" rtlCol="0">
            <a:spAutoFit/>
          </a:bodyPr>
          <a:lstStyle/>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Enhanced Style Transfer Algorithms:</a:t>
            </a:r>
            <a:r>
              <a:rPr lang="en-GB" sz="2000" b="0" i="0" dirty="0">
                <a:solidFill>
                  <a:schemeClr val="tx1"/>
                </a:solidFill>
                <a:effectLst/>
                <a:latin typeface="Times New Roman" panose="02020603050405020304" pitchFamily="18" charset="0"/>
                <a:cs typeface="Times New Roman" panose="02020603050405020304" pitchFamily="18" charset="0"/>
              </a:rPr>
              <a:t> Refinement of style transfer techniques ensuring accurate and seamless application of artistic styles to user-selected images.</a:t>
            </a:r>
          </a:p>
          <a:p>
            <a:pPr algn="l"/>
            <a:endParaRPr lang="en-GB" sz="2000" b="1" i="0" dirty="0">
              <a:solidFill>
                <a:schemeClr val="tx1"/>
              </a:solidFill>
              <a:effectLst/>
              <a:latin typeface="Times New Roman" panose="02020603050405020304" pitchFamily="18" charset="0"/>
              <a:cs typeface="Times New Roman" panose="02020603050405020304" pitchFamily="18" charset="0"/>
            </a:endParaRPr>
          </a:p>
          <a:p>
            <a:pPr algn="l"/>
            <a:r>
              <a:rPr lang="en-GB" sz="2000" b="1" i="0" dirty="0">
                <a:solidFill>
                  <a:schemeClr val="tx1"/>
                </a:solidFill>
                <a:effectLst/>
                <a:latin typeface="Times New Roman" panose="02020603050405020304" pitchFamily="18" charset="0"/>
                <a:cs typeface="Times New Roman" panose="02020603050405020304" pitchFamily="18" charset="0"/>
              </a:rPr>
              <a:t>Value Proposition:</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Creativity Unleashed:</a:t>
            </a:r>
            <a:r>
              <a:rPr lang="en-GB" sz="2000" b="0" i="0" dirty="0">
                <a:solidFill>
                  <a:schemeClr val="tx1"/>
                </a:solidFill>
                <a:effectLst/>
                <a:latin typeface="Times New Roman" panose="02020603050405020304" pitchFamily="18" charset="0"/>
                <a:cs typeface="Times New Roman" panose="02020603050405020304" pitchFamily="18" charset="0"/>
              </a:rPr>
              <a:t> Empowering users to explore new artistic horizons, unleash creativity, and experiment with diverse styles and themes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Quality and Diversity:</a:t>
            </a:r>
            <a:r>
              <a:rPr lang="en-GB" sz="2000" b="0" i="0" dirty="0">
                <a:solidFill>
                  <a:schemeClr val="tx1"/>
                </a:solidFill>
                <a:effectLst/>
                <a:latin typeface="Times New Roman" panose="02020603050405020304" pitchFamily="18" charset="0"/>
                <a:cs typeface="Times New Roman" panose="02020603050405020304" pitchFamily="18" charset="0"/>
              </a:rPr>
              <a:t> Delivering high-quality, realistic artworks with diverse styles and themes, inspiring new forms of artistic expression.</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User Engagement:</a:t>
            </a:r>
            <a:r>
              <a:rPr lang="en-GB" sz="2000" b="0" i="0" dirty="0">
                <a:solidFill>
                  <a:schemeClr val="tx1"/>
                </a:solidFill>
                <a:effectLst/>
                <a:latin typeface="Times New Roman" panose="02020603050405020304" pitchFamily="18" charset="0"/>
                <a:cs typeface="Times New Roman" panose="02020603050405020304" pitchFamily="18" charset="0"/>
              </a:rPr>
              <a:t> Providing an intuitive and engaging platform for users to interact with AI-generated art, fostering exploration and collaboration.</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Integrity:</a:t>
            </a:r>
            <a:r>
              <a:rPr lang="en-GB" sz="2000" b="0" i="0" dirty="0">
                <a:solidFill>
                  <a:schemeClr val="tx1"/>
                </a:solidFill>
                <a:effectLst/>
                <a:latin typeface="Times New Roman" panose="02020603050405020304" pitchFamily="18" charset="0"/>
                <a:cs typeface="Times New Roman" panose="02020603050405020304" pitchFamily="18" charset="0"/>
              </a:rPr>
              <a:t> Ensuring ethical practices in AI-driven art generation, promoting fairness, transparency, and responsible use of technology.</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Innovation and Inspiration:</a:t>
            </a:r>
            <a:r>
              <a:rPr lang="en-GB" sz="2000" b="0" i="0" dirty="0">
                <a:solidFill>
                  <a:schemeClr val="tx1"/>
                </a:solidFill>
                <a:effectLst/>
                <a:latin typeface="Times New Roman" panose="02020603050405020304" pitchFamily="18" charset="0"/>
                <a:cs typeface="Times New Roman" panose="02020603050405020304" pitchFamily="18" charset="0"/>
              </a:rPr>
              <a:t> Driving innovation in digital artistry and inspiring individuals to explore the intersection of AI and creativity.</a:t>
            </a:r>
          </a:p>
          <a:p>
            <a:endParaRPr lang="en-GB" dirty="0"/>
          </a:p>
        </p:txBody>
      </p:sp>
    </p:spTree>
    <p:extLst>
      <p:ext uri="{BB962C8B-B14F-4D97-AF65-F5344CB8AC3E}">
        <p14:creationId xmlns:p14="http://schemas.microsoft.com/office/powerpoint/2010/main" val="20183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id="{F2A59192-1916-B1E7-F399-4863D0994972}"/>
              </a:ext>
            </a:extLst>
          </p:cNvPr>
          <p:cNvSpPr txBox="1"/>
          <p:nvPr/>
        </p:nvSpPr>
        <p:spPr>
          <a:xfrm>
            <a:off x="2362200" y="2019299"/>
            <a:ext cx="6991350" cy="4401205"/>
          </a:xfrm>
          <a:prstGeom prst="rect">
            <a:avLst/>
          </a:prstGeom>
          <a:noFill/>
        </p:spPr>
        <p:txBody>
          <a:bodyPr wrap="square" rtlCol="0">
            <a:spAutoFit/>
          </a:bodyPr>
          <a:lstStyle/>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Revolutionary Artistic Exploration:</a:t>
            </a:r>
            <a:r>
              <a:rPr lang="en-GB" sz="2000" b="0" i="0" dirty="0">
                <a:solidFill>
                  <a:schemeClr val="tx1"/>
                </a:solidFill>
                <a:effectLst/>
                <a:latin typeface="Times New Roman" panose="02020603050405020304" pitchFamily="18" charset="0"/>
                <a:cs typeface="Times New Roman" panose="02020603050405020304" pitchFamily="18" charset="0"/>
              </a:rPr>
              <a:t> Our cutting-edge GAN models redefine artistic boundaries, allowing users to explore uncharted creative territories with unprecedented freedom and depth.</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Seamless Fusion of Styles:</a:t>
            </a:r>
            <a:r>
              <a:rPr lang="en-GB" sz="2000" b="0" i="0" dirty="0">
                <a:solidFill>
                  <a:schemeClr val="tx1"/>
                </a:solidFill>
                <a:effectLst/>
                <a:latin typeface="Times New Roman" panose="02020603050405020304" pitchFamily="18" charset="0"/>
                <a:cs typeface="Times New Roman" panose="02020603050405020304" pitchFamily="18" charset="0"/>
              </a:rPr>
              <a:t> Experience the magic of seamless style transfer as our algorithms effortlessly infuse images with the essence of diverse artistic styles, creating captivating and harmonious compositions.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Intuitive Creativity Unleashed:</a:t>
            </a:r>
            <a:r>
              <a:rPr lang="en-GB" sz="2000" b="0" i="0" dirty="0">
                <a:solidFill>
                  <a:schemeClr val="tx1"/>
                </a:solidFill>
                <a:effectLst/>
                <a:latin typeface="Times New Roman" panose="02020603050405020304" pitchFamily="18" charset="0"/>
                <a:cs typeface="Times New Roman" panose="02020603050405020304" pitchFamily="18" charset="0"/>
              </a:rPr>
              <a:t> With our user-friendly interface, creativity becomes effortless. Dive into a world of artistic expression where every brushstroke and parameter adjustment brings your imagination to life in real-time.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8EDDD-5EF4-64CE-B8F9-849E012AA4A1}"/>
              </a:ext>
            </a:extLst>
          </p:cNvPr>
          <p:cNvSpPr txBox="1"/>
          <p:nvPr/>
        </p:nvSpPr>
        <p:spPr>
          <a:xfrm>
            <a:off x="838200" y="1066800"/>
            <a:ext cx="7772400" cy="3139321"/>
          </a:xfrm>
          <a:prstGeom prst="rect">
            <a:avLst/>
          </a:prstGeom>
          <a:noFill/>
        </p:spPr>
        <p:txBody>
          <a:bodyPr wrap="square" rtlCol="0">
            <a:spAutoFit/>
          </a:bodyPr>
          <a:lstStyle/>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Inspiring Possibilities:</a:t>
            </a:r>
            <a:r>
              <a:rPr lang="en-GB" sz="2000" b="0" i="0" dirty="0">
                <a:solidFill>
                  <a:schemeClr val="tx1"/>
                </a:solidFill>
                <a:effectLst/>
                <a:latin typeface="Times New Roman" panose="02020603050405020304" pitchFamily="18" charset="0"/>
                <a:cs typeface="Times New Roman" panose="02020603050405020304" pitchFamily="18" charset="0"/>
              </a:rPr>
              <a:t> Prepare to be inspired as you witness the convergence of artificial intelligence and human creativity. Our solution opens doors to infinite possibilities, sparking new ideas, collaborations, and innovations at the forefront of digital artistry.</a:t>
            </a:r>
          </a:p>
          <a:p>
            <a:pPr marL="285750" indent="-285750">
              <a:buFont typeface="Arial" panose="020B0604020202020204" pitchFamily="34" charset="0"/>
              <a:buChar char="•"/>
            </a:pPr>
            <a:endParaRPr lang="en-GB" sz="2000" dirty="0"/>
          </a:p>
          <a:p>
            <a:pPr marL="285750" indent="-285750" algn="l">
              <a:buFont typeface="Arial" panose="020B0604020202020204" pitchFamily="34" charset="0"/>
              <a:buChar char="•"/>
            </a:pPr>
            <a:r>
              <a:rPr lang="en-GB" sz="2000" b="1" i="0" dirty="0">
                <a:solidFill>
                  <a:srgbClr val="000000"/>
                </a:solidFill>
                <a:effectLst/>
                <a:latin typeface="Times New Roman" panose="02020603050405020304" pitchFamily="18" charset="0"/>
                <a:cs typeface="Times New Roman" panose="02020603050405020304" pitchFamily="18" charset="0"/>
              </a:rPr>
              <a:t>Ethical Innovation:</a:t>
            </a:r>
            <a:r>
              <a:rPr lang="en-GB" sz="2000" b="0" i="0" dirty="0">
                <a:solidFill>
                  <a:srgbClr val="000000"/>
                </a:solidFill>
                <a:effectLst/>
                <a:latin typeface="Times New Roman" panose="02020603050405020304" pitchFamily="18" charset="0"/>
                <a:cs typeface="Times New Roman" panose="02020603050405020304" pitchFamily="18" charset="0"/>
              </a:rPr>
              <a:t> We're not just pushing technological boundaries; we're leading with integrity. Our commitment to ethical practices ensures that every creation respects copyrights, fosters diversity, and promotes responsible AI usage.</a:t>
            </a:r>
            <a:endParaRPr lang="en-GB" sz="2000" dirty="0">
              <a:effectLst/>
            </a:endParaRPr>
          </a:p>
          <a:p>
            <a:endParaRPr lang="en-GB" dirty="0"/>
          </a:p>
        </p:txBody>
      </p:sp>
    </p:spTree>
    <p:extLst>
      <p:ext uri="{BB962C8B-B14F-4D97-AF65-F5344CB8AC3E}">
        <p14:creationId xmlns:p14="http://schemas.microsoft.com/office/powerpoint/2010/main" val="57855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6B37-4DF4-2F0F-06AE-966F3BBBA743}"/>
              </a:ext>
            </a:extLst>
          </p:cNvPr>
          <p:cNvSpPr>
            <a:spLocks noGrp="1"/>
          </p:cNvSpPr>
          <p:nvPr>
            <p:ph type="title"/>
          </p:nvPr>
        </p:nvSpPr>
        <p:spPr>
          <a:xfrm>
            <a:off x="558165" y="385444"/>
            <a:ext cx="9764395" cy="738664"/>
          </a:xfrm>
        </p:spPr>
        <p:txBody>
          <a:bodyPr/>
          <a:lstStyle/>
          <a:p>
            <a:r>
              <a:rPr lang="en-GB" dirty="0">
                <a:latin typeface="Times New Roman" panose="02020603050405020304" pitchFamily="18" charset="0"/>
                <a:cs typeface="Times New Roman" panose="02020603050405020304" pitchFamily="18" charset="0"/>
              </a:rPr>
              <a:t>APPLICATIONS</a:t>
            </a:r>
          </a:p>
        </p:txBody>
      </p:sp>
      <p:sp>
        <p:nvSpPr>
          <p:cNvPr id="4" name="Rectangle 1">
            <a:extLst>
              <a:ext uri="{FF2B5EF4-FFF2-40B4-BE49-F238E27FC236}">
                <a16:creationId xmlns:a16="http://schemas.microsoft.com/office/drawing/2014/main" id="{AEE0602B-1D85-D6A5-8672-C45CCFDF0B26}"/>
              </a:ext>
            </a:extLst>
          </p:cNvPr>
          <p:cNvSpPr>
            <a:spLocks noGrp="1" noChangeArrowheads="1"/>
          </p:cNvSpPr>
          <p:nvPr>
            <p:ph type="body" idx="1"/>
          </p:nvPr>
        </p:nvSpPr>
        <p:spPr bwMode="auto">
          <a:xfrm>
            <a:off x="532765" y="1162208"/>
            <a:ext cx="10134600" cy="5955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 Platforms: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Online tools for users to create and explore AI-generated artworks.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AI into digital art software for collaborative creation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Creativity Assistants: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assistants aiding artists with inspiration and style recommendations.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Art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Customized artwork generation based on user preferences.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and Entertainment: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Enhancing visual content in games, VR, and multimedia with AI-generated art.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and Research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Exploring AI's role in creativity for academic and research purposes.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Commercial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AI art in marketing, branding, and product design for visual appeal and innovation.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99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a:spLocks noGrp="1"/>
          </p:cNvSpPr>
          <p:nvPr>
            <p:ph type="ctrTitle"/>
          </p:nvPr>
        </p:nvSpPr>
        <p:spPr>
          <a:xfrm>
            <a:off x="533400" y="447738"/>
            <a:ext cx="373380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EA96C264-5FC3-32B0-9A48-1F1207BF9C8C}"/>
              </a:ext>
            </a:extLst>
          </p:cNvPr>
          <p:cNvSpPr txBox="1"/>
          <p:nvPr/>
        </p:nvSpPr>
        <p:spPr>
          <a:xfrm>
            <a:off x="533400" y="2019300"/>
            <a:ext cx="8534400" cy="4678204"/>
          </a:xfrm>
          <a:prstGeom prst="rect">
            <a:avLst/>
          </a:prstGeom>
          <a:noFill/>
        </p:spPr>
        <p:txBody>
          <a:bodyPr wrap="square" rtlCol="0">
            <a:spAutoFit/>
          </a:bodyPr>
          <a:lstStyle/>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Designing GAN architecture: Generator creates images resembling artworks, Discriminator distinguishes real from generated images.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Implementing style transfer: Neural networks extract and transfer artistic styles between images using pre-trained CNNs like VGG or </a:t>
            </a:r>
            <a:r>
              <a:rPr lang="en-GB" sz="2000" b="0" i="0" dirty="0" err="1">
                <a:solidFill>
                  <a:schemeClr val="tx1"/>
                </a:solidFill>
                <a:effectLst/>
                <a:latin typeface="Times New Roman" panose="02020603050405020304" pitchFamily="18" charset="0"/>
                <a:cs typeface="Times New Roman" panose="02020603050405020304" pitchFamily="18" charset="0"/>
              </a:rPr>
              <a:t>ResNet</a:t>
            </a:r>
            <a:r>
              <a:rPr lang="en-GB" sz="2000" b="0" i="0" dirty="0">
                <a:solidFill>
                  <a:schemeClr val="tx1"/>
                </a:solidFill>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Customization and optimization: Adjusting parameters and optimizing models for stability and convergence during training.</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Training and fine-tuning: Iteratively adjusting model parameters to minimize discrepancies between generated and target images.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Evaluation: Assessing model performance using quantitative metrics and qualitative evaluations to ensure quality and accuracy.</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E31AD3-DA3F-A4B7-A432-A3D3E54DF861}"/>
              </a:ext>
            </a:extLst>
          </p:cNvPr>
          <p:cNvSpPr txBox="1"/>
          <p:nvPr/>
        </p:nvSpPr>
        <p:spPr>
          <a:xfrm>
            <a:off x="304800" y="228600"/>
            <a:ext cx="8686800" cy="1938992"/>
          </a:xfrm>
          <a:prstGeom prst="rect">
            <a:avLst/>
          </a:prstGeom>
          <a:noFill/>
        </p:spPr>
        <p:txBody>
          <a:bodyPr wrap="square" rtlCol="0">
            <a:spAutoFit/>
          </a:bodyPr>
          <a:lstStyle/>
          <a:p>
            <a:r>
              <a:rPr lang="en-GB" sz="3400" dirty="0"/>
              <a:t>FULL Training loop</a:t>
            </a:r>
          </a:p>
          <a:p>
            <a:endParaRPr lang="en-GB" sz="3400" dirty="0"/>
          </a:p>
          <a:p>
            <a:endParaRPr lang="en-GB" sz="3400" dirty="0"/>
          </a:p>
          <a:p>
            <a:endParaRPr lang="en-GB" dirty="0"/>
          </a:p>
        </p:txBody>
      </p:sp>
      <p:pic>
        <p:nvPicPr>
          <p:cNvPr id="6" name="Picture 5">
            <a:extLst>
              <a:ext uri="{FF2B5EF4-FFF2-40B4-BE49-F238E27FC236}">
                <a16:creationId xmlns:a16="http://schemas.microsoft.com/office/drawing/2014/main" id="{32092D15-E6D6-C55F-BB4F-ADFA35C47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687" y="919162"/>
            <a:ext cx="4238625" cy="5019675"/>
          </a:xfrm>
          <a:prstGeom prst="rect">
            <a:avLst/>
          </a:prstGeom>
        </p:spPr>
      </p:pic>
    </p:spTree>
    <p:extLst>
      <p:ext uri="{BB962C8B-B14F-4D97-AF65-F5344CB8AC3E}">
        <p14:creationId xmlns:p14="http://schemas.microsoft.com/office/powerpoint/2010/main" val="131639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sp>
        <p:nvSpPr>
          <p:cNvPr id="11" name="TextBox 10">
            <a:extLst>
              <a:ext uri="{FF2B5EF4-FFF2-40B4-BE49-F238E27FC236}">
                <a16:creationId xmlns:a16="http://schemas.microsoft.com/office/drawing/2014/main" id="{290C3479-0B60-8735-FBD3-0A1835E4362D}"/>
              </a:ext>
            </a:extLst>
          </p:cNvPr>
          <p:cNvSpPr txBox="1"/>
          <p:nvPr/>
        </p:nvSpPr>
        <p:spPr>
          <a:xfrm>
            <a:off x="558165" y="1878370"/>
            <a:ext cx="8795385" cy="4985980"/>
          </a:xfrm>
          <a:prstGeom prst="rect">
            <a:avLst/>
          </a:prstGeom>
          <a:noFill/>
        </p:spPr>
        <p:txBody>
          <a:bodyPr wrap="square" rtlCol="0">
            <a:spAutoFit/>
          </a:bodyPr>
          <a:lstStyle/>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High-Quality Art Generation:</a:t>
            </a:r>
            <a:r>
              <a:rPr lang="en-GB" sz="2000" b="0" i="0" dirty="0">
                <a:solidFill>
                  <a:schemeClr val="tx1"/>
                </a:solidFill>
                <a:effectLst/>
                <a:latin typeface="Times New Roman" panose="02020603050405020304" pitchFamily="18" charset="0"/>
                <a:cs typeface="Times New Roman" panose="02020603050405020304" pitchFamily="18" charset="0"/>
              </a:rPr>
              <a:t> The developed GAN models successfully generated diverse and visually appealing artworks across various styles and themes, showcasing the potential of AI in artistic creation.</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Accurate Style Transfer:</a:t>
            </a:r>
            <a:r>
              <a:rPr lang="en-GB" sz="2000" b="0" i="0" dirty="0">
                <a:solidFill>
                  <a:schemeClr val="tx1"/>
                </a:solidFill>
                <a:effectLst/>
                <a:latin typeface="Times New Roman" panose="02020603050405020304" pitchFamily="18" charset="0"/>
                <a:cs typeface="Times New Roman" panose="02020603050405020304" pitchFamily="18" charset="0"/>
              </a:rPr>
              <a:t> The style transfer algorithms demonstrated precise and faithful application of artistic styles to user-selected images, allowing for seamless integration of different artistic aesthetics.</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User Engagement:</a:t>
            </a:r>
            <a:r>
              <a:rPr lang="en-GB" sz="2000" b="0" i="0" dirty="0">
                <a:solidFill>
                  <a:schemeClr val="tx1"/>
                </a:solidFill>
                <a:effectLst/>
                <a:latin typeface="Times New Roman" panose="02020603050405020304" pitchFamily="18" charset="0"/>
                <a:cs typeface="Times New Roman" panose="02020603050405020304" pitchFamily="18" charset="0"/>
              </a:rPr>
              <a:t> The intuitive user interface facilitated seamless interaction with the system, empowering users to explore and customize AI-generated artworks according to their preferences and creative vision.</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Considerations:</a:t>
            </a:r>
            <a:r>
              <a:rPr lang="en-GB" sz="2000" b="0" i="0" dirty="0">
                <a:solidFill>
                  <a:schemeClr val="tx1"/>
                </a:solidFill>
                <a:effectLst/>
                <a:latin typeface="Times New Roman" panose="02020603050405020304" pitchFamily="18" charset="0"/>
                <a:cs typeface="Times New Roman" panose="02020603050405020304" pitchFamily="18" charset="0"/>
              </a:rPr>
              <a:t> The project addressed ethical concerns such as copyright compliance and fair representation, promoting responsible practices in AI-driven art generation.</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AD9B2-A81D-8A04-8E3B-F4B06ED7538D}"/>
              </a:ext>
            </a:extLst>
          </p:cNvPr>
          <p:cNvPicPr>
            <a:picLocks noChangeAspect="1"/>
          </p:cNvPicPr>
          <p:nvPr/>
        </p:nvPicPr>
        <p:blipFill>
          <a:blip r:embed="rId2"/>
          <a:stretch>
            <a:fillRect/>
          </a:stretch>
        </p:blipFill>
        <p:spPr>
          <a:xfrm>
            <a:off x="3886200" y="1447800"/>
            <a:ext cx="5048250" cy="5048250"/>
          </a:xfrm>
          <a:prstGeom prst="rect">
            <a:avLst/>
          </a:prstGeom>
        </p:spPr>
      </p:pic>
      <p:sp>
        <p:nvSpPr>
          <p:cNvPr id="4" name="TextBox 3">
            <a:extLst>
              <a:ext uri="{FF2B5EF4-FFF2-40B4-BE49-F238E27FC236}">
                <a16:creationId xmlns:a16="http://schemas.microsoft.com/office/drawing/2014/main" id="{6153FA4D-E5A8-8BE2-6156-70B8B3DED32C}"/>
              </a:ext>
            </a:extLst>
          </p:cNvPr>
          <p:cNvSpPr txBox="1"/>
          <p:nvPr/>
        </p:nvSpPr>
        <p:spPr>
          <a:xfrm>
            <a:off x="304800" y="609600"/>
            <a:ext cx="3352800" cy="615553"/>
          </a:xfrm>
          <a:prstGeom prst="rect">
            <a:avLst/>
          </a:prstGeom>
          <a:noFill/>
        </p:spPr>
        <p:txBody>
          <a:bodyPr wrap="square" rtlCol="0">
            <a:spAutoFit/>
          </a:bodyPr>
          <a:lstStyle/>
          <a:p>
            <a:r>
              <a:rPr lang="en-GB" sz="3400" dirty="0">
                <a:latin typeface="Times New Roman" panose="02020603050405020304" pitchFamily="18" charset="0"/>
                <a:cs typeface="Times New Roman" panose="02020603050405020304" pitchFamily="18" charset="0"/>
              </a:rPr>
              <a:t>FINAL OUTPUT</a:t>
            </a:r>
          </a:p>
        </p:txBody>
      </p:sp>
    </p:spTree>
    <p:extLst>
      <p:ext uri="{BB962C8B-B14F-4D97-AF65-F5344CB8AC3E}">
        <p14:creationId xmlns:p14="http://schemas.microsoft.com/office/powerpoint/2010/main" val="66378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0B7AC-04CB-D7D9-B9A6-3A59530DCF76}"/>
              </a:ext>
            </a:extLst>
          </p:cNvPr>
          <p:cNvSpPr txBox="1"/>
          <p:nvPr/>
        </p:nvSpPr>
        <p:spPr>
          <a:xfrm>
            <a:off x="685800" y="609600"/>
            <a:ext cx="8458200" cy="2462213"/>
          </a:xfrm>
          <a:prstGeom prst="rect">
            <a:avLst/>
          </a:prstGeom>
          <a:noFill/>
        </p:spPr>
        <p:txBody>
          <a:bodyPr wrap="square" rtlCol="0">
            <a:spAutoFit/>
          </a:bodyPr>
          <a:lstStyle/>
          <a:p>
            <a:pPr algn="l"/>
            <a:r>
              <a:rPr lang="en-GB" sz="3400" b="1" i="0" dirty="0">
                <a:solidFill>
                  <a:schemeClr val="tx1"/>
                </a:solidFill>
                <a:effectLst/>
                <a:latin typeface="Times New Roman" panose="02020603050405020304" pitchFamily="18" charset="0"/>
                <a:cs typeface="Times New Roman" panose="02020603050405020304" pitchFamily="18" charset="0"/>
              </a:rPr>
              <a:t>Conclusion:</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000" b="0" i="0" dirty="0">
                <a:solidFill>
                  <a:schemeClr val="tx1"/>
                </a:solidFill>
                <a:effectLst/>
                <a:latin typeface="Times New Roman" panose="02020603050405020304" pitchFamily="18" charset="0"/>
                <a:cs typeface="Times New Roman" panose="02020603050405020304" pitchFamily="18" charset="0"/>
              </a:rPr>
              <a:t>         The project has achieved its objectives of developing advanced GAN-based models for art generation and style transfer, resulting in a user-friendly system that empowers users to explore new artistic horizons with AI. By harnessing the capabilities of AI algorithms, the project has unlocked new possibilities for creative expression and collaboration within the digital art community.</a:t>
            </a:r>
          </a:p>
        </p:txBody>
      </p:sp>
    </p:spTree>
    <p:extLst>
      <p:ext uri="{BB962C8B-B14F-4D97-AF65-F5344CB8AC3E}">
        <p14:creationId xmlns:p14="http://schemas.microsoft.com/office/powerpoint/2010/main" val="426169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3FBCBAF8-EF2D-8448-F843-8E9915ED8251}"/>
              </a:ext>
            </a:extLst>
          </p:cNvPr>
          <p:cNvSpPr txBox="1"/>
          <p:nvPr/>
        </p:nvSpPr>
        <p:spPr>
          <a:xfrm>
            <a:off x="1666830" y="2536506"/>
            <a:ext cx="6877050" cy="1077218"/>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GAN Based Art Generation And Style Transfer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D934B1F-174D-A438-529C-21D2345EE9DF}"/>
              </a:ext>
            </a:extLst>
          </p:cNvPr>
          <p:cNvSpPr txBox="1"/>
          <p:nvPr/>
        </p:nvSpPr>
        <p:spPr>
          <a:xfrm>
            <a:off x="1713610" y="1319198"/>
            <a:ext cx="7377431" cy="5078313"/>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Project Setup and Data Preparation:</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Define project goals and scope.</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Acquire and preprocess datasets.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Set up development environment.</a:t>
            </a:r>
          </a:p>
          <a:p>
            <a:pPr marL="457200" lvl="1"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400" b="1" i="0" dirty="0">
                <a:solidFill>
                  <a:schemeClr val="tx1"/>
                </a:solidFill>
                <a:effectLst/>
                <a:latin typeface="Times New Roman" panose="02020603050405020304" pitchFamily="18" charset="0"/>
                <a:cs typeface="Times New Roman" panose="02020603050405020304" pitchFamily="18" charset="0"/>
              </a:rPr>
              <a:t>Model Design and Training:</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Design GAN architectures and style transfer algorithms.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Train models with customized architectures.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Optimize hyperparameters and monitor training progress</a:t>
            </a:r>
          </a:p>
          <a:p>
            <a:pPr marL="457200" lvl="1" algn="l"/>
            <a:r>
              <a:rPr lang="en-GB" sz="2000" b="0" i="0" dirty="0">
                <a:solidFill>
                  <a:schemeClr val="tx1"/>
                </a:solidFill>
                <a:effectLst/>
                <a:latin typeface="Times New Roman" panose="02020603050405020304" pitchFamily="18" charset="0"/>
                <a:cs typeface="Times New Roman" panose="02020603050405020304" pitchFamily="18" charset="0"/>
              </a:rPr>
              <a:t>.</a:t>
            </a:r>
          </a:p>
          <a:p>
            <a:pPr algn="l"/>
            <a:r>
              <a:rPr lang="en-GB" sz="2400" b="1" i="0" dirty="0">
                <a:solidFill>
                  <a:schemeClr val="tx1"/>
                </a:solidFill>
                <a:effectLst/>
                <a:latin typeface="Times New Roman" panose="02020603050405020304" pitchFamily="18" charset="0"/>
                <a:cs typeface="Times New Roman" panose="02020603050405020304" pitchFamily="18" charset="0"/>
              </a:rPr>
              <a:t>Evaluation and Fine-Tuning:</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Evaluate art generation and style transfer quality.</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Fine-tune models based on evaluation results.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Ensure model stability and convergence.</a:t>
            </a:r>
          </a:p>
          <a:p>
            <a:endParaRPr lang="en-GB"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338AD-E984-6072-3624-3CB800C85209}"/>
              </a:ext>
            </a:extLst>
          </p:cNvPr>
          <p:cNvSpPr txBox="1"/>
          <p:nvPr/>
        </p:nvSpPr>
        <p:spPr>
          <a:xfrm>
            <a:off x="685800" y="381000"/>
            <a:ext cx="8610600" cy="3262432"/>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Documentation and Future Directions:</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Document model architecture and implementation.</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Identify potential extensions and research directions.</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Plan dissemination strategy for sharing results and code.</a:t>
            </a:r>
          </a:p>
          <a:p>
            <a:pPr marL="800100" lvl="1"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400" b="1" i="0" dirty="0">
                <a:solidFill>
                  <a:schemeClr val="tx1"/>
                </a:solidFill>
                <a:effectLst/>
                <a:latin typeface="Times New Roman" panose="02020603050405020304" pitchFamily="18" charset="0"/>
                <a:cs typeface="Times New Roman" panose="02020603050405020304" pitchFamily="18" charset="0"/>
              </a:rPr>
              <a:t>Wrap-Up:</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Summarize achievements and key findings.</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Acknowledge contributions and collaborators.</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Outline next steps and future plans.</a:t>
            </a:r>
          </a:p>
          <a:p>
            <a:pPr algn="l"/>
            <a:endParaRPr lang="en-GB" dirty="0">
              <a:solidFill>
                <a:schemeClr val="tx1"/>
              </a:solidFill>
            </a:endParaRPr>
          </a:p>
        </p:txBody>
      </p:sp>
    </p:spTree>
    <p:extLst>
      <p:ext uri="{BB962C8B-B14F-4D97-AF65-F5344CB8AC3E}">
        <p14:creationId xmlns:p14="http://schemas.microsoft.com/office/powerpoint/2010/main" val="369908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Rectangle 2">
            <a:extLst>
              <a:ext uri="{FF2B5EF4-FFF2-40B4-BE49-F238E27FC236}">
                <a16:creationId xmlns:a16="http://schemas.microsoft.com/office/drawing/2014/main" id="{FC5DC265-A41C-5953-B36E-0BF0A90BACE8}"/>
              </a:ext>
            </a:extLst>
          </p:cNvPr>
          <p:cNvSpPr>
            <a:spLocks noChangeArrowheads="1"/>
          </p:cNvSpPr>
          <p:nvPr/>
        </p:nvSpPr>
        <p:spPr bwMode="auto">
          <a:xfrm>
            <a:off x="0" y="0"/>
            <a:ext cx="4108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1FCA73D2-4A75-2B00-E310-7168EAC50B2F}"/>
              </a:ext>
            </a:extLst>
          </p:cNvPr>
          <p:cNvSpPr txBox="1"/>
          <p:nvPr/>
        </p:nvSpPr>
        <p:spPr>
          <a:xfrm>
            <a:off x="457200" y="1573965"/>
            <a:ext cx="6553200" cy="4401205"/>
          </a:xfrm>
          <a:prstGeom prst="rect">
            <a:avLst/>
          </a:prstGeom>
          <a:noFill/>
        </p:spPr>
        <p:txBody>
          <a:bodyPr wrap="square" rtlCol="0">
            <a:spAutoFit/>
          </a:bodyPr>
          <a:lstStyle/>
          <a:p>
            <a:r>
              <a:rPr lang="en-GB" sz="2000" dirty="0">
                <a:solidFill>
                  <a:schemeClr val="tx1"/>
                </a:solidFill>
                <a:effectLst/>
                <a:latin typeface="Times New Roman" panose="02020603050405020304" pitchFamily="18" charset="0"/>
                <a:cs typeface="Times New Roman" panose="02020603050405020304" pitchFamily="18" charset="0"/>
              </a:rPr>
              <a:t>In the domain of digital artistry, blending Generative Adversarial Networks (GANs) with style transfer techniques holds promise for innovative artistic expression. However, current methods face hurdles in achieving high-quality art generation and accurate style transfer. The challenge is to develop an advanced GAN-based system capable of generating diverse, realistic artworks while accurately transferring artistic styles between images. Key hurdles include ensuring artistic realism and diversity, enhancing style transfer accuracy, improving user interaction experiences, and addressing ethical considerations such as copyright and bias. Overcoming these challenges will not only advance AI-driven art generation but also redefine the landscape of digital creativity and collaboration.</a:t>
            </a:r>
            <a:endParaRPr 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Rectangle 7">
            <a:extLst>
              <a:ext uri="{FF2B5EF4-FFF2-40B4-BE49-F238E27FC236}">
                <a16:creationId xmlns:a16="http://schemas.microsoft.com/office/drawing/2014/main" id="{D5713F24-ABEB-D0B1-EE63-2819EB57A6B0}"/>
              </a:ext>
            </a:extLst>
          </p:cNvPr>
          <p:cNvSpPr>
            <a:spLocks noChangeArrowheads="1"/>
          </p:cNvSpPr>
          <p:nvPr/>
        </p:nvSpPr>
        <p:spPr bwMode="auto">
          <a:xfrm>
            <a:off x="830262" y="1947370"/>
            <a:ext cx="817562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 Generation: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advanced GAN architectures to generate high-quality artworks across various styles, genres, and themes, fostering new forms of artistic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Style Transfer: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style transfer algorithms to accurately apply artistic styles from reference images to user-selected images, facilitating creative exploration.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will result in a user-friendly system allowing users to generate and explore AI-generated artworks with seamless style transfer capabilities.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039F05E1-3AEF-04F8-C7C6-0E1066A53720}"/>
              </a:ext>
            </a:extLst>
          </p:cNvPr>
          <p:cNvSpPr>
            <a:spLocks noChangeArrowheads="1"/>
          </p:cNvSpPr>
          <p:nvPr/>
        </p:nvSpPr>
        <p:spPr bwMode="auto">
          <a:xfrm>
            <a:off x="0" y="0"/>
            <a:ext cx="71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4F6FE2-F864-0F5A-ED92-DA08592DD55C}"/>
              </a:ext>
            </a:extLst>
          </p:cNvPr>
          <p:cNvSpPr txBox="1"/>
          <p:nvPr/>
        </p:nvSpPr>
        <p:spPr>
          <a:xfrm>
            <a:off x="990600" y="914400"/>
            <a:ext cx="8077200"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democratizing access to AI-driven art generation and style transfer, this project aims to inspire creativity and collaboration within the digital art community.</a:t>
            </a:r>
          </a:p>
          <a:p>
            <a:endParaRPr lang="en-GB" dirty="0"/>
          </a:p>
        </p:txBody>
      </p:sp>
    </p:spTree>
    <p:extLst>
      <p:ext uri="{BB962C8B-B14F-4D97-AF65-F5344CB8AC3E}">
        <p14:creationId xmlns:p14="http://schemas.microsoft.com/office/powerpoint/2010/main" val="421882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9" name="TextBox 8">
            <a:extLst>
              <a:ext uri="{FF2B5EF4-FFF2-40B4-BE49-F238E27FC236}">
                <a16:creationId xmlns:a16="http://schemas.microsoft.com/office/drawing/2014/main" id="{A57DB263-7198-9B1D-7014-E3CDC6EE4B2E}"/>
              </a:ext>
            </a:extLst>
          </p:cNvPr>
          <p:cNvSpPr txBox="1"/>
          <p:nvPr/>
        </p:nvSpPr>
        <p:spPr>
          <a:xfrm>
            <a:off x="381000" y="2209800"/>
            <a:ext cx="8686800" cy="4185761"/>
          </a:xfrm>
          <a:prstGeom prst="rect">
            <a:avLst/>
          </a:prstGeom>
          <a:noFill/>
        </p:spPr>
        <p:txBody>
          <a:bodyPr wrap="square" rtlCol="0">
            <a:spAutoFit/>
          </a:bodyPr>
          <a:lstStyle/>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Artists and Designers: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Professionals seeking new artistic tools and inspiration.</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 Enthusiasts: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Hobbyists and individuals passionate about art.</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Educators and Researchers: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Academics interested in AI-driven art for study and teaching.</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Technology Developers: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Engineers and developers creating AI art tools.</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 Collectors and Curators: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Interested in exploring AI-generated art.</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Commercial and Entertainment Industries: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Companies leveraging AI art for various purposes.</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General Public:</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Curious individuals exploring AI art for entertainment and inspiration.</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C8F76F63-8C77-B72A-F87C-C50D51CA7691}"/>
              </a:ext>
            </a:extLst>
          </p:cNvPr>
          <p:cNvSpPr txBox="1"/>
          <p:nvPr/>
        </p:nvSpPr>
        <p:spPr>
          <a:xfrm>
            <a:off x="3048000" y="2133600"/>
            <a:ext cx="6305550" cy="4431983"/>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Solution:</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Advanced GAN Models:</a:t>
            </a:r>
            <a:r>
              <a:rPr lang="en-GB" sz="2000" b="0" i="0" dirty="0">
                <a:solidFill>
                  <a:schemeClr val="tx1"/>
                </a:solidFill>
                <a:effectLst/>
                <a:latin typeface="Times New Roman" panose="02020603050405020304" pitchFamily="18" charset="0"/>
                <a:cs typeface="Times New Roman" panose="02020603050405020304" pitchFamily="18" charset="0"/>
              </a:rPr>
              <a:t> Cutting-edge GAN architectures tailored for generating diverse and high-quality artworks across various styles and themes.</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Intuitive User Interface:</a:t>
            </a:r>
            <a:r>
              <a:rPr lang="en-GB" sz="2000" b="0" i="0" dirty="0">
                <a:solidFill>
                  <a:schemeClr val="tx1"/>
                </a:solidFill>
                <a:effectLst/>
                <a:latin typeface="Times New Roman" panose="02020603050405020304" pitchFamily="18" charset="0"/>
                <a:cs typeface="Times New Roman" panose="02020603050405020304" pitchFamily="18" charset="0"/>
              </a:rPr>
              <a:t> User-friendly interface allowing effortless interaction, exploration of artistic possibilities, and customization of generated artworks</a:t>
            </a:r>
          </a:p>
          <a:p>
            <a:pPr algn="l"/>
            <a:r>
              <a:rPr lang="en-GB" sz="2000" b="0" i="0" dirty="0">
                <a:solidFill>
                  <a:schemeClr val="tx1"/>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Considerations:</a:t>
            </a:r>
            <a:r>
              <a:rPr lang="en-GB" sz="2000" b="0" i="0" dirty="0">
                <a:solidFill>
                  <a:schemeClr val="tx1"/>
                </a:solidFill>
                <a:effectLst/>
                <a:latin typeface="Times New Roman" panose="02020603050405020304" pitchFamily="18" charset="0"/>
                <a:cs typeface="Times New Roman" panose="02020603050405020304" pitchFamily="18" charset="0"/>
              </a:rPr>
              <a:t> Implementation of ethical practices including copyright compliance, fair representation, and transparency in AI-driven art generation.</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1249</Words>
  <Application>Microsoft Office PowerPoint</Application>
  <PresentationFormat>Widescreen</PresentationFormat>
  <Paragraphs>141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Times New Roman</vt:lpstr>
      <vt:lpstr>Trebuchet MS</vt:lpstr>
      <vt:lpstr>Office Theme</vt:lpstr>
      <vt:lpstr>PowerPoint Presentation</vt:lpstr>
      <vt:lpstr>PROJECT TITLE</vt:lpstr>
      <vt:lpstr>AGENDA</vt:lpstr>
      <vt:lpstr>PowerPoint Presentation</vt:lpstr>
      <vt:lpstr>PROBLEM STATEMENT</vt:lpstr>
      <vt:lpstr>PROJECT OVERVIEW</vt:lpstr>
      <vt:lpstr>PowerPoint Presentation</vt:lpstr>
      <vt:lpstr>WHO ARE THE END USERS?</vt:lpstr>
      <vt:lpstr>YOUR SOLUTION AND ITS VALUE PROPOSITION</vt:lpstr>
      <vt:lpstr>PowerPoint Presentation</vt:lpstr>
      <vt:lpstr>THE WOW IN YOUR SOLUTION</vt:lpstr>
      <vt:lpstr>PowerPoint Presentation</vt:lpstr>
      <vt:lpstr>APPLICATIONS</vt:lpstr>
      <vt:lpstr>MODELLING</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suhail</dc:creator>
  <cp:lastModifiedBy>Muhammad suhail</cp:lastModifiedBy>
  <cp:revision>5</cp:revision>
  <dcterms:created xsi:type="dcterms:W3CDTF">2024-03-30T05:57:12Z</dcterms:created>
  <dcterms:modified xsi:type="dcterms:W3CDTF">2024-03-30T10:12:23Z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