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8" r:id="rId3"/>
    <p:sldId id="259" r:id="rId4"/>
    <p:sldId id="261" r:id="rId5"/>
    <p:sldId id="25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4"/>
    <p:restoredTop sz="94624"/>
  </p:normalViewPr>
  <p:slideViewPr>
    <p:cSldViewPr snapToGrid="0" snapToObjects="1">
      <p:cViewPr varScale="1">
        <p:scale>
          <a:sx n="143" d="100"/>
          <a:sy n="143" d="100"/>
        </p:scale>
        <p:origin x="828" y="114"/>
      </p:cViewPr>
      <p:guideLst/>
    </p:cSldViewPr>
  </p:slideViewPr>
  <p:notesTextViewPr>
    <p:cViewPr>
      <p:scale>
        <a:sx n="1" d="1"/>
        <a:sy n="1" d="1"/>
      </p:scale>
      <p:origin x="0" y="0"/>
    </p:cViewPr>
  </p:notesTextViewPr>
  <p:notesViewPr>
    <p:cSldViewPr snapToGrid="0" snapToObjects="1">
      <p:cViewPr varScale="1">
        <p:scale>
          <a:sx n="165" d="100"/>
          <a:sy n="165" d="100"/>
        </p:scale>
        <p:origin x="54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61E75-29F0-F34E-89B5-5B107D3E67DB}"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4FC1E-0509-D84B-BA17-5C07710E5099}" type="slidenum">
              <a:rPr lang="en-US" smtClean="0"/>
              <a:t>‹#›</a:t>
            </a:fld>
            <a:endParaRPr lang="en-US"/>
          </a:p>
        </p:txBody>
      </p:sp>
    </p:spTree>
    <p:extLst>
      <p:ext uri="{BB962C8B-B14F-4D97-AF65-F5344CB8AC3E}">
        <p14:creationId xmlns:p14="http://schemas.microsoft.com/office/powerpoint/2010/main" val="99084199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82D53EF-379E-4348-B193-51A225E179DE}" type="slidenum">
              <a:rPr lang="en-US" smtClean="0"/>
              <a:t>‹#›</a:t>
            </a:fld>
            <a:endParaRPr lang="en-US"/>
          </a:p>
        </p:txBody>
      </p:sp>
    </p:spTree>
    <p:extLst>
      <p:ext uri="{BB962C8B-B14F-4D97-AF65-F5344CB8AC3E}">
        <p14:creationId xmlns:p14="http://schemas.microsoft.com/office/powerpoint/2010/main" val="378875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4950" y="4767263"/>
            <a:ext cx="1028700" cy="27384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82D53EF-379E-4348-B193-51A225E179DE}" type="slidenum">
              <a:rPr lang="en-US" smtClean="0"/>
              <a:t>‹#›</a:t>
            </a:fld>
            <a:endParaRPr lang="en-US"/>
          </a:p>
        </p:txBody>
      </p:sp>
    </p:spTree>
    <p:extLst>
      <p:ext uri="{BB962C8B-B14F-4D97-AF65-F5344CB8AC3E}">
        <p14:creationId xmlns:p14="http://schemas.microsoft.com/office/powerpoint/2010/main" val="4031640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515350" y="4767263"/>
            <a:ext cx="400050" cy="273844"/>
          </a:xfrm>
          <a:prstGeom prst="rect">
            <a:avLst/>
          </a:prstGeom>
        </p:spPr>
        <p:txBody>
          <a:bodyPr vert="horz" lIns="91440" tIns="45720" rIns="91440" bIns="45720" rtlCol="0" anchor="ctr"/>
          <a:lstStyle>
            <a:lvl1pPr algn="r">
              <a:defRPr sz="700" b="1" i="0">
                <a:solidFill>
                  <a:schemeClr val="tx1">
                    <a:tint val="75000"/>
                  </a:schemeClr>
                </a:solidFill>
                <a:latin typeface="Segoe Pro Semibold" panose="020B0502040504020203" pitchFamily="34" charset="0"/>
              </a:defRPr>
            </a:lvl1pPr>
          </a:lstStyle>
          <a:p>
            <a:fld id="{182D53EF-379E-4348-B193-51A225E179DE}" type="slidenum">
              <a:rPr lang="en-US" smtClean="0"/>
              <a:pPr/>
              <a:t>‹#›</a:t>
            </a:fld>
            <a:endParaRPr lang="en-US"/>
          </a:p>
        </p:txBody>
      </p:sp>
    </p:spTree>
    <p:extLst>
      <p:ext uri="{BB962C8B-B14F-4D97-AF65-F5344CB8AC3E}">
        <p14:creationId xmlns:p14="http://schemas.microsoft.com/office/powerpoint/2010/main" val="2780061170"/>
      </p:ext>
    </p:extLst>
  </p:cSld>
  <p:clrMap bg1="lt1" tx1="dk1" bg2="lt2" tx2="dk2" accent1="accent1" accent2="accent2" accent3="accent3" accent4="accent4" accent5="accent5" accent6="accent6" hlink="hlink" folHlink="folHlink"/>
  <p:sldLayoutIdLst>
    <p:sldLayoutId id="2147483667" r:id="rId1"/>
    <p:sldLayoutId id="2147483661" r:id="rId2"/>
  </p:sldLayoutIdLst>
  <p:hf hdr="0" ftr="0" dt="0"/>
  <p:txStyles>
    <p:titleStyle>
      <a:lvl1pPr algn="l" defTabSz="685800" rtl="0" eaLnBrk="1" latinLnBrk="0" hangingPunct="1">
        <a:lnSpc>
          <a:spcPct val="90000"/>
        </a:lnSpc>
        <a:spcBef>
          <a:spcPct val="0"/>
        </a:spcBef>
        <a:buNone/>
        <a:defRPr sz="3300" b="0" i="0" kern="1200">
          <a:solidFill>
            <a:schemeClr val="tx1"/>
          </a:solidFill>
          <a:latin typeface="Segoe Pro Light" panose="020B0502040504020203"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Segoe Pro Light" panose="020B05020405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Segoe Pro Light" panose="020B05020405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Segoe Pro Light" panose="020B05020405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Segoe Pro Light" panose="020B05020405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Segoe Pro Light" panose="020B05020405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 Target="slide5.xml"/><Relationship Id="rId7" Type="http://schemas.openxmlformats.org/officeDocument/2006/relationships/image" Target="../media/image6.emf"/><Relationship Id="rId2" Type="http://schemas.openxmlformats.org/officeDocument/2006/relationships/hyperlink" Target="http://www.successwithteams.com/" TargetMode="Externa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7" y="2727462"/>
            <a:ext cx="5391510" cy="1455848"/>
          </a:xfrm>
          <a:prstGeom prst="rect">
            <a:avLst/>
          </a:prstGeom>
          <a:noFill/>
        </p:spPr>
        <p:txBody>
          <a:bodyPr wrap="square" rtlCol="0">
            <a:spAutoFit/>
          </a:bodyPr>
          <a:lstStyle/>
          <a:p>
            <a:pPr>
              <a:lnSpc>
                <a:spcPts val="5280"/>
              </a:lnSpc>
            </a:pPr>
            <a:r>
              <a:rPr lang="en-US" sz="5400" b="1" dirty="0">
                <a:solidFill>
                  <a:schemeClr val="bg1"/>
                </a:solidFill>
                <a:latin typeface="Segoe Pro Semibold" panose="020B0502040504020203" pitchFamily="34" charset="0"/>
                <a:cs typeface="Segoe UI Semibold" panose="020B0502040204020203" pitchFamily="34" charset="0"/>
              </a:rPr>
              <a:t>Get Started with Microsoft Teams</a:t>
            </a:r>
          </a:p>
        </p:txBody>
      </p:sp>
      <p:sp>
        <p:nvSpPr>
          <p:cNvPr id="7" name="TextBox 6">
            <a:extLst>
              <a:ext uri="{FF2B5EF4-FFF2-40B4-BE49-F238E27FC236}">
                <a16:creationId xmlns:a16="http://schemas.microsoft.com/office/drawing/2014/main" id="{4E6CF357-7D11-B140-8CB1-08FEBC2A348F}"/>
              </a:ext>
            </a:extLst>
          </p:cNvPr>
          <p:cNvSpPr txBox="1"/>
          <p:nvPr/>
        </p:nvSpPr>
        <p:spPr>
          <a:xfrm>
            <a:off x="655607" y="4179141"/>
            <a:ext cx="5391510" cy="307777"/>
          </a:xfrm>
          <a:prstGeom prst="rect">
            <a:avLst/>
          </a:prstGeom>
          <a:noFill/>
        </p:spPr>
        <p:txBody>
          <a:bodyPr wrap="square" rtlCol="0">
            <a:spAutoFit/>
          </a:bodyPr>
          <a:lstStyle/>
          <a:p>
            <a:r>
              <a:rPr lang="en-US" sz="1400" dirty="0">
                <a:solidFill>
                  <a:schemeClr val="bg1"/>
                </a:solidFill>
                <a:latin typeface="Segoe Pro Light" panose="020B0502040504020203" pitchFamily="34" charset="0"/>
                <a:cs typeface="Segoe UI Semilight" panose="020B0502040204020203" pitchFamily="34" charset="0"/>
              </a:rPr>
              <a:t>Tips &amp; Tricks to help all types of teams collaborate better</a:t>
            </a:r>
          </a:p>
        </p:txBody>
      </p:sp>
      <p:pic>
        <p:nvPicPr>
          <p:cNvPr id="9" name="Picture 8">
            <a:extLst>
              <a:ext uri="{FF2B5EF4-FFF2-40B4-BE49-F238E27FC236}">
                <a16:creationId xmlns:a16="http://schemas.microsoft.com/office/drawing/2014/main" id="{F4537DC6-BDD3-6C44-9534-9440D63C2D1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9716" y="271084"/>
            <a:ext cx="1682186" cy="618696"/>
          </a:xfrm>
          <a:prstGeom prst="rect">
            <a:avLst/>
          </a:prstGeom>
        </p:spPr>
      </p:pic>
    </p:spTree>
    <p:extLst>
      <p:ext uri="{BB962C8B-B14F-4D97-AF65-F5344CB8AC3E}">
        <p14:creationId xmlns:p14="http://schemas.microsoft.com/office/powerpoint/2010/main" val="185598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1293616"/>
            <a:ext cx="5318473" cy="2639224"/>
            <a:chOff x="1925607" y="897376"/>
            <a:chExt cx="5318473" cy="2639224"/>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943856"/>
              <a:ext cx="2534633" cy="1592744"/>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for your entire </a:t>
              </a:r>
            </a:p>
            <a:p>
              <a:pPr>
                <a:lnSpc>
                  <a:spcPts val="1280"/>
                </a:lnSpc>
              </a:pPr>
              <a:r>
                <a:rPr lang="en-US" sz="900" dirty="0">
                  <a:latin typeface="Segoe Pro Light" panose="020B0502040504020203" pitchFamily="34" charset="0"/>
                </a:rPr>
                <a:t>finance organization.</a:t>
              </a:r>
            </a:p>
            <a:p>
              <a:pPr>
                <a:lnSpc>
                  <a:spcPts val="1280"/>
                </a:lnSpc>
              </a:pP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for Finance Reviews, </a:t>
              </a:r>
            </a:p>
            <a:p>
              <a:pPr>
                <a:lnSpc>
                  <a:spcPts val="1280"/>
                </a:lnSpc>
              </a:pPr>
              <a:r>
                <a:rPr lang="en-US" sz="900" dirty="0">
                  <a:latin typeface="Segoe Pro Light" panose="020B0502040504020203" pitchFamily="34" charset="0"/>
                </a:rPr>
                <a:t>Business Insights, Audits, Governance </a:t>
              </a:r>
            </a:p>
            <a:p>
              <a:pPr>
                <a:lnSpc>
                  <a:spcPts val="1280"/>
                </a:lnSpc>
              </a:pPr>
              <a:r>
                <a:rPr lang="en-US" sz="900" dirty="0">
                  <a:latin typeface="Segoe Pro Light" panose="020B0502040504020203" pitchFamily="34" charset="0"/>
                </a:rPr>
                <a:t>and Compliance.</a:t>
              </a:r>
              <a:br>
                <a:rPr lang="en-US" sz="900" dirty="0">
                  <a:latin typeface="Segoe Pro Light" panose="020B0502040504020203" pitchFamily="34" charset="0"/>
                </a:rPr>
              </a:b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Schedule recurring team meetings, </a:t>
              </a:r>
            </a:p>
            <a:p>
              <a:pPr>
                <a:lnSpc>
                  <a:spcPts val="1280"/>
                </a:lnSpc>
              </a:pPr>
              <a:r>
                <a:rPr lang="en-US" sz="900" dirty="0">
                  <a:latin typeface="Segoe Pro Light" panose="020B0502040504020203" pitchFamily="34" charset="0"/>
                </a:rPr>
                <a:t>such as monthly business reviews.</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943856"/>
              <a:ext cx="2565113" cy="1259319"/>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Upload team files to the channels, </a:t>
              </a:r>
            </a:p>
            <a:p>
              <a:pPr>
                <a:lnSpc>
                  <a:spcPts val="1280"/>
                </a:lnSpc>
              </a:pPr>
              <a:r>
                <a:rPr lang="en-US" sz="900" dirty="0">
                  <a:latin typeface="Segoe Pro Light" panose="020B0502040504020203" pitchFamily="34" charset="0"/>
                </a:rPr>
                <a:t>such as annual financial statement reviews </a:t>
              </a:r>
              <a:br>
                <a:rPr lang="en-US" sz="900" dirty="0">
                  <a:latin typeface="Segoe Pro Light" panose="020B0502040504020203" pitchFamily="34" charset="0"/>
                </a:rPr>
              </a:br>
              <a:r>
                <a:rPr lang="en-US" sz="900" dirty="0">
                  <a:latin typeface="Segoe Pro Light" panose="020B0502040504020203" pitchFamily="34" charset="0"/>
                </a:rPr>
                <a:t>and audit reports.</a:t>
              </a:r>
              <a:br>
                <a:rPr lang="en-US" sz="900" dirty="0">
                  <a:latin typeface="Segoe Pro Light" panose="020B0502040504020203" pitchFamily="34" charset="0"/>
                </a:rPr>
              </a:b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Pin relevant apps used by the team—</a:t>
              </a:r>
            </a:p>
            <a:p>
              <a:pPr>
                <a:lnSpc>
                  <a:spcPts val="1280"/>
                </a:lnSpc>
              </a:pPr>
              <a:r>
                <a:rPr lang="en-US" sz="900" dirty="0">
                  <a:latin typeface="Segoe Pro Light" panose="020B0502040504020203" pitchFamily="34" charset="0"/>
                </a:rPr>
                <a:t>Excel, </a:t>
              </a:r>
              <a:r>
                <a:rPr lang="en-US" sz="900" dirty="0" err="1">
                  <a:latin typeface="Segoe Pro Light" panose="020B0502040504020203" pitchFamily="34" charset="0"/>
                </a:rPr>
                <a:t>PowerBI</a:t>
              </a:r>
              <a:r>
                <a:rPr lang="en-US" sz="900" dirty="0">
                  <a:latin typeface="Segoe Pro Light" panose="020B0502040504020203" pitchFamily="34" charset="0"/>
                </a:rPr>
                <a:t>, Planner—or pin critical files, intranet portals, or websites.</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897376"/>
              <a:ext cx="5318472" cy="765787"/>
            </a:xfrm>
            <a:prstGeom prst="rect">
              <a:avLst/>
            </a:prstGeom>
            <a:noFill/>
          </p:spPr>
          <p:txBody>
            <a:bodyPr wrap="square" rtlCol="0">
              <a:spAutoFit/>
            </a:bodyPr>
            <a:lstStyle/>
            <a:p>
              <a:pPr>
                <a:lnSpc>
                  <a:spcPts val="1840"/>
                </a:lnSpc>
              </a:pPr>
              <a:r>
                <a:rPr lang="en-US" sz="1200" dirty="0">
                  <a:solidFill>
                    <a:srgbClr val="5558AF"/>
                  </a:solidFill>
                  <a:latin typeface="Segoe Pro Light" panose="020B0502040504020203" pitchFamily="34" charset="0"/>
                </a:rPr>
                <a:t>Finance teams need to aggregate and report on data while conducting business reviews on a regular cadence. Teams provides a hub in which all files, data, conversations and meetings can happen in a single place, safely and securely.</a:t>
              </a:r>
            </a:p>
          </p:txBody>
        </p:sp>
      </p:grpSp>
      <p:sp>
        <p:nvSpPr>
          <p:cNvPr id="7" name="Footer Placeholder 4">
            <a:extLst>
              <a:ext uri="{FF2B5EF4-FFF2-40B4-BE49-F238E27FC236}">
                <a16:creationId xmlns:a16="http://schemas.microsoft.com/office/drawing/2014/main" id="{6CB4A608-293E-5645-8048-EFF78DFDCDE6}"/>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8" name="Footer Placeholder 4">
            <a:extLst>
              <a:ext uri="{FF2B5EF4-FFF2-40B4-BE49-F238E27FC236}">
                <a16:creationId xmlns:a16="http://schemas.microsoft.com/office/drawing/2014/main" id="{99DE3FDA-F060-F346-B196-F0881AABAAD7}"/>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9" name="Footer Placeholder 4">
            <a:extLst>
              <a:ext uri="{FF2B5EF4-FFF2-40B4-BE49-F238E27FC236}">
                <a16:creationId xmlns:a16="http://schemas.microsoft.com/office/drawing/2014/main" id="{04620421-BD7C-A049-BF4F-7EDA26E35E84}"/>
              </a:ext>
            </a:extLst>
          </p:cNvPr>
          <p:cNvSpPr txBox="1">
            <a:spLocks/>
          </p:cNvSpPr>
          <p:nvPr/>
        </p:nvSpPr>
        <p:spPr>
          <a:xfrm>
            <a:off x="8623300" y="4767263"/>
            <a:ext cx="3111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11</a:t>
            </a:r>
          </a:p>
        </p:txBody>
      </p:sp>
      <p:sp>
        <p:nvSpPr>
          <p:cNvPr id="10" name="Footer Placeholder 4">
            <a:extLst>
              <a:ext uri="{FF2B5EF4-FFF2-40B4-BE49-F238E27FC236}">
                <a16:creationId xmlns:a16="http://schemas.microsoft.com/office/drawing/2014/main" id="{F099FA49-C9A7-D84A-BB8A-8045F646D5D2}"/>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Finance</a:t>
            </a:r>
          </a:p>
        </p:txBody>
      </p:sp>
      <p:pic>
        <p:nvPicPr>
          <p:cNvPr id="12" name="Picture 11">
            <a:extLst>
              <a:ext uri="{FF2B5EF4-FFF2-40B4-BE49-F238E27FC236}">
                <a16:creationId xmlns:a16="http://schemas.microsoft.com/office/drawing/2014/main" id="{C1D812E6-6044-2448-ACDA-3B43F32DFC94}"/>
              </a:ext>
            </a:extLst>
          </p:cNvPr>
          <p:cNvPicPr>
            <a:picLocks noChangeAspect="1"/>
          </p:cNvPicPr>
          <p:nvPr/>
        </p:nvPicPr>
        <p:blipFill>
          <a:blip r:embed="rId2">
            <a:alphaModFix amt="20000"/>
          </a:blip>
          <a:stretch>
            <a:fillRect/>
          </a:stretch>
        </p:blipFill>
        <p:spPr>
          <a:xfrm>
            <a:off x="663085" y="1457489"/>
            <a:ext cx="629752" cy="598267"/>
          </a:xfrm>
          <a:prstGeom prst="rect">
            <a:avLst/>
          </a:prstGeom>
        </p:spPr>
      </p:pic>
    </p:spTree>
    <p:extLst>
      <p:ext uri="{BB962C8B-B14F-4D97-AF65-F5344CB8AC3E}">
        <p14:creationId xmlns:p14="http://schemas.microsoft.com/office/powerpoint/2010/main" val="313642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6" y="3011942"/>
            <a:ext cx="6070313" cy="1451679"/>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Human </a:t>
            </a:r>
          </a:p>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Resources</a:t>
            </a:r>
          </a:p>
        </p:txBody>
      </p:sp>
      <p:sp>
        <p:nvSpPr>
          <p:cNvPr id="2" name="Slide Number Placeholder 1">
            <a:extLst>
              <a:ext uri="{FF2B5EF4-FFF2-40B4-BE49-F238E27FC236}">
                <a16:creationId xmlns:a16="http://schemas.microsoft.com/office/drawing/2014/main" id="{25DA6E97-EE9D-6241-B963-B1D346D073F0}"/>
              </a:ext>
            </a:extLst>
          </p:cNvPr>
          <p:cNvSpPr>
            <a:spLocks noGrp="1"/>
          </p:cNvSpPr>
          <p:nvPr>
            <p:ph type="sldNum" sz="quarter" idx="12"/>
          </p:nvPr>
        </p:nvSpPr>
        <p:spPr/>
        <p:txBody>
          <a:bodyPr/>
          <a:lstStyle/>
          <a:p>
            <a:fld id="{182D53EF-379E-4348-B193-51A225E179DE}" type="slidenum">
              <a:rPr lang="en-US" b="0" smtClean="0">
                <a:solidFill>
                  <a:schemeClr val="bg1"/>
                </a:solidFill>
              </a:rPr>
              <a:t>11</a:t>
            </a:fld>
            <a:endParaRPr lang="en-US" b="0" dirty="0">
              <a:solidFill>
                <a:schemeClr val="bg1"/>
              </a:solidFill>
            </a:endParaRPr>
          </a:p>
        </p:txBody>
      </p:sp>
    </p:spTree>
    <p:extLst>
      <p:ext uri="{BB962C8B-B14F-4D97-AF65-F5344CB8AC3E}">
        <p14:creationId xmlns:p14="http://schemas.microsoft.com/office/powerpoint/2010/main" val="222310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978656"/>
            <a:ext cx="5318473" cy="3291761"/>
            <a:chOff x="1925607" y="186176"/>
            <a:chExt cx="5318473" cy="3291761"/>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385056"/>
              <a:ext cx="2534633" cy="2092881"/>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for your HR department.</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for Recruitment, Training, Events, Reviews, and Onboarding.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Schedule meetings—planning, interviews, candidate reviews—in Teams.</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Upload team files to the channels—</a:t>
              </a:r>
            </a:p>
            <a:p>
              <a:pPr>
                <a:lnSpc>
                  <a:spcPts val="1280"/>
                </a:lnSpc>
              </a:pPr>
              <a:r>
                <a:rPr lang="en-US" sz="900" dirty="0">
                  <a:latin typeface="Segoe Pro Light" panose="020B0502040504020203" pitchFamily="34" charset="0"/>
                </a:rPr>
                <a:t>HR policies, candidate information, offers, training or recruitment guidance notes, HR portals, feedback forms and surveys.</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385056"/>
              <a:ext cx="2565113" cy="1759456"/>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Use a shared OneNote or Wiki for </a:t>
              </a:r>
            </a:p>
            <a:p>
              <a:pPr>
                <a:lnSpc>
                  <a:spcPts val="1280"/>
                </a:lnSpc>
              </a:pPr>
              <a:r>
                <a:rPr lang="en-US" sz="900" dirty="0">
                  <a:latin typeface="Segoe Pro Light" panose="020B0502040504020203" pitchFamily="34" charset="0"/>
                </a:rPr>
                <a:t>candidate feedback.</a:t>
              </a:r>
            </a:p>
            <a:p>
              <a:pPr>
                <a:lnSpc>
                  <a:spcPts val="1280"/>
                </a:lnSpc>
              </a:pPr>
              <a:br>
                <a:rPr lang="en-US" sz="900" b="1" dirty="0">
                  <a:solidFill>
                    <a:srgbClr val="5558AF"/>
                  </a:solidFill>
                  <a:latin typeface="Segoe Pro" panose="020B0502040504020203" pitchFamily="34" charset="0"/>
                </a:rPr>
              </a:b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Host training sessions using audio/video conferencing in Teams. Share agendas, </a:t>
              </a:r>
            </a:p>
            <a:p>
              <a:pPr>
                <a:lnSpc>
                  <a:spcPts val="1280"/>
                </a:lnSpc>
              </a:pPr>
              <a:r>
                <a:rPr lang="en-US" sz="900" dirty="0">
                  <a:latin typeface="Segoe Pro Light" panose="020B0502040504020203" pitchFamily="34" charset="0"/>
                </a:rPr>
                <a:t>presentations, and post-training surveys using third party apps like Survey Monkey.</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7. </a:t>
              </a:r>
              <a:r>
                <a:rPr lang="en-US" sz="900" dirty="0">
                  <a:latin typeface="Segoe Pro Light" panose="020B0502040504020203" pitchFamily="34" charset="0"/>
                </a:rPr>
                <a:t>Pin apps used by your HR team, such as </a:t>
              </a:r>
            </a:p>
            <a:p>
              <a:pPr>
                <a:lnSpc>
                  <a:spcPts val="1280"/>
                </a:lnSpc>
              </a:pPr>
              <a:r>
                <a:rPr lang="en-US" sz="900" dirty="0">
                  <a:latin typeface="Segoe Pro Light" panose="020B0502040504020203" pitchFamily="34" charset="0"/>
                </a:rPr>
                <a:t>Excel, </a:t>
              </a:r>
              <a:r>
                <a:rPr lang="en-US" sz="900" dirty="0" err="1">
                  <a:latin typeface="Segoe Pro Light" panose="020B0502040504020203" pitchFamily="34" charset="0"/>
                </a:rPr>
                <a:t>PowerBI</a:t>
              </a:r>
              <a:r>
                <a:rPr lang="en-US" sz="900" dirty="0">
                  <a:latin typeface="Segoe Pro Light" panose="020B0502040504020203" pitchFamily="34" charset="0"/>
                </a:rPr>
                <a:t>, and Planner.</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186176"/>
              <a:ext cx="5227032" cy="1015663"/>
            </a:xfrm>
            <a:prstGeom prst="rect">
              <a:avLst/>
            </a:prstGeom>
            <a:noFill/>
          </p:spPr>
          <p:txBody>
            <a:bodyPr wrap="square" rtlCol="0">
              <a:spAutoFit/>
            </a:bodyPr>
            <a:lstStyle/>
            <a:p>
              <a:pPr>
                <a:lnSpc>
                  <a:spcPts val="1840"/>
                </a:lnSpc>
              </a:pPr>
              <a:r>
                <a:rPr lang="en-US" sz="1200" dirty="0">
                  <a:solidFill>
                    <a:srgbClr val="5558AF"/>
                  </a:solidFill>
                  <a:latin typeface="Segoe Pro Light" panose="020B0502040504020203" pitchFamily="34" charset="0"/>
                </a:rPr>
                <a:t>Teams can help HR professionals manage recruitment and employee onboarding activities, including sharing resumes and interview notes, keeping track of candidate information, communicating hiring decisions, and sharing new employee documents. </a:t>
              </a:r>
            </a:p>
          </p:txBody>
        </p:sp>
      </p:grpSp>
      <p:sp>
        <p:nvSpPr>
          <p:cNvPr id="7" name="Footer Placeholder 4">
            <a:extLst>
              <a:ext uri="{FF2B5EF4-FFF2-40B4-BE49-F238E27FC236}">
                <a16:creationId xmlns:a16="http://schemas.microsoft.com/office/drawing/2014/main" id="{F4438672-34D6-D042-9A52-53AF61C49C50}"/>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dirty="0"/>
              <a:t>Microsoft Teams</a:t>
            </a:r>
          </a:p>
        </p:txBody>
      </p:sp>
      <p:sp>
        <p:nvSpPr>
          <p:cNvPr id="8" name="Footer Placeholder 4">
            <a:extLst>
              <a:ext uri="{FF2B5EF4-FFF2-40B4-BE49-F238E27FC236}">
                <a16:creationId xmlns:a16="http://schemas.microsoft.com/office/drawing/2014/main" id="{148150BA-FE9D-1E4B-B2C1-0F2A026A329A}"/>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10" name="Footer Placeholder 4">
            <a:extLst>
              <a:ext uri="{FF2B5EF4-FFF2-40B4-BE49-F238E27FC236}">
                <a16:creationId xmlns:a16="http://schemas.microsoft.com/office/drawing/2014/main" id="{EA43F8E1-A8AC-AB4A-ABB4-3F7FF74251DA}"/>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Human Resources</a:t>
            </a:r>
          </a:p>
        </p:txBody>
      </p:sp>
      <p:sp>
        <p:nvSpPr>
          <p:cNvPr id="12" name="Footer Placeholder 4">
            <a:extLst>
              <a:ext uri="{FF2B5EF4-FFF2-40B4-BE49-F238E27FC236}">
                <a16:creationId xmlns:a16="http://schemas.microsoft.com/office/drawing/2014/main" id="{2593ABEC-5748-6D43-9594-616362A35ABE}"/>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13</a:t>
            </a:r>
          </a:p>
        </p:txBody>
      </p:sp>
      <p:pic>
        <p:nvPicPr>
          <p:cNvPr id="13" name="Picture 12">
            <a:extLst>
              <a:ext uri="{FF2B5EF4-FFF2-40B4-BE49-F238E27FC236}">
                <a16:creationId xmlns:a16="http://schemas.microsoft.com/office/drawing/2014/main" id="{6661B511-8660-E94F-8E9C-78D2BE8CD29E}"/>
              </a:ext>
            </a:extLst>
          </p:cNvPr>
          <p:cNvPicPr>
            <a:picLocks noChangeAspect="1"/>
          </p:cNvPicPr>
          <p:nvPr/>
        </p:nvPicPr>
        <p:blipFill>
          <a:blip r:embed="rId2">
            <a:alphaModFix amt="20000"/>
          </a:blip>
          <a:stretch>
            <a:fillRect/>
          </a:stretch>
        </p:blipFill>
        <p:spPr>
          <a:xfrm>
            <a:off x="840824" y="1097470"/>
            <a:ext cx="629752" cy="629752"/>
          </a:xfrm>
          <a:prstGeom prst="rect">
            <a:avLst/>
          </a:prstGeom>
        </p:spPr>
      </p:pic>
    </p:spTree>
    <p:extLst>
      <p:ext uri="{BB962C8B-B14F-4D97-AF65-F5344CB8AC3E}">
        <p14:creationId xmlns:p14="http://schemas.microsoft.com/office/powerpoint/2010/main" val="423803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69AFF-76D9-684D-8BE6-5DC0955A656D}"/>
              </a:ext>
            </a:extLst>
          </p:cNvPr>
          <p:cNvSpPr txBox="1"/>
          <p:nvPr/>
        </p:nvSpPr>
        <p:spPr>
          <a:xfrm>
            <a:off x="655606" y="3011942"/>
            <a:ext cx="6070313" cy="1451679"/>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Information Technology</a:t>
            </a:r>
          </a:p>
        </p:txBody>
      </p:sp>
      <p:sp>
        <p:nvSpPr>
          <p:cNvPr id="2" name="Slide Number Placeholder 1">
            <a:extLst>
              <a:ext uri="{FF2B5EF4-FFF2-40B4-BE49-F238E27FC236}">
                <a16:creationId xmlns:a16="http://schemas.microsoft.com/office/drawing/2014/main" id="{7033EAEC-E4A3-4E49-BB47-EE06A72B70E4}"/>
              </a:ext>
            </a:extLst>
          </p:cNvPr>
          <p:cNvSpPr>
            <a:spLocks noGrp="1"/>
          </p:cNvSpPr>
          <p:nvPr>
            <p:ph type="sldNum" sz="quarter" idx="12"/>
          </p:nvPr>
        </p:nvSpPr>
        <p:spPr/>
        <p:txBody>
          <a:bodyPr/>
          <a:lstStyle/>
          <a:p>
            <a:fld id="{182D53EF-379E-4348-B193-51A225E179DE}" type="slidenum">
              <a:rPr lang="en-US" b="0" smtClean="0">
                <a:solidFill>
                  <a:schemeClr val="bg1"/>
                </a:solidFill>
              </a:rPr>
              <a:t>13</a:t>
            </a:fld>
            <a:endParaRPr lang="en-US" b="0" dirty="0">
              <a:solidFill>
                <a:schemeClr val="bg1"/>
              </a:solidFill>
            </a:endParaRPr>
          </a:p>
        </p:txBody>
      </p:sp>
    </p:spTree>
    <p:extLst>
      <p:ext uri="{BB962C8B-B14F-4D97-AF65-F5344CB8AC3E}">
        <p14:creationId xmlns:p14="http://schemas.microsoft.com/office/powerpoint/2010/main" val="377246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1273296"/>
            <a:ext cx="5318473" cy="2649384"/>
            <a:chOff x="1925607" y="186176"/>
            <a:chExt cx="5318473" cy="2649384"/>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242816"/>
              <a:ext cx="2534633" cy="1592744"/>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and add members from IT and other stakeholders from across the company.</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for Service Strategy, Problem, Incident and Change, Deployment, Health and Reporting, Readiness and Adoption, Support </a:t>
              </a:r>
              <a:br>
                <a:rPr lang="en-US" sz="900" dirty="0">
                  <a:latin typeface="Segoe Pro Light" panose="020B0502040504020203" pitchFamily="34" charset="0"/>
                </a:rPr>
              </a:br>
              <a:r>
                <a:rPr lang="en-US" sz="900" dirty="0">
                  <a:latin typeface="Segoe Pro Light" panose="020B0502040504020203" pitchFamily="34" charset="0"/>
                </a:rPr>
                <a:t>and Management and Governance.</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Upload important files or logs to the channels.</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242816"/>
              <a:ext cx="2565113" cy="1580113"/>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Pin relevant apps used by your team, such </a:t>
              </a:r>
              <a:br>
                <a:rPr lang="en-US" sz="900" dirty="0">
                  <a:latin typeface="Segoe Pro Light" panose="020B0502040504020203" pitchFamily="34" charset="0"/>
                </a:rPr>
              </a:br>
              <a:r>
                <a:rPr lang="en-US" sz="900" dirty="0">
                  <a:latin typeface="Segoe Pro Light" panose="020B0502040504020203" pitchFamily="34" charset="0"/>
                </a:rPr>
                <a:t>as Word, Excel or Planner.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Set up connectors, such as bots for process automation.</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Schedule and hold recurring or impromptu meetings with key stakeholders from within Teams.</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186176"/>
              <a:ext cx="5318472" cy="765787"/>
            </a:xfrm>
            <a:prstGeom prst="rect">
              <a:avLst/>
            </a:prstGeom>
            <a:noFill/>
          </p:spPr>
          <p:txBody>
            <a:bodyPr wrap="square" rtlCol="0">
              <a:spAutoFit/>
            </a:bodyPr>
            <a:lstStyle/>
            <a:p>
              <a:pPr>
                <a:lnSpc>
                  <a:spcPts val="1840"/>
                </a:lnSpc>
              </a:pPr>
              <a:r>
                <a:rPr lang="en-US" sz="1200" dirty="0">
                  <a:solidFill>
                    <a:srgbClr val="5558AF"/>
                  </a:solidFill>
                  <a:latin typeface="Segoe Pro Light" panose="020B0502040504020203" pitchFamily="34" charset="0"/>
                </a:rPr>
                <a:t>Teams provides IT professionals with a single hub to plan, execute, and manage all phases of infrastructure deployments and rollouts—a useful tool to help drive transformation and change management across the organization.</a:t>
              </a:r>
            </a:p>
          </p:txBody>
        </p:sp>
      </p:grpSp>
      <p:sp>
        <p:nvSpPr>
          <p:cNvPr id="8" name="Footer Placeholder 4">
            <a:extLst>
              <a:ext uri="{FF2B5EF4-FFF2-40B4-BE49-F238E27FC236}">
                <a16:creationId xmlns:a16="http://schemas.microsoft.com/office/drawing/2014/main" id="{FB91D855-01BA-324C-9406-E58DD960A1FD}"/>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9" name="Footer Placeholder 4">
            <a:extLst>
              <a:ext uri="{FF2B5EF4-FFF2-40B4-BE49-F238E27FC236}">
                <a16:creationId xmlns:a16="http://schemas.microsoft.com/office/drawing/2014/main" id="{2F8AA5A4-3EFC-FA47-B2AE-1F62B8CCA9F6}"/>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12" name="Footer Placeholder 4">
            <a:extLst>
              <a:ext uri="{FF2B5EF4-FFF2-40B4-BE49-F238E27FC236}">
                <a16:creationId xmlns:a16="http://schemas.microsoft.com/office/drawing/2014/main" id="{81558A61-7B9F-6A4A-907C-0BE13632E109}"/>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Information Technology</a:t>
            </a:r>
          </a:p>
        </p:txBody>
      </p:sp>
      <p:sp>
        <p:nvSpPr>
          <p:cNvPr id="13" name="Footer Placeholder 4">
            <a:extLst>
              <a:ext uri="{FF2B5EF4-FFF2-40B4-BE49-F238E27FC236}">
                <a16:creationId xmlns:a16="http://schemas.microsoft.com/office/drawing/2014/main" id="{C17C506A-843A-1C42-8D62-E8DAC3A274CE}"/>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15</a:t>
            </a:r>
          </a:p>
        </p:txBody>
      </p:sp>
      <p:pic>
        <p:nvPicPr>
          <p:cNvPr id="14" name="Picture 13">
            <a:extLst>
              <a:ext uri="{FF2B5EF4-FFF2-40B4-BE49-F238E27FC236}">
                <a16:creationId xmlns:a16="http://schemas.microsoft.com/office/drawing/2014/main" id="{6B067EAC-4046-4349-B9CD-1BA5C512E79C}"/>
              </a:ext>
            </a:extLst>
          </p:cNvPr>
          <p:cNvPicPr>
            <a:picLocks noChangeAspect="1"/>
          </p:cNvPicPr>
          <p:nvPr/>
        </p:nvPicPr>
        <p:blipFill>
          <a:blip r:embed="rId2">
            <a:alphaModFix amt="20000"/>
          </a:blip>
          <a:stretch>
            <a:fillRect/>
          </a:stretch>
        </p:blipFill>
        <p:spPr>
          <a:xfrm>
            <a:off x="840824" y="1343427"/>
            <a:ext cx="629752" cy="629752"/>
          </a:xfrm>
          <a:prstGeom prst="rect">
            <a:avLst/>
          </a:prstGeom>
        </p:spPr>
      </p:pic>
    </p:spTree>
    <p:extLst>
      <p:ext uri="{BB962C8B-B14F-4D97-AF65-F5344CB8AC3E}">
        <p14:creationId xmlns:p14="http://schemas.microsoft.com/office/powerpoint/2010/main" val="277879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7" y="3591062"/>
            <a:ext cx="5391510" cy="772006"/>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Engineering</a:t>
            </a:r>
          </a:p>
        </p:txBody>
      </p:sp>
      <p:sp>
        <p:nvSpPr>
          <p:cNvPr id="2" name="Slide Number Placeholder 1">
            <a:extLst>
              <a:ext uri="{FF2B5EF4-FFF2-40B4-BE49-F238E27FC236}">
                <a16:creationId xmlns:a16="http://schemas.microsoft.com/office/drawing/2014/main" id="{8F77F27E-716A-0948-BAE4-26A0EBB172D5}"/>
              </a:ext>
            </a:extLst>
          </p:cNvPr>
          <p:cNvSpPr>
            <a:spLocks noGrp="1"/>
          </p:cNvSpPr>
          <p:nvPr>
            <p:ph type="sldNum" sz="quarter" idx="12"/>
          </p:nvPr>
        </p:nvSpPr>
        <p:spPr/>
        <p:txBody>
          <a:bodyPr/>
          <a:lstStyle/>
          <a:p>
            <a:fld id="{182D53EF-379E-4348-B193-51A225E179DE}" type="slidenum">
              <a:rPr lang="en-US" b="0" smtClean="0">
                <a:solidFill>
                  <a:schemeClr val="bg1"/>
                </a:solidFill>
              </a:rPr>
              <a:t>15</a:t>
            </a:fld>
            <a:endParaRPr lang="en-US" b="0" dirty="0">
              <a:solidFill>
                <a:schemeClr val="bg1"/>
              </a:solidFill>
            </a:endParaRPr>
          </a:p>
        </p:txBody>
      </p:sp>
    </p:spTree>
    <p:extLst>
      <p:ext uri="{BB962C8B-B14F-4D97-AF65-F5344CB8AC3E}">
        <p14:creationId xmlns:p14="http://schemas.microsoft.com/office/powerpoint/2010/main" val="1459920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1039616"/>
            <a:ext cx="5318473" cy="3059936"/>
            <a:chOff x="1925607" y="643376"/>
            <a:chExt cx="5318473" cy="3059936"/>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943856"/>
              <a:ext cx="2534633" cy="1759456"/>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for your engineering group and add key stakeholders across the company.</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for General, Feature Releases, Testing, Feedback, Competitive Information, Go-to-Market, Research and Product Analytics to organize and discuss these topics.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Upload relevant team files to the channels so everyone can easily find the latest versions.</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943856"/>
              <a:ext cx="2565113" cy="1580113"/>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Add tabs for quick visibility to apps and services your team uses, like Planner and </a:t>
              </a:r>
              <a:r>
                <a:rPr lang="en-US" sz="900" dirty="0" err="1">
                  <a:latin typeface="Segoe Pro Light" panose="020B0502040504020203" pitchFamily="34" charset="0"/>
                </a:rPr>
                <a:t>PowerBI</a:t>
              </a:r>
              <a:r>
                <a:rPr lang="en-US" sz="900" dirty="0">
                  <a:latin typeface="Segoe Pro Light" panose="020B0502040504020203" pitchFamily="34" charset="0"/>
                </a:rPr>
                <a:t>.</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Add tabs and connectors for developer tools like VSTS, JIRA, </a:t>
              </a:r>
              <a:r>
                <a:rPr lang="en-US" sz="900" dirty="0" err="1">
                  <a:latin typeface="Segoe Pro Light" panose="020B0502040504020203" pitchFamily="34" charset="0"/>
                </a:rPr>
                <a:t>BitBucket</a:t>
              </a:r>
              <a:r>
                <a:rPr lang="en-US" sz="900" dirty="0">
                  <a:latin typeface="Segoe Pro Light" panose="020B0502040504020203" pitchFamily="34" charset="0"/>
                </a:rPr>
                <a:t>, GitHub and more to view and triage issues and pull requests.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Schedule and hold regular or stand-up meetings in Teams with key stakeholders.</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643376"/>
              <a:ext cx="5318472" cy="996619"/>
            </a:xfrm>
            <a:prstGeom prst="rect">
              <a:avLst/>
            </a:prstGeom>
            <a:noFill/>
          </p:spPr>
          <p:txBody>
            <a:bodyPr wrap="square" rtlCol="0">
              <a:spAutoFit/>
            </a:bodyPr>
            <a:lstStyle/>
            <a:p>
              <a:pPr>
                <a:lnSpc>
                  <a:spcPts val="1820"/>
                </a:lnSpc>
              </a:pPr>
              <a:r>
                <a:rPr lang="en-US" sz="1200" dirty="0">
                  <a:solidFill>
                    <a:srgbClr val="5558AF"/>
                  </a:solidFill>
                  <a:latin typeface="Segoe Pro Light" panose="020B0502040504020203" pitchFamily="34" charset="0"/>
                </a:rPr>
                <a:t>Engineers move quickly between ideation, development and deployment of a concept when delivering new features. Teams is integrated with developer tools, enabling continuous discussion across a distributed team to keep projects on track during sprints, as well as ongoing bug resolution.</a:t>
              </a:r>
            </a:p>
          </p:txBody>
        </p:sp>
      </p:grpSp>
      <p:sp>
        <p:nvSpPr>
          <p:cNvPr id="7" name="Footer Placeholder 4">
            <a:extLst>
              <a:ext uri="{FF2B5EF4-FFF2-40B4-BE49-F238E27FC236}">
                <a16:creationId xmlns:a16="http://schemas.microsoft.com/office/drawing/2014/main" id="{2B035171-7ACD-A14C-91BE-73BA7E62EA1A}"/>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8" name="Footer Placeholder 4">
            <a:extLst>
              <a:ext uri="{FF2B5EF4-FFF2-40B4-BE49-F238E27FC236}">
                <a16:creationId xmlns:a16="http://schemas.microsoft.com/office/drawing/2014/main" id="{C3D2DAE4-DEB8-9C41-891A-753018B31151}"/>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9" name="Footer Placeholder 4">
            <a:extLst>
              <a:ext uri="{FF2B5EF4-FFF2-40B4-BE49-F238E27FC236}">
                <a16:creationId xmlns:a16="http://schemas.microsoft.com/office/drawing/2014/main" id="{D5A41BA3-D984-5A48-B18E-CDEAD3AED395}"/>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17</a:t>
            </a:r>
          </a:p>
        </p:txBody>
      </p:sp>
      <p:sp>
        <p:nvSpPr>
          <p:cNvPr id="10" name="Footer Placeholder 4">
            <a:extLst>
              <a:ext uri="{FF2B5EF4-FFF2-40B4-BE49-F238E27FC236}">
                <a16:creationId xmlns:a16="http://schemas.microsoft.com/office/drawing/2014/main" id="{A8C8A787-46F2-DB4E-BB3A-E1885B461F53}"/>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Engineering</a:t>
            </a:r>
          </a:p>
        </p:txBody>
      </p:sp>
      <p:pic>
        <p:nvPicPr>
          <p:cNvPr id="12" name="Picture 11">
            <a:extLst>
              <a:ext uri="{FF2B5EF4-FFF2-40B4-BE49-F238E27FC236}">
                <a16:creationId xmlns:a16="http://schemas.microsoft.com/office/drawing/2014/main" id="{9E774D39-18A6-2447-A077-76B99D9751AF}"/>
              </a:ext>
            </a:extLst>
          </p:cNvPr>
          <p:cNvPicPr>
            <a:picLocks noChangeAspect="1"/>
          </p:cNvPicPr>
          <p:nvPr/>
        </p:nvPicPr>
        <p:blipFill>
          <a:blip r:embed="rId2">
            <a:alphaModFix amt="20000"/>
          </a:blip>
          <a:stretch>
            <a:fillRect/>
          </a:stretch>
        </p:blipFill>
        <p:spPr>
          <a:xfrm>
            <a:off x="840824" y="1155793"/>
            <a:ext cx="629752" cy="629752"/>
          </a:xfrm>
          <a:prstGeom prst="rect">
            <a:avLst/>
          </a:prstGeom>
        </p:spPr>
      </p:pic>
    </p:spTree>
    <p:extLst>
      <p:ext uri="{BB962C8B-B14F-4D97-AF65-F5344CB8AC3E}">
        <p14:creationId xmlns:p14="http://schemas.microsoft.com/office/powerpoint/2010/main" val="1437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print">
              <a:extLst>
                <a:ext uri="{28A0092B-C50C-407E-A947-70E740481C1C}">
                  <a14:useLocalDpi xmlns:a14="http://schemas.microsoft.com/office/drawing/2010/main"/>
                </a:ext>
              </a:extLst>
            </a:blip>
            <a:srcRect/>
            <a:stretch>
              <a:fillRect l="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69AFF-76D9-684D-8BE6-5DC0955A656D}"/>
              </a:ext>
            </a:extLst>
          </p:cNvPr>
          <p:cNvSpPr txBox="1"/>
          <p:nvPr/>
        </p:nvSpPr>
        <p:spPr>
          <a:xfrm>
            <a:off x="655606" y="3011942"/>
            <a:ext cx="6070313" cy="1451679"/>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Project Management</a:t>
            </a:r>
          </a:p>
        </p:txBody>
      </p:sp>
      <p:sp>
        <p:nvSpPr>
          <p:cNvPr id="2" name="Slide Number Placeholder 1">
            <a:extLst>
              <a:ext uri="{FF2B5EF4-FFF2-40B4-BE49-F238E27FC236}">
                <a16:creationId xmlns:a16="http://schemas.microsoft.com/office/drawing/2014/main" id="{43A13C9A-13CA-C145-8599-5C431F5FC75F}"/>
              </a:ext>
            </a:extLst>
          </p:cNvPr>
          <p:cNvSpPr>
            <a:spLocks noGrp="1"/>
          </p:cNvSpPr>
          <p:nvPr>
            <p:ph type="sldNum" sz="quarter" idx="12"/>
          </p:nvPr>
        </p:nvSpPr>
        <p:spPr/>
        <p:txBody>
          <a:bodyPr/>
          <a:lstStyle/>
          <a:p>
            <a:fld id="{182D53EF-379E-4348-B193-51A225E179DE}" type="slidenum">
              <a:rPr lang="en-US" b="0" smtClean="0">
                <a:solidFill>
                  <a:schemeClr val="bg1"/>
                </a:solidFill>
              </a:rPr>
              <a:t>17</a:t>
            </a:fld>
            <a:endParaRPr lang="en-US" b="0" dirty="0">
              <a:solidFill>
                <a:schemeClr val="bg1"/>
              </a:solidFill>
            </a:endParaRPr>
          </a:p>
        </p:txBody>
      </p:sp>
    </p:spTree>
    <p:extLst>
      <p:ext uri="{BB962C8B-B14F-4D97-AF65-F5344CB8AC3E}">
        <p14:creationId xmlns:p14="http://schemas.microsoft.com/office/powerpoint/2010/main" val="149535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8" y="1090416"/>
            <a:ext cx="5318472" cy="2998976"/>
            <a:chOff x="1925608" y="3296"/>
            <a:chExt cx="5318472" cy="2998976"/>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8" y="1242816"/>
              <a:ext cx="2445938" cy="1580113"/>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team for each project, and then </a:t>
              </a:r>
              <a:br>
                <a:rPr lang="en-US" sz="900" dirty="0">
                  <a:latin typeface="Segoe Pro Light" panose="020B0502040504020203" pitchFamily="34" charset="0"/>
                </a:rPr>
              </a:br>
              <a:r>
                <a:rPr lang="en-US" sz="900" dirty="0">
                  <a:latin typeface="Segoe Pro Light" panose="020B0502040504020203" pitchFamily="34" charset="0"/>
                </a:rPr>
                <a:t>add stakeholders from across the company.</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such as Planning, Budget, Analytics, Reviews and Feedback.</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Upload project documents to the channel, such as budgets, schedules, information sources, and guidelines.</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8" y="1242816"/>
              <a:ext cx="2361637" cy="1759456"/>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Pin relevant apps used by your team </a:t>
              </a:r>
              <a:br>
                <a:rPr lang="en-US" sz="900" dirty="0">
                  <a:latin typeface="Segoe Pro Light" panose="020B0502040504020203" pitchFamily="34" charset="0"/>
                </a:rPr>
              </a:br>
              <a:r>
                <a:rPr lang="en-US" sz="900" dirty="0">
                  <a:latin typeface="Segoe Pro Light" panose="020B0502040504020203" pitchFamily="34" charset="0"/>
                </a:rPr>
                <a:t>within each channel, such as Planner, Trello, </a:t>
              </a:r>
              <a:r>
                <a:rPr lang="en-US" sz="900" dirty="0" err="1">
                  <a:latin typeface="Segoe Pro Light" panose="020B0502040504020203" pitchFamily="34" charset="0"/>
                </a:rPr>
                <a:t>Smartsheet</a:t>
              </a:r>
              <a:r>
                <a:rPr lang="en-US" sz="900" dirty="0">
                  <a:latin typeface="Segoe Pro Light" panose="020B0502040504020203" pitchFamily="34" charset="0"/>
                </a:rPr>
                <a:t> and </a:t>
              </a:r>
              <a:r>
                <a:rPr lang="en-US" sz="900" dirty="0" err="1">
                  <a:latin typeface="Segoe Pro Light" panose="020B0502040504020203" pitchFamily="34" charset="0"/>
                </a:rPr>
                <a:t>PowerBI</a:t>
              </a:r>
              <a:r>
                <a:rPr lang="en-US" sz="900" dirty="0">
                  <a:latin typeface="Segoe Pro Light" panose="020B0502040504020203" pitchFamily="34" charset="0"/>
                </a:rPr>
                <a:t>.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Set up connectors, such as bots for </a:t>
              </a:r>
              <a:br>
                <a:rPr lang="en-US" sz="900" dirty="0">
                  <a:latin typeface="Segoe Pro Light" panose="020B0502040504020203" pitchFamily="34" charset="0"/>
                </a:rPr>
              </a:br>
              <a:r>
                <a:rPr lang="en-US" sz="900" dirty="0">
                  <a:latin typeface="Segoe Pro Light" panose="020B0502040504020203" pitchFamily="34" charset="0"/>
                </a:rPr>
                <a:t>process automation.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Schedule and hold recurring or impromptu meetings with key stakeholders from within Teams. </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3296"/>
              <a:ext cx="5318472" cy="996619"/>
            </a:xfrm>
            <a:prstGeom prst="rect">
              <a:avLst/>
            </a:prstGeom>
            <a:noFill/>
          </p:spPr>
          <p:txBody>
            <a:bodyPr wrap="square" rtlCol="0">
              <a:spAutoFit/>
            </a:bodyPr>
            <a:lstStyle/>
            <a:p>
              <a:pPr>
                <a:lnSpc>
                  <a:spcPts val="1840"/>
                </a:lnSpc>
              </a:pPr>
              <a:r>
                <a:rPr lang="en-US" sz="1200" dirty="0">
                  <a:solidFill>
                    <a:srgbClr val="5558AF"/>
                  </a:solidFill>
                  <a:latin typeface="Segoe Pro Light" panose="020B0502040504020203" pitchFamily="34" charset="0"/>
                </a:rPr>
                <a:t>Project managers often struggle with a myriad of planning, meeting, and communication tools and services. Teams enables collaboration in one central hub with all the tools to organize and share project files, manage stakeholder meetings, and track progress for multiple projects. </a:t>
              </a:r>
            </a:p>
          </p:txBody>
        </p:sp>
      </p:grpSp>
      <p:sp>
        <p:nvSpPr>
          <p:cNvPr id="7" name="Footer Placeholder 4">
            <a:extLst>
              <a:ext uri="{FF2B5EF4-FFF2-40B4-BE49-F238E27FC236}">
                <a16:creationId xmlns:a16="http://schemas.microsoft.com/office/drawing/2014/main" id="{6519EE59-7870-574E-9106-D0BB10FFCF16}"/>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8" name="Footer Placeholder 4">
            <a:extLst>
              <a:ext uri="{FF2B5EF4-FFF2-40B4-BE49-F238E27FC236}">
                <a16:creationId xmlns:a16="http://schemas.microsoft.com/office/drawing/2014/main" id="{1EFC9089-8E1D-3A49-82D9-67E7425A50DE}"/>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9" name="Footer Placeholder 4">
            <a:extLst>
              <a:ext uri="{FF2B5EF4-FFF2-40B4-BE49-F238E27FC236}">
                <a16:creationId xmlns:a16="http://schemas.microsoft.com/office/drawing/2014/main" id="{502610C4-460B-B447-BC93-6C5FA51111FC}"/>
              </a:ext>
            </a:extLst>
          </p:cNvPr>
          <p:cNvSpPr txBox="1">
            <a:spLocks/>
          </p:cNvSpPr>
          <p:nvPr/>
        </p:nvSpPr>
        <p:spPr>
          <a:xfrm>
            <a:off x="8616950" y="4767263"/>
            <a:ext cx="3175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19</a:t>
            </a:r>
          </a:p>
        </p:txBody>
      </p:sp>
      <p:sp>
        <p:nvSpPr>
          <p:cNvPr id="10" name="Footer Placeholder 4">
            <a:extLst>
              <a:ext uri="{FF2B5EF4-FFF2-40B4-BE49-F238E27FC236}">
                <a16:creationId xmlns:a16="http://schemas.microsoft.com/office/drawing/2014/main" id="{CF858BEB-6D7F-CE41-8698-D09AFD82C710}"/>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Project Management</a:t>
            </a:r>
          </a:p>
        </p:txBody>
      </p:sp>
      <p:pic>
        <p:nvPicPr>
          <p:cNvPr id="12" name="Picture 11">
            <a:extLst>
              <a:ext uri="{FF2B5EF4-FFF2-40B4-BE49-F238E27FC236}">
                <a16:creationId xmlns:a16="http://schemas.microsoft.com/office/drawing/2014/main" id="{258C1DCD-F130-FA46-8A25-B5A5B06F9634}"/>
              </a:ext>
            </a:extLst>
          </p:cNvPr>
          <p:cNvPicPr>
            <a:picLocks noChangeAspect="1"/>
          </p:cNvPicPr>
          <p:nvPr/>
        </p:nvPicPr>
        <p:blipFill>
          <a:blip r:embed="rId2">
            <a:alphaModFix amt="20000"/>
          </a:blip>
          <a:stretch>
            <a:fillRect/>
          </a:stretch>
        </p:blipFill>
        <p:spPr>
          <a:xfrm>
            <a:off x="840824" y="1207946"/>
            <a:ext cx="629752" cy="629752"/>
          </a:xfrm>
          <a:prstGeom prst="rect">
            <a:avLst/>
          </a:prstGeom>
        </p:spPr>
      </p:pic>
    </p:spTree>
    <p:extLst>
      <p:ext uri="{BB962C8B-B14F-4D97-AF65-F5344CB8AC3E}">
        <p14:creationId xmlns:p14="http://schemas.microsoft.com/office/powerpoint/2010/main" val="173885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C69AFF-76D9-684D-8BE6-5DC0955A656D}"/>
              </a:ext>
            </a:extLst>
          </p:cNvPr>
          <p:cNvSpPr txBox="1"/>
          <p:nvPr/>
        </p:nvSpPr>
        <p:spPr>
          <a:xfrm>
            <a:off x="655606" y="3011942"/>
            <a:ext cx="6070313" cy="1451679"/>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Take the </a:t>
            </a:r>
            <a:br>
              <a:rPr lang="en-US" sz="5400" b="1" dirty="0">
                <a:solidFill>
                  <a:schemeClr val="bg1"/>
                </a:solidFill>
                <a:latin typeface="Segoe UI Semibold" panose="020B0502040204020203" pitchFamily="34" charset="0"/>
                <a:cs typeface="Segoe UI Semibold" panose="020B0502040204020203" pitchFamily="34" charset="0"/>
              </a:rPr>
            </a:br>
            <a:r>
              <a:rPr lang="en-US" sz="5400" b="1" dirty="0">
                <a:solidFill>
                  <a:schemeClr val="bg1"/>
                </a:solidFill>
                <a:latin typeface="Segoe UI Semibold" panose="020B0502040204020203" pitchFamily="34" charset="0"/>
                <a:cs typeface="Segoe UI Semibold" panose="020B0502040204020203" pitchFamily="34" charset="0"/>
              </a:rPr>
              <a:t>next step</a:t>
            </a:r>
          </a:p>
        </p:txBody>
      </p:sp>
      <p:sp>
        <p:nvSpPr>
          <p:cNvPr id="2" name="Slide Number Placeholder 1">
            <a:extLst>
              <a:ext uri="{FF2B5EF4-FFF2-40B4-BE49-F238E27FC236}">
                <a16:creationId xmlns:a16="http://schemas.microsoft.com/office/drawing/2014/main" id="{64F7ECF9-31DE-154E-88C2-41C28D761C2A}"/>
              </a:ext>
            </a:extLst>
          </p:cNvPr>
          <p:cNvSpPr>
            <a:spLocks noGrp="1"/>
          </p:cNvSpPr>
          <p:nvPr>
            <p:ph type="sldNum" sz="quarter" idx="12"/>
          </p:nvPr>
        </p:nvSpPr>
        <p:spPr/>
        <p:txBody>
          <a:bodyPr/>
          <a:lstStyle/>
          <a:p>
            <a:fld id="{182D53EF-379E-4348-B193-51A225E179DE}" type="slidenum">
              <a:rPr lang="en-US" b="0" smtClean="0">
                <a:solidFill>
                  <a:schemeClr val="bg1"/>
                </a:solidFill>
              </a:rPr>
              <a:t>19</a:t>
            </a:fld>
            <a:endParaRPr lang="en-US" b="0" dirty="0">
              <a:solidFill>
                <a:schemeClr val="bg1"/>
              </a:solidFill>
            </a:endParaRPr>
          </a:p>
        </p:txBody>
      </p:sp>
    </p:spTree>
    <p:extLst>
      <p:ext uri="{BB962C8B-B14F-4D97-AF65-F5344CB8AC3E}">
        <p14:creationId xmlns:p14="http://schemas.microsoft.com/office/powerpoint/2010/main" val="352867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C63FA-2C9F-FA48-973A-9ECE8771906B}"/>
              </a:ext>
            </a:extLst>
          </p:cNvPr>
          <p:cNvSpPr txBox="1"/>
          <p:nvPr/>
        </p:nvSpPr>
        <p:spPr>
          <a:xfrm>
            <a:off x="655607" y="1030742"/>
            <a:ext cx="3987513" cy="772006"/>
          </a:xfrm>
          <a:prstGeom prst="rect">
            <a:avLst/>
          </a:prstGeom>
          <a:noFill/>
        </p:spPr>
        <p:txBody>
          <a:bodyPr wrap="square" rtlCol="0">
            <a:spAutoFit/>
          </a:bodyPr>
          <a:lstStyle/>
          <a:p>
            <a:pPr>
              <a:lnSpc>
                <a:spcPts val="5280"/>
              </a:lnSpc>
            </a:pPr>
            <a:r>
              <a:rPr lang="en-US" sz="5400" b="1" dirty="0">
                <a:solidFill>
                  <a:srgbClr val="5558AF"/>
                </a:solidFill>
                <a:latin typeface="Segoe UI Semibold" panose="020B0502040204020203" pitchFamily="34" charset="0"/>
                <a:cs typeface="Segoe UI Semibold" panose="020B0502040204020203" pitchFamily="34" charset="0"/>
              </a:rPr>
              <a:t>Welcome</a:t>
            </a:r>
          </a:p>
        </p:txBody>
      </p:sp>
      <p:sp>
        <p:nvSpPr>
          <p:cNvPr id="3" name="TextBox 2">
            <a:extLst>
              <a:ext uri="{FF2B5EF4-FFF2-40B4-BE49-F238E27FC236}">
                <a16:creationId xmlns:a16="http://schemas.microsoft.com/office/drawing/2014/main" id="{4CB44B40-6DE8-6646-8A09-4109D61C9D93}"/>
              </a:ext>
            </a:extLst>
          </p:cNvPr>
          <p:cNvSpPr txBox="1"/>
          <p:nvPr/>
        </p:nvSpPr>
        <p:spPr>
          <a:xfrm>
            <a:off x="655607" y="1832096"/>
            <a:ext cx="3987513" cy="1477328"/>
          </a:xfrm>
          <a:prstGeom prst="rect">
            <a:avLst/>
          </a:prstGeom>
          <a:noFill/>
        </p:spPr>
        <p:txBody>
          <a:bodyPr wrap="square" rtlCol="0">
            <a:spAutoFit/>
          </a:bodyPr>
          <a:lstStyle/>
          <a:p>
            <a:pPr>
              <a:lnSpc>
                <a:spcPts val="1840"/>
              </a:lnSpc>
            </a:pPr>
            <a:r>
              <a:rPr lang="en-US" sz="1200" dirty="0">
                <a:latin typeface="Segoe Pro Light" panose="020B0502040504020203" pitchFamily="34" charset="0"/>
                <a:cs typeface="Segoe UI Light" panose="020B0502040204020203" pitchFamily="34" charset="0"/>
              </a:rPr>
              <a:t>Welcome to Microsoft Teams, the hub for teamwork in </a:t>
            </a:r>
            <a:br>
              <a:rPr lang="en-US" sz="1200" dirty="0">
                <a:latin typeface="Segoe Pro Light" panose="020B0502040504020203" pitchFamily="34" charset="0"/>
                <a:cs typeface="Segoe UI Light" panose="020B0502040204020203" pitchFamily="34" charset="0"/>
              </a:rPr>
            </a:br>
            <a:r>
              <a:rPr lang="en-US" sz="1200" dirty="0">
                <a:latin typeface="Segoe Pro Light" panose="020B0502040504020203" pitchFamily="34" charset="0"/>
                <a:cs typeface="Segoe UI Light" panose="020B0502040204020203" pitchFamily="34" charset="0"/>
              </a:rPr>
              <a:t>Office 365. Now your teams have a shared workspace for conversations, files, and meetings—so everyone can be more engaged and effective every day. In this guide, you’ll find tips to make the most of Teams for various functions </a:t>
            </a:r>
            <a:br>
              <a:rPr lang="en-US" sz="1200" dirty="0">
                <a:latin typeface="Segoe Pro Light" panose="020B0502040504020203" pitchFamily="34" charset="0"/>
                <a:cs typeface="Segoe UI Light" panose="020B0502040204020203" pitchFamily="34" charset="0"/>
              </a:rPr>
            </a:br>
            <a:r>
              <a:rPr lang="en-US" sz="1200" dirty="0">
                <a:latin typeface="Segoe Pro Light" panose="020B0502040504020203" pitchFamily="34" charset="0"/>
                <a:cs typeface="Segoe UI Light" panose="020B0502040204020203" pitchFamily="34" charset="0"/>
              </a:rPr>
              <a:t>in your organization, including:</a:t>
            </a:r>
          </a:p>
        </p:txBody>
      </p:sp>
      <p:sp>
        <p:nvSpPr>
          <p:cNvPr id="11" name="TextBox 10">
            <a:extLst>
              <a:ext uri="{FF2B5EF4-FFF2-40B4-BE49-F238E27FC236}">
                <a16:creationId xmlns:a16="http://schemas.microsoft.com/office/drawing/2014/main" id="{29895F61-E27F-5447-A304-E38F8FB6915D}"/>
              </a:ext>
            </a:extLst>
          </p:cNvPr>
          <p:cNvSpPr txBox="1"/>
          <p:nvPr/>
        </p:nvSpPr>
        <p:spPr>
          <a:xfrm>
            <a:off x="655607" y="3526169"/>
            <a:ext cx="3804633" cy="477054"/>
          </a:xfrm>
          <a:prstGeom prst="rect">
            <a:avLst/>
          </a:prstGeom>
          <a:noFill/>
        </p:spPr>
        <p:txBody>
          <a:bodyPr wrap="square" rtlCol="0">
            <a:spAutoFit/>
          </a:bodyPr>
          <a:lstStyle/>
          <a:p>
            <a:pPr>
              <a:lnSpc>
                <a:spcPts val="1460"/>
              </a:lnSpc>
            </a:pPr>
            <a:r>
              <a:rPr lang="en-US" sz="1050" dirty="0">
                <a:latin typeface="Segoe Pro Light" panose="020B0502040504020203" pitchFamily="34" charset="0"/>
                <a:cs typeface="Segoe UI Light" panose="020B0502040204020203" pitchFamily="34" charset="0"/>
              </a:rPr>
              <a:t>Get more from Teams. </a:t>
            </a:r>
          </a:p>
          <a:p>
            <a:pPr>
              <a:lnSpc>
                <a:spcPts val="1460"/>
              </a:lnSpc>
            </a:pPr>
            <a:r>
              <a:rPr lang="en-US" sz="1050" dirty="0">
                <a:latin typeface="Segoe Pro Light" panose="020B0502040504020203" pitchFamily="34" charset="0"/>
                <a:cs typeface="Segoe UI Light" panose="020B0502040204020203" pitchFamily="34" charset="0"/>
              </a:rPr>
              <a:t>Find additional guidance, tutorials, and tips at</a:t>
            </a:r>
          </a:p>
        </p:txBody>
      </p:sp>
      <p:sp>
        <p:nvSpPr>
          <p:cNvPr id="12" name="TextBox 11">
            <a:hlinkClick r:id="rId2"/>
            <a:extLst>
              <a:ext uri="{FF2B5EF4-FFF2-40B4-BE49-F238E27FC236}">
                <a16:creationId xmlns:a16="http://schemas.microsoft.com/office/drawing/2014/main" id="{C5B49350-676A-694F-AAA6-A4298AB57203}"/>
              </a:ext>
            </a:extLst>
          </p:cNvPr>
          <p:cNvSpPr txBox="1"/>
          <p:nvPr/>
        </p:nvSpPr>
        <p:spPr>
          <a:xfrm>
            <a:off x="655607" y="3918184"/>
            <a:ext cx="3804633" cy="284693"/>
          </a:xfrm>
          <a:prstGeom prst="rect">
            <a:avLst/>
          </a:prstGeom>
          <a:noFill/>
        </p:spPr>
        <p:txBody>
          <a:bodyPr wrap="square" rtlCol="0">
            <a:spAutoFit/>
          </a:bodyPr>
          <a:lstStyle/>
          <a:p>
            <a:pPr>
              <a:lnSpc>
                <a:spcPts val="1460"/>
              </a:lnSpc>
            </a:pPr>
            <a:r>
              <a:rPr lang="en-US" sz="1050" dirty="0" err="1">
                <a:solidFill>
                  <a:srgbClr val="5558AF"/>
                </a:solidFill>
                <a:latin typeface="Segoe Pro" panose="020B0502040504020203" pitchFamily="34" charset="0"/>
                <a:cs typeface="Segoe UI Light" panose="020B0502040204020203" pitchFamily="34" charset="0"/>
              </a:rPr>
              <a:t>www.successwithteams.com</a:t>
            </a:r>
            <a:endParaRPr lang="en-US" sz="1050" dirty="0">
              <a:solidFill>
                <a:srgbClr val="5558AF"/>
              </a:solidFill>
              <a:latin typeface="Segoe Pro" panose="020B0502040504020203" pitchFamily="34" charset="0"/>
              <a:cs typeface="Segoe UI Light" panose="020B0502040204020203" pitchFamily="34" charset="0"/>
            </a:endParaRPr>
          </a:p>
        </p:txBody>
      </p:sp>
      <p:sp>
        <p:nvSpPr>
          <p:cNvPr id="13" name="Footer Placeholder 4">
            <a:extLst>
              <a:ext uri="{FF2B5EF4-FFF2-40B4-BE49-F238E27FC236}">
                <a16:creationId xmlns:a16="http://schemas.microsoft.com/office/drawing/2014/main" id="{AB52A4F6-ABD7-C941-8B48-F02D5AC0917A}"/>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grpSp>
        <p:nvGrpSpPr>
          <p:cNvPr id="18" name="Group 17">
            <a:extLst>
              <a:ext uri="{FF2B5EF4-FFF2-40B4-BE49-F238E27FC236}">
                <a16:creationId xmlns:a16="http://schemas.microsoft.com/office/drawing/2014/main" id="{F59BC51A-C95A-F24C-8A35-A67D951C748D}"/>
              </a:ext>
            </a:extLst>
          </p:cNvPr>
          <p:cNvGrpSpPr/>
          <p:nvPr/>
        </p:nvGrpSpPr>
        <p:grpSpPr>
          <a:xfrm>
            <a:off x="7883354" y="0"/>
            <a:ext cx="1252728" cy="1252728"/>
            <a:chOff x="4851160" y="0"/>
            <a:chExt cx="1514319" cy="1514319"/>
          </a:xfrm>
        </p:grpSpPr>
        <p:sp>
          <p:nvSpPr>
            <p:cNvPr id="16" name="Rectangle 15">
              <a:extLst>
                <a:ext uri="{FF2B5EF4-FFF2-40B4-BE49-F238E27FC236}">
                  <a16:creationId xmlns:a16="http://schemas.microsoft.com/office/drawing/2014/main" id="{34B7DFE8-07BD-B444-B2A9-3CB0A541F458}"/>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3" action="ppaction://hlinksldjump"/>
              <a:extLst>
                <a:ext uri="{FF2B5EF4-FFF2-40B4-BE49-F238E27FC236}">
                  <a16:creationId xmlns:a16="http://schemas.microsoft.com/office/drawing/2014/main" id="{408C7CC3-9A8B-ED45-8B36-084264B30773}"/>
                </a:ext>
              </a:extLst>
            </p:cNvPr>
            <p:cNvSpPr txBox="1"/>
            <p:nvPr/>
          </p:nvSpPr>
          <p:spPr>
            <a:xfrm>
              <a:off x="4851160" y="869159"/>
              <a:ext cx="1514319" cy="367628"/>
            </a:xfrm>
            <a:prstGeom prst="rect">
              <a:avLst/>
            </a:prstGeom>
            <a:noFill/>
          </p:spPr>
          <p:txBody>
            <a:bodyPr wrap="square" rtlCol="0">
              <a:spAutoFit/>
            </a:bodyPr>
            <a:lstStyle/>
            <a:p>
              <a:pPr algn="ctr">
                <a:lnSpc>
                  <a:spcPts val="1840"/>
                </a:lnSpc>
              </a:pPr>
              <a:r>
                <a:rPr lang="en-US" sz="1200" dirty="0">
                  <a:latin typeface="Segoe Pro Light" panose="020B0502040504020203" pitchFamily="34" charset="0"/>
                  <a:cs typeface="Segoe UI Light" panose="020B0502040204020203" pitchFamily="34" charset="0"/>
                </a:rPr>
                <a:t>Marketing</a:t>
              </a:r>
            </a:p>
          </p:txBody>
        </p:sp>
      </p:grpSp>
      <p:grpSp>
        <p:nvGrpSpPr>
          <p:cNvPr id="19" name="Group 18">
            <a:extLst>
              <a:ext uri="{FF2B5EF4-FFF2-40B4-BE49-F238E27FC236}">
                <a16:creationId xmlns:a16="http://schemas.microsoft.com/office/drawing/2014/main" id="{99E87871-D655-E14D-AC5D-E44442732BF2}"/>
              </a:ext>
            </a:extLst>
          </p:cNvPr>
          <p:cNvGrpSpPr/>
          <p:nvPr/>
        </p:nvGrpSpPr>
        <p:grpSpPr>
          <a:xfrm>
            <a:off x="6594304" y="3888812"/>
            <a:ext cx="1252728" cy="1252728"/>
            <a:chOff x="4851160" y="0"/>
            <a:chExt cx="1514319" cy="1514319"/>
          </a:xfrm>
        </p:grpSpPr>
        <p:sp>
          <p:nvSpPr>
            <p:cNvPr id="20" name="Rectangle 19">
              <a:extLst>
                <a:ext uri="{FF2B5EF4-FFF2-40B4-BE49-F238E27FC236}">
                  <a16:creationId xmlns:a16="http://schemas.microsoft.com/office/drawing/2014/main" id="{B2ED98AD-959F-B749-BB44-B8E242058C1B}"/>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hlinkClick r:id="rId3" action="ppaction://hlinksldjump"/>
              <a:extLst>
                <a:ext uri="{FF2B5EF4-FFF2-40B4-BE49-F238E27FC236}">
                  <a16:creationId xmlns:a16="http://schemas.microsoft.com/office/drawing/2014/main" id="{068A04C9-E928-684C-98E8-9BA7135D2BF5}"/>
                </a:ext>
              </a:extLst>
            </p:cNvPr>
            <p:cNvSpPr txBox="1"/>
            <p:nvPr/>
          </p:nvSpPr>
          <p:spPr>
            <a:xfrm>
              <a:off x="4851160" y="869159"/>
              <a:ext cx="1514319" cy="367628"/>
            </a:xfrm>
            <a:prstGeom prst="rect">
              <a:avLst/>
            </a:prstGeom>
            <a:noFill/>
          </p:spPr>
          <p:txBody>
            <a:bodyPr wrap="square" rtlCol="0">
              <a:spAutoFit/>
            </a:bodyPr>
            <a:lstStyle/>
            <a:p>
              <a:pPr algn="ctr">
                <a:lnSpc>
                  <a:spcPts val="1840"/>
                </a:lnSpc>
              </a:pPr>
              <a:r>
                <a:rPr lang="en-US" sz="1200" dirty="0">
                  <a:latin typeface="Segoe Pro Light" panose="020B0502040504020203" pitchFamily="34" charset="0"/>
                  <a:cs typeface="Segoe UI Light" panose="020B0502040204020203" pitchFamily="34" charset="0"/>
                </a:rPr>
                <a:t>Engineering</a:t>
              </a:r>
            </a:p>
          </p:txBody>
        </p:sp>
      </p:grpSp>
      <p:grpSp>
        <p:nvGrpSpPr>
          <p:cNvPr id="23" name="Group 22">
            <a:extLst>
              <a:ext uri="{FF2B5EF4-FFF2-40B4-BE49-F238E27FC236}">
                <a16:creationId xmlns:a16="http://schemas.microsoft.com/office/drawing/2014/main" id="{ED9CB62A-21DF-4949-9D4E-F2B603882F4E}"/>
              </a:ext>
            </a:extLst>
          </p:cNvPr>
          <p:cNvGrpSpPr/>
          <p:nvPr/>
        </p:nvGrpSpPr>
        <p:grpSpPr>
          <a:xfrm>
            <a:off x="5290014" y="2587412"/>
            <a:ext cx="1252728" cy="1252728"/>
            <a:chOff x="4851160" y="0"/>
            <a:chExt cx="1514319" cy="1514319"/>
          </a:xfrm>
        </p:grpSpPr>
        <p:sp>
          <p:nvSpPr>
            <p:cNvPr id="24" name="Rectangle 23">
              <a:extLst>
                <a:ext uri="{FF2B5EF4-FFF2-40B4-BE49-F238E27FC236}">
                  <a16:creationId xmlns:a16="http://schemas.microsoft.com/office/drawing/2014/main" id="{740CC2D6-E406-394D-9CEA-BE4984F91702}"/>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hlinkClick r:id="rId3" action="ppaction://hlinksldjump"/>
              <a:extLst>
                <a:ext uri="{FF2B5EF4-FFF2-40B4-BE49-F238E27FC236}">
                  <a16:creationId xmlns:a16="http://schemas.microsoft.com/office/drawing/2014/main" id="{C92511FF-0681-F24A-8973-ABA1D0229C4C}"/>
                </a:ext>
              </a:extLst>
            </p:cNvPr>
            <p:cNvSpPr txBox="1"/>
            <p:nvPr/>
          </p:nvSpPr>
          <p:spPr>
            <a:xfrm>
              <a:off x="4851160" y="869159"/>
              <a:ext cx="1514319" cy="545667"/>
            </a:xfrm>
            <a:prstGeom prst="rect">
              <a:avLst/>
            </a:prstGeom>
            <a:noFill/>
          </p:spPr>
          <p:txBody>
            <a:bodyPr wrap="square" rtlCol="0">
              <a:spAutoFit/>
            </a:bodyPr>
            <a:lstStyle/>
            <a:p>
              <a:pPr algn="ctr">
                <a:lnSpc>
                  <a:spcPts val="1440"/>
                </a:lnSpc>
              </a:pPr>
              <a:r>
                <a:rPr lang="en-US" sz="1200" dirty="0">
                  <a:latin typeface="Segoe Pro Light" panose="020B0502040504020203" pitchFamily="34" charset="0"/>
                  <a:cs typeface="Segoe UI Light" panose="020B0502040204020203" pitchFamily="34" charset="0"/>
                </a:rPr>
                <a:t>Human Resources</a:t>
              </a:r>
            </a:p>
          </p:txBody>
        </p:sp>
      </p:grpSp>
      <p:grpSp>
        <p:nvGrpSpPr>
          <p:cNvPr id="27" name="Group 26">
            <a:extLst>
              <a:ext uri="{FF2B5EF4-FFF2-40B4-BE49-F238E27FC236}">
                <a16:creationId xmlns:a16="http://schemas.microsoft.com/office/drawing/2014/main" id="{9EED3E9A-737F-7544-9659-97530D6F97B9}"/>
              </a:ext>
            </a:extLst>
          </p:cNvPr>
          <p:cNvGrpSpPr/>
          <p:nvPr/>
        </p:nvGrpSpPr>
        <p:grpSpPr>
          <a:xfrm>
            <a:off x="6594304" y="1291923"/>
            <a:ext cx="1252728" cy="1252728"/>
            <a:chOff x="4851160" y="0"/>
            <a:chExt cx="1514319" cy="1514319"/>
          </a:xfrm>
        </p:grpSpPr>
        <p:sp>
          <p:nvSpPr>
            <p:cNvPr id="28" name="Rectangle 27">
              <a:extLst>
                <a:ext uri="{FF2B5EF4-FFF2-40B4-BE49-F238E27FC236}">
                  <a16:creationId xmlns:a16="http://schemas.microsoft.com/office/drawing/2014/main" id="{C16CC3D5-572D-F644-8EE9-7863737ADA72}"/>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hlinkClick r:id="rId3" action="ppaction://hlinksldjump"/>
              <a:extLst>
                <a:ext uri="{FF2B5EF4-FFF2-40B4-BE49-F238E27FC236}">
                  <a16:creationId xmlns:a16="http://schemas.microsoft.com/office/drawing/2014/main" id="{EFC2E5F1-9C07-7A45-8161-362E322D37C6}"/>
                </a:ext>
              </a:extLst>
            </p:cNvPr>
            <p:cNvSpPr txBox="1"/>
            <p:nvPr/>
          </p:nvSpPr>
          <p:spPr>
            <a:xfrm>
              <a:off x="4851160" y="869159"/>
              <a:ext cx="1514319" cy="367628"/>
            </a:xfrm>
            <a:prstGeom prst="rect">
              <a:avLst/>
            </a:prstGeom>
            <a:noFill/>
          </p:spPr>
          <p:txBody>
            <a:bodyPr wrap="square" rtlCol="0">
              <a:spAutoFit/>
            </a:bodyPr>
            <a:lstStyle/>
            <a:p>
              <a:pPr algn="ctr">
                <a:lnSpc>
                  <a:spcPts val="1840"/>
                </a:lnSpc>
              </a:pPr>
              <a:r>
                <a:rPr lang="en-US" sz="1200" dirty="0">
                  <a:latin typeface="Segoe Pro Light" panose="020B0502040504020203" pitchFamily="34" charset="0"/>
                  <a:cs typeface="Segoe UI Light" panose="020B0502040204020203" pitchFamily="34" charset="0"/>
                </a:rPr>
                <a:t>Sales</a:t>
              </a:r>
            </a:p>
          </p:txBody>
        </p:sp>
      </p:grpSp>
      <p:grpSp>
        <p:nvGrpSpPr>
          <p:cNvPr id="31" name="Group 30">
            <a:extLst>
              <a:ext uri="{FF2B5EF4-FFF2-40B4-BE49-F238E27FC236}">
                <a16:creationId xmlns:a16="http://schemas.microsoft.com/office/drawing/2014/main" id="{B927BC6A-41DE-3547-9E4B-B1D14CE101D0}"/>
              </a:ext>
            </a:extLst>
          </p:cNvPr>
          <p:cNvGrpSpPr/>
          <p:nvPr/>
        </p:nvGrpSpPr>
        <p:grpSpPr>
          <a:xfrm>
            <a:off x="7889196" y="1291923"/>
            <a:ext cx="1252728" cy="1252728"/>
            <a:chOff x="4851160" y="0"/>
            <a:chExt cx="1514319" cy="1514319"/>
          </a:xfrm>
        </p:grpSpPr>
        <p:sp>
          <p:nvSpPr>
            <p:cNvPr id="32" name="Rectangle 31">
              <a:extLst>
                <a:ext uri="{FF2B5EF4-FFF2-40B4-BE49-F238E27FC236}">
                  <a16:creationId xmlns:a16="http://schemas.microsoft.com/office/drawing/2014/main" id="{9B8E85F4-A3B9-424B-9610-4D4C692FDC82}"/>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hlinkClick r:id="rId3" action="ppaction://hlinksldjump"/>
              <a:extLst>
                <a:ext uri="{FF2B5EF4-FFF2-40B4-BE49-F238E27FC236}">
                  <a16:creationId xmlns:a16="http://schemas.microsoft.com/office/drawing/2014/main" id="{28188813-70EC-8A45-9248-B87BC581763A}"/>
                </a:ext>
              </a:extLst>
            </p:cNvPr>
            <p:cNvSpPr txBox="1"/>
            <p:nvPr/>
          </p:nvSpPr>
          <p:spPr>
            <a:xfrm>
              <a:off x="4851160" y="869159"/>
              <a:ext cx="1514319" cy="367628"/>
            </a:xfrm>
            <a:prstGeom prst="rect">
              <a:avLst/>
            </a:prstGeom>
            <a:noFill/>
          </p:spPr>
          <p:txBody>
            <a:bodyPr wrap="square" rtlCol="0">
              <a:spAutoFit/>
            </a:bodyPr>
            <a:lstStyle/>
            <a:p>
              <a:pPr algn="ctr">
                <a:lnSpc>
                  <a:spcPts val="1840"/>
                </a:lnSpc>
              </a:pPr>
              <a:r>
                <a:rPr lang="en-US" sz="1200" dirty="0">
                  <a:latin typeface="Segoe Pro Light" panose="020B0502040504020203" pitchFamily="34" charset="0"/>
                  <a:cs typeface="Segoe UI Light" panose="020B0502040204020203" pitchFamily="34" charset="0"/>
                </a:rPr>
                <a:t>Finance</a:t>
              </a:r>
            </a:p>
          </p:txBody>
        </p:sp>
      </p:grpSp>
      <p:grpSp>
        <p:nvGrpSpPr>
          <p:cNvPr id="35" name="Group 34">
            <a:extLst>
              <a:ext uri="{FF2B5EF4-FFF2-40B4-BE49-F238E27FC236}">
                <a16:creationId xmlns:a16="http://schemas.microsoft.com/office/drawing/2014/main" id="{A1433285-30FB-244A-8A4B-55964F5FF58F}"/>
              </a:ext>
            </a:extLst>
          </p:cNvPr>
          <p:cNvGrpSpPr/>
          <p:nvPr/>
        </p:nvGrpSpPr>
        <p:grpSpPr>
          <a:xfrm>
            <a:off x="6588716" y="2583846"/>
            <a:ext cx="1252728" cy="1252728"/>
            <a:chOff x="4851160" y="0"/>
            <a:chExt cx="1514319" cy="1514319"/>
          </a:xfrm>
        </p:grpSpPr>
        <p:sp>
          <p:nvSpPr>
            <p:cNvPr id="36" name="Rectangle 35">
              <a:extLst>
                <a:ext uri="{FF2B5EF4-FFF2-40B4-BE49-F238E27FC236}">
                  <a16:creationId xmlns:a16="http://schemas.microsoft.com/office/drawing/2014/main" id="{10BCDC0E-CF8E-6144-A3AA-16F6773A86EF}"/>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hlinkClick r:id="rId3" action="ppaction://hlinksldjump"/>
              <a:extLst>
                <a:ext uri="{FF2B5EF4-FFF2-40B4-BE49-F238E27FC236}">
                  <a16:creationId xmlns:a16="http://schemas.microsoft.com/office/drawing/2014/main" id="{54D01266-C2D2-514C-A383-2C0738DA63D2}"/>
                </a:ext>
              </a:extLst>
            </p:cNvPr>
            <p:cNvSpPr txBox="1"/>
            <p:nvPr/>
          </p:nvSpPr>
          <p:spPr>
            <a:xfrm>
              <a:off x="4851160" y="869159"/>
              <a:ext cx="1514319" cy="545667"/>
            </a:xfrm>
            <a:prstGeom prst="rect">
              <a:avLst/>
            </a:prstGeom>
            <a:noFill/>
          </p:spPr>
          <p:txBody>
            <a:bodyPr wrap="square" rtlCol="0">
              <a:spAutoFit/>
            </a:bodyPr>
            <a:lstStyle/>
            <a:p>
              <a:pPr algn="ctr">
                <a:lnSpc>
                  <a:spcPts val="1440"/>
                </a:lnSpc>
              </a:pPr>
              <a:r>
                <a:rPr lang="en-US" sz="1200" dirty="0">
                  <a:latin typeface="Segoe Pro Light" panose="020B0502040504020203" pitchFamily="34" charset="0"/>
                  <a:cs typeface="Segoe UI Light" panose="020B0502040204020203" pitchFamily="34" charset="0"/>
                </a:rPr>
                <a:t>Information Technology</a:t>
              </a:r>
            </a:p>
          </p:txBody>
        </p:sp>
      </p:grpSp>
      <p:grpSp>
        <p:nvGrpSpPr>
          <p:cNvPr id="39" name="Group 38">
            <a:extLst>
              <a:ext uri="{FF2B5EF4-FFF2-40B4-BE49-F238E27FC236}">
                <a16:creationId xmlns:a16="http://schemas.microsoft.com/office/drawing/2014/main" id="{8616270F-1534-DC43-856F-5D5398B2051F}"/>
              </a:ext>
            </a:extLst>
          </p:cNvPr>
          <p:cNvGrpSpPr/>
          <p:nvPr/>
        </p:nvGrpSpPr>
        <p:grpSpPr>
          <a:xfrm>
            <a:off x="7891272" y="3888812"/>
            <a:ext cx="1252728" cy="1252728"/>
            <a:chOff x="4851160" y="0"/>
            <a:chExt cx="1514319" cy="1514319"/>
          </a:xfrm>
        </p:grpSpPr>
        <p:sp>
          <p:nvSpPr>
            <p:cNvPr id="40" name="Rectangle 39">
              <a:extLst>
                <a:ext uri="{FF2B5EF4-FFF2-40B4-BE49-F238E27FC236}">
                  <a16:creationId xmlns:a16="http://schemas.microsoft.com/office/drawing/2014/main" id="{E0BE3D76-5B5C-784E-9F5C-CFE2B90BBC58}"/>
                </a:ext>
              </a:extLst>
            </p:cNvPr>
            <p:cNvSpPr/>
            <p:nvPr/>
          </p:nvSpPr>
          <p:spPr>
            <a:xfrm>
              <a:off x="4851160" y="0"/>
              <a:ext cx="1514319" cy="15143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hlinkClick r:id="rId3" action="ppaction://hlinksldjump"/>
              <a:extLst>
                <a:ext uri="{FF2B5EF4-FFF2-40B4-BE49-F238E27FC236}">
                  <a16:creationId xmlns:a16="http://schemas.microsoft.com/office/drawing/2014/main" id="{2642E6F4-A888-B94A-8586-C479B9FD665D}"/>
                </a:ext>
              </a:extLst>
            </p:cNvPr>
            <p:cNvSpPr txBox="1"/>
            <p:nvPr/>
          </p:nvSpPr>
          <p:spPr>
            <a:xfrm>
              <a:off x="4851160" y="869159"/>
              <a:ext cx="1514319" cy="545667"/>
            </a:xfrm>
            <a:prstGeom prst="rect">
              <a:avLst/>
            </a:prstGeom>
            <a:noFill/>
          </p:spPr>
          <p:txBody>
            <a:bodyPr wrap="square" rtlCol="0">
              <a:spAutoFit/>
            </a:bodyPr>
            <a:lstStyle/>
            <a:p>
              <a:pPr algn="ctr">
                <a:lnSpc>
                  <a:spcPts val="1440"/>
                </a:lnSpc>
              </a:pPr>
              <a:r>
                <a:rPr lang="en-US" sz="1200" dirty="0">
                  <a:latin typeface="Segoe Pro Light" panose="020B0502040504020203" pitchFamily="34" charset="0"/>
                  <a:cs typeface="Segoe UI Light" panose="020B0502040204020203" pitchFamily="34" charset="0"/>
                </a:rPr>
                <a:t>Project Management</a:t>
              </a:r>
            </a:p>
          </p:txBody>
        </p:sp>
      </p:grpSp>
      <p:pic>
        <p:nvPicPr>
          <p:cNvPr id="53" name="Picture 52">
            <a:extLst>
              <a:ext uri="{FF2B5EF4-FFF2-40B4-BE49-F238E27FC236}">
                <a16:creationId xmlns:a16="http://schemas.microsoft.com/office/drawing/2014/main" id="{BDF08E26-F308-AB4F-BEBD-955B7C1B1237}"/>
              </a:ext>
            </a:extLst>
          </p:cNvPr>
          <p:cNvPicPr>
            <a:picLocks noChangeAspect="1"/>
          </p:cNvPicPr>
          <p:nvPr/>
        </p:nvPicPr>
        <p:blipFill>
          <a:blip r:embed="rId4"/>
          <a:stretch>
            <a:fillRect/>
          </a:stretch>
        </p:blipFill>
        <p:spPr>
          <a:xfrm>
            <a:off x="8331979" y="324343"/>
            <a:ext cx="355478" cy="355478"/>
          </a:xfrm>
          <a:prstGeom prst="rect">
            <a:avLst/>
          </a:prstGeom>
        </p:spPr>
      </p:pic>
      <p:pic>
        <p:nvPicPr>
          <p:cNvPr id="54" name="Picture 53">
            <a:extLst>
              <a:ext uri="{FF2B5EF4-FFF2-40B4-BE49-F238E27FC236}">
                <a16:creationId xmlns:a16="http://schemas.microsoft.com/office/drawing/2014/main" id="{D4315F4F-8E4A-FC4F-9BAE-1F27C626942F}"/>
              </a:ext>
            </a:extLst>
          </p:cNvPr>
          <p:cNvPicPr>
            <a:picLocks noChangeAspect="1"/>
          </p:cNvPicPr>
          <p:nvPr/>
        </p:nvPicPr>
        <p:blipFill>
          <a:blip r:embed="rId5"/>
          <a:stretch>
            <a:fillRect/>
          </a:stretch>
        </p:blipFill>
        <p:spPr>
          <a:xfrm>
            <a:off x="7037341" y="1585004"/>
            <a:ext cx="355478" cy="343629"/>
          </a:xfrm>
          <a:prstGeom prst="rect">
            <a:avLst/>
          </a:prstGeom>
        </p:spPr>
      </p:pic>
      <p:pic>
        <p:nvPicPr>
          <p:cNvPr id="55" name="Picture 54">
            <a:extLst>
              <a:ext uri="{FF2B5EF4-FFF2-40B4-BE49-F238E27FC236}">
                <a16:creationId xmlns:a16="http://schemas.microsoft.com/office/drawing/2014/main" id="{BB570CD8-F87B-9640-8623-E91A30D07254}"/>
              </a:ext>
            </a:extLst>
          </p:cNvPr>
          <p:cNvPicPr>
            <a:picLocks noChangeAspect="1"/>
          </p:cNvPicPr>
          <p:nvPr/>
        </p:nvPicPr>
        <p:blipFill>
          <a:blip r:embed="rId6"/>
          <a:stretch>
            <a:fillRect/>
          </a:stretch>
        </p:blipFill>
        <p:spPr>
          <a:xfrm>
            <a:off x="8339897" y="1587770"/>
            <a:ext cx="355478" cy="337705"/>
          </a:xfrm>
          <a:prstGeom prst="rect">
            <a:avLst/>
          </a:prstGeom>
        </p:spPr>
      </p:pic>
      <p:pic>
        <p:nvPicPr>
          <p:cNvPr id="56" name="Picture 55">
            <a:extLst>
              <a:ext uri="{FF2B5EF4-FFF2-40B4-BE49-F238E27FC236}">
                <a16:creationId xmlns:a16="http://schemas.microsoft.com/office/drawing/2014/main" id="{CA31E801-020D-944D-ABBC-8F479EDE22EF}"/>
              </a:ext>
            </a:extLst>
          </p:cNvPr>
          <p:cNvPicPr>
            <a:picLocks noChangeAspect="1"/>
          </p:cNvPicPr>
          <p:nvPr/>
        </p:nvPicPr>
        <p:blipFill>
          <a:blip r:embed="rId7"/>
          <a:stretch>
            <a:fillRect/>
          </a:stretch>
        </p:blipFill>
        <p:spPr>
          <a:xfrm>
            <a:off x="5771110" y="2893912"/>
            <a:ext cx="355478" cy="355478"/>
          </a:xfrm>
          <a:prstGeom prst="rect">
            <a:avLst/>
          </a:prstGeom>
        </p:spPr>
      </p:pic>
      <p:pic>
        <p:nvPicPr>
          <p:cNvPr id="57" name="Picture 56">
            <a:extLst>
              <a:ext uri="{FF2B5EF4-FFF2-40B4-BE49-F238E27FC236}">
                <a16:creationId xmlns:a16="http://schemas.microsoft.com/office/drawing/2014/main" id="{DB8E2567-E34A-BB42-B31B-45224BC6BA76}"/>
              </a:ext>
            </a:extLst>
          </p:cNvPr>
          <p:cNvPicPr>
            <a:picLocks noChangeAspect="1"/>
          </p:cNvPicPr>
          <p:nvPr/>
        </p:nvPicPr>
        <p:blipFill>
          <a:blip r:embed="rId8"/>
          <a:stretch>
            <a:fillRect/>
          </a:stretch>
        </p:blipFill>
        <p:spPr>
          <a:xfrm>
            <a:off x="7037341" y="2889767"/>
            <a:ext cx="355478" cy="355478"/>
          </a:xfrm>
          <a:prstGeom prst="rect">
            <a:avLst/>
          </a:prstGeom>
        </p:spPr>
      </p:pic>
      <p:pic>
        <p:nvPicPr>
          <p:cNvPr id="58" name="Picture 57">
            <a:extLst>
              <a:ext uri="{FF2B5EF4-FFF2-40B4-BE49-F238E27FC236}">
                <a16:creationId xmlns:a16="http://schemas.microsoft.com/office/drawing/2014/main" id="{2B6130C5-6B07-214C-B4C1-B3581BB820C0}"/>
              </a:ext>
            </a:extLst>
          </p:cNvPr>
          <p:cNvPicPr>
            <a:picLocks noChangeAspect="1"/>
          </p:cNvPicPr>
          <p:nvPr/>
        </p:nvPicPr>
        <p:blipFill>
          <a:blip r:embed="rId9"/>
          <a:stretch>
            <a:fillRect/>
          </a:stretch>
        </p:blipFill>
        <p:spPr>
          <a:xfrm>
            <a:off x="7042116" y="4159698"/>
            <a:ext cx="355478" cy="355478"/>
          </a:xfrm>
          <a:prstGeom prst="rect">
            <a:avLst/>
          </a:prstGeom>
        </p:spPr>
      </p:pic>
      <p:pic>
        <p:nvPicPr>
          <p:cNvPr id="59" name="Picture 58">
            <a:extLst>
              <a:ext uri="{FF2B5EF4-FFF2-40B4-BE49-F238E27FC236}">
                <a16:creationId xmlns:a16="http://schemas.microsoft.com/office/drawing/2014/main" id="{BF9E0E5B-1429-8646-BF65-C602E49BD446}"/>
              </a:ext>
            </a:extLst>
          </p:cNvPr>
          <p:cNvPicPr>
            <a:picLocks noChangeAspect="1"/>
          </p:cNvPicPr>
          <p:nvPr/>
        </p:nvPicPr>
        <p:blipFill>
          <a:blip r:embed="rId10"/>
          <a:stretch>
            <a:fillRect/>
          </a:stretch>
        </p:blipFill>
        <p:spPr>
          <a:xfrm>
            <a:off x="8339897" y="4159698"/>
            <a:ext cx="355478" cy="355478"/>
          </a:xfrm>
          <a:prstGeom prst="rect">
            <a:avLst/>
          </a:prstGeom>
        </p:spPr>
      </p:pic>
    </p:spTree>
    <p:extLst>
      <p:ext uri="{BB962C8B-B14F-4D97-AF65-F5344CB8AC3E}">
        <p14:creationId xmlns:p14="http://schemas.microsoft.com/office/powerpoint/2010/main" val="385718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8" y="834384"/>
            <a:ext cx="5114997" cy="2153240"/>
            <a:chOff x="1925608" y="3296"/>
            <a:chExt cx="5114997" cy="2153240"/>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8" y="897217"/>
              <a:ext cx="2445938" cy="1259319"/>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  </a:t>
              </a:r>
              <a:r>
                <a:rPr lang="en-US" sz="900" dirty="0">
                  <a:latin typeface="Segoe Pro Light" panose="020B0502040504020203" pitchFamily="34" charset="0"/>
                </a:rPr>
                <a:t>Add channels.</a:t>
              </a:r>
            </a:p>
            <a:p>
              <a:pPr>
                <a:lnSpc>
                  <a:spcPts val="1280"/>
                </a:lnSpc>
              </a:pPr>
              <a:br>
                <a:rPr lang="en-US" sz="900" dirty="0">
                  <a:latin typeface="Segoe Pro Light" panose="020B0502040504020203" pitchFamily="34" charset="0"/>
                </a:rPr>
              </a:br>
              <a:r>
                <a:rPr lang="en-US" sz="900" dirty="0">
                  <a:latin typeface="Segoe Pro Light" panose="020B0502040504020203" pitchFamily="34" charset="0"/>
                </a:rPr>
                <a:t>•  Create tabs to integrate tools and services your team cares about.</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a:t>
              </a:r>
              <a:r>
                <a:rPr lang="en-US" sz="900" dirty="0">
                  <a:latin typeface="Segoe Pro Light" panose="020B0502040504020203" pitchFamily="34" charset="0"/>
                </a:rPr>
                <a:t>  Add bots to give automatic updates and notifications. </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8" y="897217"/>
              <a:ext cx="2361637" cy="1079976"/>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  </a:t>
              </a:r>
              <a:r>
                <a:rPr lang="en-US" sz="900" dirty="0">
                  <a:latin typeface="Segoe Pro Light" panose="020B0502040504020203" pitchFamily="34" charset="0"/>
                </a:rPr>
                <a:t>Personalize your workspace. Click your </a:t>
              </a:r>
            </a:p>
            <a:p>
              <a:pPr>
                <a:lnSpc>
                  <a:spcPts val="1280"/>
                </a:lnSpc>
              </a:pPr>
              <a:r>
                <a:rPr lang="en-US" sz="900" dirty="0">
                  <a:latin typeface="Segoe Pro Light" panose="020B0502040504020203" pitchFamily="34" charset="0"/>
                </a:rPr>
                <a:t>profile picture in the bottom corner of the app to change your picture and set your status. Select Options to change your app settings, notifications preferences, </a:t>
              </a:r>
            </a:p>
            <a:p>
              <a:pPr>
                <a:lnSpc>
                  <a:spcPts val="1280"/>
                </a:lnSpc>
              </a:pPr>
              <a:r>
                <a:rPr lang="en-US" sz="900" dirty="0">
                  <a:latin typeface="Segoe Pro Light" panose="020B0502040504020203" pitchFamily="34" charset="0"/>
                </a:rPr>
                <a:t>language, and more.</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3296"/>
              <a:ext cx="5022816" cy="784830"/>
            </a:xfrm>
            <a:prstGeom prst="rect">
              <a:avLst/>
            </a:prstGeom>
            <a:noFill/>
          </p:spPr>
          <p:txBody>
            <a:bodyPr wrap="square" rtlCol="0">
              <a:spAutoFit/>
            </a:bodyPr>
            <a:lstStyle/>
            <a:p>
              <a:pPr>
                <a:lnSpc>
                  <a:spcPts val="1820"/>
                </a:lnSpc>
              </a:pPr>
              <a:r>
                <a:rPr lang="en-US" sz="1200" dirty="0">
                  <a:solidFill>
                    <a:srgbClr val="5558AF"/>
                  </a:solidFill>
                  <a:latin typeface="Segoe Pro Light" panose="020B0502040504020203" pitchFamily="34" charset="0"/>
                </a:rPr>
                <a:t>Start the conversation. Instead of sending an email to your team, start the conversation in Teams by either inviting your teammates to a team or starting a group chat. </a:t>
              </a:r>
            </a:p>
          </p:txBody>
        </p:sp>
      </p:grpSp>
      <p:sp>
        <p:nvSpPr>
          <p:cNvPr id="7" name="TextBox 6">
            <a:extLst>
              <a:ext uri="{FF2B5EF4-FFF2-40B4-BE49-F238E27FC236}">
                <a16:creationId xmlns:a16="http://schemas.microsoft.com/office/drawing/2014/main" id="{4436C035-ABF8-B64F-952C-595145E60C97}"/>
              </a:ext>
            </a:extLst>
          </p:cNvPr>
          <p:cNvSpPr txBox="1"/>
          <p:nvPr/>
        </p:nvSpPr>
        <p:spPr>
          <a:xfrm>
            <a:off x="2027209" y="3428532"/>
            <a:ext cx="2445938" cy="707886"/>
          </a:xfrm>
          <a:prstGeom prst="rect">
            <a:avLst/>
          </a:prstGeom>
          <a:noFill/>
        </p:spPr>
        <p:txBody>
          <a:bodyPr wrap="square" rtlCol="0">
            <a:spAutoFit/>
          </a:bodyPr>
          <a:lstStyle/>
          <a:p>
            <a:pPr>
              <a:lnSpc>
                <a:spcPts val="1640"/>
              </a:lnSpc>
            </a:pPr>
            <a:r>
              <a:rPr lang="en-US" sz="1200" dirty="0">
                <a:solidFill>
                  <a:srgbClr val="5558AF"/>
                </a:solidFill>
                <a:latin typeface="Segoe Pro Light" panose="020B0502040504020203" pitchFamily="34" charset="0"/>
              </a:rPr>
              <a:t>Get more from Teams.</a:t>
            </a:r>
          </a:p>
          <a:p>
            <a:pPr>
              <a:lnSpc>
                <a:spcPts val="1640"/>
              </a:lnSpc>
            </a:pPr>
            <a:r>
              <a:rPr lang="en-US" sz="900" dirty="0">
                <a:latin typeface="Segoe Pro Light" panose="020B0502040504020203" pitchFamily="34" charset="0"/>
              </a:rPr>
              <a:t>Start using Microsoft Teams today at </a:t>
            </a:r>
          </a:p>
          <a:p>
            <a:pPr>
              <a:lnSpc>
                <a:spcPts val="1640"/>
              </a:lnSpc>
            </a:pPr>
            <a:r>
              <a:rPr lang="en-US" sz="900" b="1" dirty="0" err="1">
                <a:solidFill>
                  <a:srgbClr val="5558AF"/>
                </a:solidFill>
                <a:latin typeface="Segoe Pro Semibold" panose="020B0502040504020203" pitchFamily="34" charset="0"/>
              </a:rPr>
              <a:t>www.aka.ms</a:t>
            </a:r>
            <a:r>
              <a:rPr lang="en-US" sz="900" b="1" dirty="0">
                <a:solidFill>
                  <a:srgbClr val="5558AF"/>
                </a:solidFill>
                <a:latin typeface="Segoe Pro Semibold" panose="020B0502040504020203" pitchFamily="34" charset="0"/>
              </a:rPr>
              <a:t>/</a:t>
            </a:r>
            <a:r>
              <a:rPr lang="en-US" sz="900" b="1" dirty="0" err="1">
                <a:solidFill>
                  <a:srgbClr val="5558AF"/>
                </a:solidFill>
                <a:latin typeface="Segoe Pro Semibold" panose="020B0502040504020203" pitchFamily="34" charset="0"/>
              </a:rPr>
              <a:t>microsoftteams</a:t>
            </a:r>
            <a:endParaRPr lang="en-US" sz="900" b="1" dirty="0">
              <a:solidFill>
                <a:srgbClr val="5558AF"/>
              </a:solidFill>
              <a:latin typeface="Segoe Pro Semibold" panose="020B0502040504020203" pitchFamily="34" charset="0"/>
            </a:endParaRPr>
          </a:p>
        </p:txBody>
      </p:sp>
      <p:cxnSp>
        <p:nvCxnSpPr>
          <p:cNvPr id="4" name="Straight Connector 3">
            <a:extLst>
              <a:ext uri="{FF2B5EF4-FFF2-40B4-BE49-F238E27FC236}">
                <a16:creationId xmlns:a16="http://schemas.microsoft.com/office/drawing/2014/main" id="{7EFC7205-BEE9-3E42-9E98-840801407F06}"/>
              </a:ext>
            </a:extLst>
          </p:cNvPr>
          <p:cNvCxnSpPr>
            <a:cxnSpLocks/>
          </p:cNvCxnSpPr>
          <p:nvPr/>
        </p:nvCxnSpPr>
        <p:spPr>
          <a:xfrm>
            <a:off x="2130552" y="3200400"/>
            <a:ext cx="93268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676FE336-4805-F147-B184-C3ECA11FFF4C}"/>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10" name="Footer Placeholder 4">
            <a:extLst>
              <a:ext uri="{FF2B5EF4-FFF2-40B4-BE49-F238E27FC236}">
                <a16:creationId xmlns:a16="http://schemas.microsoft.com/office/drawing/2014/main" id="{8FAA9F71-4059-664B-A4BA-31A682262C0B}"/>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12" name="Footer Placeholder 4">
            <a:extLst>
              <a:ext uri="{FF2B5EF4-FFF2-40B4-BE49-F238E27FC236}">
                <a16:creationId xmlns:a16="http://schemas.microsoft.com/office/drawing/2014/main" id="{43F4CD91-4ED6-C84D-A3E2-475F05A3BBD9}"/>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21</a:t>
            </a:r>
          </a:p>
        </p:txBody>
      </p:sp>
      <p:sp>
        <p:nvSpPr>
          <p:cNvPr id="13" name="Footer Placeholder 4">
            <a:extLst>
              <a:ext uri="{FF2B5EF4-FFF2-40B4-BE49-F238E27FC236}">
                <a16:creationId xmlns:a16="http://schemas.microsoft.com/office/drawing/2014/main" id="{2F170EBD-B001-FC4F-B253-7FAC6C08EC8A}"/>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Take the next step</a:t>
            </a:r>
          </a:p>
        </p:txBody>
      </p:sp>
      <p:sp>
        <p:nvSpPr>
          <p:cNvPr id="14" name="TextBox 13">
            <a:extLst>
              <a:ext uri="{FF2B5EF4-FFF2-40B4-BE49-F238E27FC236}">
                <a16:creationId xmlns:a16="http://schemas.microsoft.com/office/drawing/2014/main" id="{C023A9C6-772B-CF4B-A991-ACB007FED86A}"/>
              </a:ext>
            </a:extLst>
          </p:cNvPr>
          <p:cNvSpPr txBox="1"/>
          <p:nvPr/>
        </p:nvSpPr>
        <p:spPr>
          <a:xfrm>
            <a:off x="4780568" y="3428532"/>
            <a:ext cx="2445938" cy="692049"/>
          </a:xfrm>
          <a:prstGeom prst="rect">
            <a:avLst/>
          </a:prstGeom>
          <a:noFill/>
        </p:spPr>
        <p:txBody>
          <a:bodyPr wrap="square" rtlCol="0">
            <a:spAutoFit/>
          </a:bodyPr>
          <a:lstStyle/>
          <a:p>
            <a:pPr>
              <a:lnSpc>
                <a:spcPts val="1640"/>
              </a:lnSpc>
            </a:pPr>
            <a:r>
              <a:rPr lang="en-US" sz="1200" dirty="0">
                <a:latin typeface="Segoe Pro Light" panose="020B0502040504020203" pitchFamily="34" charset="0"/>
              </a:rPr>
              <a:t>Find additional guidance, </a:t>
            </a:r>
            <a:br>
              <a:rPr lang="en-US" sz="1200" dirty="0">
                <a:latin typeface="Segoe Pro Light" panose="020B0502040504020203" pitchFamily="34" charset="0"/>
              </a:rPr>
            </a:br>
            <a:r>
              <a:rPr lang="en-US" sz="1200" dirty="0">
                <a:latin typeface="Segoe Pro Light" panose="020B0502040504020203" pitchFamily="34" charset="0"/>
              </a:rPr>
              <a:t>tutorials, and tips at </a:t>
            </a:r>
          </a:p>
          <a:p>
            <a:pPr>
              <a:lnSpc>
                <a:spcPts val="1640"/>
              </a:lnSpc>
            </a:pPr>
            <a:r>
              <a:rPr lang="en-US" sz="1100" b="1" dirty="0" err="1">
                <a:solidFill>
                  <a:srgbClr val="5558AF"/>
                </a:solidFill>
                <a:latin typeface="Segoe Pro Semibold" panose="020B0502040504020203" pitchFamily="34" charset="0"/>
              </a:rPr>
              <a:t>www.successwithteams.com</a:t>
            </a:r>
            <a:endParaRPr lang="en-US" sz="1100" b="1" dirty="0">
              <a:solidFill>
                <a:srgbClr val="5558AF"/>
              </a:solidFill>
              <a:latin typeface="Segoe Pro Semibold" panose="020B0502040504020203" pitchFamily="34" charset="0"/>
            </a:endParaRPr>
          </a:p>
        </p:txBody>
      </p:sp>
      <p:cxnSp>
        <p:nvCxnSpPr>
          <p:cNvPr id="16" name="Straight Connector 15">
            <a:extLst>
              <a:ext uri="{FF2B5EF4-FFF2-40B4-BE49-F238E27FC236}">
                <a16:creationId xmlns:a16="http://schemas.microsoft.com/office/drawing/2014/main" id="{E8E0C61F-EB7B-0645-8040-A84415E140A1}"/>
              </a:ext>
            </a:extLst>
          </p:cNvPr>
          <p:cNvCxnSpPr>
            <a:cxnSpLocks/>
          </p:cNvCxnSpPr>
          <p:nvPr/>
        </p:nvCxnSpPr>
        <p:spPr>
          <a:xfrm>
            <a:off x="4855464" y="3200400"/>
            <a:ext cx="93268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5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33E5BE-16CD-0340-882C-3D4E92E7CB32}"/>
              </a:ext>
            </a:extLst>
          </p:cNvPr>
          <p:cNvSpPr/>
          <p:nvPr/>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6CF2536-5F11-014F-BD1A-C57B00A4DE8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46799" y="2231467"/>
            <a:ext cx="1850403" cy="680566"/>
          </a:xfrm>
          <a:prstGeom prst="rect">
            <a:avLst/>
          </a:prstGeom>
        </p:spPr>
      </p:pic>
    </p:spTree>
    <p:extLst>
      <p:ext uri="{BB962C8B-B14F-4D97-AF65-F5344CB8AC3E}">
        <p14:creationId xmlns:p14="http://schemas.microsoft.com/office/powerpoint/2010/main" val="257667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C63FA-2C9F-FA48-973A-9ECE8771906B}"/>
              </a:ext>
            </a:extLst>
          </p:cNvPr>
          <p:cNvSpPr txBox="1"/>
          <p:nvPr/>
        </p:nvSpPr>
        <p:spPr>
          <a:xfrm>
            <a:off x="655607" y="1183142"/>
            <a:ext cx="3987513" cy="2131353"/>
          </a:xfrm>
          <a:prstGeom prst="rect">
            <a:avLst/>
          </a:prstGeom>
          <a:noFill/>
        </p:spPr>
        <p:txBody>
          <a:bodyPr wrap="square" rtlCol="0">
            <a:spAutoFit/>
          </a:bodyPr>
          <a:lstStyle/>
          <a:p>
            <a:pPr>
              <a:lnSpc>
                <a:spcPts val="5280"/>
              </a:lnSpc>
            </a:pPr>
            <a:r>
              <a:rPr lang="en-US" sz="5400" b="1" dirty="0">
                <a:solidFill>
                  <a:srgbClr val="5558AF"/>
                </a:solidFill>
                <a:latin typeface="Segoe Pro Semibold" panose="020B0502040504020203" pitchFamily="34" charset="0"/>
                <a:cs typeface="Segoe UI Semibold" panose="020B0502040204020203" pitchFamily="34" charset="0"/>
              </a:rPr>
              <a:t>The first 10</a:t>
            </a:r>
          </a:p>
          <a:p>
            <a:pPr>
              <a:lnSpc>
                <a:spcPts val="5280"/>
              </a:lnSpc>
            </a:pPr>
            <a:r>
              <a:rPr lang="en-US" sz="5400" b="1" dirty="0">
                <a:latin typeface="Segoe Pro Semibold" panose="020B0502040504020203" pitchFamily="34" charset="0"/>
                <a:cs typeface="Segoe UI Semibold" panose="020B0502040204020203" pitchFamily="34" charset="0"/>
              </a:rPr>
              <a:t>things to do in Teams</a:t>
            </a:r>
          </a:p>
        </p:txBody>
      </p:sp>
      <p:sp>
        <p:nvSpPr>
          <p:cNvPr id="3" name="TextBox 2">
            <a:extLst>
              <a:ext uri="{FF2B5EF4-FFF2-40B4-BE49-F238E27FC236}">
                <a16:creationId xmlns:a16="http://schemas.microsoft.com/office/drawing/2014/main" id="{4CB44B40-6DE8-6646-8A09-4109D61C9D93}"/>
              </a:ext>
            </a:extLst>
          </p:cNvPr>
          <p:cNvSpPr txBox="1"/>
          <p:nvPr/>
        </p:nvSpPr>
        <p:spPr>
          <a:xfrm>
            <a:off x="655607" y="3406896"/>
            <a:ext cx="3987513" cy="553998"/>
          </a:xfrm>
          <a:prstGeom prst="rect">
            <a:avLst/>
          </a:prstGeom>
          <a:noFill/>
        </p:spPr>
        <p:txBody>
          <a:bodyPr wrap="square" rtlCol="0">
            <a:spAutoFit/>
          </a:bodyPr>
          <a:lstStyle/>
          <a:p>
            <a:pPr>
              <a:lnSpc>
                <a:spcPts val="1840"/>
              </a:lnSpc>
            </a:pPr>
            <a:r>
              <a:rPr lang="en-US" sz="1200" dirty="0">
                <a:latin typeface="Segoe Pro Light" panose="020B0502040504020203" pitchFamily="34" charset="0"/>
                <a:cs typeface="Segoe UI Light" panose="020B0502040204020203" pitchFamily="34" charset="0"/>
              </a:rPr>
              <a:t>Before you set up your shared workspace in Teams,</a:t>
            </a:r>
            <a:br>
              <a:rPr lang="en-US" sz="1200" dirty="0">
                <a:latin typeface="Segoe Pro Light" panose="020B0502040504020203" pitchFamily="34" charset="0"/>
                <a:cs typeface="Segoe UI Light" panose="020B0502040204020203" pitchFamily="34" charset="0"/>
              </a:rPr>
            </a:br>
            <a:r>
              <a:rPr lang="en-US" sz="1200" dirty="0">
                <a:latin typeface="Segoe Pro Light" panose="020B0502040504020203" pitchFamily="34" charset="0"/>
                <a:cs typeface="Segoe UI Light" panose="020B0502040204020203" pitchFamily="34" charset="0"/>
              </a:rPr>
              <a:t>get organized with these basic tips.</a:t>
            </a:r>
          </a:p>
        </p:txBody>
      </p:sp>
      <p:sp>
        <p:nvSpPr>
          <p:cNvPr id="12" name="Footer Placeholder 4">
            <a:extLst>
              <a:ext uri="{FF2B5EF4-FFF2-40B4-BE49-F238E27FC236}">
                <a16:creationId xmlns:a16="http://schemas.microsoft.com/office/drawing/2014/main" id="{50286216-08F3-D749-A78D-D8F57414A6EC}"/>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14" name="Footer Placeholder 4">
            <a:extLst>
              <a:ext uri="{FF2B5EF4-FFF2-40B4-BE49-F238E27FC236}">
                <a16:creationId xmlns:a16="http://schemas.microsoft.com/office/drawing/2014/main" id="{ABF72DE5-B051-DE40-80B9-54B1D913AC54}"/>
              </a:ext>
            </a:extLst>
          </p:cNvPr>
          <p:cNvSpPr txBox="1">
            <a:spLocks/>
          </p:cNvSpPr>
          <p:nvPr/>
        </p:nvSpPr>
        <p:spPr>
          <a:xfrm>
            <a:off x="87185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3</a:t>
            </a:r>
          </a:p>
        </p:txBody>
      </p:sp>
      <p:sp>
        <p:nvSpPr>
          <p:cNvPr id="15" name="TextBox 14">
            <a:extLst>
              <a:ext uri="{FF2B5EF4-FFF2-40B4-BE49-F238E27FC236}">
                <a16:creationId xmlns:a16="http://schemas.microsoft.com/office/drawing/2014/main" id="{626842D8-C438-E84B-A47A-95A5318E74A3}"/>
              </a:ext>
            </a:extLst>
          </p:cNvPr>
          <p:cNvSpPr txBox="1"/>
          <p:nvPr/>
        </p:nvSpPr>
        <p:spPr>
          <a:xfrm>
            <a:off x="4573303" y="583910"/>
            <a:ext cx="4881593" cy="1021177"/>
          </a:xfrm>
          <a:prstGeom prst="rect">
            <a:avLst/>
          </a:prstGeom>
          <a:noFill/>
        </p:spPr>
        <p:txBody>
          <a:bodyPr wrap="square" rtlCol="0">
            <a:spAutoFit/>
          </a:bodyPr>
          <a:lstStyle/>
          <a:p>
            <a:pPr algn="r">
              <a:lnSpc>
                <a:spcPts val="5280"/>
              </a:lnSpc>
            </a:pPr>
            <a:r>
              <a:rPr lang="en-US" sz="13000" b="1" dirty="0">
                <a:solidFill>
                  <a:srgbClr val="5558AF"/>
                </a:solidFill>
                <a:latin typeface="Segoe Pro Semibold" panose="020B0502040504020203" pitchFamily="34" charset="0"/>
                <a:cs typeface="Segoe UI Semibold" panose="020B0502040204020203" pitchFamily="34" charset="0"/>
              </a:rPr>
              <a:t>1</a:t>
            </a:r>
            <a:r>
              <a:rPr lang="en-US" sz="13000" b="1" dirty="0">
                <a:solidFill>
                  <a:schemeClr val="bg2"/>
                </a:solidFill>
                <a:latin typeface="Segoe Pro Semibold" panose="020B0502040504020203" pitchFamily="34" charset="0"/>
                <a:cs typeface="Segoe UI Semibold" panose="020B0502040204020203" pitchFamily="34" charset="0"/>
              </a:rPr>
              <a:t>23</a:t>
            </a:r>
          </a:p>
        </p:txBody>
      </p:sp>
      <p:sp>
        <p:nvSpPr>
          <p:cNvPr id="16" name="TextBox 15">
            <a:extLst>
              <a:ext uri="{FF2B5EF4-FFF2-40B4-BE49-F238E27FC236}">
                <a16:creationId xmlns:a16="http://schemas.microsoft.com/office/drawing/2014/main" id="{F07470B7-F4D8-0946-A22F-A98AA9167DBD}"/>
              </a:ext>
            </a:extLst>
          </p:cNvPr>
          <p:cNvSpPr txBox="1"/>
          <p:nvPr/>
        </p:nvSpPr>
        <p:spPr>
          <a:xfrm>
            <a:off x="4492023" y="1904502"/>
            <a:ext cx="4881593" cy="1021177"/>
          </a:xfrm>
          <a:prstGeom prst="rect">
            <a:avLst/>
          </a:prstGeom>
          <a:noFill/>
        </p:spPr>
        <p:txBody>
          <a:bodyPr wrap="square" rtlCol="0">
            <a:spAutoFit/>
          </a:bodyPr>
          <a:lstStyle/>
          <a:p>
            <a:pPr algn="r">
              <a:lnSpc>
                <a:spcPts val="5280"/>
              </a:lnSpc>
            </a:pPr>
            <a:r>
              <a:rPr lang="en-US" sz="13000" b="1" dirty="0">
                <a:solidFill>
                  <a:schemeClr val="bg2"/>
                </a:solidFill>
                <a:latin typeface="Segoe Pro Semibold" panose="020B0502040504020203" pitchFamily="34" charset="0"/>
                <a:cs typeface="Segoe UI Semibold" panose="020B0502040204020203" pitchFamily="34" charset="0"/>
              </a:rPr>
              <a:t>456</a:t>
            </a:r>
          </a:p>
        </p:txBody>
      </p:sp>
      <p:sp>
        <p:nvSpPr>
          <p:cNvPr id="17" name="TextBox 16">
            <a:extLst>
              <a:ext uri="{FF2B5EF4-FFF2-40B4-BE49-F238E27FC236}">
                <a16:creationId xmlns:a16="http://schemas.microsoft.com/office/drawing/2014/main" id="{2A5DF639-47EB-E749-967F-0737AABF9BA2}"/>
              </a:ext>
            </a:extLst>
          </p:cNvPr>
          <p:cNvSpPr txBox="1"/>
          <p:nvPr/>
        </p:nvSpPr>
        <p:spPr>
          <a:xfrm>
            <a:off x="4583463" y="3245622"/>
            <a:ext cx="4881593" cy="1021177"/>
          </a:xfrm>
          <a:prstGeom prst="rect">
            <a:avLst/>
          </a:prstGeom>
          <a:noFill/>
        </p:spPr>
        <p:txBody>
          <a:bodyPr wrap="square" rtlCol="0">
            <a:spAutoFit/>
          </a:bodyPr>
          <a:lstStyle/>
          <a:p>
            <a:pPr algn="r">
              <a:lnSpc>
                <a:spcPts val="5280"/>
              </a:lnSpc>
            </a:pPr>
            <a:r>
              <a:rPr lang="en-US" sz="13000" b="1" dirty="0">
                <a:solidFill>
                  <a:schemeClr val="bg2"/>
                </a:solidFill>
                <a:latin typeface="Segoe Pro Semibold" panose="020B0502040504020203" pitchFamily="34" charset="0"/>
                <a:cs typeface="Segoe UI Semibold" panose="020B0502040204020203" pitchFamily="34" charset="0"/>
              </a:rPr>
              <a:t>789</a:t>
            </a:r>
          </a:p>
        </p:txBody>
      </p:sp>
      <p:sp>
        <p:nvSpPr>
          <p:cNvPr id="18" name="TextBox 17">
            <a:extLst>
              <a:ext uri="{FF2B5EF4-FFF2-40B4-BE49-F238E27FC236}">
                <a16:creationId xmlns:a16="http://schemas.microsoft.com/office/drawing/2014/main" id="{E889CA63-0602-0F46-B731-98F300962413}"/>
              </a:ext>
            </a:extLst>
          </p:cNvPr>
          <p:cNvSpPr txBox="1"/>
          <p:nvPr/>
        </p:nvSpPr>
        <p:spPr>
          <a:xfrm>
            <a:off x="4492023" y="4586742"/>
            <a:ext cx="4881593" cy="1021177"/>
          </a:xfrm>
          <a:prstGeom prst="rect">
            <a:avLst/>
          </a:prstGeom>
          <a:noFill/>
        </p:spPr>
        <p:txBody>
          <a:bodyPr wrap="square" rtlCol="0">
            <a:spAutoFit/>
          </a:bodyPr>
          <a:lstStyle/>
          <a:p>
            <a:pPr algn="r">
              <a:lnSpc>
                <a:spcPts val="5280"/>
              </a:lnSpc>
            </a:pPr>
            <a:r>
              <a:rPr lang="en-US" sz="13000" b="1" dirty="0">
                <a:solidFill>
                  <a:srgbClr val="5558AF"/>
                </a:solidFill>
                <a:latin typeface="Segoe Pro Semibold" panose="020B0502040504020203" pitchFamily="34" charset="0"/>
                <a:cs typeface="Segoe UI Semibold" panose="020B0502040204020203" pitchFamily="34" charset="0"/>
              </a:rPr>
              <a:t>10</a:t>
            </a:r>
            <a:endParaRPr lang="en-US" sz="13000" b="1" dirty="0">
              <a:latin typeface="Segoe Pro Semibold" panose="020B0502040504020203" pitchFamily="34" charset="0"/>
              <a:cs typeface="Segoe UI Semibold" panose="020B0502040204020203" pitchFamily="34" charset="0"/>
            </a:endParaRPr>
          </a:p>
        </p:txBody>
      </p:sp>
    </p:spTree>
    <p:extLst>
      <p:ext uri="{BB962C8B-B14F-4D97-AF65-F5344CB8AC3E}">
        <p14:creationId xmlns:p14="http://schemas.microsoft.com/office/powerpoint/2010/main" val="414759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895F61-E27F-5447-A304-E38F8FB6915D}"/>
              </a:ext>
            </a:extLst>
          </p:cNvPr>
          <p:cNvSpPr txBox="1"/>
          <p:nvPr/>
        </p:nvSpPr>
        <p:spPr>
          <a:xfrm>
            <a:off x="718599" y="505371"/>
            <a:ext cx="2351753" cy="4093428"/>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cs typeface="Segoe UI Semibold" panose="020B0502040204020203" pitchFamily="34" charset="0"/>
              </a:rPr>
              <a:t>1. Start with chat. </a:t>
            </a:r>
          </a:p>
          <a:p>
            <a:pPr>
              <a:lnSpc>
                <a:spcPts val="1280"/>
              </a:lnSpc>
            </a:pPr>
            <a:r>
              <a:rPr lang="en-US" sz="900" dirty="0">
                <a:latin typeface="Segoe Pro Light" panose="020B0502040504020203" pitchFamily="34" charset="0"/>
                <a:cs typeface="Segoe UI Light" panose="020B0502040204020203" pitchFamily="34" charset="0"/>
              </a:rPr>
              <a:t>Create a small group chat with </a:t>
            </a:r>
          </a:p>
          <a:p>
            <a:pPr>
              <a:lnSpc>
                <a:spcPts val="1280"/>
              </a:lnSpc>
            </a:pPr>
            <a:r>
              <a:rPr lang="en-US" sz="900" dirty="0">
                <a:latin typeface="Segoe Pro Light" panose="020B0502040504020203" pitchFamily="34" charset="0"/>
                <a:cs typeface="Segoe UI Light" panose="020B0502040204020203" pitchFamily="34" charset="0"/>
              </a:rPr>
              <a:t>colleagues you work with most closely, </a:t>
            </a:r>
          </a:p>
          <a:p>
            <a:pPr>
              <a:lnSpc>
                <a:spcPts val="1280"/>
              </a:lnSpc>
            </a:pPr>
            <a:r>
              <a:rPr lang="en-US" sz="900" dirty="0">
                <a:latin typeface="Segoe Pro Light" panose="020B0502040504020203" pitchFamily="34" charset="0"/>
                <a:cs typeface="Segoe UI Light" panose="020B0502040204020203" pitchFamily="34" charset="0"/>
              </a:rPr>
              <a:t>a great way to communicate in the </a:t>
            </a:r>
          </a:p>
          <a:p>
            <a:pPr>
              <a:lnSpc>
                <a:spcPts val="1280"/>
              </a:lnSpc>
            </a:pPr>
            <a:r>
              <a:rPr lang="en-US" sz="900" dirty="0">
                <a:latin typeface="Segoe Pro Light" panose="020B0502040504020203" pitchFamily="34" charset="0"/>
                <a:cs typeface="Segoe UI Light" panose="020B0502040204020203" pitchFamily="34" charset="0"/>
              </a:rPr>
              <a:t>moment. You can name and ‘favorite’ </a:t>
            </a:r>
          </a:p>
          <a:p>
            <a:pPr>
              <a:lnSpc>
                <a:spcPts val="1280"/>
              </a:lnSpc>
            </a:pPr>
            <a:r>
              <a:rPr lang="en-US" sz="900" dirty="0">
                <a:latin typeface="Segoe Pro Light" panose="020B0502040504020203" pitchFamily="34" charset="0"/>
                <a:cs typeface="Segoe UI Light" panose="020B0502040204020203" pitchFamily="34" charset="0"/>
              </a:rPr>
              <a:t>the chat for easy reference.</a:t>
            </a:r>
          </a:p>
          <a:p>
            <a:pPr>
              <a:lnSpc>
                <a:spcPts val="1280"/>
              </a:lnSpc>
            </a:pPr>
            <a:endParaRPr lang="en-US" sz="900" dirty="0">
              <a:solidFill>
                <a:srgbClr val="5558AF"/>
              </a:solidFill>
              <a:latin typeface="Segoe Pro Light" panose="020B0502040504020203" pitchFamily="34" charset="0"/>
              <a:cs typeface="Segoe UI Light" panose="020B0502040204020203" pitchFamily="34" charset="0"/>
            </a:endParaRPr>
          </a:p>
          <a:p>
            <a:pPr>
              <a:lnSpc>
                <a:spcPts val="1280"/>
              </a:lnSpc>
            </a:pPr>
            <a:r>
              <a:rPr lang="en-US" sz="900" b="1" dirty="0">
                <a:solidFill>
                  <a:srgbClr val="5558AF"/>
                </a:solidFill>
                <a:latin typeface="Segoe Pro" panose="020B0502040504020203" pitchFamily="34" charset="0"/>
                <a:cs typeface="Segoe UI Semibold" panose="020B0502040204020203" pitchFamily="34" charset="0"/>
              </a:rPr>
              <a:t>2. Connect from anywhere.</a:t>
            </a:r>
          </a:p>
          <a:p>
            <a:pPr>
              <a:lnSpc>
                <a:spcPts val="1280"/>
              </a:lnSpc>
            </a:pPr>
            <a:r>
              <a:rPr lang="en-US" sz="900" dirty="0">
                <a:latin typeface="Segoe Pro Light" panose="020B0502040504020203" pitchFamily="34" charset="0"/>
                <a:cs typeface="Segoe UI Light" panose="020B0502040204020203" pitchFamily="34" charset="0"/>
              </a:rPr>
              <a:t>Download the Microsoft Teams desktop </a:t>
            </a:r>
            <a:br>
              <a:rPr lang="en-US" sz="900" dirty="0">
                <a:latin typeface="Segoe Pro Light" panose="020B0502040504020203" pitchFamily="34" charset="0"/>
                <a:cs typeface="Segoe UI Light" panose="020B0502040204020203" pitchFamily="34" charset="0"/>
              </a:rPr>
            </a:br>
            <a:r>
              <a:rPr lang="en-US" sz="900" dirty="0">
                <a:latin typeface="Segoe Pro Light" panose="020B0502040504020203" pitchFamily="34" charset="0"/>
                <a:cs typeface="Segoe UI Light" panose="020B0502040204020203" pitchFamily="34" charset="0"/>
              </a:rPr>
              <a:t>and mobile apps to enable teamwork </a:t>
            </a:r>
          </a:p>
          <a:p>
            <a:pPr>
              <a:lnSpc>
                <a:spcPts val="1280"/>
              </a:lnSpc>
            </a:pPr>
            <a:r>
              <a:rPr lang="en-US" sz="900" dirty="0">
                <a:latin typeface="Segoe Pro Light" panose="020B0502040504020203" pitchFamily="34" charset="0"/>
                <a:cs typeface="Segoe UI Light" panose="020B0502040204020203" pitchFamily="34" charset="0"/>
              </a:rPr>
              <a:t>from anywhere.</a:t>
            </a:r>
          </a:p>
          <a:p>
            <a:pPr>
              <a:lnSpc>
                <a:spcPts val="1280"/>
              </a:lnSpc>
            </a:pPr>
            <a:endParaRPr lang="en-US" sz="900" b="1" dirty="0">
              <a:latin typeface="Segoe Pro" panose="020B0502040504020203" pitchFamily="34" charset="0"/>
              <a:cs typeface="Segoe UI Light" panose="020B0502040204020203" pitchFamily="34" charset="0"/>
            </a:endParaRPr>
          </a:p>
          <a:p>
            <a:pPr>
              <a:lnSpc>
                <a:spcPts val="1280"/>
              </a:lnSpc>
            </a:pPr>
            <a:r>
              <a:rPr lang="en-US" sz="900" b="1" dirty="0">
                <a:solidFill>
                  <a:srgbClr val="5558AF"/>
                </a:solidFill>
                <a:latin typeface="Segoe Pro" panose="020B0502040504020203" pitchFamily="34" charset="0"/>
                <a:cs typeface="Segoe UI Light" panose="020B0502040204020203" pitchFamily="34" charset="0"/>
              </a:rPr>
              <a:t>3. Go big. </a:t>
            </a:r>
          </a:p>
          <a:p>
            <a:pPr>
              <a:lnSpc>
                <a:spcPts val="1280"/>
              </a:lnSpc>
            </a:pPr>
            <a:r>
              <a:rPr lang="en-US" sz="900" dirty="0">
                <a:latin typeface="Segoe Pro Light" panose="020B0502040504020203" pitchFamily="34" charset="0"/>
                <a:cs typeface="Segoe UI Light" panose="020B0502040204020203" pitchFamily="34" charset="0"/>
              </a:rPr>
              <a:t>Create larger teams with dedicated </a:t>
            </a:r>
          </a:p>
          <a:p>
            <a:pPr>
              <a:lnSpc>
                <a:spcPts val="1280"/>
              </a:lnSpc>
            </a:pPr>
            <a:r>
              <a:rPr lang="en-US" sz="900" dirty="0">
                <a:latin typeface="Segoe Pro Light" panose="020B0502040504020203" pitchFamily="34" charset="0"/>
                <a:cs typeface="Segoe UI Light" panose="020B0502040204020203" pitchFamily="34" charset="0"/>
              </a:rPr>
              <a:t>channels to specific topics, projects, </a:t>
            </a:r>
          </a:p>
          <a:p>
            <a:pPr>
              <a:lnSpc>
                <a:spcPts val="1280"/>
              </a:lnSpc>
            </a:pPr>
            <a:r>
              <a:rPr lang="en-US" sz="900" dirty="0">
                <a:latin typeface="Segoe Pro Light" panose="020B0502040504020203" pitchFamily="34" charset="0"/>
                <a:cs typeface="Segoe UI Light" panose="020B0502040204020203" pitchFamily="34" charset="0"/>
              </a:rPr>
              <a:t>disciplines—whatever you like. Better </a:t>
            </a:r>
          </a:p>
          <a:p>
            <a:pPr>
              <a:lnSpc>
                <a:spcPts val="1280"/>
              </a:lnSpc>
            </a:pPr>
            <a:r>
              <a:rPr lang="en-US" sz="900" dirty="0">
                <a:latin typeface="Segoe Pro Light" panose="020B0502040504020203" pitchFamily="34" charset="0"/>
                <a:cs typeface="Segoe UI Light" panose="020B0502040204020203" pitchFamily="34" charset="0"/>
              </a:rPr>
              <a:t>to have fewer, larger teams with more </a:t>
            </a:r>
          </a:p>
          <a:p>
            <a:pPr>
              <a:lnSpc>
                <a:spcPts val="1280"/>
              </a:lnSpc>
            </a:pPr>
            <a:r>
              <a:rPr lang="en-US" sz="900" dirty="0">
                <a:latin typeface="Segoe Pro Light" panose="020B0502040504020203" pitchFamily="34" charset="0"/>
                <a:cs typeface="Segoe UI Light" panose="020B0502040204020203" pitchFamily="34" charset="0"/>
              </a:rPr>
              <a:t>channels than many, small teams with </a:t>
            </a:r>
          </a:p>
          <a:p>
            <a:pPr>
              <a:lnSpc>
                <a:spcPts val="1280"/>
              </a:lnSpc>
            </a:pPr>
            <a:r>
              <a:rPr lang="en-US" sz="900" dirty="0">
                <a:latin typeface="Segoe Pro Light" panose="020B0502040504020203" pitchFamily="34" charset="0"/>
                <a:cs typeface="Segoe UI Light" panose="020B0502040204020203" pitchFamily="34" charset="0"/>
              </a:rPr>
              <a:t>few channels. </a:t>
            </a:r>
          </a:p>
          <a:p>
            <a:pPr>
              <a:lnSpc>
                <a:spcPts val="1280"/>
              </a:lnSpc>
            </a:pPr>
            <a:endParaRPr lang="en-US" sz="900" b="1" dirty="0">
              <a:solidFill>
                <a:srgbClr val="5558AF"/>
              </a:solidFill>
              <a:latin typeface="Segoe Pro" panose="020B0502040504020203" pitchFamily="34" charset="0"/>
              <a:cs typeface="Segoe UI Light" panose="020B0502040204020203" pitchFamily="34" charset="0"/>
            </a:endParaRPr>
          </a:p>
          <a:p>
            <a:pPr>
              <a:lnSpc>
                <a:spcPts val="1280"/>
              </a:lnSpc>
            </a:pPr>
            <a:r>
              <a:rPr lang="en-US" sz="900" b="1" dirty="0">
                <a:solidFill>
                  <a:srgbClr val="5558AF"/>
                </a:solidFill>
                <a:latin typeface="Segoe Pro" panose="020B0502040504020203" pitchFamily="34" charset="0"/>
                <a:cs typeface="Segoe UI Light" panose="020B0502040204020203" pitchFamily="34" charset="0"/>
              </a:rPr>
              <a:t>4. Customize channels.</a:t>
            </a:r>
            <a:r>
              <a:rPr lang="en-US" sz="900" b="1" dirty="0">
                <a:latin typeface="Segoe Pro" panose="020B0502040504020203" pitchFamily="34" charset="0"/>
                <a:cs typeface="Segoe UI Light" panose="020B0502040204020203" pitchFamily="34" charset="0"/>
              </a:rPr>
              <a:t> </a:t>
            </a:r>
          </a:p>
          <a:p>
            <a:pPr>
              <a:lnSpc>
                <a:spcPts val="1280"/>
              </a:lnSpc>
            </a:pPr>
            <a:r>
              <a:rPr lang="en-US" sz="900" dirty="0">
                <a:latin typeface="Segoe Pro Light" panose="020B0502040504020203" pitchFamily="34" charset="0"/>
                <a:cs typeface="Segoe UI Light" panose="020B0502040204020203" pitchFamily="34" charset="0"/>
              </a:rPr>
              <a:t>Upload files to the appropriate channel </a:t>
            </a:r>
          </a:p>
          <a:p>
            <a:pPr>
              <a:lnSpc>
                <a:spcPts val="1280"/>
              </a:lnSpc>
            </a:pPr>
            <a:r>
              <a:rPr lang="en-US" sz="900" dirty="0">
                <a:latin typeface="Segoe Pro Light" panose="020B0502040504020203" pitchFamily="34" charset="0"/>
                <a:cs typeface="Segoe UI Light" panose="020B0502040204020203" pitchFamily="34" charset="0"/>
              </a:rPr>
              <a:t>and pin frequently used files to make it easier for everyone to find.</a:t>
            </a:r>
          </a:p>
        </p:txBody>
      </p:sp>
      <p:sp>
        <p:nvSpPr>
          <p:cNvPr id="12" name="TextBox 11">
            <a:extLst>
              <a:ext uri="{FF2B5EF4-FFF2-40B4-BE49-F238E27FC236}">
                <a16:creationId xmlns:a16="http://schemas.microsoft.com/office/drawing/2014/main" id="{EE4B0E60-81F0-8B44-87B8-44012F9B601F}"/>
              </a:ext>
            </a:extLst>
          </p:cNvPr>
          <p:cNvSpPr txBox="1"/>
          <p:nvPr/>
        </p:nvSpPr>
        <p:spPr>
          <a:xfrm>
            <a:off x="3497359" y="464731"/>
            <a:ext cx="2438113" cy="4093428"/>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cs typeface="Segoe UI Light" panose="020B0502040204020203" pitchFamily="34" charset="0"/>
              </a:rPr>
              <a:t>5. Add apps to channels. </a:t>
            </a:r>
          </a:p>
          <a:p>
            <a:pPr>
              <a:lnSpc>
                <a:spcPts val="1280"/>
              </a:lnSpc>
            </a:pPr>
            <a:r>
              <a:rPr lang="en-US" sz="900" dirty="0">
                <a:latin typeface="Segoe Pro Light" panose="020B0502040504020203" pitchFamily="34" charset="0"/>
                <a:cs typeface="Segoe UI Light" panose="020B0502040204020203" pitchFamily="34" charset="0"/>
              </a:rPr>
              <a:t>Do more in one place by integrating </a:t>
            </a:r>
          </a:p>
          <a:p>
            <a:pPr>
              <a:lnSpc>
                <a:spcPts val="1280"/>
              </a:lnSpc>
            </a:pPr>
            <a:r>
              <a:rPr lang="en-US" sz="900" dirty="0">
                <a:latin typeface="Segoe Pro Light" panose="020B0502040504020203" pitchFamily="34" charset="0"/>
                <a:cs typeface="Segoe UI Light" panose="020B0502040204020203" pitchFamily="34" charset="0"/>
              </a:rPr>
              <a:t>favorite apps and services—such as </a:t>
            </a:r>
          </a:p>
          <a:p>
            <a:pPr>
              <a:lnSpc>
                <a:spcPts val="1280"/>
              </a:lnSpc>
            </a:pPr>
            <a:r>
              <a:rPr lang="en-US" sz="900" dirty="0">
                <a:latin typeface="Segoe Pro Light" panose="020B0502040504020203" pitchFamily="34" charset="0"/>
                <a:cs typeface="Segoe UI Light" panose="020B0502040204020203" pitchFamily="34" charset="0"/>
              </a:rPr>
              <a:t>Word, PowerPoint, Excel, </a:t>
            </a:r>
            <a:r>
              <a:rPr lang="en-US" sz="900" dirty="0" err="1">
                <a:latin typeface="Segoe Pro Light" panose="020B0502040504020203" pitchFamily="34" charset="0"/>
                <a:cs typeface="Segoe UI Light" panose="020B0502040204020203" pitchFamily="34" charset="0"/>
              </a:rPr>
              <a:t>PowerBI</a:t>
            </a:r>
            <a:r>
              <a:rPr lang="en-US" sz="900" dirty="0">
                <a:latin typeface="Segoe Pro Light" panose="020B0502040504020203" pitchFamily="34" charset="0"/>
                <a:cs typeface="Segoe UI Light" panose="020B0502040204020203" pitchFamily="34" charset="0"/>
              </a:rPr>
              <a:t>, Planner, </a:t>
            </a:r>
            <a:r>
              <a:rPr lang="en-US" sz="900" dirty="0" err="1">
                <a:latin typeface="Segoe Pro Light" panose="020B0502040504020203" pitchFamily="34" charset="0"/>
                <a:cs typeface="Segoe UI Light" panose="020B0502040204020203" pitchFamily="34" charset="0"/>
              </a:rPr>
              <a:t>SurveyMonkey</a:t>
            </a:r>
            <a:r>
              <a:rPr lang="en-US" sz="900" dirty="0">
                <a:latin typeface="Segoe Pro Light" panose="020B0502040504020203" pitchFamily="34" charset="0"/>
                <a:cs typeface="Segoe UI Light" panose="020B0502040204020203" pitchFamily="34" charset="0"/>
              </a:rPr>
              <a:t>, </a:t>
            </a:r>
            <a:r>
              <a:rPr lang="en-US" sz="900" dirty="0" err="1">
                <a:latin typeface="Segoe Pro Light" panose="020B0502040504020203" pitchFamily="34" charset="0"/>
                <a:cs typeface="Segoe UI Light" panose="020B0502040204020203" pitchFamily="34" charset="0"/>
              </a:rPr>
              <a:t>HootSuite</a:t>
            </a:r>
            <a:r>
              <a:rPr lang="en-US" sz="900" dirty="0">
                <a:latin typeface="Segoe Pro Light" panose="020B0502040504020203" pitchFamily="34" charset="0"/>
                <a:cs typeface="Segoe UI Light" panose="020B0502040204020203" pitchFamily="34" charset="0"/>
              </a:rPr>
              <a:t> and more—with team chats and meetings.</a:t>
            </a:r>
            <a:br>
              <a:rPr lang="en-US" sz="900" dirty="0">
                <a:latin typeface="Segoe Pro Light" panose="020B0502040504020203" pitchFamily="34" charset="0"/>
                <a:cs typeface="Segoe UI Light" panose="020B0502040204020203" pitchFamily="34" charset="0"/>
              </a:rPr>
            </a:br>
            <a:br>
              <a:rPr lang="en-US" sz="900" dirty="0">
                <a:latin typeface="Segoe Pro Light" panose="020B0502040504020203" pitchFamily="34" charset="0"/>
                <a:cs typeface="Segoe UI Light" panose="020B0502040204020203" pitchFamily="34" charset="0"/>
              </a:rPr>
            </a:br>
            <a:r>
              <a:rPr lang="en-US" sz="900" b="1" dirty="0">
                <a:solidFill>
                  <a:srgbClr val="5558AF"/>
                </a:solidFill>
                <a:latin typeface="Segoe Pro" panose="020B0502040504020203" pitchFamily="34" charset="0"/>
              </a:rPr>
              <a:t>6. Consolidate ‘need to know’ content.</a:t>
            </a:r>
            <a:r>
              <a:rPr lang="en-US" sz="900" dirty="0">
                <a:latin typeface="Segoe Pro Light" panose="020B0502040504020203" pitchFamily="34" charset="0"/>
              </a:rPr>
              <a:t> </a:t>
            </a:r>
          </a:p>
          <a:p>
            <a:pPr>
              <a:lnSpc>
                <a:spcPts val="1280"/>
              </a:lnSpc>
            </a:pPr>
            <a:r>
              <a:rPr lang="en-US" sz="900" dirty="0">
                <a:latin typeface="Segoe Pro Light" panose="020B0502040504020203" pitchFamily="34" charset="0"/>
              </a:rPr>
              <a:t>Use OneNote or the Wiki feature to spotlight important content—meeting follow ups, best practices, goals—separate from conversations.</a:t>
            </a:r>
          </a:p>
          <a:p>
            <a:pPr>
              <a:lnSpc>
                <a:spcPts val="1280"/>
              </a:lnSpc>
            </a:pP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7. Spotlight resources. </a:t>
            </a:r>
          </a:p>
          <a:p>
            <a:pPr>
              <a:lnSpc>
                <a:spcPts val="1280"/>
              </a:lnSpc>
            </a:pPr>
            <a:r>
              <a:rPr lang="en-US" sz="900" dirty="0">
                <a:latin typeface="Segoe Pro Light" panose="020B0502040504020203" pitchFamily="34" charset="0"/>
              </a:rPr>
              <a:t>Pin key websites used to track news, </a:t>
            </a:r>
          </a:p>
          <a:p>
            <a:pPr>
              <a:lnSpc>
                <a:spcPts val="1280"/>
              </a:lnSpc>
            </a:pPr>
            <a:r>
              <a:rPr lang="en-US" sz="900" dirty="0">
                <a:latin typeface="Segoe Pro Light" panose="020B0502040504020203" pitchFamily="34" charset="0"/>
              </a:rPr>
              <a:t>performance, live site monitoring or </a:t>
            </a:r>
          </a:p>
          <a:p>
            <a:pPr>
              <a:lnSpc>
                <a:spcPts val="1280"/>
              </a:lnSpc>
            </a:pPr>
            <a:r>
              <a:rPr lang="en-US" sz="900" dirty="0">
                <a:latin typeface="Segoe Pro Light" panose="020B0502040504020203" pitchFamily="34" charset="0"/>
              </a:rPr>
              <a:t>metric tracking so everyone can access </a:t>
            </a:r>
          </a:p>
          <a:p>
            <a:pPr>
              <a:lnSpc>
                <a:spcPts val="1280"/>
              </a:lnSpc>
            </a:pPr>
            <a:r>
              <a:rPr lang="en-US" sz="900" dirty="0">
                <a:latin typeface="Segoe Pro Light" panose="020B0502040504020203" pitchFamily="34" charset="0"/>
              </a:rPr>
              <a:t>this information right within Teams</a:t>
            </a:r>
          </a:p>
          <a:p>
            <a:pPr>
              <a:lnSpc>
                <a:spcPts val="1280"/>
              </a:lnSpc>
            </a:pPr>
            <a:endParaRPr lang="en-US" sz="900" b="1" dirty="0">
              <a:solidFill>
                <a:srgbClr val="5558AF"/>
              </a:solidFill>
              <a:latin typeface="Segoe Pro" panose="020B0502040504020203" pitchFamily="34" charset="0"/>
            </a:endParaRPr>
          </a:p>
          <a:p>
            <a:pPr>
              <a:lnSpc>
                <a:spcPts val="1280"/>
              </a:lnSpc>
            </a:pPr>
            <a:r>
              <a:rPr lang="en-US" sz="900" b="1" dirty="0">
                <a:solidFill>
                  <a:srgbClr val="5558AF"/>
                </a:solidFill>
                <a:latin typeface="Segoe Pro" panose="020B0502040504020203" pitchFamily="34" charset="0"/>
              </a:rPr>
              <a:t>8. Elevate email conversations.</a:t>
            </a:r>
          </a:p>
          <a:p>
            <a:pPr>
              <a:lnSpc>
                <a:spcPts val="1280"/>
              </a:lnSpc>
            </a:pPr>
            <a:r>
              <a:rPr lang="en-US" sz="900" dirty="0">
                <a:latin typeface="Segoe Pro Light" panose="020B0502040504020203" pitchFamily="34" charset="0"/>
              </a:rPr>
              <a:t>Forward email to a team channel to </a:t>
            </a:r>
          </a:p>
          <a:p>
            <a:pPr>
              <a:lnSpc>
                <a:spcPts val="1280"/>
              </a:lnSpc>
            </a:pPr>
            <a:r>
              <a:rPr lang="en-US" sz="900" dirty="0">
                <a:latin typeface="Segoe Pro Light" panose="020B0502040504020203" pitchFamily="34" charset="0"/>
              </a:rPr>
              <a:t>continue the discussion in a threaded </a:t>
            </a:r>
          </a:p>
          <a:p>
            <a:pPr>
              <a:lnSpc>
                <a:spcPts val="1280"/>
              </a:lnSpc>
            </a:pPr>
            <a:r>
              <a:rPr lang="en-US" sz="900" dirty="0">
                <a:latin typeface="Segoe Pro Light" panose="020B0502040504020203" pitchFamily="34" charset="0"/>
              </a:rPr>
              <a:t>chat conversation, with attachments </a:t>
            </a:r>
          </a:p>
          <a:p>
            <a:pPr>
              <a:lnSpc>
                <a:spcPts val="1280"/>
              </a:lnSpc>
            </a:pPr>
            <a:r>
              <a:rPr lang="en-US" sz="900" dirty="0">
                <a:latin typeface="Segoe Pro Light" panose="020B0502040504020203" pitchFamily="34" charset="0"/>
              </a:rPr>
              <a:t>automatically uploaded for easy team </a:t>
            </a:r>
            <a:br>
              <a:rPr lang="en-US" sz="900" dirty="0">
                <a:latin typeface="Segoe Pro Light" panose="020B0502040504020203" pitchFamily="34" charset="0"/>
              </a:rPr>
            </a:br>
            <a:r>
              <a:rPr lang="en-US" sz="900" dirty="0">
                <a:latin typeface="Segoe Pro Light" panose="020B0502040504020203" pitchFamily="34" charset="0"/>
              </a:rPr>
              <a:t>co-authoring. </a:t>
            </a:r>
          </a:p>
        </p:txBody>
      </p:sp>
      <p:sp>
        <p:nvSpPr>
          <p:cNvPr id="13" name="TextBox 12">
            <a:extLst>
              <a:ext uri="{FF2B5EF4-FFF2-40B4-BE49-F238E27FC236}">
                <a16:creationId xmlns:a16="http://schemas.microsoft.com/office/drawing/2014/main" id="{9E37DC67-F79A-444A-A749-5B8FDCCA50B5}"/>
              </a:ext>
            </a:extLst>
          </p:cNvPr>
          <p:cNvSpPr txBox="1"/>
          <p:nvPr/>
        </p:nvSpPr>
        <p:spPr>
          <a:xfrm>
            <a:off x="6306599" y="464731"/>
            <a:ext cx="2382233" cy="1926168"/>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9. Share content from other services. </a:t>
            </a:r>
          </a:p>
          <a:p>
            <a:pPr>
              <a:lnSpc>
                <a:spcPts val="1280"/>
              </a:lnSpc>
            </a:pPr>
            <a:r>
              <a:rPr lang="en-US" sz="900" dirty="0">
                <a:latin typeface="Segoe Pro Light" panose="020B0502040504020203" pitchFamily="34" charset="0"/>
              </a:rPr>
              <a:t>Set up connectors to push rich content </a:t>
            </a:r>
          </a:p>
          <a:p>
            <a:pPr>
              <a:lnSpc>
                <a:spcPts val="1280"/>
              </a:lnSpc>
            </a:pPr>
            <a:r>
              <a:rPr lang="en-US" sz="900" dirty="0">
                <a:latin typeface="Segoe Pro Light" panose="020B0502040504020203" pitchFamily="34" charset="0"/>
              </a:rPr>
              <a:t>into Microsoft Teams from services like </a:t>
            </a:r>
          </a:p>
          <a:p>
            <a:pPr>
              <a:lnSpc>
                <a:spcPts val="1280"/>
              </a:lnSpc>
            </a:pPr>
            <a:r>
              <a:rPr lang="en-US" sz="900" dirty="0">
                <a:latin typeface="Segoe Pro Light" panose="020B0502040504020203" pitchFamily="34" charset="0"/>
              </a:rPr>
              <a:t>Trello, GitHub, Bing News, or Twitter; </a:t>
            </a:r>
          </a:p>
          <a:p>
            <a:pPr>
              <a:lnSpc>
                <a:spcPts val="1280"/>
              </a:lnSpc>
            </a:pPr>
            <a:r>
              <a:rPr lang="en-US" sz="900" dirty="0">
                <a:latin typeface="Segoe Pro Light" panose="020B0502040504020203" pitchFamily="34" charset="0"/>
              </a:rPr>
              <a:t>and get notified of the team’s activity </a:t>
            </a:r>
            <a:br>
              <a:rPr lang="en-US" sz="900" dirty="0">
                <a:latin typeface="Segoe Pro Light" panose="020B0502040504020203" pitchFamily="34" charset="0"/>
              </a:rPr>
            </a:br>
            <a:r>
              <a:rPr lang="en-US" sz="900" dirty="0">
                <a:latin typeface="Segoe Pro Light" panose="020B0502040504020203" pitchFamily="34" charset="0"/>
              </a:rPr>
              <a:t>in that service. </a:t>
            </a:r>
          </a:p>
          <a:p>
            <a:pPr>
              <a:lnSpc>
                <a:spcPts val="1280"/>
              </a:lnSpc>
            </a:pP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10. Help foster active channels. </a:t>
            </a:r>
          </a:p>
          <a:p>
            <a:pPr>
              <a:lnSpc>
                <a:spcPts val="1280"/>
              </a:lnSpc>
            </a:pPr>
            <a:r>
              <a:rPr lang="en-US" sz="900" dirty="0">
                <a:latin typeface="Segoe Pro Light" panose="020B0502040504020203" pitchFamily="34" charset="0"/>
              </a:rPr>
              <a:t>Be personally active in channels and </a:t>
            </a:r>
          </a:p>
          <a:p>
            <a:pPr>
              <a:lnSpc>
                <a:spcPts val="1280"/>
              </a:lnSpc>
            </a:pPr>
            <a:r>
              <a:rPr lang="en-US" sz="900" dirty="0">
                <a:latin typeface="Segoe Pro Light" panose="020B0502040504020203" pitchFamily="34" charset="0"/>
              </a:rPr>
              <a:t>@team to highlight posts for the </a:t>
            </a:r>
          </a:p>
          <a:p>
            <a:pPr>
              <a:lnSpc>
                <a:spcPts val="1280"/>
              </a:lnSpc>
            </a:pPr>
            <a:r>
              <a:rPr lang="en-US" sz="900" dirty="0">
                <a:latin typeface="Segoe Pro Light" panose="020B0502040504020203" pitchFamily="34" charset="0"/>
              </a:rPr>
              <a:t>whole group.</a:t>
            </a:r>
          </a:p>
        </p:txBody>
      </p:sp>
      <p:sp>
        <p:nvSpPr>
          <p:cNvPr id="14" name="Footer Placeholder 4">
            <a:extLst>
              <a:ext uri="{FF2B5EF4-FFF2-40B4-BE49-F238E27FC236}">
                <a16:creationId xmlns:a16="http://schemas.microsoft.com/office/drawing/2014/main" id="{CBF93BF0-AC59-BB49-8198-1E3F1AF01645}"/>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18" name="Footer Placeholder 4">
            <a:extLst>
              <a:ext uri="{FF2B5EF4-FFF2-40B4-BE49-F238E27FC236}">
                <a16:creationId xmlns:a16="http://schemas.microsoft.com/office/drawing/2014/main" id="{BAA925ED-4E48-C944-A8DB-CD15E836C56E}"/>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5</a:t>
            </a:r>
          </a:p>
        </p:txBody>
      </p:sp>
    </p:spTree>
    <p:extLst>
      <p:ext uri="{BB962C8B-B14F-4D97-AF65-F5344CB8AC3E}">
        <p14:creationId xmlns:p14="http://schemas.microsoft.com/office/powerpoint/2010/main" val="234872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7" y="3591062"/>
            <a:ext cx="5391510" cy="772006"/>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Marketing</a:t>
            </a:r>
          </a:p>
        </p:txBody>
      </p:sp>
      <p:sp>
        <p:nvSpPr>
          <p:cNvPr id="2" name="Slide Number Placeholder 1">
            <a:extLst>
              <a:ext uri="{FF2B5EF4-FFF2-40B4-BE49-F238E27FC236}">
                <a16:creationId xmlns:a16="http://schemas.microsoft.com/office/drawing/2014/main" id="{781BAC6A-2C4E-F244-9550-C6CA74BB9A63}"/>
              </a:ext>
            </a:extLst>
          </p:cNvPr>
          <p:cNvSpPr>
            <a:spLocks noGrp="1"/>
          </p:cNvSpPr>
          <p:nvPr>
            <p:ph type="sldNum" sz="quarter" idx="12"/>
          </p:nvPr>
        </p:nvSpPr>
        <p:spPr/>
        <p:txBody>
          <a:bodyPr/>
          <a:lstStyle/>
          <a:p>
            <a:fld id="{182D53EF-379E-4348-B193-51A225E179DE}" type="slidenum">
              <a:rPr lang="en-US" b="0" smtClean="0">
                <a:solidFill>
                  <a:schemeClr val="bg1"/>
                </a:solidFill>
              </a:rPr>
              <a:t>5</a:t>
            </a:fld>
            <a:endParaRPr lang="en-US" b="0" dirty="0">
              <a:solidFill>
                <a:schemeClr val="bg1"/>
              </a:solidFill>
            </a:endParaRPr>
          </a:p>
        </p:txBody>
      </p:sp>
    </p:spTree>
    <p:extLst>
      <p:ext uri="{BB962C8B-B14F-4D97-AF65-F5344CB8AC3E}">
        <p14:creationId xmlns:p14="http://schemas.microsoft.com/office/powerpoint/2010/main" val="128314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399536"/>
            <a:ext cx="5318473" cy="4304050"/>
            <a:chOff x="1925607" y="399536"/>
            <a:chExt cx="5318473" cy="4304050"/>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943856"/>
              <a:ext cx="2534633" cy="2759730"/>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named Marketing. </a:t>
              </a:r>
              <a:br>
                <a:rPr lang="en-US" sz="900" dirty="0">
                  <a:latin typeface="Segoe Pro Light" panose="020B0502040504020203" pitchFamily="34" charset="0"/>
                </a:rPr>
              </a:br>
              <a:r>
                <a:rPr lang="en-US" sz="900" dirty="0">
                  <a:latin typeface="Segoe Pro Light" panose="020B0502040504020203" pitchFamily="34" charset="0"/>
                </a:rPr>
                <a:t>Invite internal and external teammates from </a:t>
              </a:r>
              <a:br>
                <a:rPr lang="en-US" sz="900" dirty="0">
                  <a:latin typeface="Segoe Pro Light" panose="020B0502040504020203" pitchFamily="34" charset="0"/>
                </a:rPr>
              </a:br>
              <a:r>
                <a:rPr lang="en-US" sz="900" dirty="0">
                  <a:latin typeface="Segoe Pro Light" panose="020B0502040504020203" pitchFamily="34" charset="0"/>
                </a:rPr>
                <a:t>all marketing groups, including PR, Brand </a:t>
              </a:r>
              <a:br>
                <a:rPr lang="en-US" sz="900" dirty="0">
                  <a:latin typeface="Segoe Pro Light" panose="020B0502040504020203" pitchFamily="34" charset="0"/>
                </a:rPr>
              </a:br>
              <a:r>
                <a:rPr lang="en-US" sz="900" dirty="0">
                  <a:latin typeface="Segoe Pro Light" panose="020B0502040504020203" pitchFamily="34" charset="0"/>
                </a:rPr>
                <a:t>and Design.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a:t>
              </a:r>
              <a:r>
                <a:rPr lang="en-US" sz="900" dirty="0">
                  <a:latin typeface="Segoe Pro Light" panose="020B0502040504020203" pitchFamily="34" charset="0"/>
                </a:rPr>
                <a:t> Add channels for marketing initiatives, </a:t>
              </a:r>
              <a:br>
                <a:rPr lang="en-US" sz="900" dirty="0">
                  <a:latin typeface="Segoe Pro Light" panose="020B0502040504020203" pitchFamily="34" charset="0"/>
                </a:rPr>
              </a:br>
              <a:r>
                <a:rPr lang="en-US" sz="900" dirty="0">
                  <a:latin typeface="Segoe Pro Light" panose="020B0502040504020203" pitchFamily="34" charset="0"/>
                </a:rPr>
                <a:t>projects and teams, such as Go-to-Market, Public Relations, Event Planning and Budget; as well </a:t>
              </a:r>
              <a:br>
                <a:rPr lang="en-US" sz="900" dirty="0">
                  <a:latin typeface="Segoe Pro Light" panose="020B0502040504020203" pitchFamily="34" charset="0"/>
                </a:rPr>
              </a:br>
              <a:r>
                <a:rPr lang="en-US" sz="900" dirty="0">
                  <a:latin typeface="Segoe Pro Light" panose="020B0502040504020203" pitchFamily="34" charset="0"/>
                </a:rPr>
                <a:t>as channels where marketers can interact and communicate with agencies, consultants, </a:t>
              </a:r>
              <a:br>
                <a:rPr lang="en-US" sz="900" dirty="0">
                  <a:latin typeface="Segoe Pro Light" panose="020B0502040504020203" pitchFamily="34" charset="0"/>
                </a:rPr>
              </a:br>
              <a:r>
                <a:rPr lang="en-US" sz="900" dirty="0">
                  <a:latin typeface="Segoe Pro Light" panose="020B0502040504020203" pitchFamily="34" charset="0"/>
                </a:rPr>
                <a:t>and partners using secure guest access.</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a:t>
              </a:r>
              <a:r>
                <a:rPr lang="en-US" sz="900" dirty="0">
                  <a:latin typeface="Segoe Pro Light" panose="020B0502040504020203" pitchFamily="34" charset="0"/>
                </a:rPr>
                <a:t> For each channel, connect relevant third-party services, such as Bing News Alerts, Twitter Connector, Adobe Creative Cloud, </a:t>
              </a:r>
              <a:r>
                <a:rPr lang="en-US" sz="900" dirty="0" err="1">
                  <a:latin typeface="Segoe Pro Light" panose="020B0502040504020203" pitchFamily="34" charset="0"/>
                </a:rPr>
                <a:t>HootSuite</a:t>
              </a:r>
              <a:r>
                <a:rPr lang="en-US" sz="900" dirty="0">
                  <a:latin typeface="Segoe Pro Light" panose="020B0502040504020203" pitchFamily="34" charset="0"/>
                </a:rPr>
                <a:t> </a:t>
              </a:r>
              <a:br>
                <a:rPr lang="en-US" sz="900" dirty="0">
                  <a:latin typeface="Segoe Pro Light" panose="020B0502040504020203" pitchFamily="34" charset="0"/>
                </a:rPr>
              </a:br>
              <a:r>
                <a:rPr lang="en-US" sz="900" dirty="0">
                  <a:latin typeface="Segoe Pro Light" panose="020B0502040504020203" pitchFamily="34" charset="0"/>
                </a:rPr>
                <a:t>and YouTube. </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943856"/>
              <a:ext cx="2565113" cy="1913537"/>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4.</a:t>
              </a:r>
              <a:r>
                <a:rPr lang="en-US" sz="900" dirty="0">
                  <a:latin typeface="Segoe Pro Light" panose="020B0502040504020203" pitchFamily="34" charset="0"/>
                </a:rPr>
                <a:t> Create and store marketing assets—such as plans, briefs, press releases and design files—in the Files section.</a:t>
              </a:r>
            </a:p>
            <a:p>
              <a:pPr>
                <a:lnSpc>
                  <a:spcPts val="1280"/>
                </a:lnSpc>
              </a:pP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5.</a:t>
              </a:r>
              <a:r>
                <a:rPr lang="en-US" sz="900" dirty="0">
                  <a:latin typeface="Segoe Pro Light" panose="020B0502040504020203" pitchFamily="34" charset="0"/>
                </a:rPr>
                <a:t> Pin the marketing plan, budget and/or campaign landing page to relevant channels </a:t>
              </a:r>
              <a:br>
                <a:rPr lang="en-US" sz="900" dirty="0">
                  <a:latin typeface="Segoe Pro Light" panose="020B0502040504020203" pitchFamily="34" charset="0"/>
                </a:rPr>
              </a:br>
              <a:r>
                <a:rPr lang="en-US" sz="900" dirty="0">
                  <a:latin typeface="Segoe Pro Light" panose="020B0502040504020203" pitchFamily="34" charset="0"/>
                </a:rPr>
                <a:t>for easy reference. </a:t>
              </a:r>
            </a:p>
            <a:p>
              <a:pPr>
                <a:lnSpc>
                  <a:spcPts val="1280"/>
                </a:lnSpc>
              </a:pPr>
              <a:endParaRPr lang="en-US" sz="900" dirty="0">
                <a:latin typeface="Segoe Pro Light" panose="020B0502040504020203" pitchFamily="34" charset="0"/>
              </a:endParaRPr>
            </a:p>
            <a:p>
              <a:pPr>
                <a:lnSpc>
                  <a:spcPts val="1280"/>
                </a:lnSpc>
              </a:pP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Schedule and hold all meetings in Teams </a:t>
              </a:r>
              <a:br>
                <a:rPr lang="en-US" sz="900" dirty="0">
                  <a:latin typeface="Segoe Pro Light" panose="020B0502040504020203" pitchFamily="34" charset="0"/>
                </a:rPr>
              </a:br>
              <a:r>
                <a:rPr lang="en-US" sz="900" dirty="0">
                  <a:latin typeface="Segoe Pro Light" panose="020B0502040504020203" pitchFamily="34" charset="0"/>
                </a:rPr>
                <a:t>using audio and video conferencing features, </a:t>
              </a:r>
              <a:br>
                <a:rPr lang="en-US" sz="900" dirty="0">
                  <a:latin typeface="Segoe Pro Light" panose="020B0502040504020203" pitchFamily="34" charset="0"/>
                </a:rPr>
              </a:br>
              <a:r>
                <a:rPr lang="en-US" sz="900" dirty="0">
                  <a:latin typeface="Segoe Pro Light" panose="020B0502040504020203" pitchFamily="34" charset="0"/>
                </a:rPr>
                <a:t>as well as chat and file-sharing. </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399536"/>
              <a:ext cx="5318472" cy="1310615"/>
            </a:xfrm>
            <a:prstGeom prst="rect">
              <a:avLst/>
            </a:prstGeom>
            <a:noFill/>
          </p:spPr>
          <p:txBody>
            <a:bodyPr wrap="square" rtlCol="0">
              <a:spAutoFit/>
            </a:bodyPr>
            <a:lstStyle/>
            <a:p>
              <a:pPr>
                <a:lnSpc>
                  <a:spcPts val="1880"/>
                </a:lnSpc>
              </a:pPr>
              <a:r>
                <a:rPr lang="en-US" sz="1200" dirty="0">
                  <a:solidFill>
                    <a:srgbClr val="5558AF"/>
                  </a:solidFill>
                  <a:latin typeface="Segoe Pro Light" panose="020B0502040504020203" pitchFamily="34" charset="0"/>
                </a:rPr>
                <a:t>Marketing teams need to create, collaborate and show results while working with a diverse group of people from both inside and outside the company. Why not do it all in one place? Teams provides a shared workspace for all conversations, files, and third-party services. Now it’s easier to manage marketing campaigns and social channels, collaborate on content creation, and plan events.</a:t>
              </a:r>
            </a:p>
          </p:txBody>
        </p:sp>
      </p:grpSp>
      <p:sp>
        <p:nvSpPr>
          <p:cNvPr id="8" name="Footer Placeholder 4">
            <a:extLst>
              <a:ext uri="{FF2B5EF4-FFF2-40B4-BE49-F238E27FC236}">
                <a16:creationId xmlns:a16="http://schemas.microsoft.com/office/drawing/2014/main" id="{CFCDA607-EBC1-4644-919D-15605528FCC8}"/>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9" name="Footer Placeholder 4">
            <a:extLst>
              <a:ext uri="{FF2B5EF4-FFF2-40B4-BE49-F238E27FC236}">
                <a16:creationId xmlns:a16="http://schemas.microsoft.com/office/drawing/2014/main" id="{F5C0CFB9-D80F-584D-9993-AE2168F72633}"/>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14" name="Footer Placeholder 4">
            <a:extLst>
              <a:ext uri="{FF2B5EF4-FFF2-40B4-BE49-F238E27FC236}">
                <a16:creationId xmlns:a16="http://schemas.microsoft.com/office/drawing/2014/main" id="{E0D2AF67-66AA-3344-9B42-A76F19CDDDF6}"/>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Marketing</a:t>
            </a:r>
          </a:p>
        </p:txBody>
      </p:sp>
      <p:sp>
        <p:nvSpPr>
          <p:cNvPr id="15" name="Footer Placeholder 4">
            <a:extLst>
              <a:ext uri="{FF2B5EF4-FFF2-40B4-BE49-F238E27FC236}">
                <a16:creationId xmlns:a16="http://schemas.microsoft.com/office/drawing/2014/main" id="{7C8C3CF0-A22B-604F-BA82-578995E7AF97}"/>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7</a:t>
            </a:r>
          </a:p>
        </p:txBody>
      </p:sp>
      <p:pic>
        <p:nvPicPr>
          <p:cNvPr id="17" name="Picture 16">
            <a:extLst>
              <a:ext uri="{FF2B5EF4-FFF2-40B4-BE49-F238E27FC236}">
                <a16:creationId xmlns:a16="http://schemas.microsoft.com/office/drawing/2014/main" id="{6669CEC9-F9EF-814F-BBDF-D57F3D8E455F}"/>
              </a:ext>
            </a:extLst>
          </p:cNvPr>
          <p:cNvPicPr>
            <a:picLocks noChangeAspect="1"/>
          </p:cNvPicPr>
          <p:nvPr/>
        </p:nvPicPr>
        <p:blipFill>
          <a:blip r:embed="rId2">
            <a:alphaModFix amt="20000"/>
          </a:blip>
          <a:stretch>
            <a:fillRect/>
          </a:stretch>
        </p:blipFill>
        <p:spPr>
          <a:xfrm>
            <a:off x="688546" y="543747"/>
            <a:ext cx="629752" cy="629752"/>
          </a:xfrm>
          <a:prstGeom prst="rect">
            <a:avLst/>
          </a:prstGeom>
        </p:spPr>
      </p:pic>
    </p:spTree>
    <p:extLst>
      <p:ext uri="{BB962C8B-B14F-4D97-AF65-F5344CB8AC3E}">
        <p14:creationId xmlns:p14="http://schemas.microsoft.com/office/powerpoint/2010/main" val="2161730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7" y="3591062"/>
            <a:ext cx="5391510" cy="772006"/>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Sales</a:t>
            </a:r>
          </a:p>
        </p:txBody>
      </p:sp>
      <p:sp>
        <p:nvSpPr>
          <p:cNvPr id="2" name="Slide Number Placeholder 1">
            <a:extLst>
              <a:ext uri="{FF2B5EF4-FFF2-40B4-BE49-F238E27FC236}">
                <a16:creationId xmlns:a16="http://schemas.microsoft.com/office/drawing/2014/main" id="{D5034404-4D2C-1B4C-AFD8-4A45B9F7F2FC}"/>
              </a:ext>
            </a:extLst>
          </p:cNvPr>
          <p:cNvSpPr>
            <a:spLocks noGrp="1"/>
          </p:cNvSpPr>
          <p:nvPr>
            <p:ph type="sldNum" sz="quarter" idx="12"/>
          </p:nvPr>
        </p:nvSpPr>
        <p:spPr/>
        <p:txBody>
          <a:bodyPr/>
          <a:lstStyle/>
          <a:p>
            <a:fld id="{182D53EF-379E-4348-B193-51A225E179DE}" type="slidenum">
              <a:rPr lang="en-US" b="0" smtClean="0">
                <a:solidFill>
                  <a:schemeClr val="bg1"/>
                </a:solidFill>
              </a:rPr>
              <a:t>7</a:t>
            </a:fld>
            <a:endParaRPr lang="en-US" b="0" dirty="0">
              <a:solidFill>
                <a:schemeClr val="bg1"/>
              </a:solidFill>
            </a:endParaRPr>
          </a:p>
        </p:txBody>
      </p:sp>
    </p:spTree>
    <p:extLst>
      <p:ext uri="{BB962C8B-B14F-4D97-AF65-F5344CB8AC3E}">
        <p14:creationId xmlns:p14="http://schemas.microsoft.com/office/powerpoint/2010/main" val="204936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955C666-FB46-A14A-B524-D083E326D4E0}"/>
              </a:ext>
            </a:extLst>
          </p:cNvPr>
          <p:cNvGrpSpPr/>
          <p:nvPr/>
        </p:nvGrpSpPr>
        <p:grpSpPr>
          <a:xfrm>
            <a:off x="2027207" y="493008"/>
            <a:ext cx="5318473" cy="4183985"/>
            <a:chOff x="1925607" y="186176"/>
            <a:chExt cx="5318473" cy="4183985"/>
          </a:xfrm>
        </p:grpSpPr>
        <p:sp>
          <p:nvSpPr>
            <p:cNvPr id="11" name="TextBox 10">
              <a:extLst>
                <a:ext uri="{FF2B5EF4-FFF2-40B4-BE49-F238E27FC236}">
                  <a16:creationId xmlns:a16="http://schemas.microsoft.com/office/drawing/2014/main" id="{29895F61-E27F-5447-A304-E38F8FB6915D}"/>
                </a:ext>
              </a:extLst>
            </p:cNvPr>
            <p:cNvSpPr txBox="1"/>
            <p:nvPr/>
          </p:nvSpPr>
          <p:spPr>
            <a:xfrm>
              <a:off x="1925607" y="1943856"/>
              <a:ext cx="2534633" cy="2426305"/>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1. </a:t>
              </a:r>
              <a:r>
                <a:rPr lang="en-US" sz="900" dirty="0">
                  <a:latin typeface="Segoe Pro Light" panose="020B0502040504020203" pitchFamily="34" charset="0"/>
                </a:rPr>
                <a:t>Create a new team for your entire sales organization or a team for each sales segment.</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2. </a:t>
              </a:r>
              <a:r>
                <a:rPr lang="en-US" sz="900" dirty="0">
                  <a:latin typeface="Segoe Pro Light" panose="020B0502040504020203" pitchFamily="34" charset="0"/>
                </a:rPr>
                <a:t>Add channels, such as Sales Readiness, </a:t>
              </a:r>
              <a:br>
                <a:rPr lang="en-US" sz="900" dirty="0">
                  <a:latin typeface="Segoe Pro Light" panose="020B0502040504020203" pitchFamily="34" charset="0"/>
                </a:rPr>
              </a:br>
              <a:r>
                <a:rPr lang="en-US" sz="900" dirty="0">
                  <a:latin typeface="Segoe Pro Light" panose="020B0502040504020203" pitchFamily="34" charset="0"/>
                </a:rPr>
                <a:t>Sales Planning, RFPs/Proposals, Wins, and Best Practices; as well as a channel for general topics.</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3. </a:t>
              </a:r>
              <a:r>
                <a:rPr lang="en-US" sz="900" dirty="0">
                  <a:latin typeface="Segoe Pro Light" panose="020B0502040504020203" pitchFamily="34" charset="0"/>
                </a:rPr>
                <a:t>Schedule recurring team meetings, </a:t>
              </a:r>
            </a:p>
            <a:p>
              <a:pPr>
                <a:lnSpc>
                  <a:spcPts val="1280"/>
                </a:lnSpc>
              </a:pPr>
              <a:r>
                <a:rPr lang="en-US" sz="900" dirty="0">
                  <a:latin typeface="Segoe Pro Light" panose="020B0502040504020203" pitchFamily="34" charset="0"/>
                </a:rPr>
                <a:t>such as monthly business reviews.</a:t>
              </a:r>
              <a:br>
                <a:rPr lang="en-US" sz="900" dirty="0">
                  <a:latin typeface="Segoe Pro Light" panose="020B0502040504020203" pitchFamily="34" charset="0"/>
                </a:rPr>
              </a:br>
              <a:br>
                <a:rPr lang="en-US" sz="900" dirty="0">
                  <a:latin typeface="Segoe Pro Light" panose="020B0502040504020203" pitchFamily="34" charset="0"/>
                </a:rPr>
              </a:br>
              <a:r>
                <a:rPr lang="en-US" sz="900" b="1" dirty="0">
                  <a:solidFill>
                    <a:srgbClr val="5558AF"/>
                  </a:solidFill>
                  <a:latin typeface="Segoe Pro" panose="020B0502040504020203" pitchFamily="34" charset="0"/>
                </a:rPr>
                <a:t>4. </a:t>
              </a:r>
              <a:r>
                <a:rPr lang="en-US" sz="900" dirty="0">
                  <a:latin typeface="Segoe Pro Light" panose="020B0502040504020203" pitchFamily="34" charset="0"/>
                </a:rPr>
                <a:t>Upload team documents to relevant channels—sales playbooks and guides in the </a:t>
              </a:r>
              <a:br>
                <a:rPr lang="en-US" sz="900" dirty="0">
                  <a:latin typeface="Segoe Pro Light" panose="020B0502040504020203" pitchFamily="34" charset="0"/>
                </a:rPr>
              </a:br>
              <a:r>
                <a:rPr lang="en-US" sz="900" dirty="0">
                  <a:latin typeface="Segoe Pro Light" panose="020B0502040504020203" pitchFamily="34" charset="0"/>
                </a:rPr>
                <a:t>Sales Readiness channel, RFP  documents in </a:t>
              </a:r>
              <a:br>
                <a:rPr lang="en-US" sz="900" dirty="0">
                  <a:latin typeface="Segoe Pro Light" panose="020B0502040504020203" pitchFamily="34" charset="0"/>
                </a:rPr>
              </a:br>
              <a:r>
                <a:rPr lang="en-US" sz="900" dirty="0">
                  <a:latin typeface="Segoe Pro Light" panose="020B0502040504020203" pitchFamily="34" charset="0"/>
                </a:rPr>
                <a:t>the RFP/Proposals channel, and so on. </a:t>
              </a:r>
            </a:p>
          </p:txBody>
        </p:sp>
        <p:sp>
          <p:nvSpPr>
            <p:cNvPr id="5" name="TextBox 4">
              <a:extLst>
                <a:ext uri="{FF2B5EF4-FFF2-40B4-BE49-F238E27FC236}">
                  <a16:creationId xmlns:a16="http://schemas.microsoft.com/office/drawing/2014/main" id="{115B8D6C-0CD6-6E42-9286-C129C0E6E9D9}"/>
                </a:ext>
              </a:extLst>
            </p:cNvPr>
            <p:cNvSpPr txBox="1"/>
            <p:nvPr/>
          </p:nvSpPr>
          <p:spPr>
            <a:xfrm>
              <a:off x="4678967" y="1943856"/>
              <a:ext cx="2565113" cy="1426031"/>
            </a:xfrm>
            <a:prstGeom prst="rect">
              <a:avLst/>
            </a:prstGeom>
            <a:noFill/>
          </p:spPr>
          <p:txBody>
            <a:bodyPr wrap="square" rtlCol="0">
              <a:spAutoFit/>
            </a:bodyPr>
            <a:lstStyle/>
            <a:p>
              <a:pPr>
                <a:lnSpc>
                  <a:spcPts val="1280"/>
                </a:lnSpc>
              </a:pPr>
              <a:r>
                <a:rPr lang="en-US" sz="900" b="1" dirty="0">
                  <a:solidFill>
                    <a:srgbClr val="5558AF"/>
                  </a:solidFill>
                  <a:latin typeface="Segoe Pro" panose="020B0502040504020203" pitchFamily="34" charset="0"/>
                </a:rPr>
                <a:t>5. </a:t>
              </a:r>
              <a:r>
                <a:rPr lang="en-US" sz="900" dirty="0">
                  <a:latin typeface="Segoe Pro Light" panose="020B0502040504020203" pitchFamily="34" charset="0"/>
                </a:rPr>
                <a:t>Provide important data and customer information in one place. Pin apps used </a:t>
              </a:r>
            </a:p>
            <a:p>
              <a:pPr>
                <a:lnSpc>
                  <a:spcPts val="1280"/>
                </a:lnSpc>
              </a:pPr>
              <a:r>
                <a:rPr lang="en-US" sz="900" dirty="0">
                  <a:latin typeface="Segoe Pro Light" panose="020B0502040504020203" pitchFamily="34" charset="0"/>
                </a:rPr>
                <a:t>by your sales team—</a:t>
              </a:r>
              <a:r>
                <a:rPr lang="en-US" sz="900" dirty="0" err="1">
                  <a:latin typeface="Segoe Pro Light" panose="020B0502040504020203" pitchFamily="34" charset="0"/>
                </a:rPr>
                <a:t>PowerBI</a:t>
              </a:r>
              <a:r>
                <a:rPr lang="en-US" sz="900" dirty="0">
                  <a:latin typeface="Segoe Pro Light" panose="020B0502040504020203" pitchFamily="34" charset="0"/>
                </a:rPr>
                <a:t>, Planner, </a:t>
              </a:r>
            </a:p>
            <a:p>
              <a:pPr>
                <a:lnSpc>
                  <a:spcPts val="1280"/>
                </a:lnSpc>
              </a:pPr>
              <a:r>
                <a:rPr lang="en-US" sz="900" dirty="0">
                  <a:latin typeface="Segoe Pro Light" panose="020B0502040504020203" pitchFamily="34" charset="0"/>
                </a:rPr>
                <a:t>task management apps like Trello—to </a:t>
              </a:r>
            </a:p>
            <a:p>
              <a:pPr>
                <a:lnSpc>
                  <a:spcPts val="1280"/>
                </a:lnSpc>
              </a:pPr>
              <a:r>
                <a:rPr lang="en-US" sz="900" dirty="0">
                  <a:latin typeface="Segoe Pro Light" panose="020B0502040504020203" pitchFamily="34" charset="0"/>
                </a:rPr>
                <a:t>each channel. </a:t>
              </a:r>
            </a:p>
            <a:p>
              <a:pPr>
                <a:lnSpc>
                  <a:spcPts val="1280"/>
                </a:lnSpc>
              </a:pPr>
              <a:br>
                <a:rPr lang="en-US" sz="900" dirty="0">
                  <a:latin typeface="Segoe Pro Light" panose="020B0502040504020203" pitchFamily="34" charset="0"/>
                </a:rPr>
              </a:br>
              <a:r>
                <a:rPr lang="en-US" sz="900" b="1" dirty="0">
                  <a:solidFill>
                    <a:srgbClr val="5558AF"/>
                  </a:solidFill>
                  <a:latin typeface="Segoe Pro" panose="020B0502040504020203" pitchFamily="34" charset="0"/>
                </a:rPr>
                <a:t>6. </a:t>
              </a:r>
              <a:r>
                <a:rPr lang="en-US" sz="900" dirty="0">
                  <a:latin typeface="Segoe Pro Light" panose="020B0502040504020203" pitchFamily="34" charset="0"/>
                </a:rPr>
                <a:t>Set up connectors, such as RSS feeds for customer updates.</a:t>
              </a:r>
            </a:p>
          </p:txBody>
        </p:sp>
        <p:sp>
          <p:nvSpPr>
            <p:cNvPr id="6" name="TextBox 5">
              <a:extLst>
                <a:ext uri="{FF2B5EF4-FFF2-40B4-BE49-F238E27FC236}">
                  <a16:creationId xmlns:a16="http://schemas.microsoft.com/office/drawing/2014/main" id="{E8BD2C74-C1FE-8F4C-9B8A-8280A07F595F}"/>
                </a:ext>
              </a:extLst>
            </p:cNvPr>
            <p:cNvSpPr txBox="1"/>
            <p:nvPr/>
          </p:nvSpPr>
          <p:spPr>
            <a:xfrm>
              <a:off x="1925608" y="186176"/>
              <a:ext cx="5318472" cy="1458284"/>
            </a:xfrm>
            <a:prstGeom prst="rect">
              <a:avLst/>
            </a:prstGeom>
            <a:noFill/>
          </p:spPr>
          <p:txBody>
            <a:bodyPr wrap="square" rtlCol="0">
              <a:spAutoFit/>
            </a:bodyPr>
            <a:lstStyle/>
            <a:p>
              <a:pPr>
                <a:lnSpc>
                  <a:spcPts val="1840"/>
                </a:lnSpc>
              </a:pPr>
              <a:r>
                <a:rPr lang="en-US" sz="1200" dirty="0">
                  <a:solidFill>
                    <a:srgbClr val="5558AF"/>
                  </a:solidFill>
                  <a:latin typeface="Segoe Pro Light" panose="020B0502040504020203" pitchFamily="34" charset="0"/>
                </a:rPr>
                <a:t>Teams can help sales teams quickly build proposals with input from different stakeholders, while making it easier to manage longer term projects and programs, such as planning, training and sales readiness. Collaboration, reporting, and knowledge sharing can happen in one place, helping sales professionals everywhere—in the home office and the field—work together </a:t>
              </a:r>
              <a:br>
                <a:rPr lang="en-US" sz="1200" dirty="0">
                  <a:solidFill>
                    <a:srgbClr val="5558AF"/>
                  </a:solidFill>
                  <a:latin typeface="Segoe Pro Light" panose="020B0502040504020203" pitchFamily="34" charset="0"/>
                </a:rPr>
              </a:br>
              <a:r>
                <a:rPr lang="en-US" sz="1200" dirty="0">
                  <a:solidFill>
                    <a:srgbClr val="5558AF"/>
                  </a:solidFill>
                  <a:latin typeface="Segoe Pro Light" panose="020B0502040504020203" pitchFamily="34" charset="0"/>
                </a:rPr>
                <a:t>to meet sales objectives. </a:t>
              </a:r>
            </a:p>
          </p:txBody>
        </p:sp>
      </p:grpSp>
      <p:sp>
        <p:nvSpPr>
          <p:cNvPr id="7" name="Footer Placeholder 4">
            <a:extLst>
              <a:ext uri="{FF2B5EF4-FFF2-40B4-BE49-F238E27FC236}">
                <a16:creationId xmlns:a16="http://schemas.microsoft.com/office/drawing/2014/main" id="{379B2573-D59B-7C44-B78A-B6E48CB26424}"/>
              </a:ext>
            </a:extLst>
          </p:cNvPr>
          <p:cNvSpPr txBox="1">
            <a:spLocks/>
          </p:cNvSpPr>
          <p:nvPr/>
        </p:nvSpPr>
        <p:spPr>
          <a:xfrm>
            <a:off x="234950" y="4767263"/>
            <a:ext cx="1028700" cy="273844"/>
          </a:xfrm>
          <a:prstGeom prst="rect">
            <a:avLst/>
          </a:prstGeom>
        </p:spPr>
        <p:txBody>
          <a:bodyPr vert="horz" lIns="91440" tIns="45720" rIns="91440" bIns="45720" rtlCol="0" anchor="ctr"/>
          <a:lstStyle>
            <a:defPPr>
              <a:defRPr lang="en-US"/>
            </a:defPPr>
            <a:lvl1pPr marL="0" algn="l" defTabSz="685800" rtl="0" eaLnBrk="1" latinLnBrk="0" hangingPunct="1">
              <a:defRPr sz="8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Microsoft Teams</a:t>
            </a:r>
            <a:endParaRPr lang="en-US" dirty="0"/>
          </a:p>
        </p:txBody>
      </p:sp>
      <p:sp>
        <p:nvSpPr>
          <p:cNvPr id="8" name="Footer Placeholder 4">
            <a:extLst>
              <a:ext uri="{FF2B5EF4-FFF2-40B4-BE49-F238E27FC236}">
                <a16:creationId xmlns:a16="http://schemas.microsoft.com/office/drawing/2014/main" id="{049AC1A7-4492-B142-870B-228BF05C8E89}"/>
              </a:ext>
            </a:extLst>
          </p:cNvPr>
          <p:cNvSpPr txBox="1">
            <a:spLocks/>
          </p:cNvSpPr>
          <p:nvPr/>
        </p:nvSpPr>
        <p:spPr>
          <a:xfrm>
            <a:off x="1047750" y="4767263"/>
            <a:ext cx="2159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dirty="0">
                <a:solidFill>
                  <a:schemeClr val="bg1">
                    <a:lumMod val="85000"/>
                  </a:schemeClr>
                </a:solidFill>
              </a:rPr>
              <a:t>|</a:t>
            </a:r>
          </a:p>
        </p:txBody>
      </p:sp>
      <p:sp>
        <p:nvSpPr>
          <p:cNvPr id="10" name="Footer Placeholder 4">
            <a:extLst>
              <a:ext uri="{FF2B5EF4-FFF2-40B4-BE49-F238E27FC236}">
                <a16:creationId xmlns:a16="http://schemas.microsoft.com/office/drawing/2014/main" id="{10543024-FCC9-0443-A409-2F73A0E4C062}"/>
              </a:ext>
            </a:extLst>
          </p:cNvPr>
          <p:cNvSpPr txBox="1">
            <a:spLocks/>
          </p:cNvSpPr>
          <p:nvPr/>
        </p:nvSpPr>
        <p:spPr>
          <a:xfrm>
            <a:off x="1155700" y="4767263"/>
            <a:ext cx="201295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dirty="0">
                <a:solidFill>
                  <a:schemeClr val="bg1">
                    <a:lumMod val="85000"/>
                  </a:schemeClr>
                </a:solidFill>
              </a:rPr>
              <a:t>Sales</a:t>
            </a:r>
          </a:p>
        </p:txBody>
      </p:sp>
      <p:sp>
        <p:nvSpPr>
          <p:cNvPr id="12" name="Footer Placeholder 4">
            <a:extLst>
              <a:ext uri="{FF2B5EF4-FFF2-40B4-BE49-F238E27FC236}">
                <a16:creationId xmlns:a16="http://schemas.microsoft.com/office/drawing/2014/main" id="{8B9CBD1C-5886-A744-86E7-F267CEA62540}"/>
              </a:ext>
            </a:extLst>
          </p:cNvPr>
          <p:cNvSpPr txBox="1">
            <a:spLocks/>
          </p:cNvSpPr>
          <p:nvPr/>
        </p:nvSpPr>
        <p:spPr>
          <a:xfrm>
            <a:off x="8642350" y="4767263"/>
            <a:ext cx="292100" cy="273844"/>
          </a:xfrm>
          <a:prstGeom prst="rect">
            <a:avLst/>
          </a:prstGeom>
        </p:spPr>
        <p:txBody>
          <a:bodyPr vert="horz" lIns="91440" tIns="45720" rIns="91440" bIns="45720" rtlCol="0" anchor="ctr"/>
          <a:lstStyle>
            <a:defPPr>
              <a:defRPr lang="en-US"/>
            </a:defPPr>
            <a:lvl1pPr marL="0" algn="l" defTabSz="685800" rtl="0" eaLnBrk="1" latinLnBrk="0" hangingPunct="1">
              <a:defRPr sz="900" kern="1200">
                <a:solidFill>
                  <a:srgbClr val="5558AF"/>
                </a:solidFill>
                <a:latin typeface="Segoe Pro" panose="020B0502040504020203" pitchFamily="34"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700" dirty="0">
                <a:solidFill>
                  <a:schemeClr val="bg1">
                    <a:lumMod val="75000"/>
                  </a:schemeClr>
                </a:solidFill>
              </a:rPr>
              <a:t>9</a:t>
            </a:r>
          </a:p>
        </p:txBody>
      </p:sp>
      <p:pic>
        <p:nvPicPr>
          <p:cNvPr id="13" name="Picture 12">
            <a:extLst>
              <a:ext uri="{FF2B5EF4-FFF2-40B4-BE49-F238E27FC236}">
                <a16:creationId xmlns:a16="http://schemas.microsoft.com/office/drawing/2014/main" id="{B5F2ED96-83E1-1D4F-93C1-7F1498C212DD}"/>
              </a:ext>
            </a:extLst>
          </p:cNvPr>
          <p:cNvPicPr>
            <a:picLocks noChangeAspect="1"/>
          </p:cNvPicPr>
          <p:nvPr/>
        </p:nvPicPr>
        <p:blipFill>
          <a:blip r:embed="rId2">
            <a:alphaModFix amt="20000"/>
          </a:blip>
          <a:stretch>
            <a:fillRect/>
          </a:stretch>
        </p:blipFill>
        <p:spPr>
          <a:xfrm>
            <a:off x="663085" y="613390"/>
            <a:ext cx="629752" cy="608760"/>
          </a:xfrm>
          <a:prstGeom prst="rect">
            <a:avLst/>
          </a:prstGeom>
        </p:spPr>
      </p:pic>
    </p:spTree>
    <p:extLst>
      <p:ext uri="{BB962C8B-B14F-4D97-AF65-F5344CB8AC3E}">
        <p14:creationId xmlns:p14="http://schemas.microsoft.com/office/powerpoint/2010/main" val="114000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D46CB-52A0-E643-9D64-B7055C97034E}"/>
              </a:ext>
            </a:extLst>
          </p:cNvPr>
          <p:cNvSpPr/>
          <p:nvPr/>
        </p:nvSpPr>
        <p:spPr>
          <a:xfrm>
            <a:off x="0" y="0"/>
            <a:ext cx="9144000" cy="51435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4C2BEEE-C260-2A47-8920-EBF8ED0BFB8B}"/>
              </a:ext>
            </a:extLst>
          </p:cNvPr>
          <p:cNvSpPr/>
          <p:nvPr/>
        </p:nvSpPr>
        <p:spPr>
          <a:xfrm>
            <a:off x="0" y="0"/>
            <a:ext cx="9144000" cy="5143500"/>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68D5DF-6783-184D-966B-828DB0C44115}"/>
              </a:ext>
            </a:extLst>
          </p:cNvPr>
          <p:cNvSpPr txBox="1"/>
          <p:nvPr/>
        </p:nvSpPr>
        <p:spPr>
          <a:xfrm>
            <a:off x="655607" y="3591062"/>
            <a:ext cx="5391510" cy="772006"/>
          </a:xfrm>
          <a:prstGeom prst="rect">
            <a:avLst/>
          </a:prstGeom>
          <a:noFill/>
        </p:spPr>
        <p:txBody>
          <a:bodyPr wrap="square" rtlCol="0">
            <a:spAutoFit/>
          </a:bodyPr>
          <a:lstStyle/>
          <a:p>
            <a:pPr>
              <a:lnSpc>
                <a:spcPts val="5280"/>
              </a:lnSpc>
            </a:pPr>
            <a:r>
              <a:rPr lang="en-US" sz="5400" b="1" dirty="0">
                <a:solidFill>
                  <a:schemeClr val="bg1"/>
                </a:solidFill>
                <a:latin typeface="Segoe UI Semibold" panose="020B0502040204020203" pitchFamily="34" charset="0"/>
                <a:cs typeface="Segoe UI Semibold" panose="020B0502040204020203" pitchFamily="34" charset="0"/>
              </a:rPr>
              <a:t>Finance</a:t>
            </a:r>
          </a:p>
        </p:txBody>
      </p:sp>
      <p:sp>
        <p:nvSpPr>
          <p:cNvPr id="2" name="Slide Number Placeholder 1">
            <a:extLst>
              <a:ext uri="{FF2B5EF4-FFF2-40B4-BE49-F238E27FC236}">
                <a16:creationId xmlns:a16="http://schemas.microsoft.com/office/drawing/2014/main" id="{029348AE-7DE5-3348-9FB4-7C90A810B562}"/>
              </a:ext>
            </a:extLst>
          </p:cNvPr>
          <p:cNvSpPr>
            <a:spLocks noGrp="1"/>
          </p:cNvSpPr>
          <p:nvPr>
            <p:ph type="sldNum" sz="quarter" idx="12"/>
          </p:nvPr>
        </p:nvSpPr>
        <p:spPr/>
        <p:txBody>
          <a:bodyPr/>
          <a:lstStyle/>
          <a:p>
            <a:fld id="{182D53EF-379E-4348-B193-51A225E179DE}" type="slidenum">
              <a:rPr lang="en-US" b="0" smtClean="0">
                <a:solidFill>
                  <a:schemeClr val="bg1"/>
                </a:solidFill>
              </a:rPr>
              <a:t>9</a:t>
            </a:fld>
            <a:endParaRPr lang="en-US" b="0" dirty="0">
              <a:solidFill>
                <a:schemeClr val="bg1"/>
              </a:solidFill>
            </a:endParaRPr>
          </a:p>
        </p:txBody>
      </p:sp>
    </p:spTree>
    <p:extLst>
      <p:ext uri="{BB962C8B-B14F-4D97-AF65-F5344CB8AC3E}">
        <p14:creationId xmlns:p14="http://schemas.microsoft.com/office/powerpoint/2010/main" val="34774572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681B626749EF4AB4961447261A3B63" ma:contentTypeVersion="4" ma:contentTypeDescription="Create a new document." ma:contentTypeScope="" ma:versionID="7744057d03cf4ed31fd54fc568ecf241">
  <xsd:schema xmlns:xsd="http://www.w3.org/2001/XMLSchema" xmlns:xs="http://www.w3.org/2001/XMLSchema" xmlns:p="http://schemas.microsoft.com/office/2006/metadata/properties" xmlns:ns2="2b90739a-5ade-4b1f-a690-3a37d6e2d75f" xmlns:ns3="04969683-6ff0-41c3-b6c3-7534e7686aa8" targetNamespace="http://schemas.microsoft.com/office/2006/metadata/properties" ma:root="true" ma:fieldsID="06ee6040efbbe9c7606764ba5ef9cd2d" ns2:_="" ns3:_="">
    <xsd:import namespace="2b90739a-5ade-4b1f-a690-3a37d6e2d75f"/>
    <xsd:import namespace="04969683-6ff0-41c3-b6c3-7534e7686aa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90739a-5ade-4b1f-a690-3a37d6e2d7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969683-6ff0-41c3-b6c3-7534e7686aa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F881AF-E036-41EC-BB51-87EA6C1F32CC}"/>
</file>

<file path=customXml/itemProps2.xml><?xml version="1.0" encoding="utf-8"?>
<ds:datastoreItem xmlns:ds="http://schemas.openxmlformats.org/officeDocument/2006/customXml" ds:itemID="{13320CCB-0F4F-46C5-A67E-A747441846FB}"/>
</file>

<file path=customXml/itemProps3.xml><?xml version="1.0" encoding="utf-8"?>
<ds:datastoreItem xmlns:ds="http://schemas.openxmlformats.org/officeDocument/2006/customXml" ds:itemID="{47590D3A-E72A-4C59-9A46-723095738605}"/>
</file>

<file path=docProps/app.xml><?xml version="1.0" encoding="utf-8"?>
<Properties xmlns="http://schemas.openxmlformats.org/officeDocument/2006/extended-properties" xmlns:vt="http://schemas.openxmlformats.org/officeDocument/2006/docPropsVTypes">
  <Template>Office Theme</Template>
  <TotalTime>2574</TotalTime>
  <Words>605</Words>
  <Application>Microsoft Office PowerPoint</Application>
  <PresentationFormat>On-screen Show (16:9)</PresentationFormat>
  <Paragraphs>201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Segoe Pro</vt:lpstr>
      <vt:lpstr>Segoe Pro Light</vt:lpstr>
      <vt:lpstr>Segoe Pro Semibold</vt:lpstr>
      <vt:lpstr>Segoe UI Light</vt:lpstr>
      <vt:lpstr>Segoe UI Semibold</vt:lpstr>
      <vt:lpstr>Segoe UI Semilight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Long</dc:creator>
  <cp:lastModifiedBy>Cristine Carlton</cp:lastModifiedBy>
  <cp:revision>73</cp:revision>
  <cp:lastPrinted>2018-01-31T21:52:33Z</cp:lastPrinted>
  <dcterms:created xsi:type="dcterms:W3CDTF">2018-01-29T21:29:10Z</dcterms:created>
  <dcterms:modified xsi:type="dcterms:W3CDTF">2018-02-01T20:52:27Z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0x010100A2681B626749EF4AB4961447261A3B63</vt:lpwstr>
  </property>
</Properties>
</file>