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0" r:id="rId11"/>
    <p:sldId id="265" r:id="rId12"/>
    <p:sldId id="266" r:id="rId13"/>
    <p:sldId id="267" r:id="rId14"/>
    <p:sldId id="268" r:id="rId15"/>
    <p:sldId id="269" r:id="rId1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70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26/05/2014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26/05/2014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26/05/2014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26/05/2014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26/05/2014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26/05/2014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26/05/2014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26/05/2014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26/05/2014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26/05/2014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26/05/2014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26/05/2014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i.com/lit/ds/symlink/lm124-n.pdf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xlsemi.com/datasheet/XL6009%20datasheet.pdf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daycounter.com/LabBook/BoostConverter/Boost-Converter-Equations.phtml" TargetMode="External"/><Relationship Id="rId4" Type="http://schemas.openxmlformats.org/officeDocument/2006/relationships/hyperlink" Target="http://www.ti.com/lit/ds/symlink/tps55330.pdf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i.com/lit/ds/slvsa00d/slvsa00d.pdf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3429000"/>
            <a:ext cx="9144000" cy="1470025"/>
          </a:xfrm>
        </p:spPr>
        <p:txBody>
          <a:bodyPr/>
          <a:lstStyle/>
          <a:p>
            <a:r>
              <a:rPr lang="fr-FR" b="1" dirty="0" smtClean="0">
                <a:solidFill>
                  <a:srgbClr val="0070C0"/>
                </a:solidFill>
              </a:rPr>
              <a:t>Sac Multimédia</a:t>
            </a:r>
            <a:endParaRPr lang="fr-FR" b="1" dirty="0">
              <a:solidFill>
                <a:srgbClr val="0070C0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214282" y="214290"/>
            <a:ext cx="8643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Martin HEBANT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0" y="592933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2014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ZoneTexte 25"/>
          <p:cNvSpPr txBox="1"/>
          <p:nvPr/>
        </p:nvSpPr>
        <p:spPr>
          <a:xfrm>
            <a:off x="0" y="285728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rgbClr val="92D050"/>
                </a:solidFill>
              </a:rPr>
              <a:t>Indicateur de taux de charge </a:t>
            </a:r>
            <a:endParaRPr lang="fr-FR" sz="3600" dirty="0">
              <a:solidFill>
                <a:srgbClr val="92D050"/>
              </a:solidFill>
            </a:endParaRPr>
          </a:p>
        </p:txBody>
      </p:sp>
      <p:pic>
        <p:nvPicPr>
          <p:cNvPr id="28" name="Picture 2" descr="O:\SI\ISIS\Nouveau Image bitmap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628" y="4143380"/>
            <a:ext cx="3714776" cy="14300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9" name="ZoneTexte 28"/>
          <p:cNvSpPr txBox="1"/>
          <p:nvPr/>
        </p:nvSpPr>
        <p:spPr>
          <a:xfrm>
            <a:off x="214282" y="5357826"/>
            <a:ext cx="3071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Composant :</a:t>
            </a:r>
          </a:p>
        </p:txBody>
      </p:sp>
      <p:sp>
        <p:nvSpPr>
          <p:cNvPr id="30" name="ZoneTexte 29"/>
          <p:cNvSpPr txBox="1"/>
          <p:nvPr/>
        </p:nvSpPr>
        <p:spPr>
          <a:xfrm>
            <a:off x="502314" y="5861882"/>
            <a:ext cx="6143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LM324 : </a:t>
            </a:r>
            <a:r>
              <a:rPr lang="fr-FR" sz="1400" dirty="0" err="1" smtClean="0"/>
              <a:t>Datasheet</a:t>
            </a:r>
            <a:r>
              <a:rPr lang="fr-FR" sz="1400" dirty="0" smtClean="0"/>
              <a:t> (</a:t>
            </a:r>
            <a:r>
              <a:rPr lang="fr-FR" sz="1400" dirty="0" smtClean="0">
                <a:hlinkClick r:id="rId3"/>
              </a:rPr>
              <a:t>http://www.ti.com/lit/ds/symlink/lm124-n.pdf</a:t>
            </a:r>
            <a:r>
              <a:rPr lang="fr-FR" sz="1400" dirty="0" smtClean="0"/>
              <a:t>)</a:t>
            </a:r>
            <a:endParaRPr lang="fr-FR" dirty="0"/>
          </a:p>
        </p:txBody>
      </p:sp>
      <p:sp>
        <p:nvSpPr>
          <p:cNvPr id="31" name="ZoneTexte 30"/>
          <p:cNvSpPr txBox="1"/>
          <p:nvPr/>
        </p:nvSpPr>
        <p:spPr>
          <a:xfrm>
            <a:off x="214282" y="1214422"/>
            <a:ext cx="3071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err="1" smtClean="0"/>
              <a:t>Fonctionement</a:t>
            </a:r>
            <a:r>
              <a:rPr lang="fr-FR" sz="1400" b="1" dirty="0" smtClean="0"/>
              <a:t> :</a:t>
            </a:r>
          </a:p>
        </p:txBody>
      </p:sp>
      <p:cxnSp>
        <p:nvCxnSpPr>
          <p:cNvPr id="33" name="Connecteur droit 32"/>
          <p:cNvCxnSpPr/>
          <p:nvPr/>
        </p:nvCxnSpPr>
        <p:spPr>
          <a:xfrm>
            <a:off x="928662" y="1785926"/>
            <a:ext cx="6000792" cy="15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riangle isocèle 33"/>
          <p:cNvSpPr/>
          <p:nvPr/>
        </p:nvSpPr>
        <p:spPr>
          <a:xfrm rot="5400000">
            <a:off x="2143108" y="2357430"/>
            <a:ext cx="500066" cy="50006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6" name="Connecteur droit 35"/>
          <p:cNvCxnSpPr/>
          <p:nvPr/>
        </p:nvCxnSpPr>
        <p:spPr>
          <a:xfrm>
            <a:off x="928662" y="3929066"/>
            <a:ext cx="6000792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>
            <a:off x="1857356" y="2000240"/>
            <a:ext cx="4500594" cy="1588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1357290" y="1928802"/>
            <a:ext cx="500066" cy="1428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Rectangle 42"/>
          <p:cNvSpPr/>
          <p:nvPr/>
        </p:nvSpPr>
        <p:spPr>
          <a:xfrm>
            <a:off x="2428860" y="1928802"/>
            <a:ext cx="500066" cy="1428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Triangle isocèle 44"/>
          <p:cNvSpPr/>
          <p:nvPr/>
        </p:nvSpPr>
        <p:spPr>
          <a:xfrm rot="5400000">
            <a:off x="3214678" y="2357430"/>
            <a:ext cx="500066" cy="50006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7" name="Connecteur droit 46"/>
          <p:cNvCxnSpPr/>
          <p:nvPr/>
        </p:nvCxnSpPr>
        <p:spPr>
          <a:xfrm>
            <a:off x="928662" y="2214554"/>
            <a:ext cx="4143404" cy="1588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/>
        </p:nvCxnSpPr>
        <p:spPr>
          <a:xfrm rot="5400000" flipH="1" flipV="1">
            <a:off x="1750993" y="2249479"/>
            <a:ext cx="500066" cy="1588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>
            <a:off x="2000232" y="2500306"/>
            <a:ext cx="142876" cy="1588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/>
          <p:nvPr/>
        </p:nvCxnSpPr>
        <p:spPr>
          <a:xfrm rot="5400000" flipH="1" flipV="1">
            <a:off x="2822563" y="2249479"/>
            <a:ext cx="500066" cy="1588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/>
          <p:cNvCxnSpPr/>
          <p:nvPr/>
        </p:nvCxnSpPr>
        <p:spPr>
          <a:xfrm>
            <a:off x="3071802" y="2500306"/>
            <a:ext cx="142876" cy="1588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/>
          <p:cNvCxnSpPr/>
          <p:nvPr/>
        </p:nvCxnSpPr>
        <p:spPr>
          <a:xfrm>
            <a:off x="1857356" y="2714620"/>
            <a:ext cx="285752" cy="1588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/>
          <p:cNvCxnSpPr/>
          <p:nvPr/>
        </p:nvCxnSpPr>
        <p:spPr>
          <a:xfrm rot="5400000">
            <a:off x="1606529" y="2465381"/>
            <a:ext cx="501654" cy="1588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ZoneTexte 62"/>
          <p:cNvSpPr txBox="1"/>
          <p:nvPr/>
        </p:nvSpPr>
        <p:spPr>
          <a:xfrm>
            <a:off x="2071670" y="2214554"/>
            <a:ext cx="928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_</a:t>
            </a:r>
          </a:p>
          <a:p>
            <a:r>
              <a:rPr lang="fr-FR" dirty="0" smtClean="0">
                <a:solidFill>
                  <a:schemeClr val="bg1"/>
                </a:solidFill>
              </a:rPr>
              <a:t>+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4" name="ZoneTexte 63"/>
          <p:cNvSpPr txBox="1"/>
          <p:nvPr/>
        </p:nvSpPr>
        <p:spPr>
          <a:xfrm>
            <a:off x="3143240" y="2214554"/>
            <a:ext cx="928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_</a:t>
            </a:r>
          </a:p>
          <a:p>
            <a:r>
              <a:rPr lang="fr-FR" dirty="0" smtClean="0">
                <a:solidFill>
                  <a:schemeClr val="bg1"/>
                </a:solidFill>
              </a:rPr>
              <a:t>+</a:t>
            </a:r>
            <a:endParaRPr lang="fr-FR" dirty="0">
              <a:solidFill>
                <a:schemeClr val="bg1"/>
              </a:solidFill>
            </a:endParaRPr>
          </a:p>
        </p:txBody>
      </p:sp>
      <p:cxnSp>
        <p:nvCxnSpPr>
          <p:cNvPr id="65" name="Connecteur droit 64"/>
          <p:cNvCxnSpPr/>
          <p:nvPr/>
        </p:nvCxnSpPr>
        <p:spPr>
          <a:xfrm>
            <a:off x="2929720" y="2713826"/>
            <a:ext cx="285752" cy="1588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/>
          <p:cNvCxnSpPr/>
          <p:nvPr/>
        </p:nvCxnSpPr>
        <p:spPr>
          <a:xfrm rot="5400000">
            <a:off x="2678893" y="2464587"/>
            <a:ext cx="501654" cy="1588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3500430" y="1928802"/>
            <a:ext cx="500066" cy="1428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Triangle isocèle 69"/>
          <p:cNvSpPr/>
          <p:nvPr/>
        </p:nvSpPr>
        <p:spPr>
          <a:xfrm rot="5400000">
            <a:off x="4286248" y="2357430"/>
            <a:ext cx="500066" cy="50006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1" name="Connecteur droit 70"/>
          <p:cNvCxnSpPr/>
          <p:nvPr/>
        </p:nvCxnSpPr>
        <p:spPr>
          <a:xfrm rot="5400000" flipH="1" flipV="1">
            <a:off x="3894133" y="2249479"/>
            <a:ext cx="500066" cy="1588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71"/>
          <p:cNvCxnSpPr/>
          <p:nvPr/>
        </p:nvCxnSpPr>
        <p:spPr>
          <a:xfrm>
            <a:off x="4143372" y="2500306"/>
            <a:ext cx="142876" cy="1588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ZoneTexte 72"/>
          <p:cNvSpPr txBox="1"/>
          <p:nvPr/>
        </p:nvSpPr>
        <p:spPr>
          <a:xfrm>
            <a:off x="4214810" y="2214554"/>
            <a:ext cx="928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_</a:t>
            </a:r>
          </a:p>
          <a:p>
            <a:r>
              <a:rPr lang="fr-FR" dirty="0" smtClean="0">
                <a:solidFill>
                  <a:schemeClr val="bg1"/>
                </a:solidFill>
              </a:rPr>
              <a:t>+</a:t>
            </a:r>
            <a:endParaRPr lang="fr-FR" dirty="0">
              <a:solidFill>
                <a:schemeClr val="bg1"/>
              </a:solidFill>
            </a:endParaRPr>
          </a:p>
        </p:txBody>
      </p:sp>
      <p:cxnSp>
        <p:nvCxnSpPr>
          <p:cNvPr id="74" name="Connecteur droit 73"/>
          <p:cNvCxnSpPr/>
          <p:nvPr/>
        </p:nvCxnSpPr>
        <p:spPr>
          <a:xfrm>
            <a:off x="4001290" y="2713826"/>
            <a:ext cx="285752" cy="1588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/>
          <p:cNvCxnSpPr/>
          <p:nvPr/>
        </p:nvCxnSpPr>
        <p:spPr>
          <a:xfrm rot="5400000">
            <a:off x="3750463" y="2464587"/>
            <a:ext cx="501654" cy="1588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4572000" y="1928802"/>
            <a:ext cx="500066" cy="1428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Triangle isocèle 76"/>
          <p:cNvSpPr/>
          <p:nvPr/>
        </p:nvSpPr>
        <p:spPr>
          <a:xfrm rot="5400000">
            <a:off x="5357818" y="2357430"/>
            <a:ext cx="500066" cy="50006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8" name="Connecteur droit 77"/>
          <p:cNvCxnSpPr/>
          <p:nvPr/>
        </p:nvCxnSpPr>
        <p:spPr>
          <a:xfrm rot="5400000" flipH="1" flipV="1">
            <a:off x="4965703" y="2249479"/>
            <a:ext cx="500066" cy="1588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78"/>
          <p:cNvCxnSpPr/>
          <p:nvPr/>
        </p:nvCxnSpPr>
        <p:spPr>
          <a:xfrm>
            <a:off x="5214942" y="2500306"/>
            <a:ext cx="142876" cy="1588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ZoneTexte 79"/>
          <p:cNvSpPr txBox="1"/>
          <p:nvPr/>
        </p:nvSpPr>
        <p:spPr>
          <a:xfrm>
            <a:off x="5286380" y="2214555"/>
            <a:ext cx="928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_</a:t>
            </a:r>
          </a:p>
          <a:p>
            <a:r>
              <a:rPr lang="fr-FR" dirty="0" smtClean="0">
                <a:solidFill>
                  <a:schemeClr val="bg1"/>
                </a:solidFill>
              </a:rPr>
              <a:t>+</a:t>
            </a:r>
            <a:endParaRPr lang="fr-FR" dirty="0">
              <a:solidFill>
                <a:schemeClr val="bg1"/>
              </a:solidFill>
            </a:endParaRPr>
          </a:p>
        </p:txBody>
      </p:sp>
      <p:cxnSp>
        <p:nvCxnSpPr>
          <p:cNvPr id="81" name="Connecteur droit 80"/>
          <p:cNvCxnSpPr/>
          <p:nvPr/>
        </p:nvCxnSpPr>
        <p:spPr>
          <a:xfrm>
            <a:off x="5072860" y="2713826"/>
            <a:ext cx="285752" cy="1588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/>
          <p:cNvCxnSpPr/>
          <p:nvPr/>
        </p:nvCxnSpPr>
        <p:spPr>
          <a:xfrm rot="5400000">
            <a:off x="4822033" y="2464587"/>
            <a:ext cx="501654" cy="1588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82"/>
          <p:cNvCxnSpPr/>
          <p:nvPr/>
        </p:nvCxnSpPr>
        <p:spPr>
          <a:xfrm rot="5400000">
            <a:off x="1964513" y="2107397"/>
            <a:ext cx="642942" cy="15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85"/>
          <p:cNvCxnSpPr/>
          <p:nvPr/>
        </p:nvCxnSpPr>
        <p:spPr>
          <a:xfrm rot="5400000">
            <a:off x="3036877" y="2106603"/>
            <a:ext cx="642942" cy="15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/>
          <p:cNvCxnSpPr/>
          <p:nvPr/>
        </p:nvCxnSpPr>
        <p:spPr>
          <a:xfrm rot="5400000">
            <a:off x="4108447" y="2106603"/>
            <a:ext cx="642942" cy="15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87"/>
          <p:cNvCxnSpPr/>
          <p:nvPr/>
        </p:nvCxnSpPr>
        <p:spPr>
          <a:xfrm rot="5400000">
            <a:off x="5180017" y="2106603"/>
            <a:ext cx="642942" cy="15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>
            <a:off x="5643570" y="1928802"/>
            <a:ext cx="500066" cy="1428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Triangle isocèle 93"/>
          <p:cNvSpPr/>
          <p:nvPr/>
        </p:nvSpPr>
        <p:spPr>
          <a:xfrm rot="10800000">
            <a:off x="5858678" y="2856702"/>
            <a:ext cx="285752" cy="214314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6" name="Connecteur droit 95"/>
          <p:cNvCxnSpPr/>
          <p:nvPr/>
        </p:nvCxnSpPr>
        <p:spPr>
          <a:xfrm>
            <a:off x="5858678" y="3071016"/>
            <a:ext cx="285752" cy="1588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8" name="Rectangle 97"/>
          <p:cNvSpPr/>
          <p:nvPr/>
        </p:nvSpPr>
        <p:spPr>
          <a:xfrm rot="16200000">
            <a:off x="5751521" y="3463925"/>
            <a:ext cx="500066" cy="1428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2" name="Connecteur droit 101"/>
          <p:cNvCxnSpPr/>
          <p:nvPr/>
        </p:nvCxnSpPr>
        <p:spPr>
          <a:xfrm rot="5400000">
            <a:off x="5858678" y="2713826"/>
            <a:ext cx="285752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103"/>
          <p:cNvCxnSpPr/>
          <p:nvPr/>
        </p:nvCxnSpPr>
        <p:spPr>
          <a:xfrm>
            <a:off x="5787240" y="2570950"/>
            <a:ext cx="214314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/>
          <p:cNvCxnSpPr>
            <a:stCxn id="94" idx="0"/>
          </p:cNvCxnSpPr>
          <p:nvPr/>
        </p:nvCxnSpPr>
        <p:spPr>
          <a:xfrm rot="5400000">
            <a:off x="5893603" y="3178173"/>
            <a:ext cx="215108" cy="7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eur droit 110"/>
          <p:cNvCxnSpPr>
            <a:stCxn id="98" idx="1"/>
          </p:cNvCxnSpPr>
          <p:nvPr/>
        </p:nvCxnSpPr>
        <p:spPr>
          <a:xfrm rot="5400000">
            <a:off x="5929719" y="3857231"/>
            <a:ext cx="14367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riangle isocèle 112"/>
          <p:cNvSpPr/>
          <p:nvPr/>
        </p:nvSpPr>
        <p:spPr>
          <a:xfrm rot="10800000">
            <a:off x="4787108" y="2856702"/>
            <a:ext cx="285752" cy="214314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4" name="Connecteur droit 113"/>
          <p:cNvCxnSpPr/>
          <p:nvPr/>
        </p:nvCxnSpPr>
        <p:spPr>
          <a:xfrm>
            <a:off x="4787108" y="3071016"/>
            <a:ext cx="285752" cy="1588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5" name="Rectangle 114"/>
          <p:cNvSpPr/>
          <p:nvPr/>
        </p:nvSpPr>
        <p:spPr>
          <a:xfrm rot="16200000">
            <a:off x="4679951" y="3463925"/>
            <a:ext cx="500066" cy="1428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7" name="Connecteur droit 116"/>
          <p:cNvCxnSpPr/>
          <p:nvPr/>
        </p:nvCxnSpPr>
        <p:spPr>
          <a:xfrm rot="5400000">
            <a:off x="4787108" y="2713826"/>
            <a:ext cx="285752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eur droit 117"/>
          <p:cNvCxnSpPr/>
          <p:nvPr/>
        </p:nvCxnSpPr>
        <p:spPr>
          <a:xfrm>
            <a:off x="4715670" y="2570950"/>
            <a:ext cx="214314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 droit 118"/>
          <p:cNvCxnSpPr>
            <a:stCxn id="113" idx="0"/>
          </p:cNvCxnSpPr>
          <p:nvPr/>
        </p:nvCxnSpPr>
        <p:spPr>
          <a:xfrm rot="5400000">
            <a:off x="4822033" y="3178173"/>
            <a:ext cx="215108" cy="7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/>
          <p:cNvCxnSpPr>
            <a:stCxn id="115" idx="1"/>
          </p:cNvCxnSpPr>
          <p:nvPr/>
        </p:nvCxnSpPr>
        <p:spPr>
          <a:xfrm rot="5400000">
            <a:off x="4858149" y="3857231"/>
            <a:ext cx="14367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riangle isocèle 121"/>
          <p:cNvSpPr/>
          <p:nvPr/>
        </p:nvSpPr>
        <p:spPr>
          <a:xfrm rot="10800000">
            <a:off x="3715538" y="2856702"/>
            <a:ext cx="285752" cy="214314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3" name="Connecteur droit 122"/>
          <p:cNvCxnSpPr/>
          <p:nvPr/>
        </p:nvCxnSpPr>
        <p:spPr>
          <a:xfrm>
            <a:off x="3715538" y="3071016"/>
            <a:ext cx="285752" cy="1588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4" name="Rectangle 123"/>
          <p:cNvSpPr/>
          <p:nvPr/>
        </p:nvSpPr>
        <p:spPr>
          <a:xfrm rot="16200000">
            <a:off x="3608381" y="3463925"/>
            <a:ext cx="500066" cy="1428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5" name="Connecteur droit 124"/>
          <p:cNvCxnSpPr/>
          <p:nvPr/>
        </p:nvCxnSpPr>
        <p:spPr>
          <a:xfrm rot="5400000">
            <a:off x="3715538" y="2713826"/>
            <a:ext cx="285752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/>
          <p:cNvCxnSpPr/>
          <p:nvPr/>
        </p:nvCxnSpPr>
        <p:spPr>
          <a:xfrm>
            <a:off x="3644100" y="2570950"/>
            <a:ext cx="214314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/>
          <p:cNvCxnSpPr>
            <a:stCxn id="122" idx="0"/>
          </p:cNvCxnSpPr>
          <p:nvPr/>
        </p:nvCxnSpPr>
        <p:spPr>
          <a:xfrm rot="5400000">
            <a:off x="3750463" y="3178173"/>
            <a:ext cx="215108" cy="7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droit 127"/>
          <p:cNvCxnSpPr>
            <a:stCxn id="124" idx="1"/>
          </p:cNvCxnSpPr>
          <p:nvPr/>
        </p:nvCxnSpPr>
        <p:spPr>
          <a:xfrm rot="5400000">
            <a:off x="3786579" y="3857231"/>
            <a:ext cx="14367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riangle isocèle 128"/>
          <p:cNvSpPr/>
          <p:nvPr/>
        </p:nvSpPr>
        <p:spPr>
          <a:xfrm rot="10800000">
            <a:off x="2643968" y="2856702"/>
            <a:ext cx="285752" cy="214314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0" name="Connecteur droit 129"/>
          <p:cNvCxnSpPr/>
          <p:nvPr/>
        </p:nvCxnSpPr>
        <p:spPr>
          <a:xfrm>
            <a:off x="2643968" y="3071016"/>
            <a:ext cx="285752" cy="1588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31" name="Rectangle 130"/>
          <p:cNvSpPr/>
          <p:nvPr/>
        </p:nvSpPr>
        <p:spPr>
          <a:xfrm rot="16200000">
            <a:off x="2536811" y="3463925"/>
            <a:ext cx="500066" cy="1428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3" name="Connecteur droit 132"/>
          <p:cNvCxnSpPr/>
          <p:nvPr/>
        </p:nvCxnSpPr>
        <p:spPr>
          <a:xfrm rot="5400000">
            <a:off x="2643968" y="2713826"/>
            <a:ext cx="285752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eur droit 133"/>
          <p:cNvCxnSpPr/>
          <p:nvPr/>
        </p:nvCxnSpPr>
        <p:spPr>
          <a:xfrm>
            <a:off x="2572530" y="2570950"/>
            <a:ext cx="214314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cteur droit 134"/>
          <p:cNvCxnSpPr>
            <a:stCxn id="129" idx="0"/>
          </p:cNvCxnSpPr>
          <p:nvPr/>
        </p:nvCxnSpPr>
        <p:spPr>
          <a:xfrm rot="5400000">
            <a:off x="2678893" y="3178173"/>
            <a:ext cx="215108" cy="7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eur droit 135"/>
          <p:cNvCxnSpPr>
            <a:stCxn id="131" idx="1"/>
          </p:cNvCxnSpPr>
          <p:nvPr/>
        </p:nvCxnSpPr>
        <p:spPr>
          <a:xfrm rot="5400000">
            <a:off x="2715009" y="3857231"/>
            <a:ext cx="14367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eur droit 136"/>
          <p:cNvCxnSpPr/>
          <p:nvPr/>
        </p:nvCxnSpPr>
        <p:spPr>
          <a:xfrm rot="5400000">
            <a:off x="2786844" y="3356768"/>
            <a:ext cx="1143008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eur droit 140"/>
          <p:cNvCxnSpPr/>
          <p:nvPr/>
        </p:nvCxnSpPr>
        <p:spPr>
          <a:xfrm rot="5400000">
            <a:off x="3858414" y="3356768"/>
            <a:ext cx="1143008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/>
          <p:cNvCxnSpPr/>
          <p:nvPr/>
        </p:nvCxnSpPr>
        <p:spPr>
          <a:xfrm rot="5400000">
            <a:off x="4929984" y="3356768"/>
            <a:ext cx="1143008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eur droit 144"/>
          <p:cNvCxnSpPr/>
          <p:nvPr/>
        </p:nvCxnSpPr>
        <p:spPr>
          <a:xfrm rot="5400000">
            <a:off x="1715274" y="3356768"/>
            <a:ext cx="1143008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eur droit 145"/>
          <p:cNvCxnSpPr/>
          <p:nvPr/>
        </p:nvCxnSpPr>
        <p:spPr>
          <a:xfrm rot="5400000" flipH="1" flipV="1">
            <a:off x="5393537" y="2964653"/>
            <a:ext cx="1928826" cy="1588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cteur droit 148"/>
          <p:cNvCxnSpPr/>
          <p:nvPr/>
        </p:nvCxnSpPr>
        <p:spPr>
          <a:xfrm rot="5400000">
            <a:off x="1036613" y="1892289"/>
            <a:ext cx="214314" cy="15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eur droit 150"/>
          <p:cNvCxnSpPr>
            <a:endCxn id="42" idx="1"/>
          </p:cNvCxnSpPr>
          <p:nvPr/>
        </p:nvCxnSpPr>
        <p:spPr>
          <a:xfrm>
            <a:off x="1142976" y="2000240"/>
            <a:ext cx="214314" cy="15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ZoneTexte 153"/>
          <p:cNvSpPr txBox="1"/>
          <p:nvPr/>
        </p:nvSpPr>
        <p:spPr>
          <a:xfrm>
            <a:off x="571472" y="1643050"/>
            <a:ext cx="6429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5V</a:t>
            </a:r>
            <a:endParaRPr lang="fr-FR" sz="1400" dirty="0"/>
          </a:p>
        </p:txBody>
      </p:sp>
      <p:sp>
        <p:nvSpPr>
          <p:cNvPr id="155" name="ZoneTexte 154"/>
          <p:cNvSpPr txBox="1"/>
          <p:nvPr/>
        </p:nvSpPr>
        <p:spPr>
          <a:xfrm>
            <a:off x="428596" y="3786190"/>
            <a:ext cx="571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GND</a:t>
            </a:r>
            <a:endParaRPr lang="fr-FR" sz="1400" dirty="0"/>
          </a:p>
        </p:txBody>
      </p:sp>
      <p:sp>
        <p:nvSpPr>
          <p:cNvPr id="156" name="ZoneTexte 155"/>
          <p:cNvSpPr txBox="1"/>
          <p:nvPr/>
        </p:nvSpPr>
        <p:spPr>
          <a:xfrm>
            <a:off x="500034" y="2071678"/>
            <a:ext cx="571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Batt</a:t>
            </a:r>
            <a:endParaRPr lang="fr-FR" sz="1400" dirty="0"/>
          </a:p>
        </p:txBody>
      </p:sp>
      <p:sp>
        <p:nvSpPr>
          <p:cNvPr id="159" name="Triangle isocèle 158"/>
          <p:cNvSpPr/>
          <p:nvPr/>
        </p:nvSpPr>
        <p:spPr>
          <a:xfrm rot="10800000">
            <a:off x="6786578" y="2857496"/>
            <a:ext cx="285752" cy="214314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0" name="Connecteur droit 159"/>
          <p:cNvCxnSpPr/>
          <p:nvPr/>
        </p:nvCxnSpPr>
        <p:spPr>
          <a:xfrm>
            <a:off x="6786578" y="3071810"/>
            <a:ext cx="285752" cy="1588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61" name="Rectangle 160"/>
          <p:cNvSpPr/>
          <p:nvPr/>
        </p:nvSpPr>
        <p:spPr>
          <a:xfrm rot="16200000">
            <a:off x="6679421" y="3464719"/>
            <a:ext cx="500066" cy="1428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2" name="Connecteur droit 161"/>
          <p:cNvCxnSpPr>
            <a:stCxn id="159" idx="0"/>
          </p:cNvCxnSpPr>
          <p:nvPr/>
        </p:nvCxnSpPr>
        <p:spPr>
          <a:xfrm rot="5400000">
            <a:off x="6821503" y="3178967"/>
            <a:ext cx="215108" cy="7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cteur droit 162"/>
          <p:cNvCxnSpPr>
            <a:stCxn id="161" idx="1"/>
          </p:cNvCxnSpPr>
          <p:nvPr/>
        </p:nvCxnSpPr>
        <p:spPr>
          <a:xfrm rot="5400000">
            <a:off x="6857619" y="3858025"/>
            <a:ext cx="14367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eur droit 165"/>
          <p:cNvCxnSpPr>
            <a:endCxn id="159" idx="3"/>
          </p:cNvCxnSpPr>
          <p:nvPr/>
        </p:nvCxnSpPr>
        <p:spPr>
          <a:xfrm rot="5400000">
            <a:off x="6394463" y="2320917"/>
            <a:ext cx="1071570" cy="15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58"/>
          <p:cNvGrpSpPr/>
          <p:nvPr/>
        </p:nvGrpSpPr>
        <p:grpSpPr>
          <a:xfrm>
            <a:off x="285720" y="2714620"/>
            <a:ext cx="2143140" cy="1930414"/>
            <a:chOff x="1285852" y="1357298"/>
            <a:chExt cx="2143140" cy="1930414"/>
          </a:xfrm>
        </p:grpSpPr>
        <p:sp>
          <p:nvSpPr>
            <p:cNvPr id="4" name="Ellipse 3"/>
            <p:cNvSpPr/>
            <p:nvPr/>
          </p:nvSpPr>
          <p:spPr>
            <a:xfrm>
              <a:off x="2857488" y="2428868"/>
              <a:ext cx="571504" cy="571504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chemeClr val="tx1"/>
                  </a:solidFill>
                </a:rPr>
                <a:t>U</a:t>
              </a:r>
              <a:endParaRPr lang="fr-FR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Connecteur droit 5"/>
            <p:cNvCxnSpPr/>
            <p:nvPr/>
          </p:nvCxnSpPr>
          <p:spPr>
            <a:xfrm rot="10800000">
              <a:off x="1500166" y="2786058"/>
              <a:ext cx="285752" cy="158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/>
            <p:cNvCxnSpPr/>
            <p:nvPr/>
          </p:nvCxnSpPr>
          <p:spPr>
            <a:xfrm>
              <a:off x="1285852" y="2643182"/>
              <a:ext cx="71438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>
            <a:xfrm rot="5400000" flipH="1" flipV="1">
              <a:off x="1393009" y="2393149"/>
              <a:ext cx="500066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/>
            <p:cNvCxnSpPr/>
            <p:nvPr/>
          </p:nvCxnSpPr>
          <p:spPr>
            <a:xfrm rot="5400000" flipH="1" flipV="1">
              <a:off x="1393803" y="3035297"/>
              <a:ext cx="500066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>
            <a:xfrm rot="10800000">
              <a:off x="1644630" y="3286124"/>
              <a:ext cx="927106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2428860" y="2428868"/>
              <a:ext cx="285752" cy="5715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chemeClr val="tx1"/>
                  </a:solidFill>
                </a:rPr>
                <a:t>R</a:t>
              </a:r>
              <a:endParaRPr lang="fr-FR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necteur droit 27"/>
            <p:cNvCxnSpPr>
              <a:endCxn id="26" idx="0"/>
            </p:cNvCxnSpPr>
            <p:nvPr/>
          </p:nvCxnSpPr>
          <p:spPr>
            <a:xfrm rot="5400000">
              <a:off x="2429654" y="2285198"/>
              <a:ext cx="285752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30"/>
            <p:cNvCxnSpPr/>
            <p:nvPr/>
          </p:nvCxnSpPr>
          <p:spPr>
            <a:xfrm rot="5400000" flipH="1" flipV="1">
              <a:off x="2429654" y="3142454"/>
              <a:ext cx="285752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avec flèche 34"/>
            <p:cNvCxnSpPr/>
            <p:nvPr/>
          </p:nvCxnSpPr>
          <p:spPr>
            <a:xfrm>
              <a:off x="2000232" y="2143116"/>
              <a:ext cx="142876" cy="158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>
            <a:xfrm rot="10800000">
              <a:off x="1643042" y="2143116"/>
              <a:ext cx="928694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37"/>
            <p:cNvCxnSpPr/>
            <p:nvPr/>
          </p:nvCxnSpPr>
          <p:spPr>
            <a:xfrm rot="10800000">
              <a:off x="2573324" y="2285992"/>
              <a:ext cx="569916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40"/>
            <p:cNvCxnSpPr/>
            <p:nvPr/>
          </p:nvCxnSpPr>
          <p:spPr>
            <a:xfrm rot="10800000">
              <a:off x="2571736" y="3143248"/>
              <a:ext cx="571504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43"/>
            <p:cNvCxnSpPr>
              <a:stCxn id="4" idx="0"/>
            </p:cNvCxnSpPr>
            <p:nvPr/>
          </p:nvCxnSpPr>
          <p:spPr>
            <a:xfrm rot="5400000" flipH="1" flipV="1">
              <a:off x="3071803" y="2357431"/>
              <a:ext cx="142874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eur droit 47"/>
            <p:cNvCxnSpPr/>
            <p:nvPr/>
          </p:nvCxnSpPr>
          <p:spPr>
            <a:xfrm rot="5400000" flipH="1" flipV="1">
              <a:off x="3072596" y="3071016"/>
              <a:ext cx="142876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Ellipse 49"/>
            <p:cNvSpPr/>
            <p:nvPr/>
          </p:nvSpPr>
          <p:spPr>
            <a:xfrm>
              <a:off x="1785918" y="1357298"/>
              <a:ext cx="571504" cy="571504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chemeClr val="tx1"/>
                  </a:solidFill>
                </a:rPr>
                <a:t>I</a:t>
              </a:r>
              <a:endParaRPr lang="fr-FR" dirty="0">
                <a:solidFill>
                  <a:schemeClr val="tx1"/>
                </a:solidFill>
              </a:endParaRPr>
            </a:p>
          </p:txBody>
        </p:sp>
        <p:cxnSp>
          <p:nvCxnSpPr>
            <p:cNvPr id="53" name="Connecteur droit 52"/>
            <p:cNvCxnSpPr/>
            <p:nvPr/>
          </p:nvCxnSpPr>
          <p:spPr>
            <a:xfrm rot="5400000" flipH="1" flipV="1">
              <a:off x="1393803" y="1892289"/>
              <a:ext cx="500066" cy="1588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eur droit 53"/>
            <p:cNvCxnSpPr/>
            <p:nvPr/>
          </p:nvCxnSpPr>
          <p:spPr>
            <a:xfrm rot="5400000" flipH="1" flipV="1">
              <a:off x="2322497" y="1892289"/>
              <a:ext cx="500066" cy="1588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eur droit 54"/>
            <p:cNvCxnSpPr>
              <a:endCxn id="50" idx="2"/>
            </p:cNvCxnSpPr>
            <p:nvPr/>
          </p:nvCxnSpPr>
          <p:spPr>
            <a:xfrm>
              <a:off x="1643042" y="1643050"/>
              <a:ext cx="142876" cy="1588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56"/>
            <p:cNvCxnSpPr>
              <a:endCxn id="50" idx="6"/>
            </p:cNvCxnSpPr>
            <p:nvPr/>
          </p:nvCxnSpPr>
          <p:spPr>
            <a:xfrm rot="10800000">
              <a:off x="2357422" y="1643050"/>
              <a:ext cx="214314" cy="1588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ZoneTexte 60"/>
          <p:cNvSpPr txBox="1"/>
          <p:nvPr/>
        </p:nvSpPr>
        <p:spPr>
          <a:xfrm>
            <a:off x="214282" y="1214422"/>
            <a:ext cx="3071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Caractéristiques :</a:t>
            </a:r>
            <a:endParaRPr lang="fr-FR" sz="1400" b="1" dirty="0"/>
          </a:p>
        </p:txBody>
      </p:sp>
      <p:sp>
        <p:nvSpPr>
          <p:cNvPr id="62" name="ZoneTexte 61"/>
          <p:cNvSpPr txBox="1"/>
          <p:nvPr/>
        </p:nvSpPr>
        <p:spPr>
          <a:xfrm>
            <a:off x="642910" y="1500174"/>
            <a:ext cx="4286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Batterie Li-po, 4 éléments en dérivés</a:t>
            </a:r>
          </a:p>
          <a:p>
            <a:r>
              <a:rPr lang="fr-FR" sz="1400" dirty="0" smtClean="0"/>
              <a:t>3.7 V,  12Ah</a:t>
            </a:r>
          </a:p>
        </p:txBody>
      </p:sp>
      <p:sp>
        <p:nvSpPr>
          <p:cNvPr id="64" name="ZoneTexte 63"/>
          <p:cNvSpPr txBox="1"/>
          <p:nvPr/>
        </p:nvSpPr>
        <p:spPr>
          <a:xfrm>
            <a:off x="214282" y="2143116"/>
            <a:ext cx="70723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Calcul de la résistance interne et courbe de décharge (Expérimentale) :</a:t>
            </a:r>
            <a:endParaRPr lang="fr-FR" sz="1400" b="1" dirty="0"/>
          </a:p>
        </p:txBody>
      </p:sp>
      <p:grpSp>
        <p:nvGrpSpPr>
          <p:cNvPr id="3" name="Groupe 91"/>
          <p:cNvGrpSpPr/>
          <p:nvPr/>
        </p:nvGrpSpPr>
        <p:grpSpPr>
          <a:xfrm>
            <a:off x="6715140" y="4572008"/>
            <a:ext cx="1714512" cy="1950851"/>
            <a:chOff x="7286644" y="4071942"/>
            <a:chExt cx="1714512" cy="1950851"/>
          </a:xfrm>
        </p:grpSpPr>
        <p:grpSp>
          <p:nvGrpSpPr>
            <p:cNvPr id="5" name="Groupe 90"/>
            <p:cNvGrpSpPr/>
            <p:nvPr/>
          </p:nvGrpSpPr>
          <p:grpSpPr>
            <a:xfrm>
              <a:off x="7572396" y="4429132"/>
              <a:ext cx="714380" cy="1428760"/>
              <a:chOff x="7572396" y="4429132"/>
              <a:chExt cx="714380" cy="1428760"/>
            </a:xfrm>
          </p:grpSpPr>
          <p:cxnSp>
            <p:nvCxnSpPr>
              <p:cNvPr id="87" name="Connecteur droit avec flèche 86"/>
              <p:cNvCxnSpPr/>
              <p:nvPr/>
            </p:nvCxnSpPr>
            <p:spPr>
              <a:xfrm>
                <a:off x="7786710" y="4429132"/>
                <a:ext cx="214314" cy="1588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Rectangle 66"/>
              <p:cNvSpPr/>
              <p:nvPr/>
            </p:nvSpPr>
            <p:spPr>
              <a:xfrm>
                <a:off x="7572396" y="4429132"/>
                <a:ext cx="714380" cy="14287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69" name="ZoneTexte 68"/>
            <p:cNvSpPr txBox="1"/>
            <p:nvPr/>
          </p:nvSpPr>
          <p:spPr>
            <a:xfrm>
              <a:off x="7286644" y="4286256"/>
              <a:ext cx="2857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smtClean="0"/>
                <a:t>+</a:t>
              </a:r>
              <a:endParaRPr lang="fr-FR" sz="1400" dirty="0"/>
            </a:p>
          </p:txBody>
        </p:sp>
        <p:sp>
          <p:nvSpPr>
            <p:cNvPr id="70" name="ZoneTexte 69"/>
            <p:cNvSpPr txBox="1"/>
            <p:nvPr/>
          </p:nvSpPr>
          <p:spPr>
            <a:xfrm>
              <a:off x="7358082" y="5715016"/>
              <a:ext cx="357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smtClean="0"/>
                <a:t>-</a:t>
              </a:r>
              <a:endParaRPr lang="fr-FR" sz="1400" dirty="0"/>
            </a:p>
          </p:txBody>
        </p:sp>
        <p:cxnSp>
          <p:nvCxnSpPr>
            <p:cNvPr id="74" name="Connecteur droit 73"/>
            <p:cNvCxnSpPr/>
            <p:nvPr/>
          </p:nvCxnSpPr>
          <p:spPr>
            <a:xfrm>
              <a:off x="8286776" y="5143512"/>
              <a:ext cx="500066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Ellipse 76"/>
            <p:cNvSpPr/>
            <p:nvPr/>
          </p:nvSpPr>
          <p:spPr>
            <a:xfrm>
              <a:off x="8572528" y="5286388"/>
              <a:ext cx="428628" cy="428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chemeClr val="tx1"/>
                  </a:solidFill>
                </a:rPr>
                <a:t>U</a:t>
              </a:r>
              <a:endParaRPr lang="fr-FR" dirty="0">
                <a:solidFill>
                  <a:schemeClr val="tx1"/>
                </a:solidFill>
              </a:endParaRPr>
            </a:p>
          </p:txBody>
        </p:sp>
        <p:cxnSp>
          <p:nvCxnSpPr>
            <p:cNvPr id="78" name="Connecteur droit 77"/>
            <p:cNvCxnSpPr>
              <a:endCxn id="77" idx="0"/>
            </p:cNvCxnSpPr>
            <p:nvPr/>
          </p:nvCxnSpPr>
          <p:spPr>
            <a:xfrm rot="5400000">
              <a:off x="8716198" y="5214156"/>
              <a:ext cx="142876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eur droit 81"/>
            <p:cNvCxnSpPr/>
            <p:nvPr/>
          </p:nvCxnSpPr>
          <p:spPr>
            <a:xfrm>
              <a:off x="8286776" y="5857892"/>
              <a:ext cx="500066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cteur droit 82"/>
            <p:cNvCxnSpPr>
              <a:endCxn id="77" idx="4"/>
            </p:cNvCxnSpPr>
            <p:nvPr/>
          </p:nvCxnSpPr>
          <p:spPr>
            <a:xfrm rot="5400000" flipH="1" flipV="1">
              <a:off x="8715404" y="5786454"/>
              <a:ext cx="142876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Ellipse 67"/>
            <p:cNvSpPr/>
            <p:nvPr/>
          </p:nvSpPr>
          <p:spPr>
            <a:xfrm>
              <a:off x="7286644" y="4857760"/>
              <a:ext cx="571504" cy="5715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 smtClean="0">
                  <a:solidFill>
                    <a:schemeClr val="tx1"/>
                  </a:solidFill>
                </a:rPr>
                <a:t>G</a:t>
              </a:r>
              <a:r>
                <a:rPr lang="fr-FR" sz="1100" baseline="-25000" dirty="0" smtClean="0">
                  <a:solidFill>
                    <a:schemeClr val="tx1"/>
                  </a:solidFill>
                </a:rPr>
                <a:t>DC</a:t>
              </a:r>
              <a:endParaRPr lang="fr-FR" sz="1400" dirty="0">
                <a:solidFill>
                  <a:schemeClr val="tx1"/>
                </a:solidFill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8143900" y="4572008"/>
              <a:ext cx="285752" cy="4286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dirty="0" smtClean="0">
                  <a:solidFill>
                    <a:schemeClr val="tx1"/>
                  </a:solidFill>
                </a:rPr>
                <a:t>R</a:t>
              </a:r>
              <a:r>
                <a:rPr lang="fr-FR" sz="1100" baseline="-25000" dirty="0" smtClean="0">
                  <a:solidFill>
                    <a:schemeClr val="tx1"/>
                  </a:solidFill>
                </a:rPr>
                <a:t>i</a:t>
              </a:r>
              <a:endParaRPr lang="fr-FR" sz="1100" dirty="0">
                <a:solidFill>
                  <a:schemeClr val="tx1"/>
                </a:solidFill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8143900" y="5286388"/>
              <a:ext cx="285752" cy="4286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dirty="0" smtClean="0">
                  <a:solidFill>
                    <a:schemeClr val="tx1"/>
                  </a:solidFill>
                </a:rPr>
                <a:t>R</a:t>
              </a:r>
              <a:endParaRPr lang="fr-FR" sz="1100" dirty="0">
                <a:solidFill>
                  <a:schemeClr val="tx1"/>
                </a:solidFill>
              </a:endParaRPr>
            </a:p>
          </p:txBody>
        </p:sp>
        <p:sp>
          <p:nvSpPr>
            <p:cNvPr id="90" name="ZoneTexte 89"/>
            <p:cNvSpPr txBox="1"/>
            <p:nvPr/>
          </p:nvSpPr>
          <p:spPr>
            <a:xfrm>
              <a:off x="7786710" y="4071942"/>
              <a:ext cx="2857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 smtClean="0"/>
                <a:t> I</a:t>
              </a:r>
              <a:endParaRPr lang="fr-FR" sz="1600" dirty="0"/>
            </a:p>
          </p:txBody>
        </p:sp>
      </p:grpSp>
      <p:grpSp>
        <p:nvGrpSpPr>
          <p:cNvPr id="7" name="Groupe 101"/>
          <p:cNvGrpSpPr/>
          <p:nvPr/>
        </p:nvGrpSpPr>
        <p:grpSpPr>
          <a:xfrm>
            <a:off x="4643438" y="5357826"/>
            <a:ext cx="2000264" cy="523220"/>
            <a:chOff x="6858016" y="6211669"/>
            <a:chExt cx="2000264" cy="523220"/>
          </a:xfrm>
        </p:grpSpPr>
        <p:sp>
          <p:nvSpPr>
            <p:cNvPr id="93" name="ZoneTexte 92"/>
            <p:cNvSpPr txBox="1"/>
            <p:nvPr/>
          </p:nvSpPr>
          <p:spPr>
            <a:xfrm>
              <a:off x="6858016" y="6286520"/>
              <a:ext cx="20002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smtClean="0"/>
                <a:t>R</a:t>
              </a:r>
              <a:r>
                <a:rPr lang="fr-FR" sz="1400" baseline="-25000" dirty="0" smtClean="0"/>
                <a:t>i</a:t>
              </a:r>
              <a:r>
                <a:rPr lang="fr-FR" sz="1400" dirty="0" smtClean="0"/>
                <a:t> = </a:t>
              </a:r>
              <a:r>
                <a:rPr lang="fr-FR" sz="1400" dirty="0" err="1" smtClean="0"/>
                <a:t>U</a:t>
              </a:r>
              <a:r>
                <a:rPr lang="fr-FR" sz="1400" baseline="-25000" dirty="0" err="1" smtClean="0"/>
                <a:t>cc</a:t>
              </a:r>
              <a:r>
                <a:rPr lang="fr-FR" sz="1400" dirty="0" smtClean="0"/>
                <a:t>      - R</a:t>
              </a:r>
              <a:endParaRPr lang="fr-FR" sz="1400" dirty="0"/>
            </a:p>
          </p:txBody>
        </p:sp>
        <p:sp>
          <p:nvSpPr>
            <p:cNvPr id="96" name="ZoneTexte 95"/>
            <p:cNvSpPr txBox="1"/>
            <p:nvPr/>
          </p:nvSpPr>
          <p:spPr>
            <a:xfrm>
              <a:off x="7429520" y="6211669"/>
              <a:ext cx="3571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smtClean="0"/>
                <a:t>R</a:t>
              </a:r>
            </a:p>
            <a:p>
              <a:r>
                <a:rPr lang="fr-FR" sz="1400" dirty="0" smtClean="0"/>
                <a:t>U</a:t>
              </a:r>
              <a:endParaRPr lang="fr-FR" sz="1400" dirty="0"/>
            </a:p>
          </p:txBody>
        </p:sp>
        <p:cxnSp>
          <p:nvCxnSpPr>
            <p:cNvPr id="98" name="Connecteur droit 97"/>
            <p:cNvCxnSpPr/>
            <p:nvPr/>
          </p:nvCxnSpPr>
          <p:spPr>
            <a:xfrm>
              <a:off x="7500958" y="6497421"/>
              <a:ext cx="142876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ZoneTexte 48"/>
          <p:cNvSpPr txBox="1"/>
          <p:nvPr/>
        </p:nvSpPr>
        <p:spPr>
          <a:xfrm>
            <a:off x="1785918" y="2714620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R = 3.9</a:t>
            </a:r>
            <a:r>
              <a:rPr lang="el-GR" sz="1400" dirty="0" smtClean="0"/>
              <a:t>Ω</a:t>
            </a:r>
            <a:endParaRPr lang="fr-FR" sz="1400" dirty="0"/>
          </a:p>
        </p:txBody>
      </p:sp>
      <p:sp>
        <p:nvSpPr>
          <p:cNvPr id="51" name="ZoneTexte 50"/>
          <p:cNvSpPr txBox="1"/>
          <p:nvPr/>
        </p:nvSpPr>
        <p:spPr>
          <a:xfrm>
            <a:off x="1785918" y="3071810"/>
            <a:ext cx="2520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I = U/R = 3.7/3.9 ≈ 0.95A</a:t>
            </a:r>
            <a:endParaRPr lang="fr-FR" sz="1400" dirty="0"/>
          </a:p>
        </p:txBody>
      </p:sp>
      <p:sp>
        <p:nvSpPr>
          <p:cNvPr id="56" name="ZoneTexte 55"/>
          <p:cNvSpPr txBox="1"/>
          <p:nvPr/>
        </p:nvSpPr>
        <p:spPr>
          <a:xfrm>
            <a:off x="2786050" y="5214950"/>
            <a:ext cx="14401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U</a:t>
            </a:r>
            <a:r>
              <a:rPr lang="fr-FR" sz="1400" baseline="-25000" dirty="0" err="1" smtClean="0"/>
              <a:t>cc</a:t>
            </a:r>
            <a:r>
              <a:rPr lang="fr-FR" sz="1400" dirty="0" smtClean="0"/>
              <a:t> = 4.18 V</a:t>
            </a:r>
          </a:p>
          <a:p>
            <a:r>
              <a:rPr lang="fr-FR" sz="1400" dirty="0" smtClean="0"/>
              <a:t>U = 3.65 V</a:t>
            </a:r>
          </a:p>
          <a:p>
            <a:r>
              <a:rPr lang="fr-FR" sz="1400" dirty="0" smtClean="0"/>
              <a:t>R</a:t>
            </a:r>
            <a:r>
              <a:rPr lang="fr-FR" sz="1400" baseline="-25000" dirty="0" smtClean="0"/>
              <a:t>i</a:t>
            </a:r>
            <a:r>
              <a:rPr lang="fr-FR" sz="1400" dirty="0" smtClean="0"/>
              <a:t> = 0.56</a:t>
            </a:r>
            <a:r>
              <a:rPr lang="el-GR" sz="1400" dirty="0" smtClean="0"/>
              <a:t>Ω</a:t>
            </a:r>
            <a:endParaRPr lang="fr-FR" sz="1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 l="33333" t="48400" r="18892" b="18001"/>
          <a:stretch>
            <a:fillRect/>
          </a:stretch>
        </p:blipFill>
        <p:spPr bwMode="auto">
          <a:xfrm>
            <a:off x="4357686" y="2643182"/>
            <a:ext cx="4388081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" name="ZoneTexte 57"/>
          <p:cNvSpPr txBox="1"/>
          <p:nvPr/>
        </p:nvSpPr>
        <p:spPr>
          <a:xfrm>
            <a:off x="4357686" y="4572008"/>
            <a:ext cx="27146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Courbe de décharge (</a:t>
            </a:r>
            <a:r>
              <a:rPr lang="fr-FR" sz="1100" dirty="0" err="1" smtClean="0"/>
              <a:t>MatLab</a:t>
            </a:r>
            <a:r>
              <a:rPr lang="fr-FR" sz="1100" dirty="0" smtClean="0"/>
              <a:t>)</a:t>
            </a:r>
            <a:endParaRPr lang="fr-FR" sz="1100" dirty="0"/>
          </a:p>
        </p:txBody>
      </p:sp>
      <p:pic>
        <p:nvPicPr>
          <p:cNvPr id="1028" name="Picture 4" descr="N:\SI\Photos SI\20140407_14514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4783" y="5000636"/>
            <a:ext cx="2095515" cy="15716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9" name="ZoneTexte 58"/>
          <p:cNvSpPr txBox="1"/>
          <p:nvPr/>
        </p:nvSpPr>
        <p:spPr>
          <a:xfrm>
            <a:off x="0" y="285728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rgbClr val="92D050"/>
                </a:solidFill>
              </a:rPr>
              <a:t>ST Alimentation</a:t>
            </a:r>
            <a:endParaRPr lang="fr-FR" sz="3600" dirty="0">
              <a:solidFill>
                <a:srgbClr val="92D050"/>
              </a:solidFill>
            </a:endParaRPr>
          </a:p>
        </p:txBody>
      </p:sp>
      <p:sp>
        <p:nvSpPr>
          <p:cNvPr id="63" name="ZoneTexte 62"/>
          <p:cNvSpPr txBox="1"/>
          <p:nvPr/>
        </p:nvSpPr>
        <p:spPr>
          <a:xfrm>
            <a:off x="0" y="857232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>
                <a:solidFill>
                  <a:srgbClr val="0070C0"/>
                </a:solidFill>
              </a:rPr>
              <a:t>Batterie</a:t>
            </a:r>
            <a:endParaRPr lang="fr-FR" sz="20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ZoneTexte 60"/>
          <p:cNvSpPr txBox="1"/>
          <p:nvPr/>
        </p:nvSpPr>
        <p:spPr>
          <a:xfrm>
            <a:off x="285720" y="1500174"/>
            <a:ext cx="3071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Fonctionnement :</a:t>
            </a:r>
            <a:endParaRPr lang="fr-FR" sz="1400" b="1" dirty="0"/>
          </a:p>
        </p:txBody>
      </p:sp>
      <p:pic>
        <p:nvPicPr>
          <p:cNvPr id="1030" name="Picture 6" descr="File:Boost conventions.sv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2000240"/>
            <a:ext cx="2690778" cy="998951"/>
          </a:xfrm>
          <a:prstGeom prst="rect">
            <a:avLst/>
          </a:prstGeom>
          <a:noFill/>
        </p:spPr>
      </p:pic>
      <p:cxnSp>
        <p:nvCxnSpPr>
          <p:cNvPr id="105" name="Connecteur droit 104"/>
          <p:cNvCxnSpPr/>
          <p:nvPr/>
        </p:nvCxnSpPr>
        <p:spPr>
          <a:xfrm>
            <a:off x="4929190" y="2071678"/>
            <a:ext cx="428628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eur droit 105"/>
          <p:cNvCxnSpPr/>
          <p:nvPr/>
        </p:nvCxnSpPr>
        <p:spPr>
          <a:xfrm rot="10800000">
            <a:off x="4929190" y="3143248"/>
            <a:ext cx="2928958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Arc 112"/>
          <p:cNvSpPr/>
          <p:nvPr/>
        </p:nvSpPr>
        <p:spPr>
          <a:xfrm rot="16200000">
            <a:off x="5357818" y="2000240"/>
            <a:ext cx="142876" cy="142876"/>
          </a:xfrm>
          <a:prstGeom prst="arc">
            <a:avLst>
              <a:gd name="adj1" fmla="val 15708655"/>
              <a:gd name="adj2" fmla="val 5785607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4" name="Arc 113"/>
          <p:cNvSpPr/>
          <p:nvPr/>
        </p:nvSpPr>
        <p:spPr>
          <a:xfrm rot="16200000">
            <a:off x="5500694" y="2000240"/>
            <a:ext cx="142876" cy="142876"/>
          </a:xfrm>
          <a:prstGeom prst="arc">
            <a:avLst>
              <a:gd name="adj1" fmla="val 15708655"/>
              <a:gd name="adj2" fmla="val 5785607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5" name="Arc 114"/>
          <p:cNvSpPr/>
          <p:nvPr/>
        </p:nvSpPr>
        <p:spPr>
          <a:xfrm rot="16200000">
            <a:off x="5643570" y="2000240"/>
            <a:ext cx="142876" cy="142876"/>
          </a:xfrm>
          <a:prstGeom prst="arc">
            <a:avLst>
              <a:gd name="adj1" fmla="val 15708655"/>
              <a:gd name="adj2" fmla="val 5785607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6" name="Connecteur droit 115"/>
          <p:cNvCxnSpPr/>
          <p:nvPr/>
        </p:nvCxnSpPr>
        <p:spPr>
          <a:xfrm>
            <a:off x="5786446" y="2071678"/>
            <a:ext cx="2071702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116"/>
          <p:cNvCxnSpPr/>
          <p:nvPr/>
        </p:nvCxnSpPr>
        <p:spPr>
          <a:xfrm rot="5400000">
            <a:off x="5001422" y="2285992"/>
            <a:ext cx="427834" cy="7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/>
          <p:cNvSpPr/>
          <p:nvPr/>
        </p:nvSpPr>
        <p:spPr>
          <a:xfrm>
            <a:off x="5857884" y="2214554"/>
            <a:ext cx="714380" cy="785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5" name="Connecteur droit 124"/>
          <p:cNvCxnSpPr/>
          <p:nvPr/>
        </p:nvCxnSpPr>
        <p:spPr>
          <a:xfrm>
            <a:off x="5214942" y="2571744"/>
            <a:ext cx="642942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eur droit 128"/>
          <p:cNvCxnSpPr>
            <a:endCxn id="121" idx="0"/>
          </p:cNvCxnSpPr>
          <p:nvPr/>
        </p:nvCxnSpPr>
        <p:spPr>
          <a:xfrm rot="5400000">
            <a:off x="6144033" y="2142719"/>
            <a:ext cx="142876" cy="7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131"/>
          <p:cNvCxnSpPr>
            <a:stCxn id="121" idx="2"/>
          </p:cNvCxnSpPr>
          <p:nvPr/>
        </p:nvCxnSpPr>
        <p:spPr>
          <a:xfrm rot="5400000">
            <a:off x="6144033" y="3071413"/>
            <a:ext cx="142082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137"/>
          <p:cNvCxnSpPr/>
          <p:nvPr/>
        </p:nvCxnSpPr>
        <p:spPr>
          <a:xfrm rot="5400000">
            <a:off x="5108182" y="2607066"/>
            <a:ext cx="214314" cy="7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eur droit 139"/>
          <p:cNvCxnSpPr/>
          <p:nvPr/>
        </p:nvCxnSpPr>
        <p:spPr>
          <a:xfrm rot="5400000">
            <a:off x="5035950" y="2964256"/>
            <a:ext cx="357190" cy="7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eur droit 141"/>
          <p:cNvCxnSpPr/>
          <p:nvPr/>
        </p:nvCxnSpPr>
        <p:spPr>
          <a:xfrm rot="10800000">
            <a:off x="5072066" y="2714620"/>
            <a:ext cx="285752" cy="7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143"/>
          <p:cNvCxnSpPr/>
          <p:nvPr/>
        </p:nvCxnSpPr>
        <p:spPr>
          <a:xfrm rot="10800000">
            <a:off x="5072066" y="2786058"/>
            <a:ext cx="285752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cteur droit 148"/>
          <p:cNvCxnSpPr/>
          <p:nvPr/>
        </p:nvCxnSpPr>
        <p:spPr>
          <a:xfrm>
            <a:off x="6572264" y="2571744"/>
            <a:ext cx="571504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angle 153"/>
          <p:cNvSpPr/>
          <p:nvPr/>
        </p:nvSpPr>
        <p:spPr>
          <a:xfrm>
            <a:off x="7072330" y="2143116"/>
            <a:ext cx="142876" cy="2857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57" name="Connecteur droit 156"/>
          <p:cNvCxnSpPr/>
          <p:nvPr/>
        </p:nvCxnSpPr>
        <p:spPr>
          <a:xfrm rot="5400000">
            <a:off x="7108446" y="2107000"/>
            <a:ext cx="70644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eur droit 158"/>
          <p:cNvCxnSpPr>
            <a:endCxn id="161" idx="0"/>
          </p:cNvCxnSpPr>
          <p:nvPr/>
        </p:nvCxnSpPr>
        <p:spPr>
          <a:xfrm rot="5400000">
            <a:off x="7001289" y="2571347"/>
            <a:ext cx="285752" cy="7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angle 160"/>
          <p:cNvSpPr/>
          <p:nvPr/>
        </p:nvSpPr>
        <p:spPr>
          <a:xfrm>
            <a:off x="7072330" y="2714620"/>
            <a:ext cx="142876" cy="2857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2" name="Connecteur droit 161"/>
          <p:cNvCxnSpPr>
            <a:stCxn id="161" idx="2"/>
          </p:cNvCxnSpPr>
          <p:nvPr/>
        </p:nvCxnSpPr>
        <p:spPr>
          <a:xfrm rot="5400000">
            <a:off x="7072330" y="3071810"/>
            <a:ext cx="142876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eur droit 167"/>
          <p:cNvCxnSpPr/>
          <p:nvPr/>
        </p:nvCxnSpPr>
        <p:spPr>
          <a:xfrm rot="10800000">
            <a:off x="7429520" y="2643182"/>
            <a:ext cx="285752" cy="7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necteur droit 168"/>
          <p:cNvCxnSpPr/>
          <p:nvPr/>
        </p:nvCxnSpPr>
        <p:spPr>
          <a:xfrm rot="10800000">
            <a:off x="7429520" y="2714620"/>
            <a:ext cx="285752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riangle isocèle 171"/>
          <p:cNvSpPr/>
          <p:nvPr/>
        </p:nvSpPr>
        <p:spPr>
          <a:xfrm rot="5400000">
            <a:off x="6715140" y="2000240"/>
            <a:ext cx="142876" cy="14287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4" name="Connecteur droit 173"/>
          <p:cNvCxnSpPr/>
          <p:nvPr/>
        </p:nvCxnSpPr>
        <p:spPr>
          <a:xfrm rot="5400000">
            <a:off x="6787372" y="2070884"/>
            <a:ext cx="142876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necteur droit 175"/>
          <p:cNvCxnSpPr/>
          <p:nvPr/>
        </p:nvCxnSpPr>
        <p:spPr>
          <a:xfrm rot="5400000">
            <a:off x="7287041" y="2357033"/>
            <a:ext cx="57071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Connecteur droit 178"/>
          <p:cNvCxnSpPr/>
          <p:nvPr/>
        </p:nvCxnSpPr>
        <p:spPr>
          <a:xfrm rot="5400000">
            <a:off x="7358876" y="2928140"/>
            <a:ext cx="428628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ZoneTexte 182"/>
          <p:cNvSpPr txBox="1"/>
          <p:nvPr/>
        </p:nvSpPr>
        <p:spPr>
          <a:xfrm>
            <a:off x="5786446" y="2428868"/>
            <a:ext cx="4286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VDD</a:t>
            </a:r>
            <a:endParaRPr lang="fr-FR" sz="1000" dirty="0"/>
          </a:p>
        </p:txBody>
      </p:sp>
      <p:sp>
        <p:nvSpPr>
          <p:cNvPr id="184" name="ZoneTexte 183"/>
          <p:cNvSpPr txBox="1"/>
          <p:nvPr/>
        </p:nvSpPr>
        <p:spPr>
          <a:xfrm>
            <a:off x="6000760" y="2786058"/>
            <a:ext cx="4286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GND</a:t>
            </a:r>
            <a:endParaRPr lang="fr-FR" sz="1000" dirty="0"/>
          </a:p>
        </p:txBody>
      </p:sp>
      <p:sp>
        <p:nvSpPr>
          <p:cNvPr id="185" name="ZoneTexte 184"/>
          <p:cNvSpPr txBox="1"/>
          <p:nvPr/>
        </p:nvSpPr>
        <p:spPr>
          <a:xfrm>
            <a:off x="6072198" y="2214554"/>
            <a:ext cx="3571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SW</a:t>
            </a:r>
            <a:endParaRPr lang="fr-FR" sz="1000" dirty="0"/>
          </a:p>
        </p:txBody>
      </p:sp>
      <p:sp>
        <p:nvSpPr>
          <p:cNvPr id="186" name="ZoneTexte 185"/>
          <p:cNvSpPr txBox="1"/>
          <p:nvPr/>
        </p:nvSpPr>
        <p:spPr>
          <a:xfrm>
            <a:off x="6286512" y="2428868"/>
            <a:ext cx="3571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FB</a:t>
            </a:r>
            <a:endParaRPr lang="fr-FR" sz="1000" dirty="0"/>
          </a:p>
        </p:txBody>
      </p:sp>
      <p:sp>
        <p:nvSpPr>
          <p:cNvPr id="187" name="ZoneTexte 186"/>
          <p:cNvSpPr txBox="1"/>
          <p:nvPr/>
        </p:nvSpPr>
        <p:spPr>
          <a:xfrm>
            <a:off x="4500562" y="1857364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In+</a:t>
            </a:r>
            <a:endParaRPr lang="fr-FR" dirty="0"/>
          </a:p>
        </p:txBody>
      </p:sp>
      <p:sp>
        <p:nvSpPr>
          <p:cNvPr id="189" name="ZoneTexte 188"/>
          <p:cNvSpPr txBox="1"/>
          <p:nvPr/>
        </p:nvSpPr>
        <p:spPr>
          <a:xfrm>
            <a:off x="4572000" y="2928934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In-</a:t>
            </a:r>
            <a:endParaRPr lang="fr-FR" dirty="0"/>
          </a:p>
        </p:txBody>
      </p:sp>
      <p:sp>
        <p:nvSpPr>
          <p:cNvPr id="190" name="ZoneTexte 189"/>
          <p:cNvSpPr txBox="1"/>
          <p:nvPr/>
        </p:nvSpPr>
        <p:spPr>
          <a:xfrm>
            <a:off x="7786710" y="1857364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Out+</a:t>
            </a:r>
            <a:endParaRPr lang="fr-FR" dirty="0"/>
          </a:p>
        </p:txBody>
      </p:sp>
      <p:sp>
        <p:nvSpPr>
          <p:cNvPr id="191" name="ZoneTexte 190"/>
          <p:cNvSpPr txBox="1"/>
          <p:nvPr/>
        </p:nvSpPr>
        <p:spPr>
          <a:xfrm>
            <a:off x="7786710" y="2928934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Out-</a:t>
            </a:r>
            <a:endParaRPr lang="fr-FR" dirty="0"/>
          </a:p>
        </p:txBody>
      </p:sp>
      <p:sp>
        <p:nvSpPr>
          <p:cNvPr id="192" name="ZoneTexte 191"/>
          <p:cNvSpPr txBox="1"/>
          <p:nvPr/>
        </p:nvSpPr>
        <p:spPr>
          <a:xfrm>
            <a:off x="1428728" y="2928934"/>
            <a:ext cx="2000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Convertisseur </a:t>
            </a:r>
            <a:r>
              <a:rPr lang="fr-FR" sz="1100" dirty="0" err="1" smtClean="0"/>
              <a:t>boost</a:t>
            </a:r>
            <a:r>
              <a:rPr lang="fr-FR" sz="1100" dirty="0" smtClean="0"/>
              <a:t> (</a:t>
            </a:r>
            <a:r>
              <a:rPr lang="fr-FR" sz="1100" dirty="0" err="1" smtClean="0"/>
              <a:t>Wikipédia</a:t>
            </a:r>
            <a:r>
              <a:rPr lang="fr-FR" sz="1100" dirty="0" smtClean="0"/>
              <a:t>)</a:t>
            </a:r>
            <a:endParaRPr lang="fr-FR" sz="1100" dirty="0"/>
          </a:p>
        </p:txBody>
      </p:sp>
      <p:sp>
        <p:nvSpPr>
          <p:cNvPr id="193" name="ZoneTexte 192"/>
          <p:cNvSpPr txBox="1"/>
          <p:nvPr/>
        </p:nvSpPr>
        <p:spPr>
          <a:xfrm>
            <a:off x="214282" y="4000504"/>
            <a:ext cx="3071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Composants envisageables :</a:t>
            </a:r>
          </a:p>
        </p:txBody>
      </p:sp>
      <p:sp>
        <p:nvSpPr>
          <p:cNvPr id="194" name="ZoneTexte 193"/>
          <p:cNvSpPr txBox="1"/>
          <p:nvPr/>
        </p:nvSpPr>
        <p:spPr>
          <a:xfrm>
            <a:off x="642910" y="5143512"/>
            <a:ext cx="8072494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XL6009 : </a:t>
            </a:r>
            <a:r>
              <a:rPr lang="fr-FR" sz="1400" dirty="0" err="1" smtClean="0"/>
              <a:t>Datasheet</a:t>
            </a:r>
            <a:r>
              <a:rPr lang="fr-FR" sz="1400" dirty="0" smtClean="0"/>
              <a:t>  (</a:t>
            </a:r>
            <a:r>
              <a:rPr lang="fr-FR" sz="1400" dirty="0" smtClean="0">
                <a:hlinkClick r:id="rId3"/>
              </a:rPr>
              <a:t>http://www.xlsemi.com/datasheet/XL6009%20datasheet.pdf</a:t>
            </a:r>
            <a:r>
              <a:rPr lang="fr-FR" sz="1400" dirty="0" smtClean="0"/>
              <a:t>)</a:t>
            </a:r>
          </a:p>
          <a:p>
            <a:endParaRPr lang="fr-FR" dirty="0" smtClean="0"/>
          </a:p>
          <a:p>
            <a:r>
              <a:rPr lang="fr-FR" sz="1400" dirty="0" smtClean="0"/>
              <a:t>Ou</a:t>
            </a:r>
          </a:p>
          <a:p>
            <a:endParaRPr lang="fr-FR" sz="1400" dirty="0" smtClean="0"/>
          </a:p>
          <a:p>
            <a:r>
              <a:rPr lang="fr-FR" sz="1400" dirty="0" smtClean="0"/>
              <a:t>TPS55330 : </a:t>
            </a:r>
            <a:r>
              <a:rPr lang="fr-FR" sz="1400" dirty="0" err="1" smtClean="0"/>
              <a:t>Datasheet</a:t>
            </a:r>
            <a:r>
              <a:rPr lang="fr-FR" sz="1400" dirty="0" smtClean="0"/>
              <a:t>  (</a:t>
            </a:r>
            <a:r>
              <a:rPr lang="fr-FR" sz="1400" dirty="0" smtClean="0">
                <a:hlinkClick r:id="rId4"/>
              </a:rPr>
              <a:t>http://www.ti.com/lit/ds/symlink/tps55330.pdf</a:t>
            </a:r>
            <a:r>
              <a:rPr lang="fr-FR" sz="1400" dirty="0" smtClean="0"/>
              <a:t>)</a:t>
            </a:r>
            <a:endParaRPr lang="fr-FR" dirty="0"/>
          </a:p>
        </p:txBody>
      </p:sp>
      <p:sp>
        <p:nvSpPr>
          <p:cNvPr id="195" name="ZoneTexte 194"/>
          <p:cNvSpPr txBox="1"/>
          <p:nvPr/>
        </p:nvSpPr>
        <p:spPr>
          <a:xfrm>
            <a:off x="642910" y="4572008"/>
            <a:ext cx="7143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Doit pouvoir passer de 3.7V à 5V avec un courant de 2A</a:t>
            </a:r>
            <a:endParaRPr lang="fr-FR" sz="1400" dirty="0"/>
          </a:p>
        </p:txBody>
      </p:sp>
      <p:sp>
        <p:nvSpPr>
          <p:cNvPr id="44" name="Rectangle 43"/>
          <p:cNvSpPr/>
          <p:nvPr/>
        </p:nvSpPr>
        <p:spPr>
          <a:xfrm>
            <a:off x="1643042" y="3429000"/>
            <a:ext cx="621510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100" dirty="0" smtClean="0"/>
              <a:t>Equation: </a:t>
            </a:r>
            <a:r>
              <a:rPr lang="fr-FR" sz="1100" dirty="0" smtClean="0">
                <a:hlinkClick r:id="rId5"/>
              </a:rPr>
              <a:t>http://www.daycounter.com/LabBook/BoostConverter/Boost-Converter-Equations.phtml</a:t>
            </a:r>
            <a:endParaRPr lang="fr-FR" sz="1100" dirty="0"/>
          </a:p>
        </p:txBody>
      </p:sp>
      <p:sp>
        <p:nvSpPr>
          <p:cNvPr id="45" name="ZoneTexte 44"/>
          <p:cNvSpPr txBox="1"/>
          <p:nvPr/>
        </p:nvSpPr>
        <p:spPr>
          <a:xfrm>
            <a:off x="0" y="285728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rgbClr val="92D050"/>
                </a:solidFill>
              </a:rPr>
              <a:t>ST Alimentation</a:t>
            </a:r>
            <a:endParaRPr lang="fr-FR" sz="3600" dirty="0">
              <a:solidFill>
                <a:srgbClr val="92D050"/>
              </a:solidFill>
            </a:endParaRPr>
          </a:p>
        </p:txBody>
      </p:sp>
      <p:sp>
        <p:nvSpPr>
          <p:cNvPr id="46" name="ZoneTexte 45"/>
          <p:cNvSpPr txBox="1"/>
          <p:nvPr/>
        </p:nvSpPr>
        <p:spPr>
          <a:xfrm>
            <a:off x="0" y="857232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>
                <a:solidFill>
                  <a:srgbClr val="0070C0"/>
                </a:solidFill>
              </a:rPr>
              <a:t>Convertisseur </a:t>
            </a:r>
            <a:r>
              <a:rPr lang="fr-FR" sz="2000" dirty="0" err="1" smtClean="0">
                <a:solidFill>
                  <a:srgbClr val="0070C0"/>
                </a:solidFill>
              </a:rPr>
              <a:t>boost</a:t>
            </a:r>
            <a:endParaRPr lang="fr-FR" sz="20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ZoneTexte 192"/>
          <p:cNvSpPr txBox="1"/>
          <p:nvPr/>
        </p:nvSpPr>
        <p:spPr>
          <a:xfrm>
            <a:off x="214282" y="3786190"/>
            <a:ext cx="3071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Composant envisageable :</a:t>
            </a:r>
          </a:p>
        </p:txBody>
      </p:sp>
      <p:sp>
        <p:nvSpPr>
          <p:cNvPr id="194" name="ZoneTexte 193"/>
          <p:cNvSpPr txBox="1"/>
          <p:nvPr/>
        </p:nvSpPr>
        <p:spPr>
          <a:xfrm>
            <a:off x="500034" y="5143512"/>
            <a:ext cx="7715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TLV70033DDCT : </a:t>
            </a:r>
            <a:r>
              <a:rPr lang="fr-FR" sz="1400" dirty="0" err="1" smtClean="0"/>
              <a:t>Datasheet</a:t>
            </a:r>
            <a:r>
              <a:rPr lang="fr-FR" sz="1400" dirty="0" smtClean="0"/>
              <a:t>  (</a:t>
            </a:r>
            <a:r>
              <a:rPr lang="fr-FR" sz="1400" dirty="0" smtClean="0">
                <a:hlinkClick r:id="rId2"/>
              </a:rPr>
              <a:t>http://www.ti.com/lit/ds/slvsa00d/slvsa00d.pdf</a:t>
            </a:r>
            <a:r>
              <a:rPr lang="fr-FR" sz="1400" dirty="0" smtClean="0"/>
              <a:t>)</a:t>
            </a:r>
            <a:endParaRPr lang="fr-FR" dirty="0"/>
          </a:p>
        </p:txBody>
      </p:sp>
      <p:sp>
        <p:nvSpPr>
          <p:cNvPr id="195" name="ZoneTexte 194"/>
          <p:cNvSpPr txBox="1"/>
          <p:nvPr/>
        </p:nvSpPr>
        <p:spPr>
          <a:xfrm>
            <a:off x="500034" y="4500570"/>
            <a:ext cx="70723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Doit pouvoir passer de 3.7V à 3.3V avec un courant d’au moins 100mA</a:t>
            </a:r>
            <a:endParaRPr lang="fr-FR" sz="1400" dirty="0"/>
          </a:p>
        </p:txBody>
      </p:sp>
      <p:grpSp>
        <p:nvGrpSpPr>
          <p:cNvPr id="2" name="Groupe 58"/>
          <p:cNvGrpSpPr/>
          <p:nvPr/>
        </p:nvGrpSpPr>
        <p:grpSpPr>
          <a:xfrm>
            <a:off x="2857488" y="1928802"/>
            <a:ext cx="3643338" cy="1440902"/>
            <a:chOff x="4429124" y="1357298"/>
            <a:chExt cx="3643338" cy="1440902"/>
          </a:xfrm>
        </p:grpSpPr>
        <p:cxnSp>
          <p:nvCxnSpPr>
            <p:cNvPr id="106" name="Connecteur droit 105"/>
            <p:cNvCxnSpPr/>
            <p:nvPr/>
          </p:nvCxnSpPr>
          <p:spPr>
            <a:xfrm rot="10800000">
              <a:off x="4857752" y="2643182"/>
              <a:ext cx="2500330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cteur droit 115"/>
            <p:cNvCxnSpPr/>
            <p:nvPr/>
          </p:nvCxnSpPr>
          <p:spPr>
            <a:xfrm>
              <a:off x="4857752" y="1571612"/>
              <a:ext cx="2500330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Rectangle 120"/>
            <p:cNvSpPr/>
            <p:nvPr/>
          </p:nvSpPr>
          <p:spPr>
            <a:xfrm>
              <a:off x="5786446" y="1357298"/>
              <a:ext cx="714380" cy="8572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32" name="Connecteur droit 131"/>
            <p:cNvCxnSpPr>
              <a:stCxn id="121" idx="2"/>
            </p:cNvCxnSpPr>
            <p:nvPr/>
          </p:nvCxnSpPr>
          <p:spPr>
            <a:xfrm rot="5400000">
              <a:off x="5928925" y="2428471"/>
              <a:ext cx="428628" cy="79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cteur droit 137"/>
            <p:cNvCxnSpPr/>
            <p:nvPr/>
          </p:nvCxnSpPr>
          <p:spPr>
            <a:xfrm rot="5400000">
              <a:off x="4929190" y="1785926"/>
              <a:ext cx="428628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cteur droit 139"/>
            <p:cNvCxnSpPr/>
            <p:nvPr/>
          </p:nvCxnSpPr>
          <p:spPr>
            <a:xfrm rot="5400000">
              <a:off x="4857355" y="2357033"/>
              <a:ext cx="571504" cy="79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cteur droit 141"/>
            <p:cNvCxnSpPr/>
            <p:nvPr/>
          </p:nvCxnSpPr>
          <p:spPr>
            <a:xfrm rot="10800000">
              <a:off x="5000628" y="2000240"/>
              <a:ext cx="285752" cy="79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cteur droit 143"/>
            <p:cNvCxnSpPr/>
            <p:nvPr/>
          </p:nvCxnSpPr>
          <p:spPr>
            <a:xfrm rot="10800000">
              <a:off x="5000628" y="2071678"/>
              <a:ext cx="285752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cteur droit 167"/>
            <p:cNvCxnSpPr/>
            <p:nvPr/>
          </p:nvCxnSpPr>
          <p:spPr>
            <a:xfrm rot="10800000">
              <a:off x="6858016" y="2000240"/>
              <a:ext cx="285752" cy="79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cteur droit 168"/>
            <p:cNvCxnSpPr/>
            <p:nvPr/>
          </p:nvCxnSpPr>
          <p:spPr>
            <a:xfrm rot="10800000">
              <a:off x="6858016" y="2071678"/>
              <a:ext cx="285752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cteur droit 175"/>
            <p:cNvCxnSpPr/>
            <p:nvPr/>
          </p:nvCxnSpPr>
          <p:spPr>
            <a:xfrm rot="5400000">
              <a:off x="6787372" y="1785132"/>
              <a:ext cx="427834" cy="79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cteur droit 178"/>
            <p:cNvCxnSpPr/>
            <p:nvPr/>
          </p:nvCxnSpPr>
          <p:spPr>
            <a:xfrm rot="5400000">
              <a:off x="6715934" y="2356636"/>
              <a:ext cx="571504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ZoneTexte 183"/>
            <p:cNvSpPr txBox="1"/>
            <p:nvPr/>
          </p:nvSpPr>
          <p:spPr>
            <a:xfrm>
              <a:off x="5929322" y="2000240"/>
              <a:ext cx="4286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 smtClean="0"/>
                <a:t>GND</a:t>
              </a:r>
              <a:endParaRPr lang="fr-FR" sz="1000" dirty="0"/>
            </a:p>
          </p:txBody>
        </p:sp>
        <p:sp>
          <p:nvSpPr>
            <p:cNvPr id="187" name="ZoneTexte 186"/>
            <p:cNvSpPr txBox="1"/>
            <p:nvPr/>
          </p:nvSpPr>
          <p:spPr>
            <a:xfrm>
              <a:off x="4429124" y="1357298"/>
              <a:ext cx="500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In+</a:t>
              </a:r>
              <a:endParaRPr lang="fr-FR" dirty="0"/>
            </a:p>
          </p:txBody>
        </p:sp>
        <p:sp>
          <p:nvSpPr>
            <p:cNvPr id="189" name="ZoneTexte 188"/>
            <p:cNvSpPr txBox="1"/>
            <p:nvPr/>
          </p:nvSpPr>
          <p:spPr>
            <a:xfrm>
              <a:off x="4429124" y="2428868"/>
              <a:ext cx="500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In-</a:t>
              </a:r>
              <a:endParaRPr lang="fr-FR" dirty="0"/>
            </a:p>
          </p:txBody>
        </p:sp>
        <p:sp>
          <p:nvSpPr>
            <p:cNvPr id="190" name="ZoneTexte 189"/>
            <p:cNvSpPr txBox="1"/>
            <p:nvPr/>
          </p:nvSpPr>
          <p:spPr>
            <a:xfrm>
              <a:off x="7358082" y="1357298"/>
              <a:ext cx="714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Out+</a:t>
              </a:r>
              <a:endParaRPr lang="fr-FR" dirty="0"/>
            </a:p>
          </p:txBody>
        </p:sp>
        <p:sp>
          <p:nvSpPr>
            <p:cNvPr id="191" name="ZoneTexte 190"/>
            <p:cNvSpPr txBox="1"/>
            <p:nvPr/>
          </p:nvSpPr>
          <p:spPr>
            <a:xfrm>
              <a:off x="7358082" y="2428868"/>
              <a:ext cx="714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Out-</a:t>
              </a:r>
              <a:endParaRPr lang="fr-FR" dirty="0"/>
            </a:p>
          </p:txBody>
        </p:sp>
        <p:sp>
          <p:nvSpPr>
            <p:cNvPr id="56" name="ZoneTexte 55"/>
            <p:cNvSpPr txBox="1"/>
            <p:nvPr/>
          </p:nvSpPr>
          <p:spPr>
            <a:xfrm>
              <a:off x="5715008" y="1428736"/>
              <a:ext cx="3571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 smtClean="0"/>
                <a:t>IN</a:t>
              </a:r>
              <a:endParaRPr lang="fr-FR" sz="1000" dirty="0"/>
            </a:p>
          </p:txBody>
        </p:sp>
        <p:sp>
          <p:nvSpPr>
            <p:cNvPr id="57" name="ZoneTexte 56"/>
            <p:cNvSpPr txBox="1"/>
            <p:nvPr/>
          </p:nvSpPr>
          <p:spPr>
            <a:xfrm>
              <a:off x="6143636" y="1428736"/>
              <a:ext cx="4286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 smtClean="0"/>
                <a:t>OUT</a:t>
              </a:r>
              <a:endParaRPr lang="fr-FR" sz="1000" dirty="0"/>
            </a:p>
          </p:txBody>
        </p:sp>
      </p:grpSp>
      <p:sp>
        <p:nvSpPr>
          <p:cNvPr id="26" name="ZoneTexte 25"/>
          <p:cNvSpPr txBox="1"/>
          <p:nvPr/>
        </p:nvSpPr>
        <p:spPr>
          <a:xfrm>
            <a:off x="0" y="285728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rgbClr val="92D050"/>
                </a:solidFill>
              </a:rPr>
              <a:t>ST Alimentation</a:t>
            </a:r>
            <a:endParaRPr lang="fr-FR" sz="3600" dirty="0">
              <a:solidFill>
                <a:srgbClr val="92D050"/>
              </a:solidFill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0" y="857232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>
                <a:solidFill>
                  <a:srgbClr val="0070C0"/>
                </a:solidFill>
              </a:rPr>
              <a:t>Régulateur 3.3V</a:t>
            </a:r>
            <a:endParaRPr lang="fr-FR" sz="20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1472" y="2285992"/>
            <a:ext cx="3000396" cy="1928826"/>
          </a:xfrm>
          <a:prstGeom prst="rect">
            <a:avLst/>
          </a:prstGeom>
          <a:solidFill>
            <a:srgbClr val="4A7DBA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 smtClean="0">
                <a:solidFill>
                  <a:schemeClr val="bg1"/>
                </a:solidFill>
              </a:rPr>
              <a:t>Stocker et distribuer l’énergie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85786" y="3071810"/>
            <a:ext cx="857256" cy="50006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5000628" y="714356"/>
            <a:ext cx="3143272" cy="1500198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 smtClean="0"/>
              <a:t>Emettre de la musique à partir d’une source Bluetooth</a:t>
            </a:r>
            <a:endParaRPr lang="fr-FR" b="1" dirty="0"/>
          </a:p>
        </p:txBody>
      </p:sp>
      <p:sp>
        <p:nvSpPr>
          <p:cNvPr id="8" name="Rectangle 7"/>
          <p:cNvSpPr/>
          <p:nvPr/>
        </p:nvSpPr>
        <p:spPr>
          <a:xfrm>
            <a:off x="5000628" y="2571744"/>
            <a:ext cx="3143272" cy="14287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 smtClean="0"/>
              <a:t>Mettre à disposition l’</a:t>
            </a:r>
            <a:r>
              <a:rPr lang="fr-FR" b="1" dirty="0"/>
              <a:t>é</a:t>
            </a:r>
            <a:r>
              <a:rPr lang="fr-FR" b="1" dirty="0" smtClean="0"/>
              <a:t>nergie</a:t>
            </a:r>
            <a:endParaRPr lang="fr-FR" b="1" dirty="0"/>
          </a:p>
        </p:txBody>
      </p:sp>
      <p:sp>
        <p:nvSpPr>
          <p:cNvPr id="9" name="Rectangle 8"/>
          <p:cNvSpPr/>
          <p:nvPr/>
        </p:nvSpPr>
        <p:spPr>
          <a:xfrm>
            <a:off x="5000628" y="4714884"/>
            <a:ext cx="3143272" cy="142876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 smtClean="0"/>
              <a:t>Indiquer l’autonomie restante</a:t>
            </a:r>
            <a:endParaRPr lang="fr-FR" b="1" dirty="0"/>
          </a:p>
        </p:txBody>
      </p:sp>
      <p:sp>
        <p:nvSpPr>
          <p:cNvPr id="10" name="Rectangle 9"/>
          <p:cNvSpPr/>
          <p:nvPr/>
        </p:nvSpPr>
        <p:spPr>
          <a:xfrm>
            <a:off x="2285984" y="2857496"/>
            <a:ext cx="785818" cy="28575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2285984" y="3571876"/>
            <a:ext cx="785818" cy="28575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Connecteur droit 12"/>
          <p:cNvCxnSpPr/>
          <p:nvPr/>
        </p:nvCxnSpPr>
        <p:spPr>
          <a:xfrm rot="5400000">
            <a:off x="1465241" y="3321049"/>
            <a:ext cx="928694" cy="1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1643042" y="3357562"/>
            <a:ext cx="28575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>
            <a:stCxn id="10" idx="1"/>
          </p:cNvCxnSpPr>
          <p:nvPr/>
        </p:nvCxnSpPr>
        <p:spPr>
          <a:xfrm rot="10800000" flipV="1">
            <a:off x="1928794" y="3000372"/>
            <a:ext cx="357190" cy="714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>
            <a:stCxn id="11" idx="1"/>
          </p:cNvCxnSpPr>
          <p:nvPr/>
        </p:nvCxnSpPr>
        <p:spPr>
          <a:xfrm rot="10800000">
            <a:off x="1928794" y="3571876"/>
            <a:ext cx="357190" cy="1428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1785918" y="4429132"/>
            <a:ext cx="1643074" cy="114300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 smtClean="0"/>
              <a:t>Commander</a:t>
            </a:r>
            <a:endParaRPr lang="fr-FR" b="1" dirty="0"/>
          </a:p>
        </p:txBody>
      </p:sp>
      <p:sp>
        <p:nvSpPr>
          <p:cNvPr id="30" name="Rectangle 29"/>
          <p:cNvSpPr/>
          <p:nvPr/>
        </p:nvSpPr>
        <p:spPr>
          <a:xfrm>
            <a:off x="2143108" y="4857760"/>
            <a:ext cx="1000132" cy="57150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Bouton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32" name="Connecteur droit 31"/>
          <p:cNvCxnSpPr/>
          <p:nvPr/>
        </p:nvCxnSpPr>
        <p:spPr>
          <a:xfrm rot="5400000">
            <a:off x="1250927" y="4464851"/>
            <a:ext cx="1356528" cy="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 rot="10800000">
            <a:off x="1928794" y="5143512"/>
            <a:ext cx="214314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>
            <a:stCxn id="5" idx="2"/>
          </p:cNvCxnSpPr>
          <p:nvPr/>
        </p:nvCxnSpPr>
        <p:spPr>
          <a:xfrm rot="5400000">
            <a:off x="142844" y="4643446"/>
            <a:ext cx="214314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/>
          <p:cNvCxnSpPr/>
          <p:nvPr/>
        </p:nvCxnSpPr>
        <p:spPr>
          <a:xfrm>
            <a:off x="1214414" y="5715016"/>
            <a:ext cx="4143404" cy="1588"/>
          </a:xfrm>
          <a:prstGeom prst="line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/>
          <p:cNvCxnSpPr>
            <a:endCxn id="30" idx="3"/>
          </p:cNvCxnSpPr>
          <p:nvPr/>
        </p:nvCxnSpPr>
        <p:spPr>
          <a:xfrm rot="10800000">
            <a:off x="3143240" y="5143512"/>
            <a:ext cx="857256" cy="1588"/>
          </a:xfrm>
          <a:prstGeom prst="line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90" name="Picture 2" descr="http://www.clipart-fr.com/data/clipart/fleches/clipart_fleches_038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0430" y="4714884"/>
            <a:ext cx="642942" cy="749787"/>
          </a:xfrm>
          <a:prstGeom prst="rect">
            <a:avLst/>
          </a:prstGeom>
          <a:noFill/>
        </p:spPr>
      </p:pic>
      <p:pic>
        <p:nvPicPr>
          <p:cNvPr id="12292" name="Picture 4" descr="Musique, Icône, Note, Notes, Huit, Thème, Acti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29652" y="1428736"/>
            <a:ext cx="438339" cy="500066"/>
          </a:xfrm>
          <a:prstGeom prst="rect">
            <a:avLst/>
          </a:prstGeom>
          <a:noFill/>
        </p:spPr>
      </p:pic>
      <p:cxnSp>
        <p:nvCxnSpPr>
          <p:cNvPr id="61" name="Connecteur droit avec flèche 60"/>
          <p:cNvCxnSpPr>
            <a:stCxn id="104" idx="3"/>
            <a:endCxn id="12292" idx="1"/>
          </p:cNvCxnSpPr>
          <p:nvPr/>
        </p:nvCxnSpPr>
        <p:spPr>
          <a:xfrm>
            <a:off x="8072462" y="1678769"/>
            <a:ext cx="357190" cy="158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94" name="Picture 6" descr="http://www.booster-mon-pc.com/images/icon_eclair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429652" y="3000372"/>
            <a:ext cx="571504" cy="571504"/>
          </a:xfrm>
          <a:prstGeom prst="rect">
            <a:avLst/>
          </a:prstGeom>
          <a:noFill/>
        </p:spPr>
      </p:pic>
      <p:cxnSp>
        <p:nvCxnSpPr>
          <p:cNvPr id="66" name="Connecteur droit avec flèche 65"/>
          <p:cNvCxnSpPr>
            <a:endCxn id="12294" idx="1"/>
          </p:cNvCxnSpPr>
          <p:nvPr/>
        </p:nvCxnSpPr>
        <p:spPr>
          <a:xfrm>
            <a:off x="7286644" y="3286124"/>
            <a:ext cx="1143008" cy="158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96" name="Picture 8" descr="http://www.svstechnology.com/Scripts/Museum/css/images/info_256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429652" y="5286388"/>
            <a:ext cx="500066" cy="500066"/>
          </a:xfrm>
          <a:prstGeom prst="rect">
            <a:avLst/>
          </a:prstGeom>
          <a:noFill/>
        </p:spPr>
      </p:pic>
      <p:cxnSp>
        <p:nvCxnSpPr>
          <p:cNvPr id="68" name="Connecteur droit avec flèche 67"/>
          <p:cNvCxnSpPr/>
          <p:nvPr/>
        </p:nvCxnSpPr>
        <p:spPr>
          <a:xfrm flipV="1">
            <a:off x="7929586" y="5572140"/>
            <a:ext cx="500066" cy="2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6000760" y="3071810"/>
            <a:ext cx="1285884" cy="50006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F8A1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Prise USB</a:t>
            </a:r>
            <a:endParaRPr lang="fr-FR" dirty="0"/>
          </a:p>
        </p:txBody>
      </p:sp>
      <p:cxnSp>
        <p:nvCxnSpPr>
          <p:cNvPr id="76" name="Connecteur droit 75"/>
          <p:cNvCxnSpPr/>
          <p:nvPr/>
        </p:nvCxnSpPr>
        <p:spPr>
          <a:xfrm>
            <a:off x="4429124" y="3286124"/>
            <a:ext cx="1571636" cy="1588"/>
          </a:xfrm>
          <a:prstGeom prst="line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en angle 79"/>
          <p:cNvCxnSpPr/>
          <p:nvPr/>
        </p:nvCxnSpPr>
        <p:spPr>
          <a:xfrm>
            <a:off x="3071802" y="3714752"/>
            <a:ext cx="2286016" cy="1714512"/>
          </a:xfrm>
          <a:prstGeom prst="bentConnector3">
            <a:avLst>
              <a:gd name="adj1" fmla="val 58953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5357818" y="5286388"/>
            <a:ext cx="1500198" cy="57150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Comparateur</a:t>
            </a:r>
          </a:p>
          <a:p>
            <a:pPr algn="ctr"/>
            <a:r>
              <a:rPr lang="fr-FR" dirty="0" smtClean="0">
                <a:solidFill>
                  <a:schemeClr val="tx1"/>
                </a:solidFill>
              </a:rPr>
              <a:t>LM324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7286644" y="5286388"/>
            <a:ext cx="642942" cy="57150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LEDs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93" name="Connecteur droit avec flèche 92"/>
          <p:cNvCxnSpPr>
            <a:endCxn id="88" idx="1"/>
          </p:cNvCxnSpPr>
          <p:nvPr/>
        </p:nvCxnSpPr>
        <p:spPr>
          <a:xfrm flipV="1">
            <a:off x="6858016" y="5572140"/>
            <a:ext cx="428628" cy="2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en angle 95"/>
          <p:cNvCxnSpPr>
            <a:stCxn id="10" idx="3"/>
          </p:cNvCxnSpPr>
          <p:nvPr/>
        </p:nvCxnSpPr>
        <p:spPr>
          <a:xfrm flipV="1">
            <a:off x="3071802" y="1857364"/>
            <a:ext cx="2143140" cy="114300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/>
          <p:cNvCxnSpPr/>
          <p:nvPr/>
        </p:nvCxnSpPr>
        <p:spPr>
          <a:xfrm rot="5400000">
            <a:off x="4215604" y="3499644"/>
            <a:ext cx="42862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5214942" y="1357298"/>
            <a:ext cx="714380" cy="64294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RN52</a:t>
            </a:r>
            <a:endParaRPr lang="fr-FR" dirty="0"/>
          </a:p>
        </p:txBody>
      </p:sp>
      <p:sp>
        <p:nvSpPr>
          <p:cNvPr id="104" name="Rectangle 103"/>
          <p:cNvSpPr/>
          <p:nvPr/>
        </p:nvSpPr>
        <p:spPr>
          <a:xfrm>
            <a:off x="7143768" y="1357298"/>
            <a:ext cx="928694" cy="64294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Haut parleur</a:t>
            </a:r>
            <a:endParaRPr lang="fr-FR" dirty="0"/>
          </a:p>
        </p:txBody>
      </p:sp>
      <p:cxnSp>
        <p:nvCxnSpPr>
          <p:cNvPr id="111" name="Connecteur en angle 110"/>
          <p:cNvCxnSpPr/>
          <p:nvPr/>
        </p:nvCxnSpPr>
        <p:spPr>
          <a:xfrm>
            <a:off x="3571868" y="785794"/>
            <a:ext cx="1643074" cy="78581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98" name="Picture 10" descr="http://inwallspeakers1.com/wp-content/uploads/2013/11/bluetooth-icon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857488" y="428604"/>
            <a:ext cx="785818" cy="785818"/>
          </a:xfrm>
          <a:prstGeom prst="rect">
            <a:avLst/>
          </a:prstGeom>
          <a:noFill/>
        </p:spPr>
      </p:pic>
      <p:cxnSp>
        <p:nvCxnSpPr>
          <p:cNvPr id="119" name="Connecteur droit avec flèche 118"/>
          <p:cNvCxnSpPr>
            <a:stCxn id="62" idx="3"/>
            <a:endCxn id="104" idx="1"/>
          </p:cNvCxnSpPr>
          <p:nvPr/>
        </p:nvCxnSpPr>
        <p:spPr>
          <a:xfrm>
            <a:off x="6929454" y="1678769"/>
            <a:ext cx="214314" cy="158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6143636" y="1357298"/>
            <a:ext cx="785818" cy="64294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Ampli</a:t>
            </a:r>
            <a:endParaRPr lang="fr-FR" dirty="0"/>
          </a:p>
        </p:txBody>
      </p:sp>
      <p:cxnSp>
        <p:nvCxnSpPr>
          <p:cNvPr id="73" name="Connecteur droit avec flèche 72"/>
          <p:cNvCxnSpPr>
            <a:stCxn id="103" idx="3"/>
            <a:endCxn id="62" idx="1"/>
          </p:cNvCxnSpPr>
          <p:nvPr/>
        </p:nvCxnSpPr>
        <p:spPr>
          <a:xfrm>
            <a:off x="5929322" y="1678769"/>
            <a:ext cx="214314" cy="158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avec flèche 76"/>
          <p:cNvCxnSpPr/>
          <p:nvPr/>
        </p:nvCxnSpPr>
        <p:spPr>
          <a:xfrm rot="5400000" flipH="1" flipV="1">
            <a:off x="6323025" y="2178041"/>
            <a:ext cx="357190" cy="158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/>
          <p:cNvCxnSpPr/>
          <p:nvPr/>
        </p:nvCxnSpPr>
        <p:spPr>
          <a:xfrm rot="10800000">
            <a:off x="4429124" y="2357430"/>
            <a:ext cx="2071702" cy="15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90"/>
          <p:cNvCxnSpPr/>
          <p:nvPr/>
        </p:nvCxnSpPr>
        <p:spPr>
          <a:xfrm rot="5400000" flipH="1" flipV="1">
            <a:off x="3964777" y="2821777"/>
            <a:ext cx="928694" cy="15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ZoneTexte 94"/>
          <p:cNvSpPr txBox="1"/>
          <p:nvPr/>
        </p:nvSpPr>
        <p:spPr>
          <a:xfrm>
            <a:off x="3500430" y="2714620"/>
            <a:ext cx="7858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3.3V</a:t>
            </a:r>
            <a:endParaRPr lang="fr-FR" sz="1400" dirty="0"/>
          </a:p>
        </p:txBody>
      </p:sp>
      <p:sp>
        <p:nvSpPr>
          <p:cNvPr id="97" name="ZoneTexte 96"/>
          <p:cNvSpPr txBox="1"/>
          <p:nvPr/>
        </p:nvSpPr>
        <p:spPr>
          <a:xfrm>
            <a:off x="3500430" y="3429000"/>
            <a:ext cx="7858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5V</a:t>
            </a:r>
            <a:endParaRPr lang="fr-FR" sz="1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0034" y="571504"/>
            <a:ext cx="6215106" cy="4643470"/>
          </a:xfrm>
          <a:prstGeom prst="rect">
            <a:avLst/>
          </a:prstGeom>
          <a:solidFill>
            <a:srgbClr val="4A7DBA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2400" b="1" dirty="0" smtClean="0">
                <a:solidFill>
                  <a:schemeClr val="bg1"/>
                </a:solidFill>
              </a:rPr>
              <a:t>Stocker et distribuer l’énergie</a:t>
            </a:r>
            <a:endParaRPr lang="fr-FR" sz="2400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57224" y="2428892"/>
            <a:ext cx="2143140" cy="121444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 smtClean="0"/>
              <a:t>Stocker / Alimenter</a:t>
            </a:r>
          </a:p>
          <a:p>
            <a:pPr algn="ctr"/>
            <a:endParaRPr lang="fr-FR" b="1" dirty="0"/>
          </a:p>
          <a:p>
            <a:pPr algn="ctr"/>
            <a:r>
              <a:rPr lang="fr-FR" dirty="0" smtClean="0"/>
              <a:t>Batterie Li-po</a:t>
            </a:r>
          </a:p>
          <a:p>
            <a:pPr algn="ctr"/>
            <a:r>
              <a:rPr lang="fr-FR" dirty="0" smtClean="0"/>
              <a:t>12Ah, 3.7V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7429520" y="500042"/>
            <a:ext cx="1500198" cy="928694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400" b="1" dirty="0" smtClean="0"/>
              <a:t>Emettre de la musique à partir d’une source Bluetooth</a:t>
            </a:r>
            <a:endParaRPr lang="fr-FR" sz="1400" b="1" dirty="0"/>
          </a:p>
        </p:txBody>
      </p:sp>
      <p:sp>
        <p:nvSpPr>
          <p:cNvPr id="8" name="Rectangle 7"/>
          <p:cNvSpPr/>
          <p:nvPr/>
        </p:nvSpPr>
        <p:spPr>
          <a:xfrm>
            <a:off x="7429520" y="3143248"/>
            <a:ext cx="1500198" cy="78581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600" b="1" dirty="0" smtClean="0"/>
              <a:t>Mettre à disposition l’</a:t>
            </a:r>
            <a:r>
              <a:rPr lang="fr-FR" sz="1600" b="1" dirty="0"/>
              <a:t>é</a:t>
            </a:r>
            <a:r>
              <a:rPr lang="fr-FR" sz="1600" b="1" dirty="0" smtClean="0"/>
              <a:t>nergie</a:t>
            </a:r>
            <a:endParaRPr lang="fr-FR" sz="1600" b="1" dirty="0"/>
          </a:p>
        </p:txBody>
      </p:sp>
      <p:sp>
        <p:nvSpPr>
          <p:cNvPr id="9" name="Rectangle 8"/>
          <p:cNvSpPr/>
          <p:nvPr/>
        </p:nvSpPr>
        <p:spPr>
          <a:xfrm>
            <a:off x="7429520" y="5715016"/>
            <a:ext cx="1500198" cy="85725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1600" b="1" dirty="0" smtClean="0"/>
              <a:t>Indiquer l’autonomie restante</a:t>
            </a:r>
            <a:endParaRPr lang="fr-FR" sz="1600" b="1" dirty="0"/>
          </a:p>
        </p:txBody>
      </p:sp>
      <p:sp>
        <p:nvSpPr>
          <p:cNvPr id="10" name="Rectangle 9"/>
          <p:cNvSpPr/>
          <p:nvPr/>
        </p:nvSpPr>
        <p:spPr>
          <a:xfrm>
            <a:off x="4071934" y="3286148"/>
            <a:ext cx="2071702" cy="121444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 smtClean="0"/>
              <a:t>Adapter</a:t>
            </a:r>
          </a:p>
          <a:p>
            <a:pPr algn="ctr"/>
            <a:endParaRPr lang="fr-FR" dirty="0"/>
          </a:p>
          <a:p>
            <a:pPr algn="ctr"/>
            <a:r>
              <a:rPr lang="fr-FR" dirty="0" smtClean="0"/>
              <a:t>Convertisseur </a:t>
            </a:r>
            <a:r>
              <a:rPr lang="fr-FR" dirty="0" err="1" smtClean="0"/>
              <a:t>Boost</a:t>
            </a:r>
            <a:endParaRPr lang="fr-FR" dirty="0" smtClean="0"/>
          </a:p>
          <a:p>
            <a:pPr algn="ctr"/>
            <a:r>
              <a:rPr lang="fr-FR" dirty="0" smtClean="0"/>
              <a:t>XL6009 / TPS55330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4071934" y="1357322"/>
            <a:ext cx="2071702" cy="121444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b="1" dirty="0" smtClean="0"/>
              <a:t>Adapter</a:t>
            </a:r>
          </a:p>
          <a:p>
            <a:pPr algn="ctr"/>
            <a:endParaRPr lang="fr-FR" dirty="0" smtClean="0"/>
          </a:p>
          <a:p>
            <a:pPr algn="ctr"/>
            <a:r>
              <a:rPr lang="fr-FR" dirty="0" smtClean="0"/>
              <a:t>Régulateur 3.3V</a:t>
            </a:r>
            <a:endParaRPr lang="fr-FR" dirty="0"/>
          </a:p>
          <a:p>
            <a:pPr algn="ctr"/>
            <a:r>
              <a:rPr lang="fr-FR" dirty="0" smtClean="0"/>
              <a:t>TLV70033DDCT</a:t>
            </a:r>
            <a:endParaRPr lang="fr-FR" dirty="0"/>
          </a:p>
        </p:txBody>
      </p:sp>
      <p:cxnSp>
        <p:nvCxnSpPr>
          <p:cNvPr id="13" name="Connecteur droit 12"/>
          <p:cNvCxnSpPr/>
          <p:nvPr/>
        </p:nvCxnSpPr>
        <p:spPr>
          <a:xfrm rot="5400000">
            <a:off x="2215340" y="2999602"/>
            <a:ext cx="2571768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3000364" y="3071834"/>
            <a:ext cx="500066" cy="1588"/>
          </a:xfrm>
          <a:prstGeom prst="line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>
            <a:endCxn id="11" idx="1"/>
          </p:cNvCxnSpPr>
          <p:nvPr/>
        </p:nvCxnSpPr>
        <p:spPr>
          <a:xfrm flipV="1">
            <a:off x="3500430" y="1964545"/>
            <a:ext cx="571504" cy="250033"/>
          </a:xfrm>
          <a:prstGeom prst="line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>
            <a:endCxn id="10" idx="1"/>
          </p:cNvCxnSpPr>
          <p:nvPr/>
        </p:nvCxnSpPr>
        <p:spPr>
          <a:xfrm>
            <a:off x="3500430" y="3571900"/>
            <a:ext cx="571504" cy="321471"/>
          </a:xfrm>
          <a:prstGeom prst="line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en angle 40"/>
          <p:cNvCxnSpPr>
            <a:stCxn id="11" idx="3"/>
            <a:endCxn id="7" idx="1"/>
          </p:cNvCxnSpPr>
          <p:nvPr/>
        </p:nvCxnSpPr>
        <p:spPr>
          <a:xfrm flipV="1">
            <a:off x="6143636" y="964389"/>
            <a:ext cx="1285884" cy="1000156"/>
          </a:xfrm>
          <a:prstGeom prst="bentConnector3">
            <a:avLst>
              <a:gd name="adj1" fmla="val 73132"/>
            </a:avLst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en angle 44"/>
          <p:cNvCxnSpPr>
            <a:stCxn id="10" idx="3"/>
            <a:endCxn id="8" idx="1"/>
          </p:cNvCxnSpPr>
          <p:nvPr/>
        </p:nvCxnSpPr>
        <p:spPr>
          <a:xfrm flipV="1">
            <a:off x="6143636" y="3536157"/>
            <a:ext cx="1285884" cy="357214"/>
          </a:xfrm>
          <a:prstGeom prst="bentConnector3">
            <a:avLst>
              <a:gd name="adj1" fmla="val 72275"/>
            </a:avLst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/>
          <p:cNvCxnSpPr/>
          <p:nvPr/>
        </p:nvCxnSpPr>
        <p:spPr>
          <a:xfrm rot="5400000">
            <a:off x="5928528" y="5000636"/>
            <a:ext cx="2286810" cy="7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/>
          <p:nvPr/>
        </p:nvCxnSpPr>
        <p:spPr>
          <a:xfrm>
            <a:off x="7072330" y="6143644"/>
            <a:ext cx="357190" cy="1588"/>
          </a:xfrm>
          <a:prstGeom prst="line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ZoneTexte 61"/>
          <p:cNvSpPr txBox="1"/>
          <p:nvPr/>
        </p:nvSpPr>
        <p:spPr>
          <a:xfrm>
            <a:off x="6143636" y="1643074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3.3V</a:t>
            </a:r>
            <a:endParaRPr lang="fr-FR" dirty="0"/>
          </a:p>
        </p:txBody>
      </p:sp>
      <p:sp>
        <p:nvSpPr>
          <p:cNvPr id="63" name="ZoneTexte 62"/>
          <p:cNvSpPr txBox="1"/>
          <p:nvPr/>
        </p:nvSpPr>
        <p:spPr>
          <a:xfrm>
            <a:off x="6215074" y="3571900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5V</a:t>
            </a:r>
            <a:endParaRPr lang="fr-FR" dirty="0"/>
          </a:p>
        </p:txBody>
      </p:sp>
      <p:cxnSp>
        <p:nvCxnSpPr>
          <p:cNvPr id="81" name="Connecteur droit avec flèche 80"/>
          <p:cNvCxnSpPr/>
          <p:nvPr/>
        </p:nvCxnSpPr>
        <p:spPr>
          <a:xfrm rot="5400000" flipH="1" flipV="1">
            <a:off x="2858282" y="4929198"/>
            <a:ext cx="1285090" cy="79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>
            <a:off x="3357554" y="5572140"/>
            <a:ext cx="1500198" cy="35719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Commander</a:t>
            </a:r>
            <a:endParaRPr lang="fr-FR" sz="1400" b="1" dirty="0"/>
          </a:p>
        </p:txBody>
      </p:sp>
      <p:cxnSp>
        <p:nvCxnSpPr>
          <p:cNvPr id="113" name="Connecteur droit 112"/>
          <p:cNvCxnSpPr>
            <a:stCxn id="5" idx="2"/>
          </p:cNvCxnSpPr>
          <p:nvPr/>
        </p:nvCxnSpPr>
        <p:spPr>
          <a:xfrm rot="5400000">
            <a:off x="535765" y="5036367"/>
            <a:ext cx="278605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115"/>
          <p:cNvCxnSpPr/>
          <p:nvPr/>
        </p:nvCxnSpPr>
        <p:spPr>
          <a:xfrm>
            <a:off x="1928794" y="6429396"/>
            <a:ext cx="5500726" cy="1588"/>
          </a:xfrm>
          <a:prstGeom prst="line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ZoneTexte 118"/>
          <p:cNvSpPr txBox="1"/>
          <p:nvPr/>
        </p:nvSpPr>
        <p:spPr>
          <a:xfrm>
            <a:off x="428596" y="4929198"/>
            <a:ext cx="1785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Tension batterie</a:t>
            </a:r>
            <a:endParaRPr lang="fr-FR" sz="1600" dirty="0"/>
          </a:p>
        </p:txBody>
      </p:sp>
      <p:cxnSp>
        <p:nvCxnSpPr>
          <p:cNvPr id="27" name="Connecteur droit avec flèche 26"/>
          <p:cNvCxnSpPr/>
          <p:nvPr/>
        </p:nvCxnSpPr>
        <p:spPr>
          <a:xfrm rot="16200000" flipV="1">
            <a:off x="7608117" y="2035959"/>
            <a:ext cx="1214445" cy="2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 rot="10800000">
            <a:off x="7072330" y="2643182"/>
            <a:ext cx="11430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 rot="5400000" flipH="1" flipV="1">
            <a:off x="6607189" y="3107529"/>
            <a:ext cx="929488" cy="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0" y="2643182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rgbClr val="92D050"/>
                </a:solidFill>
              </a:rPr>
              <a:t>Introduction</a:t>
            </a:r>
            <a:endParaRPr lang="fr-FR" sz="3600" dirty="0">
              <a:solidFill>
                <a:srgbClr val="92D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entagone 26"/>
          <p:cNvSpPr/>
          <p:nvPr/>
        </p:nvSpPr>
        <p:spPr>
          <a:xfrm>
            <a:off x="6143636" y="2000240"/>
            <a:ext cx="785818" cy="714380"/>
          </a:xfrm>
          <a:prstGeom prst="homePlate">
            <a:avLst>
              <a:gd name="adj" fmla="val 2928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400" dirty="0" err="1" smtClean="0"/>
              <a:t>Indicat-eur</a:t>
            </a:r>
            <a:r>
              <a:rPr lang="fr-FR" sz="1400" dirty="0" smtClean="0"/>
              <a:t> de charge</a:t>
            </a:r>
            <a:endParaRPr lang="fr-FR" sz="1400" dirty="0"/>
          </a:p>
        </p:txBody>
      </p:sp>
      <p:sp>
        <p:nvSpPr>
          <p:cNvPr id="4" name="ZoneTexte 3"/>
          <p:cNvSpPr txBox="1"/>
          <p:nvPr/>
        </p:nvSpPr>
        <p:spPr>
          <a:xfrm>
            <a:off x="0" y="285728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err="1" smtClean="0">
                <a:solidFill>
                  <a:srgbClr val="92D050"/>
                </a:solidFill>
              </a:rPr>
              <a:t>Timeline</a:t>
            </a:r>
            <a:endParaRPr lang="fr-FR" sz="3600" dirty="0">
              <a:solidFill>
                <a:srgbClr val="92D050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214282" y="4857760"/>
            <a:ext cx="87154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Cahier des charges:</a:t>
            </a:r>
          </a:p>
          <a:p>
            <a:r>
              <a:rPr lang="fr-FR" dirty="0" smtClean="0"/>
              <a:t>	-Bête à corne</a:t>
            </a:r>
          </a:p>
          <a:p>
            <a:r>
              <a:rPr lang="fr-FR" dirty="0" smtClean="0"/>
              <a:t>	-Pieuvre</a:t>
            </a:r>
          </a:p>
          <a:p>
            <a:r>
              <a:rPr lang="fr-FR" dirty="0" smtClean="0"/>
              <a:t>	-FAST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0" y="4143380"/>
            <a:ext cx="1428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21/09/2013</a:t>
            </a:r>
            <a:endParaRPr lang="fr-FR" sz="1400" dirty="0"/>
          </a:p>
        </p:txBody>
      </p:sp>
      <p:sp>
        <p:nvSpPr>
          <p:cNvPr id="6" name="ZoneTexte 5"/>
          <p:cNvSpPr txBox="1"/>
          <p:nvPr/>
        </p:nvSpPr>
        <p:spPr>
          <a:xfrm>
            <a:off x="1214414" y="4143380"/>
            <a:ext cx="1428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7/10/2013</a:t>
            </a:r>
            <a:endParaRPr lang="fr-FR" dirty="0"/>
          </a:p>
        </p:txBody>
      </p:sp>
      <p:sp>
        <p:nvSpPr>
          <p:cNvPr id="7" name="Pentagone 6"/>
          <p:cNvSpPr/>
          <p:nvPr/>
        </p:nvSpPr>
        <p:spPr>
          <a:xfrm>
            <a:off x="285720" y="2000240"/>
            <a:ext cx="1357322" cy="2143140"/>
          </a:xfrm>
          <a:prstGeom prst="homePlate">
            <a:avLst>
              <a:gd name="adj" fmla="val 1958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Cahier des charges</a:t>
            </a:r>
            <a:endParaRPr lang="fr-FR" dirty="0"/>
          </a:p>
        </p:txBody>
      </p:sp>
      <p:sp>
        <p:nvSpPr>
          <p:cNvPr id="8" name="Pentagone 7"/>
          <p:cNvSpPr/>
          <p:nvPr/>
        </p:nvSpPr>
        <p:spPr>
          <a:xfrm>
            <a:off x="1643042" y="3429000"/>
            <a:ext cx="1500198" cy="714380"/>
          </a:xfrm>
          <a:prstGeom prst="homePlate">
            <a:avLst>
              <a:gd name="adj" fmla="val 1958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ST Batterie</a:t>
            </a:r>
            <a:endParaRPr lang="fr-FR" dirty="0"/>
          </a:p>
        </p:txBody>
      </p:sp>
      <p:sp>
        <p:nvSpPr>
          <p:cNvPr id="9" name="Pentagone 8"/>
          <p:cNvSpPr/>
          <p:nvPr/>
        </p:nvSpPr>
        <p:spPr>
          <a:xfrm>
            <a:off x="1643042" y="2000240"/>
            <a:ext cx="1500198" cy="714380"/>
          </a:xfrm>
          <a:prstGeom prst="homePlate">
            <a:avLst>
              <a:gd name="adj" fmla="val 1958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ST HP, Sac</a:t>
            </a:r>
            <a:endParaRPr lang="fr-FR" dirty="0"/>
          </a:p>
        </p:txBody>
      </p:sp>
      <p:sp>
        <p:nvSpPr>
          <p:cNvPr id="10" name="Pentagone 9"/>
          <p:cNvSpPr/>
          <p:nvPr/>
        </p:nvSpPr>
        <p:spPr>
          <a:xfrm>
            <a:off x="1643042" y="2714620"/>
            <a:ext cx="1500198" cy="714380"/>
          </a:xfrm>
          <a:prstGeom prst="homePlate">
            <a:avLst>
              <a:gd name="adj" fmla="val 195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ST Solaire, Sac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2714612" y="4143380"/>
            <a:ext cx="1428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2/12/2013</a:t>
            </a:r>
            <a:endParaRPr lang="fr-FR" dirty="0"/>
          </a:p>
        </p:txBody>
      </p:sp>
      <p:sp>
        <p:nvSpPr>
          <p:cNvPr id="12" name="Pentagone 11"/>
          <p:cNvSpPr/>
          <p:nvPr/>
        </p:nvSpPr>
        <p:spPr>
          <a:xfrm>
            <a:off x="3143240" y="2000240"/>
            <a:ext cx="1071570" cy="2143140"/>
          </a:xfrm>
          <a:prstGeom prst="homePlate">
            <a:avLst>
              <a:gd name="adj" fmla="val 1958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Test USB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3714744" y="4143380"/>
            <a:ext cx="1428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12/01/2014</a:t>
            </a:r>
            <a:endParaRPr lang="fr-FR" dirty="0"/>
          </a:p>
        </p:txBody>
      </p:sp>
      <p:sp>
        <p:nvSpPr>
          <p:cNvPr id="14" name="Pentagone 13"/>
          <p:cNvSpPr/>
          <p:nvPr/>
        </p:nvSpPr>
        <p:spPr>
          <a:xfrm>
            <a:off x="4214810" y="2000240"/>
            <a:ext cx="1071570" cy="2143140"/>
          </a:xfrm>
          <a:prstGeom prst="homePlate">
            <a:avLst>
              <a:gd name="adj" fmla="val 1958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Revue de projet 1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4786314" y="4143380"/>
            <a:ext cx="1428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3/02/2014</a:t>
            </a:r>
            <a:endParaRPr lang="fr-FR" dirty="0"/>
          </a:p>
        </p:txBody>
      </p:sp>
      <p:sp>
        <p:nvSpPr>
          <p:cNvPr id="16" name="Pentagone 15"/>
          <p:cNvSpPr/>
          <p:nvPr/>
        </p:nvSpPr>
        <p:spPr>
          <a:xfrm>
            <a:off x="5286380" y="2000240"/>
            <a:ext cx="857224" cy="1428760"/>
          </a:xfrm>
          <a:prstGeom prst="homePlate">
            <a:avLst>
              <a:gd name="adj" fmla="val 19585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dirty="0" smtClean="0"/>
              <a:t>Commandes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6072165" y="4143380"/>
            <a:ext cx="1428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17/03/2014</a:t>
            </a:r>
            <a:endParaRPr lang="fr-FR" dirty="0"/>
          </a:p>
        </p:txBody>
      </p:sp>
      <p:sp>
        <p:nvSpPr>
          <p:cNvPr id="21" name="Pentagone 20"/>
          <p:cNvSpPr/>
          <p:nvPr/>
        </p:nvSpPr>
        <p:spPr>
          <a:xfrm>
            <a:off x="6143604" y="2714620"/>
            <a:ext cx="785818" cy="714380"/>
          </a:xfrm>
          <a:prstGeom prst="homePlate">
            <a:avLst>
              <a:gd name="adj" fmla="val 292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400" dirty="0" smtClean="0"/>
              <a:t>Test</a:t>
            </a:r>
          </a:p>
          <a:p>
            <a:pPr algn="ctr"/>
            <a:r>
              <a:rPr lang="fr-FR" sz="1400" dirty="0" smtClean="0"/>
              <a:t>Batterie</a:t>
            </a:r>
            <a:endParaRPr lang="fr-FR" sz="1400" dirty="0"/>
          </a:p>
        </p:txBody>
      </p:sp>
      <p:sp>
        <p:nvSpPr>
          <p:cNvPr id="23" name="Pentagone 22"/>
          <p:cNvSpPr/>
          <p:nvPr/>
        </p:nvSpPr>
        <p:spPr>
          <a:xfrm>
            <a:off x="6929422" y="2000240"/>
            <a:ext cx="928694" cy="1428760"/>
          </a:xfrm>
          <a:prstGeom prst="homePlate">
            <a:avLst>
              <a:gd name="adj" fmla="val 24654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Revue de projet 2</a:t>
            </a:r>
            <a:endParaRPr lang="fr-FR" dirty="0"/>
          </a:p>
        </p:txBody>
      </p:sp>
      <p:sp>
        <p:nvSpPr>
          <p:cNvPr id="24" name="ZoneTexte 23"/>
          <p:cNvSpPr txBox="1"/>
          <p:nvPr/>
        </p:nvSpPr>
        <p:spPr>
          <a:xfrm>
            <a:off x="7286644" y="4143380"/>
            <a:ext cx="1428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7/04/2014</a:t>
            </a:r>
            <a:endParaRPr lang="fr-FR" dirty="0"/>
          </a:p>
        </p:txBody>
      </p:sp>
      <p:sp>
        <p:nvSpPr>
          <p:cNvPr id="25" name="Pentagone 24"/>
          <p:cNvSpPr/>
          <p:nvPr/>
        </p:nvSpPr>
        <p:spPr>
          <a:xfrm>
            <a:off x="7858116" y="2000240"/>
            <a:ext cx="1143040" cy="2143140"/>
          </a:xfrm>
          <a:prstGeom prst="homePlate">
            <a:avLst>
              <a:gd name="adj" fmla="val 2928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fr-FR" dirty="0" smtClean="0"/>
              <a:t>Réalisation</a:t>
            </a:r>
            <a:endParaRPr lang="fr-FR" dirty="0"/>
          </a:p>
        </p:txBody>
      </p:sp>
      <p:sp>
        <p:nvSpPr>
          <p:cNvPr id="26" name="ZoneTexte 25"/>
          <p:cNvSpPr txBox="1"/>
          <p:nvPr/>
        </p:nvSpPr>
        <p:spPr>
          <a:xfrm>
            <a:off x="8143868" y="4143380"/>
            <a:ext cx="1000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26/05/2014</a:t>
            </a:r>
            <a:endParaRPr lang="fr-FR" dirty="0"/>
          </a:p>
        </p:txBody>
      </p:sp>
      <p:sp>
        <p:nvSpPr>
          <p:cNvPr id="20" name="Pentagone 19"/>
          <p:cNvSpPr/>
          <p:nvPr/>
        </p:nvSpPr>
        <p:spPr>
          <a:xfrm>
            <a:off x="6500794" y="3429000"/>
            <a:ext cx="1357354" cy="714380"/>
          </a:xfrm>
          <a:prstGeom prst="homePlate">
            <a:avLst>
              <a:gd name="adj" fmla="val 1958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ST Alimentation</a:t>
            </a:r>
            <a:endParaRPr lang="fr-FR" sz="1400" b="1" dirty="0"/>
          </a:p>
        </p:txBody>
      </p:sp>
      <p:sp>
        <p:nvSpPr>
          <p:cNvPr id="17" name="Pentagone 16"/>
          <p:cNvSpPr/>
          <p:nvPr/>
        </p:nvSpPr>
        <p:spPr>
          <a:xfrm>
            <a:off x="5286380" y="3429000"/>
            <a:ext cx="1214446" cy="714380"/>
          </a:xfrm>
          <a:prstGeom prst="homePlate">
            <a:avLst>
              <a:gd name="adj" fmla="val 1958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ST Bluetooth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0" y="285728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rgbClr val="92D050"/>
                </a:solidFill>
              </a:rPr>
              <a:t>Cahier des charges</a:t>
            </a:r>
            <a:endParaRPr lang="fr-FR" sz="3600" dirty="0">
              <a:solidFill>
                <a:srgbClr val="92D050"/>
              </a:solidFill>
            </a:endParaRPr>
          </a:p>
        </p:txBody>
      </p:sp>
      <p:sp>
        <p:nvSpPr>
          <p:cNvPr id="28" name="Ellipse 27"/>
          <p:cNvSpPr/>
          <p:nvPr/>
        </p:nvSpPr>
        <p:spPr>
          <a:xfrm>
            <a:off x="3428992" y="3000372"/>
            <a:ext cx="2643206" cy="10001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Sac multimédia</a:t>
            </a:r>
            <a:endParaRPr lang="fr-FR" dirty="0"/>
          </a:p>
        </p:txBody>
      </p:sp>
      <p:sp>
        <p:nvSpPr>
          <p:cNvPr id="29" name="Rectangle 28"/>
          <p:cNvSpPr/>
          <p:nvPr/>
        </p:nvSpPr>
        <p:spPr>
          <a:xfrm>
            <a:off x="5214942" y="2000240"/>
            <a:ext cx="2643206" cy="7858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Niveau de charge des appareils électroniques</a:t>
            </a:r>
            <a:endParaRPr lang="fr-FR" dirty="0"/>
          </a:p>
        </p:txBody>
      </p:sp>
      <p:sp>
        <p:nvSpPr>
          <p:cNvPr id="30" name="Rectangle 29"/>
          <p:cNvSpPr/>
          <p:nvPr/>
        </p:nvSpPr>
        <p:spPr>
          <a:xfrm>
            <a:off x="1643042" y="2000240"/>
            <a:ext cx="2643206" cy="7858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Utilisateur</a:t>
            </a:r>
            <a:endParaRPr lang="fr-FR" dirty="0"/>
          </a:p>
        </p:txBody>
      </p:sp>
      <p:sp>
        <p:nvSpPr>
          <p:cNvPr id="31" name="Rectangle 30"/>
          <p:cNvSpPr/>
          <p:nvPr/>
        </p:nvSpPr>
        <p:spPr>
          <a:xfrm>
            <a:off x="2643174" y="4500570"/>
            <a:ext cx="4357718" cy="16430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Mettre à disposition une source d’énergie adapté à la recharge d’appareil électronique tout en offrant a l’utilisateur des fonctionnalité pratique dans l’utilisation de ces derniers</a:t>
            </a:r>
            <a:endParaRPr lang="fr-FR" dirty="0"/>
          </a:p>
        </p:txBody>
      </p:sp>
      <p:sp>
        <p:nvSpPr>
          <p:cNvPr id="32" name="Arc 31"/>
          <p:cNvSpPr/>
          <p:nvPr/>
        </p:nvSpPr>
        <p:spPr>
          <a:xfrm>
            <a:off x="3143240" y="2357429"/>
            <a:ext cx="3643338" cy="857257"/>
          </a:xfrm>
          <a:prstGeom prst="arc">
            <a:avLst>
              <a:gd name="adj1" fmla="val 21599967"/>
              <a:gd name="adj2" fmla="val 10845838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8" name="Freeform 4"/>
          <p:cNvSpPr>
            <a:spLocks/>
          </p:cNvSpPr>
          <p:nvPr/>
        </p:nvSpPr>
        <p:spPr bwMode="auto">
          <a:xfrm>
            <a:off x="5500694" y="3143248"/>
            <a:ext cx="677862" cy="1357322"/>
          </a:xfrm>
          <a:custGeom>
            <a:avLst/>
            <a:gdLst/>
            <a:ahLst/>
            <a:cxnLst>
              <a:cxn ang="0">
                <a:pos x="1317" y="0"/>
              </a:cxn>
              <a:cxn ang="0">
                <a:pos x="1317" y="945"/>
              </a:cxn>
              <a:cxn ang="0">
                <a:pos x="207" y="1350"/>
              </a:cxn>
              <a:cxn ang="0">
                <a:pos x="72" y="1620"/>
              </a:cxn>
            </a:cxnLst>
            <a:rect l="0" t="0" r="r" b="b"/>
            <a:pathLst>
              <a:path w="1502" h="1620">
                <a:moveTo>
                  <a:pt x="1317" y="0"/>
                </a:moveTo>
                <a:cubicBezTo>
                  <a:pt x="1409" y="360"/>
                  <a:pt x="1502" y="720"/>
                  <a:pt x="1317" y="945"/>
                </a:cubicBezTo>
                <a:cubicBezTo>
                  <a:pt x="1132" y="1170"/>
                  <a:pt x="414" y="1238"/>
                  <a:pt x="207" y="1350"/>
                </a:cubicBezTo>
                <a:cubicBezTo>
                  <a:pt x="0" y="1462"/>
                  <a:pt x="36" y="1541"/>
                  <a:pt x="72" y="1620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0" y="285728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rgbClr val="92D050"/>
                </a:solidFill>
              </a:rPr>
              <a:t>Cahier des charges</a:t>
            </a:r>
            <a:endParaRPr lang="fr-FR" sz="3600" dirty="0">
              <a:solidFill>
                <a:srgbClr val="92D050"/>
              </a:solidFill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285720" y="3890585"/>
            <a:ext cx="6786578" cy="2967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400" b="1" dirty="0" smtClean="0"/>
              <a:t>FP1 : </a:t>
            </a:r>
            <a:r>
              <a:rPr lang="fr-FR" sz="1400" dirty="0" smtClean="0"/>
              <a:t>Permettre de déplacer facilement les affaires de l’utilisateur</a:t>
            </a:r>
          </a:p>
          <a:p>
            <a:pPr>
              <a:lnSpc>
                <a:spcPct val="150000"/>
              </a:lnSpc>
            </a:pPr>
            <a:r>
              <a:rPr lang="fr-FR" sz="1400" b="1" dirty="0" smtClean="0"/>
              <a:t>FP2 : </a:t>
            </a:r>
            <a:r>
              <a:rPr lang="fr-FR" sz="1400" dirty="0" smtClean="0"/>
              <a:t>Recharger un appareil électronique</a:t>
            </a:r>
          </a:p>
          <a:p>
            <a:pPr>
              <a:lnSpc>
                <a:spcPct val="150000"/>
              </a:lnSpc>
            </a:pPr>
            <a:r>
              <a:rPr lang="fr-FR" sz="1400" b="1" dirty="0" smtClean="0"/>
              <a:t>FP3 : </a:t>
            </a:r>
            <a:r>
              <a:rPr lang="fr-FR" sz="1400" dirty="0" smtClean="0"/>
              <a:t>Augmenter l’autonomie de la batterie avec une source d’énergie infinie</a:t>
            </a:r>
          </a:p>
          <a:p>
            <a:pPr>
              <a:lnSpc>
                <a:spcPct val="150000"/>
              </a:lnSpc>
            </a:pPr>
            <a:r>
              <a:rPr lang="fr-FR" sz="1400" b="1" dirty="0" smtClean="0"/>
              <a:t>FP4 :</a:t>
            </a:r>
            <a:r>
              <a:rPr lang="fr-FR" sz="1400" dirty="0" smtClean="0"/>
              <a:t> Assurer le confort grâce à la lecture de la musique à tout moment</a:t>
            </a:r>
          </a:p>
          <a:p>
            <a:pPr>
              <a:lnSpc>
                <a:spcPct val="150000"/>
              </a:lnSpc>
            </a:pPr>
            <a:r>
              <a:rPr lang="fr-FR" sz="1400" b="1" dirty="0" smtClean="0"/>
              <a:t>FC1 : </a:t>
            </a:r>
            <a:r>
              <a:rPr lang="fr-FR" sz="1400" dirty="0" smtClean="0"/>
              <a:t>Permettre à l’utilisateur de déplacer le sac sans effort trop important</a:t>
            </a:r>
          </a:p>
          <a:p>
            <a:pPr>
              <a:lnSpc>
                <a:spcPct val="150000"/>
              </a:lnSpc>
            </a:pPr>
            <a:r>
              <a:rPr lang="fr-FR" sz="1400" b="1" dirty="0" smtClean="0"/>
              <a:t>FC2 : </a:t>
            </a:r>
            <a:r>
              <a:rPr lang="fr-FR" sz="1400" dirty="0" smtClean="0"/>
              <a:t>Assurer la sécurité du produit à l’utilisateur et se appareils électroniques</a:t>
            </a:r>
          </a:p>
          <a:p>
            <a:pPr>
              <a:lnSpc>
                <a:spcPct val="150000"/>
              </a:lnSpc>
            </a:pPr>
            <a:r>
              <a:rPr lang="fr-FR" sz="1400" b="1" dirty="0" smtClean="0"/>
              <a:t>FC3 : </a:t>
            </a:r>
            <a:r>
              <a:rPr lang="fr-FR" sz="1400" dirty="0" smtClean="0"/>
              <a:t>Résister à l’environnement</a:t>
            </a:r>
          </a:p>
          <a:p>
            <a:pPr>
              <a:lnSpc>
                <a:spcPct val="150000"/>
              </a:lnSpc>
            </a:pPr>
            <a:r>
              <a:rPr lang="fr-FR" sz="1400" b="1" dirty="0" smtClean="0"/>
              <a:t>FC4 : </a:t>
            </a:r>
            <a:r>
              <a:rPr lang="fr-FR" sz="1400" dirty="0" smtClean="0"/>
              <a:t>Permette une prise en main et une utilisation plus agréable</a:t>
            </a:r>
          </a:p>
          <a:p>
            <a:pPr>
              <a:lnSpc>
                <a:spcPct val="150000"/>
              </a:lnSpc>
            </a:pPr>
            <a:r>
              <a:rPr lang="fr-FR" sz="1400" b="1" dirty="0" smtClean="0"/>
              <a:t>FC5 : </a:t>
            </a:r>
            <a:r>
              <a:rPr lang="fr-FR" sz="1400" dirty="0" smtClean="0"/>
              <a:t>Garantir la compatibilité universelle du chargeur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 l="7617" t="28564" r="13867" b="28222"/>
          <a:stretch>
            <a:fillRect/>
          </a:stretch>
        </p:blipFill>
        <p:spPr bwMode="auto">
          <a:xfrm>
            <a:off x="1000100" y="1000108"/>
            <a:ext cx="7000924" cy="3082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0" y="285728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rgbClr val="92D050"/>
                </a:solidFill>
              </a:rPr>
              <a:t>Cahier des charges</a:t>
            </a:r>
            <a:endParaRPr lang="fr-FR" sz="3600" dirty="0">
              <a:solidFill>
                <a:srgbClr val="92D050"/>
              </a:solidFill>
            </a:endParaRPr>
          </a:p>
        </p:txBody>
      </p:sp>
      <p:pic>
        <p:nvPicPr>
          <p:cNvPr id="18478" name="Picture 46"/>
          <p:cNvPicPr>
            <a:picLocks noChangeAspect="1" noChangeArrowheads="1"/>
          </p:cNvPicPr>
          <p:nvPr/>
        </p:nvPicPr>
        <p:blipFill>
          <a:blip r:embed="rId2" cstate="print"/>
          <a:srcRect t="2929" r="27929" b="12841"/>
          <a:stretch>
            <a:fillRect/>
          </a:stretch>
        </p:blipFill>
        <p:spPr bwMode="auto">
          <a:xfrm>
            <a:off x="0" y="913553"/>
            <a:ext cx="6357950" cy="5944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79" name="Picture 47"/>
          <p:cNvPicPr>
            <a:picLocks noChangeAspect="1" noChangeArrowheads="1"/>
          </p:cNvPicPr>
          <p:nvPr/>
        </p:nvPicPr>
        <p:blipFill>
          <a:blip r:embed="rId2" cstate="print"/>
          <a:srcRect l="17187" t="85156" r="64063" b="2392"/>
          <a:stretch>
            <a:fillRect/>
          </a:stretch>
        </p:blipFill>
        <p:spPr bwMode="auto">
          <a:xfrm>
            <a:off x="6857984" y="3500438"/>
            <a:ext cx="2286016" cy="1214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0" y="285728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rgbClr val="92D050"/>
                </a:solidFill>
              </a:rPr>
              <a:t>ST Batterie</a:t>
            </a:r>
            <a:endParaRPr lang="fr-FR" sz="3600" dirty="0">
              <a:solidFill>
                <a:srgbClr val="92D050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85720" y="1214422"/>
            <a:ext cx="61436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Contraintes :</a:t>
            </a:r>
          </a:p>
          <a:p>
            <a:r>
              <a:rPr lang="fr-FR" sz="1400" b="1" dirty="0" smtClean="0"/>
              <a:t> </a:t>
            </a:r>
            <a:endParaRPr lang="fr-FR" sz="1400" dirty="0" smtClean="0"/>
          </a:p>
          <a:p>
            <a:r>
              <a:rPr lang="fr-FR" sz="1400" dirty="0" smtClean="0"/>
              <a:t>	Poids : &lt;500g</a:t>
            </a:r>
          </a:p>
          <a:p>
            <a:r>
              <a:rPr lang="fr-FR" sz="1400" dirty="0" smtClean="0"/>
              <a:t>	Taille : &lt; 400cm</a:t>
            </a:r>
            <a:r>
              <a:rPr lang="fr-FR" sz="1400" baseline="30000" dirty="0" smtClean="0"/>
              <a:t>3</a:t>
            </a:r>
            <a:endParaRPr lang="fr-FR" sz="1400" dirty="0" smtClean="0"/>
          </a:p>
          <a:p>
            <a:r>
              <a:rPr lang="fr-FR" sz="1400" dirty="0" smtClean="0"/>
              <a:t>	Capacité : &gt;11000mAh (</a:t>
            </a:r>
            <a:r>
              <a:rPr lang="fr-FR" sz="1400" dirty="0" err="1" smtClean="0"/>
              <a:t>iPad</a:t>
            </a:r>
            <a:r>
              <a:rPr lang="fr-FR" sz="1400" dirty="0" smtClean="0"/>
              <a:t> 3eme génération)</a:t>
            </a:r>
          </a:p>
          <a:p>
            <a:endParaRPr lang="fr-FR" sz="1400" dirty="0"/>
          </a:p>
        </p:txBody>
      </p:sp>
      <p:pic>
        <p:nvPicPr>
          <p:cNvPr id="19458" name="Picture 2" descr="D:\Mes docs Win7\Scolaire\T 9\Projet SI\Batterie densité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2428868"/>
            <a:ext cx="4452969" cy="2357454"/>
          </a:xfrm>
          <a:prstGeom prst="rect">
            <a:avLst/>
          </a:prstGeom>
          <a:noFill/>
        </p:spPr>
      </p:pic>
      <p:sp>
        <p:nvSpPr>
          <p:cNvPr id="9" name="ZoneTexte 8"/>
          <p:cNvSpPr txBox="1"/>
          <p:nvPr/>
        </p:nvSpPr>
        <p:spPr>
          <a:xfrm>
            <a:off x="285720" y="4786322"/>
            <a:ext cx="464347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Pile rechargeable :</a:t>
            </a:r>
            <a:r>
              <a:rPr lang="fr-FR" sz="1400" dirty="0" smtClean="0"/>
              <a:t> 12 Piles Rechargeable AA, 1.5V 2700mAh</a:t>
            </a:r>
          </a:p>
          <a:p>
            <a:r>
              <a:rPr lang="fr-FR" sz="1400" dirty="0" smtClean="0"/>
              <a:t>	Cap. Total : 8100mAh</a:t>
            </a:r>
          </a:p>
          <a:p>
            <a:r>
              <a:rPr lang="fr-FR" sz="1400" dirty="0" smtClean="0"/>
              <a:t>	Tension Total :  6V</a:t>
            </a:r>
          </a:p>
          <a:p>
            <a:r>
              <a:rPr lang="fr-FR" sz="1400" dirty="0" smtClean="0"/>
              <a:t>	Poids : 360g environ</a:t>
            </a:r>
          </a:p>
          <a:p>
            <a:r>
              <a:rPr lang="fr-FR" sz="1400" dirty="0" smtClean="0"/>
              <a:t>	Volume : 121cm</a:t>
            </a:r>
            <a:r>
              <a:rPr lang="fr-FR" sz="1400" baseline="30000" dirty="0" smtClean="0"/>
              <a:t>3</a:t>
            </a:r>
            <a:endParaRPr lang="fr-FR" sz="1400" dirty="0" smtClean="0"/>
          </a:p>
          <a:p>
            <a:r>
              <a:rPr lang="fr-FR" sz="1400" dirty="0" smtClean="0"/>
              <a:t>	Type : lithium-fer</a:t>
            </a:r>
          </a:p>
          <a:p>
            <a:r>
              <a:rPr lang="fr-FR" sz="1400" dirty="0" smtClean="0"/>
              <a:t>	Prix : environ 36€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5286380" y="4786322"/>
            <a:ext cx="371477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Batterie Additionnelle du commerce :</a:t>
            </a:r>
            <a:endParaRPr lang="fr-FR" sz="1400" dirty="0" smtClean="0"/>
          </a:p>
          <a:p>
            <a:r>
              <a:rPr lang="fr-FR" sz="1400" dirty="0" smtClean="0"/>
              <a:t>	Cap. Total : 12000mAh</a:t>
            </a:r>
          </a:p>
          <a:p>
            <a:r>
              <a:rPr lang="fr-FR" sz="1400" dirty="0" smtClean="0"/>
              <a:t>	Tension : 5v</a:t>
            </a:r>
          </a:p>
          <a:p>
            <a:r>
              <a:rPr lang="fr-FR" sz="1400" dirty="0" smtClean="0"/>
              <a:t>	Poids : 150g</a:t>
            </a:r>
          </a:p>
          <a:p>
            <a:r>
              <a:rPr lang="fr-FR" sz="1400" dirty="0" smtClean="0"/>
              <a:t>	Volume :  260.82 cm</a:t>
            </a:r>
            <a:r>
              <a:rPr lang="fr-FR" sz="1400" baseline="30000" dirty="0" smtClean="0"/>
              <a:t>3</a:t>
            </a:r>
          </a:p>
          <a:p>
            <a:r>
              <a:rPr lang="fr-FR" sz="1400" baseline="30000" dirty="0" smtClean="0"/>
              <a:t>	</a:t>
            </a:r>
            <a:r>
              <a:rPr lang="fr-FR" sz="1400" dirty="0" smtClean="0"/>
              <a:t>Type : lithium-polymère</a:t>
            </a:r>
          </a:p>
          <a:p>
            <a:r>
              <a:rPr lang="fr-FR" sz="1400" dirty="0" smtClean="0"/>
              <a:t>	Prix : 33.97€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5072066" y="1214422"/>
            <a:ext cx="40719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Avantage du lithium : </a:t>
            </a:r>
          </a:p>
          <a:p>
            <a:r>
              <a:rPr lang="fr-FR" sz="1400" dirty="0" smtClean="0"/>
              <a:t>	- Densité énergétique très élevée grâce 	aux propriétés physiques du lithium</a:t>
            </a:r>
            <a:br>
              <a:rPr lang="fr-FR" sz="1400" dirty="0" smtClean="0"/>
            </a:br>
            <a:r>
              <a:rPr lang="fr-FR" sz="1400" dirty="0" smtClean="0"/>
              <a:t>	- Autodécharge très faible (5% par mois)</a:t>
            </a:r>
            <a:br>
              <a:rPr lang="fr-FR" sz="1400" dirty="0" smtClean="0"/>
            </a:br>
            <a:r>
              <a:rPr lang="fr-FR" sz="1400" dirty="0" smtClean="0"/>
              <a:t>	- Aucun effet mémoire</a:t>
            </a:r>
            <a:br>
              <a:rPr lang="fr-FR" sz="1400" dirty="0" smtClean="0"/>
            </a:br>
            <a:r>
              <a:rPr lang="fr-FR" sz="1400" dirty="0" smtClean="0"/>
              <a:t>	- Léger</a:t>
            </a:r>
            <a:br>
              <a:rPr lang="fr-FR" sz="1400" dirty="0" smtClean="0"/>
            </a:br>
            <a:r>
              <a:rPr lang="fr-FR" sz="1400" dirty="0" smtClean="0"/>
              <a:t>	- Accepte un nombre de cycles important 	(jusqu'à 1500)</a:t>
            </a:r>
            <a:br>
              <a:rPr lang="fr-FR" sz="1400" dirty="0" smtClean="0"/>
            </a:br>
            <a:r>
              <a:rPr lang="fr-FR" sz="1400" dirty="0" smtClean="0"/>
              <a:t>	- Faible résistance interne</a:t>
            </a:r>
            <a:endParaRPr lang="fr-FR" dirty="0" smtClean="0"/>
          </a:p>
          <a:p>
            <a:endParaRPr lang="fr-F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0" y="285728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rgbClr val="92D050"/>
                </a:solidFill>
              </a:rPr>
              <a:t>Test USB</a:t>
            </a:r>
            <a:endParaRPr lang="fr-FR" sz="3600" dirty="0">
              <a:solidFill>
                <a:srgbClr val="92D050"/>
              </a:solidFill>
            </a:endParaRPr>
          </a:p>
        </p:txBody>
      </p:sp>
      <p:pic>
        <p:nvPicPr>
          <p:cNvPr id="8" name="Image 7"/>
          <p:cNvPicPr/>
          <p:nvPr/>
        </p:nvPicPr>
        <p:blipFill>
          <a:blip r:embed="rId2" cstate="print"/>
          <a:srcRect l="18595" t="59724" r="25619" b="20970"/>
          <a:stretch>
            <a:fillRect/>
          </a:stretch>
        </p:blipFill>
        <p:spPr bwMode="auto">
          <a:xfrm>
            <a:off x="357158" y="1714488"/>
            <a:ext cx="454533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1" name="Tableau 10"/>
          <p:cNvGraphicFramePr>
            <a:graphicFrameLocks noGrp="1"/>
          </p:cNvGraphicFramePr>
          <p:nvPr/>
        </p:nvGraphicFramePr>
        <p:xfrm>
          <a:off x="1428728" y="4071942"/>
          <a:ext cx="6095999" cy="2610316"/>
        </p:xfrm>
        <a:graphic>
          <a:graphicData uri="http://schemas.openxmlformats.org/drawingml/2006/table">
            <a:tbl>
              <a:tblPr/>
              <a:tblGrid>
                <a:gridCol w="1426141"/>
                <a:gridCol w="1503758"/>
                <a:gridCol w="3166100"/>
              </a:tblGrid>
              <a:tr h="265349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b="1" dirty="0">
                          <a:latin typeface="Calibri"/>
                          <a:ea typeface="Calibri"/>
                          <a:cs typeface="Times New Roman"/>
                        </a:rPr>
                        <a:t>Appareil </a:t>
                      </a:r>
                      <a:endParaRPr lang="fr-F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0409" marR="80409" marT="40204" marB="4020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b="1">
                          <a:latin typeface="Calibri"/>
                          <a:ea typeface="Calibri"/>
                          <a:cs typeface="Times New Roman"/>
                        </a:rPr>
                        <a:t>Observation 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0409" marR="80409" marT="40204" marB="4020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b="1">
                          <a:latin typeface="Calibri"/>
                          <a:ea typeface="Calibri"/>
                          <a:cs typeface="Times New Roman"/>
                        </a:rPr>
                        <a:t>A1 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0409" marR="80409" marT="40204" marB="4020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5349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 err="1">
                          <a:latin typeface="Calibri"/>
                          <a:ea typeface="Calibri"/>
                          <a:cs typeface="Times New Roman"/>
                        </a:rPr>
                        <a:t>iPhone</a:t>
                      </a:r>
                      <a:r>
                        <a:rPr lang="fr-FR" sz="1400" dirty="0">
                          <a:latin typeface="Calibri"/>
                          <a:ea typeface="Calibri"/>
                          <a:cs typeface="Times New Roman"/>
                        </a:rPr>
                        <a:t> 4s </a:t>
                      </a:r>
                      <a:endParaRPr lang="fr-F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0409" marR="80409" marT="40204" marB="4020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latin typeface="Calibri"/>
                          <a:ea typeface="Calibri"/>
                          <a:cs typeface="Times New Roman"/>
                        </a:rPr>
                        <a:t>Recharge correctement </a:t>
                      </a:r>
                      <a:endParaRPr lang="fr-F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0409" marR="80409" marT="40204" marB="4020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latin typeface="Calibri"/>
                          <a:ea typeface="Calibri"/>
                          <a:cs typeface="Times New Roman"/>
                        </a:rPr>
                        <a:t>0.49 A (0.09 A si U1 et U2 incorrecte) </a:t>
                      </a:r>
                      <a:endParaRPr lang="fr-F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0409" marR="80409" marT="40204" marB="4020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</a:tr>
              <a:tr h="265349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latin typeface="Calibri"/>
                          <a:ea typeface="Calibri"/>
                          <a:cs typeface="Times New Roman"/>
                        </a:rPr>
                        <a:t>Samsung Galaxy S3 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0409" marR="80409" marT="40204" marB="4020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latin typeface="Calibri"/>
                          <a:ea typeface="Calibri"/>
                          <a:cs typeface="Times New Roman"/>
                        </a:rPr>
                        <a:t>Ne recharge pas </a:t>
                      </a:r>
                      <a:endParaRPr lang="fr-F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0409" marR="80409" marT="40204" marB="4020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latin typeface="Calibri"/>
                          <a:ea typeface="Calibri"/>
                          <a:cs typeface="Times New Roman"/>
                        </a:rPr>
                        <a:t>0.1 A </a:t>
                      </a:r>
                      <a:endParaRPr lang="fr-F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0409" marR="80409" marT="40204" marB="4020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5349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latin typeface="Calibri"/>
                          <a:ea typeface="Calibri"/>
                          <a:cs typeface="Times New Roman"/>
                        </a:rPr>
                        <a:t>Samsung Galaxy Tab 2 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0409" marR="80409" marT="40204" marB="4020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latin typeface="Calibri"/>
                          <a:ea typeface="Calibri"/>
                          <a:cs typeface="Times New Roman"/>
                        </a:rPr>
                        <a:t>Semble recharger 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0409" marR="80409" marT="40204" marB="4020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latin typeface="Calibri"/>
                          <a:ea typeface="Calibri"/>
                          <a:cs typeface="Times New Roman"/>
                        </a:rPr>
                        <a:t>0.35 A (symbole recharge barré si U1 et U2 incorrecte) </a:t>
                      </a:r>
                      <a:endParaRPr lang="fr-F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0409" marR="80409" marT="40204" marB="4020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</a:tr>
              <a:tr h="265349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latin typeface="Calibri"/>
                          <a:ea typeface="Calibri"/>
                          <a:cs typeface="Times New Roman"/>
                        </a:rPr>
                        <a:t>iPad (1ère gen) 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0409" marR="80409" marT="40204" marB="4020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latin typeface="Calibri"/>
                          <a:ea typeface="Calibri"/>
                          <a:cs typeface="Times New Roman"/>
                        </a:rPr>
                        <a:t>Recharge lentement</a:t>
                      </a:r>
                      <a:endParaRPr lang="fr-F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0409" marR="80409" marT="40204" marB="4020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latin typeface="Calibri"/>
                          <a:ea typeface="Calibri"/>
                          <a:cs typeface="Times New Roman"/>
                        </a:rPr>
                        <a:t>0.49 A (0.09 A si U1 et U2 incorrecte) </a:t>
                      </a:r>
                      <a:endParaRPr lang="fr-F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0409" marR="80409" marT="40204" marB="4020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ZoneTexte 12"/>
          <p:cNvSpPr txBox="1"/>
          <p:nvPr/>
        </p:nvSpPr>
        <p:spPr>
          <a:xfrm>
            <a:off x="928662" y="3429000"/>
            <a:ext cx="2571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U</a:t>
            </a:r>
            <a:r>
              <a:rPr lang="fr-FR" sz="1400" baseline="-25000" dirty="0" smtClean="0"/>
              <a:t>1</a:t>
            </a:r>
            <a:r>
              <a:rPr lang="fr-FR" sz="1400" dirty="0" smtClean="0"/>
              <a:t> = U</a:t>
            </a:r>
            <a:r>
              <a:rPr lang="fr-FR" sz="1400" baseline="-25000" dirty="0" smtClean="0"/>
              <a:t>2</a:t>
            </a:r>
            <a:r>
              <a:rPr lang="fr-FR" sz="1400" dirty="0" smtClean="0"/>
              <a:t> = 2V</a:t>
            </a:r>
            <a:endParaRPr lang="fr-FR" sz="1400" dirty="0"/>
          </a:p>
        </p:txBody>
      </p:sp>
      <p:pic>
        <p:nvPicPr>
          <p:cNvPr id="14" name="Image 13" descr="P:\SI\Photo Test USB\Photo 576.jpg"/>
          <p:cNvPicPr/>
          <p:nvPr/>
        </p:nvPicPr>
        <p:blipFill>
          <a:blip r:embed="rId3" cstate="print"/>
          <a:stretch>
            <a:fillRect/>
          </a:stretch>
        </p:blipFill>
        <p:spPr bwMode="auto">
          <a:xfrm>
            <a:off x="5357818" y="1714488"/>
            <a:ext cx="2571768" cy="18573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0" y="285728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rgbClr val="92D050"/>
                </a:solidFill>
              </a:rPr>
              <a:t>ST Bluetooth</a:t>
            </a:r>
            <a:endParaRPr lang="fr-FR" sz="3600" dirty="0">
              <a:solidFill>
                <a:srgbClr val="92D050"/>
              </a:solidFill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 l="28445" t="34563" r="30704" b="32529"/>
          <a:stretch>
            <a:fillRect/>
          </a:stretch>
        </p:blipFill>
        <p:spPr bwMode="auto">
          <a:xfrm>
            <a:off x="2071670" y="3643314"/>
            <a:ext cx="4101527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2" descr="http://edageek.com/primages/2013/RN52-Bluetooth-Audio-Modul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57852" y="928670"/>
            <a:ext cx="3286148" cy="1937357"/>
          </a:xfrm>
          <a:prstGeom prst="rect">
            <a:avLst/>
          </a:prstGeom>
          <a:noFill/>
        </p:spPr>
      </p:pic>
      <p:sp>
        <p:nvSpPr>
          <p:cNvPr id="10" name="ZoneTexte 9"/>
          <p:cNvSpPr txBox="1"/>
          <p:nvPr/>
        </p:nvSpPr>
        <p:spPr>
          <a:xfrm>
            <a:off x="214282" y="1714488"/>
            <a:ext cx="692948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Standard : Bluetooth 3.0, </a:t>
            </a:r>
            <a:r>
              <a:rPr lang="en-US" sz="1400" dirty="0" err="1" smtClean="0"/>
              <a:t>classe</a:t>
            </a:r>
            <a:r>
              <a:rPr lang="en-US" sz="1400" dirty="0" smtClean="0"/>
              <a:t> 2 (</a:t>
            </a:r>
            <a:r>
              <a:rPr lang="fr-FR" sz="1400" dirty="0" smtClean="0"/>
              <a:t>porté 10 mètres)</a:t>
            </a:r>
          </a:p>
          <a:p>
            <a:r>
              <a:rPr lang="fr-FR" sz="1400" dirty="0" smtClean="0"/>
              <a:t>Fréquence </a:t>
            </a:r>
            <a:r>
              <a:rPr lang="en-US" sz="1400" dirty="0" smtClean="0"/>
              <a:t>: 2.4 ~ 2.48 GHz</a:t>
            </a:r>
          </a:p>
          <a:p>
            <a:r>
              <a:rPr lang="fr-FR" sz="1400" dirty="0" smtClean="0"/>
              <a:t>Tension d’alimentation : 3.0 ~ 3.6 V DC</a:t>
            </a:r>
          </a:p>
          <a:p>
            <a:r>
              <a:rPr lang="fr-FR" sz="1400" dirty="0" smtClean="0"/>
              <a:t>Courant consommé : Dépend du profil, de l’ordre de 30mA</a:t>
            </a:r>
          </a:p>
          <a:p>
            <a:r>
              <a:rPr lang="fr-FR" sz="1400" dirty="0" smtClean="0"/>
              <a:t>Protocol : A2DP (</a:t>
            </a:r>
            <a:r>
              <a:rPr lang="fr-FR" sz="1400" i="1" dirty="0" smtClean="0"/>
              <a:t>Advanced Audio Distribution Profile</a:t>
            </a:r>
            <a:r>
              <a:rPr lang="fr-FR" sz="1400" dirty="0" smtClean="0"/>
              <a:t>)</a:t>
            </a:r>
            <a:endParaRPr lang="en-US" sz="1400" dirty="0" smtClean="0"/>
          </a:p>
          <a:p>
            <a:r>
              <a:rPr lang="en-US" sz="1400" dirty="0" smtClean="0"/>
              <a:t>Prix : 14.18€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670</TotalTime>
  <Words>505</Words>
  <Application>Microsoft Office PowerPoint</Application>
  <PresentationFormat>Affichage à l'écran (4:3)</PresentationFormat>
  <Paragraphs>200</Paragraphs>
  <Slides>15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6" baseType="lpstr">
      <vt:lpstr>Thème Office</vt:lpstr>
      <vt:lpstr>Sac Multimédia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  <vt:lpstr>Diapositive 13</vt:lpstr>
      <vt:lpstr>Diapositive 14</vt:lpstr>
      <vt:lpstr>Diapositive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Sac Multim</dc:title>
  <dc:creator>Martin</dc:creator>
  <cp:lastModifiedBy>molym</cp:lastModifiedBy>
  <cp:revision>69</cp:revision>
  <dcterms:created xsi:type="dcterms:W3CDTF">2014-05-24T08:51:57Z</dcterms:created>
  <dcterms:modified xsi:type="dcterms:W3CDTF">2014-05-26T12:48:20Z</dcterms:modified>
</cp:coreProperties>
</file>