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6" r:id="rId4"/>
    <p:sldId id="258" r:id="rId5"/>
    <p:sldId id="277" r:id="rId6"/>
    <p:sldId id="259" r:id="rId7"/>
    <p:sldId id="260" r:id="rId8"/>
    <p:sldId id="261" r:id="rId9"/>
    <p:sldId id="278" r:id="rId10"/>
    <p:sldId id="262" r:id="rId11"/>
    <p:sldId id="279" r:id="rId12"/>
    <p:sldId id="263" r:id="rId13"/>
    <p:sldId id="280" r:id="rId14"/>
    <p:sldId id="264" r:id="rId15"/>
    <p:sldId id="281" r:id="rId16"/>
    <p:sldId id="270" r:id="rId17"/>
    <p:sldId id="282" r:id="rId18"/>
    <p:sldId id="265" r:id="rId19"/>
    <p:sldId id="283" r:id="rId20"/>
    <p:sldId id="266" r:id="rId21"/>
    <p:sldId id="267" r:id="rId22"/>
    <p:sldId id="268" r:id="rId23"/>
    <p:sldId id="269" r:id="rId24"/>
    <p:sldId id="284" r:id="rId25"/>
    <p:sldId id="271" r:id="rId26"/>
    <p:sldId id="272" r:id="rId27"/>
    <p:sldId id="274" r:id="rId28"/>
    <p:sldId id="273" r:id="rId29"/>
    <p:sldId id="275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52" autoAdjust="0"/>
  </p:normalViewPr>
  <p:slideViewPr>
    <p:cSldViewPr>
      <p:cViewPr>
        <p:scale>
          <a:sx n="100" d="100"/>
          <a:sy n="100" d="100"/>
        </p:scale>
        <p:origin x="-29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EF5EC-A62B-4D83-97BE-6EF0777BFC56}" type="datetimeFigureOut">
              <a:rPr lang="fr-FR" smtClean="0"/>
              <a:pPr/>
              <a:t>10/06/2014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D3C33-135A-43EB-BBC0-289813F258E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D3C33-135A-43EB-BBC0-289813F258E4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10/06/2014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124-n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lsemi.com/datasheet/XL6009%20datasheet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daycounter.com/LabBook/BoostConverter/Boost-Converter-Equations.phtml" TargetMode="External"/><Relationship Id="rId4" Type="http://schemas.openxmlformats.org/officeDocument/2006/relationships/hyperlink" Target="http://www.ti.com/lit/ds/symlink/tps55330.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lit/ds/slvsa00d/slvsa00d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86190"/>
            <a:ext cx="9144000" cy="1470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Sac Multimédia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Martin HEBANT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59293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2013-2014</a:t>
            </a:r>
            <a:endParaRPr lang="fr-FR" dirty="0"/>
          </a:p>
        </p:txBody>
      </p:sp>
      <p:pic>
        <p:nvPicPr>
          <p:cNvPr id="6" name="Image 5" descr="P:\SI\Soutenance\Logo\Log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500306"/>
            <a:ext cx="1204109" cy="143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P:\SI\Soutenance\Logo\sonores-haut-parleur-volume-icone-6492-128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00372"/>
            <a:ext cx="824098" cy="831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P:\SI\Soutenance\Logo\26426664-vector-icon-collection-of-smart-phone-tablet-laptop-and-router-simple-flat-design-illustration-on-wh.jpg"/>
          <p:cNvPicPr/>
          <p:nvPr/>
        </p:nvPicPr>
        <p:blipFill>
          <a:blip r:embed="rId4"/>
          <a:srcRect l="30167" r="42000" b="59136"/>
          <a:stretch>
            <a:fillRect/>
          </a:stretch>
        </p:blipFill>
        <p:spPr bwMode="auto">
          <a:xfrm rot="20958964">
            <a:off x="2589599" y="2783213"/>
            <a:ext cx="837384" cy="104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P:\SI\Soutenance\Logo\bluetooth_logo-100067507-large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2071678"/>
            <a:ext cx="491589" cy="48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P:\SI\Soutenance\Logo\lithium_ion_battery_icon_acrylic_cut_outs-rab5dd1319cca45c78bd1ca7f9ee4f195_x7saw_8byvr_512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1934" y="1500174"/>
            <a:ext cx="800348" cy="79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P:\SI\Soutenance\Logo\Mobile-Smartphone-icon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1928802"/>
            <a:ext cx="740971" cy="74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20" y="1428736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Contraintes :</a:t>
            </a:r>
          </a:p>
          <a:p>
            <a:r>
              <a:rPr lang="fr-FR" sz="1400" b="1" dirty="0" smtClean="0"/>
              <a:t> </a:t>
            </a:r>
            <a:endParaRPr lang="fr-FR" sz="1400" dirty="0" smtClean="0"/>
          </a:p>
          <a:p>
            <a:r>
              <a:rPr lang="fr-FR" sz="1400" dirty="0" smtClean="0"/>
              <a:t>	Poids : &lt;500g</a:t>
            </a:r>
          </a:p>
          <a:p>
            <a:r>
              <a:rPr lang="fr-FR" sz="1400" dirty="0" smtClean="0"/>
              <a:t>	Taille : &lt; 400cm</a:t>
            </a:r>
            <a:r>
              <a:rPr lang="fr-FR" sz="1400" baseline="30000" dirty="0" smtClean="0"/>
              <a:t>3</a:t>
            </a:r>
            <a:endParaRPr lang="fr-FR" sz="1400" dirty="0" smtClean="0"/>
          </a:p>
          <a:p>
            <a:r>
              <a:rPr lang="fr-FR" sz="1400" dirty="0" smtClean="0"/>
              <a:t>	Capacité : &gt;11600mAh (</a:t>
            </a:r>
            <a:r>
              <a:rPr lang="fr-FR" sz="1400" dirty="0" err="1" smtClean="0"/>
              <a:t>iPad</a:t>
            </a:r>
            <a:r>
              <a:rPr lang="fr-FR" sz="1400" dirty="0" smtClean="0"/>
              <a:t> 3eme génération)</a:t>
            </a:r>
          </a:p>
          <a:p>
            <a:endParaRPr lang="fr-FR" sz="1400" dirty="0"/>
          </a:p>
        </p:txBody>
      </p:sp>
      <p:pic>
        <p:nvPicPr>
          <p:cNvPr id="19458" name="Picture 2" descr="D:\Mes docs Win7\Scolaire\T 9\Projet SI\Batterie densit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71744"/>
            <a:ext cx="4452969" cy="2357454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85720" y="4929198"/>
            <a:ext cx="46434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Pile rechargeable :</a:t>
            </a:r>
            <a:r>
              <a:rPr lang="fr-FR" sz="1400" dirty="0" smtClean="0"/>
              <a:t> 12 Piles Rechargeables AA, 1.5V 2700mAh</a:t>
            </a:r>
          </a:p>
          <a:p>
            <a:r>
              <a:rPr lang="fr-FR" sz="1400" dirty="0" smtClean="0"/>
              <a:t>	Cap. Totale : 8100mAh</a:t>
            </a:r>
          </a:p>
          <a:p>
            <a:r>
              <a:rPr lang="fr-FR" sz="1400" dirty="0" smtClean="0"/>
              <a:t>	Tension Totale :  6V</a:t>
            </a:r>
          </a:p>
          <a:p>
            <a:r>
              <a:rPr lang="fr-FR" sz="1400" dirty="0" smtClean="0"/>
              <a:t>	Poids : 360g environ</a:t>
            </a:r>
          </a:p>
          <a:p>
            <a:r>
              <a:rPr lang="fr-FR" sz="1400" dirty="0" smtClean="0"/>
              <a:t>	Volume : 121cm</a:t>
            </a:r>
            <a:r>
              <a:rPr lang="fr-FR" sz="1400" baseline="30000" dirty="0" smtClean="0"/>
              <a:t>3</a:t>
            </a:r>
            <a:endParaRPr lang="fr-FR" sz="1400" dirty="0" smtClean="0"/>
          </a:p>
          <a:p>
            <a:r>
              <a:rPr lang="fr-FR" sz="1400" dirty="0" smtClean="0"/>
              <a:t>	Type : lithium-fer</a:t>
            </a:r>
          </a:p>
          <a:p>
            <a:r>
              <a:rPr lang="fr-FR" sz="1400" dirty="0" smtClean="0"/>
              <a:t>	Prix : environ 36€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86380" y="4929198"/>
            <a:ext cx="3714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Batterie Additionnelle du commerce :</a:t>
            </a:r>
            <a:endParaRPr lang="fr-FR" sz="1400" dirty="0" smtClean="0"/>
          </a:p>
          <a:p>
            <a:r>
              <a:rPr lang="fr-FR" sz="1400" dirty="0" smtClean="0"/>
              <a:t>	Cap. Totale : 12000mAh</a:t>
            </a:r>
          </a:p>
          <a:p>
            <a:r>
              <a:rPr lang="fr-FR" sz="1400" dirty="0" smtClean="0"/>
              <a:t>	Tension : 5v</a:t>
            </a:r>
          </a:p>
          <a:p>
            <a:r>
              <a:rPr lang="fr-FR" sz="1400" dirty="0" smtClean="0"/>
              <a:t>	Poids : 150g</a:t>
            </a:r>
          </a:p>
          <a:p>
            <a:r>
              <a:rPr lang="fr-FR" sz="1400" dirty="0" smtClean="0"/>
              <a:t>	Volume :  260.82 cm</a:t>
            </a:r>
            <a:r>
              <a:rPr lang="fr-FR" sz="1400" baseline="30000" dirty="0" smtClean="0"/>
              <a:t>3</a:t>
            </a:r>
          </a:p>
          <a:p>
            <a:r>
              <a:rPr lang="fr-FR" sz="1400" baseline="30000" dirty="0" smtClean="0"/>
              <a:t>	</a:t>
            </a:r>
            <a:r>
              <a:rPr lang="fr-FR" sz="1400" dirty="0" smtClean="0"/>
              <a:t>Type : lithium-polymère</a:t>
            </a:r>
          </a:p>
          <a:p>
            <a:r>
              <a:rPr lang="fr-FR" sz="1400" dirty="0" smtClean="0"/>
              <a:t>	Prix : 33.97€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929190" y="1428736"/>
            <a:ext cx="421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Avantage du lithium-polymère : </a:t>
            </a:r>
          </a:p>
          <a:p>
            <a:r>
              <a:rPr lang="fr-FR" sz="1400" dirty="0" smtClean="0"/>
              <a:t>	- Densité énergétique très élevée grâce 	aux propriétés physiques du lithium</a:t>
            </a:r>
            <a:br>
              <a:rPr lang="fr-FR" sz="1400" dirty="0" smtClean="0"/>
            </a:br>
            <a:r>
              <a:rPr lang="fr-FR" sz="1400" dirty="0" smtClean="0"/>
              <a:t>	- Autodécharge très faible (5% par mois)</a:t>
            </a:r>
            <a:br>
              <a:rPr lang="fr-FR" sz="1400" dirty="0" smtClean="0"/>
            </a:br>
            <a:r>
              <a:rPr lang="fr-FR" sz="1400" dirty="0" smtClean="0"/>
              <a:t>	- Aucun effet mémoire</a:t>
            </a:r>
            <a:br>
              <a:rPr lang="fr-FR" sz="1400" dirty="0" smtClean="0"/>
            </a:br>
            <a:r>
              <a:rPr lang="fr-FR" sz="1400" dirty="0" smtClean="0"/>
              <a:t>	- Léger</a:t>
            </a:r>
            <a:br>
              <a:rPr lang="fr-FR" sz="1400" dirty="0" smtClean="0"/>
            </a:br>
            <a:r>
              <a:rPr lang="fr-FR" sz="1400" dirty="0" smtClean="0"/>
              <a:t>	- Accepte un nombre de cycles 	suffisamment important (≈1500)</a:t>
            </a:r>
            <a:br>
              <a:rPr lang="fr-FR" sz="1400" dirty="0" smtClean="0"/>
            </a:br>
            <a:r>
              <a:rPr lang="fr-FR" sz="1400" dirty="0" smtClean="0"/>
              <a:t>	- Faible résistance interne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Batterie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 l="18595" t="59724" r="25619" b="20970"/>
          <a:stretch>
            <a:fillRect/>
          </a:stretch>
        </p:blipFill>
        <p:spPr bwMode="auto">
          <a:xfrm>
            <a:off x="357158" y="1714488"/>
            <a:ext cx="454533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428728" y="4071942"/>
          <a:ext cx="6095999" cy="2610316"/>
        </p:xfrm>
        <a:graphic>
          <a:graphicData uri="http://schemas.openxmlformats.org/drawingml/2006/table">
            <a:tbl>
              <a:tblPr/>
              <a:tblGrid>
                <a:gridCol w="1426141"/>
                <a:gridCol w="1503758"/>
                <a:gridCol w="3166100"/>
              </a:tblGrid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libri"/>
                          <a:ea typeface="Calibri"/>
                          <a:cs typeface="Times New Roman"/>
                        </a:rPr>
                        <a:t>Appareil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Times New Roman"/>
                        </a:rPr>
                        <a:t>Observation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Times New Roman"/>
                        </a:rPr>
                        <a:t>A1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latin typeface="Calibri"/>
                          <a:ea typeface="Calibri"/>
                          <a:cs typeface="Times New Roman"/>
                        </a:rPr>
                        <a:t>iPhone</a:t>
                      </a: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 4s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Recharge correctement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0.49 A (0.09 A si U1 et U2 </a:t>
                      </a:r>
                      <a:r>
                        <a:rPr lang="fr-FR" sz="1400" dirty="0" smtClean="0">
                          <a:latin typeface="Calibri"/>
                          <a:ea typeface="Calibri"/>
                          <a:cs typeface="Times New Roman"/>
                        </a:rPr>
                        <a:t>incorrectes)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Samsung Galaxy S3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Ne recharge pas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0.1 A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Samsung Galaxy Tab 2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Semble recharger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0.35 A (symbole recharge barré si U1 et U2 </a:t>
                      </a:r>
                      <a:r>
                        <a:rPr lang="fr-FR" sz="1400" dirty="0" smtClean="0">
                          <a:latin typeface="Calibri"/>
                          <a:ea typeface="Calibri"/>
                          <a:cs typeface="Times New Roman"/>
                        </a:rPr>
                        <a:t>incorrectes)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iPad (1ère gen)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Recharge lentement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0.49 A (0.09 A si U1 et U2 </a:t>
                      </a:r>
                      <a:r>
                        <a:rPr lang="fr-FR" sz="1400" dirty="0" smtClean="0">
                          <a:latin typeface="Calibri"/>
                          <a:ea typeface="Calibri"/>
                          <a:cs typeface="Times New Roman"/>
                        </a:rPr>
                        <a:t>incorrectes)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928662" y="342900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</a:t>
            </a:r>
            <a:r>
              <a:rPr lang="fr-FR" sz="1400" baseline="-25000" dirty="0" smtClean="0"/>
              <a:t>1</a:t>
            </a:r>
            <a:r>
              <a:rPr lang="fr-FR" sz="1400" dirty="0" smtClean="0"/>
              <a:t> = U</a:t>
            </a:r>
            <a:r>
              <a:rPr lang="fr-FR" sz="1400" baseline="-25000" dirty="0" smtClean="0"/>
              <a:t>2</a:t>
            </a:r>
            <a:r>
              <a:rPr lang="fr-FR" sz="1400" dirty="0" smtClean="0"/>
              <a:t> = 2V</a:t>
            </a:r>
            <a:endParaRPr lang="fr-FR" sz="1400" dirty="0"/>
          </a:p>
        </p:txBody>
      </p:sp>
      <p:pic>
        <p:nvPicPr>
          <p:cNvPr id="14" name="Image 13" descr="P:\SI\Photo Test USB\Photo 576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57818" y="1714488"/>
            <a:ext cx="2571768" cy="1857388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Batterie (Test USB)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8445" t="34563" r="30704" b="32529"/>
          <a:stretch>
            <a:fillRect/>
          </a:stretch>
        </p:blipFill>
        <p:spPr bwMode="auto">
          <a:xfrm>
            <a:off x="2071670" y="3643314"/>
            <a:ext cx="410152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://edageek.com/primages/2013/RN52-Bluetooth-Audio-Modu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52" y="1285860"/>
            <a:ext cx="3286148" cy="193735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14282" y="2071678"/>
            <a:ext cx="6929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: Bluetooth 3.0, </a:t>
            </a:r>
            <a:r>
              <a:rPr lang="en-US" sz="1400" dirty="0" err="1" smtClean="0"/>
              <a:t>classe</a:t>
            </a:r>
            <a:r>
              <a:rPr lang="en-US" sz="1400" dirty="0" smtClean="0"/>
              <a:t> 2 (</a:t>
            </a:r>
            <a:r>
              <a:rPr lang="fr-FR" sz="1400" dirty="0" smtClean="0"/>
              <a:t>portée 10 mètres)</a:t>
            </a:r>
          </a:p>
          <a:p>
            <a:r>
              <a:rPr lang="fr-FR" sz="1400" dirty="0" smtClean="0"/>
              <a:t>Fréquence </a:t>
            </a:r>
            <a:r>
              <a:rPr lang="en-US" sz="1400" dirty="0" smtClean="0"/>
              <a:t>: 2.4 ~ 2.48 GHz</a:t>
            </a:r>
          </a:p>
          <a:p>
            <a:r>
              <a:rPr lang="fr-FR" sz="1400" dirty="0" smtClean="0"/>
              <a:t>Tension d’alimentation : 3.0 ~ 3.6 V DC</a:t>
            </a:r>
          </a:p>
          <a:p>
            <a:r>
              <a:rPr lang="fr-FR" sz="1400" dirty="0" smtClean="0"/>
              <a:t>Courant consommé : Dépend du profil, de l’ordre de 30mA</a:t>
            </a:r>
          </a:p>
          <a:p>
            <a:r>
              <a:rPr lang="fr-FR" sz="1400" dirty="0" smtClean="0"/>
              <a:t>Protocol : A2DP (</a:t>
            </a:r>
            <a:r>
              <a:rPr lang="fr-FR" sz="1400" i="1" dirty="0" smtClean="0"/>
              <a:t>Advanced Audio Distribution Profile</a:t>
            </a:r>
            <a:r>
              <a:rPr lang="fr-FR" sz="1400" dirty="0" smtClean="0"/>
              <a:t>)</a:t>
            </a:r>
            <a:endParaRPr lang="en-US" sz="1400" dirty="0" smtClean="0"/>
          </a:p>
          <a:p>
            <a:r>
              <a:rPr lang="en-US" sz="1400" dirty="0" smtClean="0"/>
              <a:t>Prix : 14.18€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Bluetooth</a:t>
            </a:r>
            <a:r>
              <a:rPr lang="fr-FR" sz="2000" dirty="0" smtClean="0">
                <a:solidFill>
                  <a:srgbClr val="92D050"/>
                </a:solidFill>
              </a:rPr>
              <a:t> 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</a:p>
        </p:txBody>
      </p:sp>
      <p:pic>
        <p:nvPicPr>
          <p:cNvPr id="28" name="Picture 2" descr="O:\SI\ISIS\Nouveau Image bitmap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429132"/>
            <a:ext cx="3714776" cy="1430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ZoneTexte 28"/>
          <p:cNvSpPr txBox="1"/>
          <p:nvPr/>
        </p:nvSpPr>
        <p:spPr>
          <a:xfrm>
            <a:off x="214282" y="578645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 :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00034" y="6143644"/>
            <a:ext cx="614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LM324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(</a:t>
            </a:r>
            <a:r>
              <a:rPr lang="fr-FR" sz="1400" dirty="0" smtClean="0">
                <a:hlinkClick r:id="rId3"/>
              </a:rPr>
              <a:t>http://www.ti.com/lit/ds/symlink/lm124-n.pdf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14282" y="150017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Fonctionnement :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928662" y="2071678"/>
            <a:ext cx="600079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le isocèle 33"/>
          <p:cNvSpPr/>
          <p:nvPr/>
        </p:nvSpPr>
        <p:spPr>
          <a:xfrm rot="5400000">
            <a:off x="214310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928662" y="4214818"/>
            <a:ext cx="600079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857356" y="2285992"/>
            <a:ext cx="450059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5729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42886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4"/>
          <p:cNvSpPr/>
          <p:nvPr/>
        </p:nvSpPr>
        <p:spPr>
          <a:xfrm rot="5400000">
            <a:off x="321467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928662" y="2500306"/>
            <a:ext cx="414340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 flipH="1" flipV="1">
            <a:off x="175099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00023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 flipH="1" flipV="1">
            <a:off x="282256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07180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857356" y="3000372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5400000">
            <a:off x="1606529" y="2751133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71670" y="25003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3143240" y="25003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2929720" y="2999578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2678893" y="2750339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50043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riangle isocèle 69"/>
          <p:cNvSpPr/>
          <p:nvPr/>
        </p:nvSpPr>
        <p:spPr>
          <a:xfrm rot="5400000">
            <a:off x="428624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/>
          <p:nvPr/>
        </p:nvCxnSpPr>
        <p:spPr>
          <a:xfrm rot="5400000" flipH="1" flipV="1">
            <a:off x="389413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14337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214810" y="2500306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4001290" y="2999578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3750463" y="2750339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7200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riangle isocèle 76"/>
          <p:cNvSpPr/>
          <p:nvPr/>
        </p:nvSpPr>
        <p:spPr>
          <a:xfrm rot="5400000">
            <a:off x="5357818" y="2643182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/>
          <p:nvPr/>
        </p:nvCxnSpPr>
        <p:spPr>
          <a:xfrm rot="5400000" flipH="1" flipV="1">
            <a:off x="4965703" y="2535231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14942" y="2786058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286380" y="2500307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5072860" y="2999578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rot="5400000">
            <a:off x="4822033" y="2750339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5400000">
            <a:off x="1964513" y="2393149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5400000">
            <a:off x="3036877" y="2392355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5400000">
            <a:off x="4108447" y="2392355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5400000">
            <a:off x="5180017" y="2392355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643570" y="2214554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riangle isocèle 93"/>
          <p:cNvSpPr/>
          <p:nvPr/>
        </p:nvSpPr>
        <p:spPr>
          <a:xfrm rot="10800000">
            <a:off x="585867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>
            <a:off x="585867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 rot="16200000">
            <a:off x="575152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 rot="5400000">
            <a:off x="585867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78724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94" idx="0"/>
          </p:cNvCxnSpPr>
          <p:nvPr/>
        </p:nvCxnSpPr>
        <p:spPr>
          <a:xfrm rot="5400000">
            <a:off x="589360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98" idx="1"/>
          </p:cNvCxnSpPr>
          <p:nvPr/>
        </p:nvCxnSpPr>
        <p:spPr>
          <a:xfrm rot="5400000">
            <a:off x="592971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iangle isocèle 112"/>
          <p:cNvSpPr/>
          <p:nvPr/>
        </p:nvSpPr>
        <p:spPr>
          <a:xfrm rot="10800000">
            <a:off x="478710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/>
          <p:nvPr/>
        </p:nvCxnSpPr>
        <p:spPr>
          <a:xfrm>
            <a:off x="478710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 rot="16200000">
            <a:off x="467995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rot="5400000">
            <a:off x="478710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471567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113" idx="0"/>
          </p:cNvCxnSpPr>
          <p:nvPr/>
        </p:nvCxnSpPr>
        <p:spPr>
          <a:xfrm rot="5400000">
            <a:off x="482203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115" idx="1"/>
          </p:cNvCxnSpPr>
          <p:nvPr/>
        </p:nvCxnSpPr>
        <p:spPr>
          <a:xfrm rot="5400000">
            <a:off x="485814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riangle isocèle 121"/>
          <p:cNvSpPr/>
          <p:nvPr/>
        </p:nvSpPr>
        <p:spPr>
          <a:xfrm rot="10800000">
            <a:off x="371553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>
            <a:off x="371553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Rectangle 123"/>
          <p:cNvSpPr/>
          <p:nvPr/>
        </p:nvSpPr>
        <p:spPr>
          <a:xfrm rot="16200000">
            <a:off x="360838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 rot="5400000">
            <a:off x="371553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364410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2" idx="0"/>
          </p:cNvCxnSpPr>
          <p:nvPr/>
        </p:nvCxnSpPr>
        <p:spPr>
          <a:xfrm rot="5400000">
            <a:off x="375046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1"/>
          </p:cNvCxnSpPr>
          <p:nvPr/>
        </p:nvCxnSpPr>
        <p:spPr>
          <a:xfrm rot="5400000">
            <a:off x="378657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riangle isocèle 128"/>
          <p:cNvSpPr/>
          <p:nvPr/>
        </p:nvSpPr>
        <p:spPr>
          <a:xfrm rot="10800000">
            <a:off x="2643968" y="3142454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2643968" y="3356768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Rectangle 130"/>
          <p:cNvSpPr/>
          <p:nvPr/>
        </p:nvSpPr>
        <p:spPr>
          <a:xfrm rot="16200000">
            <a:off x="2536811" y="3749677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rot="5400000">
            <a:off x="2643968" y="299957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572530" y="2856702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9" idx="0"/>
          </p:cNvCxnSpPr>
          <p:nvPr/>
        </p:nvCxnSpPr>
        <p:spPr>
          <a:xfrm rot="5400000">
            <a:off x="2678893" y="3463925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31" idx="1"/>
          </p:cNvCxnSpPr>
          <p:nvPr/>
        </p:nvCxnSpPr>
        <p:spPr>
          <a:xfrm rot="5400000">
            <a:off x="2715009" y="4142983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rot="5400000">
            <a:off x="278684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rot="5400000">
            <a:off x="385841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92998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rot="5400000">
            <a:off x="1715274" y="3642520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rot="5400000" flipH="1" flipV="1">
            <a:off x="5393537" y="3250405"/>
            <a:ext cx="192882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>
            <a:off x="1036613" y="2178041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endCxn id="42" idx="1"/>
          </p:cNvCxnSpPr>
          <p:nvPr/>
        </p:nvCxnSpPr>
        <p:spPr>
          <a:xfrm>
            <a:off x="1142976" y="2285992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571472" y="1928802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5V</a:t>
            </a:r>
            <a:endParaRPr lang="fr-FR" sz="14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428596" y="407194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GND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00034" y="235743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Batt</a:t>
            </a:r>
            <a:endParaRPr lang="fr-FR" sz="1400" dirty="0"/>
          </a:p>
        </p:txBody>
      </p:sp>
      <p:sp>
        <p:nvSpPr>
          <p:cNvPr id="159" name="Triangle isocèle 158"/>
          <p:cNvSpPr/>
          <p:nvPr/>
        </p:nvSpPr>
        <p:spPr>
          <a:xfrm rot="10800000">
            <a:off x="6786578" y="3143248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159"/>
          <p:cNvCxnSpPr/>
          <p:nvPr/>
        </p:nvCxnSpPr>
        <p:spPr>
          <a:xfrm>
            <a:off x="6786578" y="3357562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1" name="Rectangle 160"/>
          <p:cNvSpPr/>
          <p:nvPr/>
        </p:nvSpPr>
        <p:spPr>
          <a:xfrm rot="16200000">
            <a:off x="6679421" y="3750471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>
            <a:stCxn id="159" idx="0"/>
          </p:cNvCxnSpPr>
          <p:nvPr/>
        </p:nvCxnSpPr>
        <p:spPr>
          <a:xfrm rot="5400000">
            <a:off x="6821503" y="3464719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61" idx="1"/>
          </p:cNvCxnSpPr>
          <p:nvPr/>
        </p:nvCxnSpPr>
        <p:spPr>
          <a:xfrm rot="5400000">
            <a:off x="6857619" y="4143777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endCxn id="159" idx="3"/>
          </p:cNvCxnSpPr>
          <p:nvPr/>
        </p:nvCxnSpPr>
        <p:spPr>
          <a:xfrm rot="5400000">
            <a:off x="6394463" y="2606669"/>
            <a:ext cx="107157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214282" y="47863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Consommation :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500034" y="5072074"/>
            <a:ext cx="464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LM324 : 0.7 mA</a:t>
            </a:r>
          </a:p>
          <a:p>
            <a:r>
              <a:rPr lang="fr-FR" sz="1400" dirty="0" smtClean="0"/>
              <a:t>Résistance : 0.5mA (10 k</a:t>
            </a:r>
            <a:r>
              <a:rPr lang="el-GR" sz="1400" dirty="0" smtClean="0"/>
              <a:t>Ω</a:t>
            </a:r>
            <a:r>
              <a:rPr lang="fr-FR" sz="1400" dirty="0" smtClean="0"/>
              <a:t>)         0.7+0.5+50 = 51.2mA</a:t>
            </a:r>
          </a:p>
          <a:p>
            <a:r>
              <a:rPr lang="fr-FR" sz="1400" dirty="0" smtClean="0"/>
              <a:t>LED : 10 mA * 5 = 50mA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Indicateur du taux de charge 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58"/>
          <p:cNvGrpSpPr/>
          <p:nvPr/>
        </p:nvGrpSpPr>
        <p:grpSpPr>
          <a:xfrm>
            <a:off x="285720" y="2714620"/>
            <a:ext cx="2143140" cy="1930414"/>
            <a:chOff x="1285852" y="1357298"/>
            <a:chExt cx="2143140" cy="1930414"/>
          </a:xfrm>
        </p:grpSpPr>
        <p:sp>
          <p:nvSpPr>
            <p:cNvPr id="4" name="Ellipse 3"/>
            <p:cNvSpPr/>
            <p:nvPr/>
          </p:nvSpPr>
          <p:spPr>
            <a:xfrm>
              <a:off x="2857488" y="2428868"/>
              <a:ext cx="571504" cy="57150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rot="10800000">
              <a:off x="1500166" y="2786058"/>
              <a:ext cx="285752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285852" y="2643182"/>
              <a:ext cx="7143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5400000" flipH="1" flipV="1">
              <a:off x="1393009" y="239314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 flipH="1" flipV="1">
              <a:off x="1393803" y="3035297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0800000">
              <a:off x="1644630" y="3286124"/>
              <a:ext cx="92710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428860" y="2428868"/>
              <a:ext cx="285752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>
              <a:endCxn id="26" idx="0"/>
            </p:cNvCxnSpPr>
            <p:nvPr/>
          </p:nvCxnSpPr>
          <p:spPr>
            <a:xfrm rot="5400000">
              <a:off x="2429654" y="228519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rot="5400000" flipH="1" flipV="1">
              <a:off x="2429654" y="3142454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2000232" y="2143116"/>
              <a:ext cx="14287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0800000">
              <a:off x="1643042" y="2143116"/>
              <a:ext cx="92869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10800000">
              <a:off x="2573324" y="2285992"/>
              <a:ext cx="5699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2571736" y="314324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4" idx="0"/>
            </p:cNvCxnSpPr>
            <p:nvPr/>
          </p:nvCxnSpPr>
          <p:spPr>
            <a:xfrm rot="5400000" flipH="1" flipV="1">
              <a:off x="3071803" y="2357431"/>
              <a:ext cx="14287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rot="5400000" flipH="1" flipV="1">
              <a:off x="3072596" y="3071016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1785918" y="1357298"/>
              <a:ext cx="571504" cy="5715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 rot="5400000" flipH="1" flipV="1">
              <a:off x="1393803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 flipH="1" flipV="1">
              <a:off x="2322497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endCxn id="50" idx="2"/>
            </p:cNvCxnSpPr>
            <p:nvPr/>
          </p:nvCxnSpPr>
          <p:spPr>
            <a:xfrm>
              <a:off x="1643042" y="164305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endCxn id="50" idx="6"/>
            </p:cNvCxnSpPr>
            <p:nvPr/>
          </p:nvCxnSpPr>
          <p:spPr>
            <a:xfrm rot="10800000">
              <a:off x="2357422" y="1643050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214282" y="12144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Caractéristiques :</a:t>
            </a:r>
            <a:endParaRPr lang="fr-FR" sz="1400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642910" y="1500174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Batterie Li-po, 4 éléments en dérivés</a:t>
            </a:r>
          </a:p>
          <a:p>
            <a:r>
              <a:rPr lang="fr-FR" sz="1400" dirty="0" smtClean="0"/>
              <a:t>3.7 V,  12Ah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14282" y="2143116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Calcul de la résistance interne et courbe de décharge (Expérimentale) :</a:t>
            </a:r>
            <a:endParaRPr lang="fr-FR" sz="1400" b="1" dirty="0"/>
          </a:p>
        </p:txBody>
      </p:sp>
      <p:grpSp>
        <p:nvGrpSpPr>
          <p:cNvPr id="3" name="Groupe 91"/>
          <p:cNvGrpSpPr/>
          <p:nvPr/>
        </p:nvGrpSpPr>
        <p:grpSpPr>
          <a:xfrm>
            <a:off x="6715140" y="4572008"/>
            <a:ext cx="1714512" cy="1950851"/>
            <a:chOff x="7286644" y="4071942"/>
            <a:chExt cx="1714512" cy="1950851"/>
          </a:xfrm>
        </p:grpSpPr>
        <p:grpSp>
          <p:nvGrpSpPr>
            <p:cNvPr id="5" name="Groupe 90"/>
            <p:cNvGrpSpPr/>
            <p:nvPr/>
          </p:nvGrpSpPr>
          <p:grpSpPr>
            <a:xfrm>
              <a:off x="7572396" y="4429132"/>
              <a:ext cx="714380" cy="1428760"/>
              <a:chOff x="7572396" y="4429132"/>
              <a:chExt cx="714380" cy="1428760"/>
            </a:xfrm>
          </p:grpSpPr>
          <p:cxnSp>
            <p:nvCxnSpPr>
              <p:cNvPr id="87" name="Connecteur droit avec flèche 86"/>
              <p:cNvCxnSpPr/>
              <p:nvPr/>
            </p:nvCxnSpPr>
            <p:spPr>
              <a:xfrm>
                <a:off x="7786710" y="4429132"/>
                <a:ext cx="214314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7572396" y="4429132"/>
                <a:ext cx="714380" cy="1428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7286644" y="4286256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+</a:t>
              </a:r>
              <a:endParaRPr lang="fr-FR" sz="14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7358082" y="571501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-</a:t>
              </a:r>
              <a:endParaRPr lang="fr-FR" sz="1400" dirty="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8286776" y="514351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8572528" y="5286388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necteur droit 77"/>
            <p:cNvCxnSpPr>
              <a:endCxn id="77" idx="0"/>
            </p:cNvCxnSpPr>
            <p:nvPr/>
          </p:nvCxnSpPr>
          <p:spPr>
            <a:xfrm rot="5400000">
              <a:off x="8716198" y="5214156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286776" y="585789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endCxn id="77" idx="4"/>
            </p:cNvCxnSpPr>
            <p:nvPr/>
          </p:nvCxnSpPr>
          <p:spPr>
            <a:xfrm rot="5400000" flipH="1" flipV="1">
              <a:off x="8715404" y="5786454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7286644" y="485776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G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DC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143900" y="457200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i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143900" y="528638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7786710" y="407194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 I</a:t>
              </a:r>
              <a:endParaRPr lang="fr-FR" sz="1600" dirty="0"/>
            </a:p>
          </p:txBody>
        </p:sp>
      </p:grpSp>
      <p:grpSp>
        <p:nvGrpSpPr>
          <p:cNvPr id="7" name="Groupe 101"/>
          <p:cNvGrpSpPr/>
          <p:nvPr/>
        </p:nvGrpSpPr>
        <p:grpSpPr>
          <a:xfrm>
            <a:off x="4643438" y="5357826"/>
            <a:ext cx="2000264" cy="523220"/>
            <a:chOff x="6858016" y="6211669"/>
            <a:chExt cx="2000264" cy="523220"/>
          </a:xfrm>
        </p:grpSpPr>
        <p:sp>
          <p:nvSpPr>
            <p:cNvPr id="93" name="ZoneTexte 92"/>
            <p:cNvSpPr txBox="1"/>
            <p:nvPr/>
          </p:nvSpPr>
          <p:spPr>
            <a:xfrm>
              <a:off x="6858016" y="6286520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R</a:t>
              </a:r>
              <a:r>
                <a:rPr lang="fr-FR" sz="1400" baseline="-25000" dirty="0" smtClean="0"/>
                <a:t>i</a:t>
              </a:r>
              <a:r>
                <a:rPr lang="fr-FR" sz="1400" dirty="0" smtClean="0"/>
                <a:t> = U</a:t>
              </a:r>
              <a:r>
                <a:rPr lang="fr-FR" sz="1400" baseline="-25000" dirty="0" smtClean="0"/>
                <a:t>AV</a:t>
              </a:r>
              <a:r>
                <a:rPr lang="fr-FR" sz="1400" dirty="0" smtClean="0"/>
                <a:t>      - R</a:t>
              </a:r>
              <a:endParaRPr lang="fr-FR" sz="14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7429520" y="6211669"/>
              <a:ext cx="357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R</a:t>
              </a:r>
            </a:p>
            <a:p>
              <a:r>
                <a:rPr lang="fr-FR" sz="1400" dirty="0" smtClean="0"/>
                <a:t>U</a:t>
              </a:r>
              <a:endParaRPr lang="fr-FR" sz="1400" dirty="0"/>
            </a:p>
          </p:txBody>
        </p:sp>
        <p:cxnSp>
          <p:nvCxnSpPr>
            <p:cNvPr id="98" name="Connecteur droit 97"/>
            <p:cNvCxnSpPr/>
            <p:nvPr/>
          </p:nvCxnSpPr>
          <p:spPr>
            <a:xfrm>
              <a:off x="7500958" y="6497421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1785918" y="271462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 = 3.9</a:t>
            </a:r>
            <a:r>
              <a:rPr lang="el-GR" sz="1400" dirty="0" smtClean="0"/>
              <a:t>Ω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785918" y="307181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 = U/R = 3.7/3.9 ≈ 0.95A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786050" y="5214950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</a:t>
            </a:r>
            <a:r>
              <a:rPr lang="fr-FR" sz="1400" baseline="-25000" dirty="0" smtClean="0"/>
              <a:t>AV</a:t>
            </a:r>
            <a:r>
              <a:rPr lang="fr-FR" sz="1400" dirty="0" smtClean="0"/>
              <a:t> = 4.18 V</a:t>
            </a:r>
          </a:p>
          <a:p>
            <a:r>
              <a:rPr lang="fr-FR" sz="1400" dirty="0" smtClean="0"/>
              <a:t>U = 3.65 V</a:t>
            </a:r>
          </a:p>
          <a:p>
            <a:r>
              <a:rPr lang="fr-FR" sz="1400" dirty="0" smtClean="0"/>
              <a:t>R</a:t>
            </a:r>
            <a:r>
              <a:rPr lang="fr-FR" sz="1400" baseline="-25000" dirty="0" smtClean="0"/>
              <a:t>i</a:t>
            </a:r>
            <a:r>
              <a:rPr lang="fr-FR" sz="1400" dirty="0" smtClean="0"/>
              <a:t> = 0.56</a:t>
            </a:r>
            <a:r>
              <a:rPr lang="el-GR" sz="1400" dirty="0" smtClean="0"/>
              <a:t>Ω</a:t>
            </a:r>
            <a:endParaRPr lang="fr-F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3333" t="48400" r="18892" b="18001"/>
          <a:stretch>
            <a:fillRect/>
          </a:stretch>
        </p:blipFill>
        <p:spPr bwMode="auto">
          <a:xfrm>
            <a:off x="4357686" y="2643182"/>
            <a:ext cx="438808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57"/>
          <p:cNvSpPr txBox="1"/>
          <p:nvPr/>
        </p:nvSpPr>
        <p:spPr>
          <a:xfrm>
            <a:off x="4357686" y="4572008"/>
            <a:ext cx="2714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Courbe de décharge (</a:t>
            </a:r>
            <a:r>
              <a:rPr lang="fr-FR" sz="1100" dirty="0" err="1" smtClean="0"/>
              <a:t>MatLab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pic>
        <p:nvPicPr>
          <p:cNvPr id="1028" name="Picture 4" descr="N:\SI\Photos SI\20140407_1451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783" y="5000636"/>
            <a:ext cx="2095515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9" name="ZoneTexte 58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 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Réception et test sur la batterie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60" name="Picture 2" descr="P:\SI\Photo\Photos SI\20140317_144246.jpg"/>
          <p:cNvPicPr>
            <a:picLocks noChangeAspect="1" noChangeArrowheads="1"/>
          </p:cNvPicPr>
          <p:nvPr/>
        </p:nvPicPr>
        <p:blipFill>
          <a:blip r:embed="rId4" cstate="print"/>
          <a:srcRect l="19977" t="13318" r="18843" b="10103"/>
          <a:stretch>
            <a:fillRect/>
          </a:stretch>
        </p:blipFill>
        <p:spPr bwMode="auto">
          <a:xfrm>
            <a:off x="6572264" y="857232"/>
            <a:ext cx="1521940" cy="142876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49" grpId="0"/>
      <p:bldP spid="51" grpId="0"/>
      <p:bldP spid="56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23" name="Pentagone 22"/>
          <p:cNvSpPr/>
          <p:nvPr/>
        </p:nvSpPr>
        <p:spPr>
          <a:xfrm>
            <a:off x="6929422" y="2357430"/>
            <a:ext cx="928694" cy="1428760"/>
          </a:xfrm>
          <a:prstGeom prst="homePlate">
            <a:avLst>
              <a:gd name="adj" fmla="val 246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866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7/04/2014</a:t>
            </a:r>
            <a:endParaRPr lang="fr-FR" dirty="0"/>
          </a:p>
        </p:txBody>
      </p:sp>
      <p:sp>
        <p:nvSpPr>
          <p:cNvPr id="20" name="Pentagone 19"/>
          <p:cNvSpPr/>
          <p:nvPr/>
        </p:nvSpPr>
        <p:spPr>
          <a:xfrm>
            <a:off x="6500794" y="3786190"/>
            <a:ext cx="1357354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ST Alimentation</a:t>
            </a:r>
            <a:endParaRPr lang="fr-FR" sz="1400" b="1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431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Introduction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ZoneTexte 60"/>
          <p:cNvSpPr txBox="1"/>
          <p:nvPr/>
        </p:nvSpPr>
        <p:spPr>
          <a:xfrm>
            <a:off x="285720" y="150017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Fonctionnement :</a:t>
            </a:r>
            <a:endParaRPr lang="fr-FR" sz="1400" b="1" dirty="0"/>
          </a:p>
        </p:txBody>
      </p:sp>
      <p:pic>
        <p:nvPicPr>
          <p:cNvPr id="1030" name="Picture 6" descr="File:Boost convention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2690778" cy="998951"/>
          </a:xfrm>
          <a:prstGeom prst="rect">
            <a:avLst/>
          </a:prstGeom>
          <a:noFill/>
        </p:spPr>
      </p:pic>
      <p:cxnSp>
        <p:nvCxnSpPr>
          <p:cNvPr id="105" name="Connecteur droit 104"/>
          <p:cNvCxnSpPr/>
          <p:nvPr/>
        </p:nvCxnSpPr>
        <p:spPr>
          <a:xfrm>
            <a:off x="4929190" y="2071678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10800000">
            <a:off x="4929190" y="3143248"/>
            <a:ext cx="292895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rot="16200000">
            <a:off x="5357818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rc 113"/>
          <p:cNvSpPr/>
          <p:nvPr/>
        </p:nvSpPr>
        <p:spPr>
          <a:xfrm rot="16200000">
            <a:off x="5500694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Arc 114"/>
          <p:cNvSpPr/>
          <p:nvPr/>
        </p:nvSpPr>
        <p:spPr>
          <a:xfrm rot="16200000">
            <a:off x="5643570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5786446" y="2071678"/>
            <a:ext cx="207170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>
            <a:off x="5001422" y="2285992"/>
            <a:ext cx="42783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857884" y="2214554"/>
            <a:ext cx="71438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>
            <a:off x="5214942" y="2571744"/>
            <a:ext cx="64294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endCxn id="121" idx="0"/>
          </p:cNvCxnSpPr>
          <p:nvPr/>
        </p:nvCxnSpPr>
        <p:spPr>
          <a:xfrm rot="5400000">
            <a:off x="6144033" y="2142719"/>
            <a:ext cx="14287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21" idx="2"/>
          </p:cNvCxnSpPr>
          <p:nvPr/>
        </p:nvCxnSpPr>
        <p:spPr>
          <a:xfrm rot="5400000">
            <a:off x="6144033" y="3071413"/>
            <a:ext cx="14208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rot="5400000">
            <a:off x="5108182" y="2607066"/>
            <a:ext cx="21431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>
            <a:off x="5035950" y="2964256"/>
            <a:ext cx="35719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rot="10800000">
            <a:off x="5072066" y="2714620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rot="10800000">
            <a:off x="5072066" y="278605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6572264" y="2571744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072330" y="2143116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7" name="Connecteur droit 156"/>
          <p:cNvCxnSpPr/>
          <p:nvPr/>
        </p:nvCxnSpPr>
        <p:spPr>
          <a:xfrm rot="5400000">
            <a:off x="7108446" y="2107000"/>
            <a:ext cx="7064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endCxn id="161" idx="0"/>
          </p:cNvCxnSpPr>
          <p:nvPr/>
        </p:nvCxnSpPr>
        <p:spPr>
          <a:xfrm rot="5400000">
            <a:off x="7001289" y="2571347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072330" y="2714620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>
            <a:stCxn id="161" idx="2"/>
          </p:cNvCxnSpPr>
          <p:nvPr/>
        </p:nvCxnSpPr>
        <p:spPr>
          <a:xfrm rot="5400000">
            <a:off x="7072330" y="3071810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0800000">
            <a:off x="7429520" y="2643182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0800000">
            <a:off x="7429520" y="2714620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isocèle 171"/>
          <p:cNvSpPr/>
          <p:nvPr/>
        </p:nvSpPr>
        <p:spPr>
          <a:xfrm rot="5400000">
            <a:off x="6715140" y="2000240"/>
            <a:ext cx="142876" cy="14287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rot="5400000">
            <a:off x="6787372" y="2070884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rot="5400000">
            <a:off x="7287041" y="2357033"/>
            <a:ext cx="57071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7358876" y="2928140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5786446" y="242886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VDD</a:t>
            </a:r>
            <a:endParaRPr lang="fr-FR" sz="1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6000760" y="278605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GND</a:t>
            </a:r>
            <a:endParaRPr lang="fr-FR" sz="10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6072198" y="2214554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SW</a:t>
            </a:r>
            <a:endParaRPr lang="fr-FR" sz="10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6286512" y="242886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FB</a:t>
            </a:r>
            <a:endParaRPr lang="fr-FR" sz="10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4500562" y="18573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In+</a:t>
            </a:r>
            <a:endParaRPr lang="fr-FR" dirty="0"/>
          </a:p>
        </p:txBody>
      </p:sp>
      <p:sp>
        <p:nvSpPr>
          <p:cNvPr id="189" name="ZoneTexte 188"/>
          <p:cNvSpPr txBox="1"/>
          <p:nvPr/>
        </p:nvSpPr>
        <p:spPr>
          <a:xfrm>
            <a:off x="4572000" y="292893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In-</a:t>
            </a:r>
            <a:endParaRPr lang="fr-FR" dirty="0"/>
          </a:p>
        </p:txBody>
      </p:sp>
      <p:sp>
        <p:nvSpPr>
          <p:cNvPr id="190" name="ZoneTexte 189"/>
          <p:cNvSpPr txBox="1"/>
          <p:nvPr/>
        </p:nvSpPr>
        <p:spPr>
          <a:xfrm>
            <a:off x="7786710" y="18573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Out+</a:t>
            </a:r>
            <a:endParaRPr lang="fr-FR" dirty="0"/>
          </a:p>
        </p:txBody>
      </p:sp>
      <p:sp>
        <p:nvSpPr>
          <p:cNvPr id="191" name="ZoneTexte 190"/>
          <p:cNvSpPr txBox="1"/>
          <p:nvPr/>
        </p:nvSpPr>
        <p:spPr>
          <a:xfrm>
            <a:off x="7786710" y="29289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Out-</a:t>
            </a:r>
            <a:endParaRPr lang="fr-FR" dirty="0"/>
          </a:p>
        </p:txBody>
      </p:sp>
      <p:sp>
        <p:nvSpPr>
          <p:cNvPr id="192" name="ZoneTexte 191"/>
          <p:cNvSpPr txBox="1"/>
          <p:nvPr/>
        </p:nvSpPr>
        <p:spPr>
          <a:xfrm>
            <a:off x="1428728" y="2928934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Convertisseur </a:t>
            </a:r>
            <a:r>
              <a:rPr lang="fr-FR" sz="1100" dirty="0" err="1" smtClean="0"/>
              <a:t>boost</a:t>
            </a:r>
            <a:r>
              <a:rPr lang="fr-FR" sz="1100" dirty="0" smtClean="0"/>
              <a:t> (</a:t>
            </a:r>
            <a:r>
              <a:rPr lang="fr-FR" sz="1100" dirty="0" err="1" smtClean="0"/>
              <a:t>Wikipédia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sp>
        <p:nvSpPr>
          <p:cNvPr id="193" name="ZoneTexte 192"/>
          <p:cNvSpPr txBox="1"/>
          <p:nvPr/>
        </p:nvSpPr>
        <p:spPr>
          <a:xfrm>
            <a:off x="214282" y="400050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Composants envisageables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642910" y="4857760"/>
            <a:ext cx="8072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XL6009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3"/>
              </a:rPr>
              <a:t>http://www.xlsemi.com/datasheet/XL6009%20datasheet.pdf</a:t>
            </a:r>
            <a:r>
              <a:rPr lang="fr-FR" sz="1400" dirty="0" smtClean="0"/>
              <a:t>)</a:t>
            </a:r>
            <a:endParaRPr lang="fr-FR" dirty="0" smtClean="0"/>
          </a:p>
          <a:p>
            <a:r>
              <a:rPr lang="fr-FR" sz="1400" dirty="0" smtClean="0"/>
              <a:t>Ou</a:t>
            </a:r>
          </a:p>
          <a:p>
            <a:r>
              <a:rPr lang="fr-FR" sz="1400" dirty="0" smtClean="0"/>
              <a:t>TPS55330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4"/>
              </a:rPr>
              <a:t>http://www.ti.com/lit/ds/symlink/tps55330.pdf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642910" y="4357694"/>
            <a:ext cx="71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3.7V vers 5V </a:t>
            </a:r>
            <a:r>
              <a:rPr lang="fr-FR" sz="1400" i="1" dirty="0" smtClean="0"/>
              <a:t>avec un courant de 2A</a:t>
            </a:r>
            <a:endParaRPr lang="fr-FR" sz="1400" i="1" dirty="0"/>
          </a:p>
        </p:txBody>
      </p:sp>
      <p:sp>
        <p:nvSpPr>
          <p:cNvPr id="44" name="Rectangle 43"/>
          <p:cNvSpPr/>
          <p:nvPr/>
        </p:nvSpPr>
        <p:spPr>
          <a:xfrm>
            <a:off x="1714480" y="7000900"/>
            <a:ext cx="62151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Equation: </a:t>
            </a:r>
            <a:r>
              <a:rPr lang="fr-FR" sz="1100" dirty="0" smtClean="0">
                <a:hlinkClick r:id="rId5"/>
              </a:rPr>
              <a:t>http://www.daycounter.com/LabBook/BoostConverter/Boost-Converter-Equations.phtml</a:t>
            </a:r>
            <a:endParaRPr lang="fr-FR" sz="1100" dirty="0"/>
          </a:p>
        </p:txBody>
      </p:sp>
      <p:sp>
        <p:nvSpPr>
          <p:cNvPr id="45" name="ZoneTexte 44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Convertisseur </a:t>
            </a:r>
            <a:r>
              <a:rPr lang="fr-FR" sz="2000" dirty="0" err="1" smtClean="0">
                <a:solidFill>
                  <a:srgbClr val="0070C0"/>
                </a:solidFill>
              </a:rPr>
              <a:t>boost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214282" y="5572140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Consommation :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42910" y="592933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XL6009 Hors fonctionnement: 2.5mA		TPS55330 	Hors fonctionnement: 0.5mA</a:t>
            </a:r>
          </a:p>
          <a:p>
            <a:r>
              <a:rPr lang="fr-FR" sz="1400" dirty="0" smtClean="0"/>
              <a:t>					En fonctionnement :1.8mA</a:t>
            </a:r>
            <a:endParaRPr lang="fr-FR" sz="1400" dirty="0"/>
          </a:p>
        </p:txBody>
      </p:sp>
      <p:pic>
        <p:nvPicPr>
          <p:cNvPr id="8194" name="Picture 2" descr="\frac{V_o}{V_i}=\frac{1}{1-\alpha}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3500438"/>
            <a:ext cx="775178" cy="357190"/>
          </a:xfrm>
          <a:prstGeom prst="rect">
            <a:avLst/>
          </a:prstGeom>
          <a:noFill/>
        </p:spPr>
      </p:pic>
      <p:sp>
        <p:nvSpPr>
          <p:cNvPr id="49" name="ZoneTexte 48"/>
          <p:cNvSpPr txBox="1"/>
          <p:nvPr/>
        </p:nvSpPr>
        <p:spPr>
          <a:xfrm>
            <a:off x="1785918" y="3500438"/>
            <a:ext cx="2643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Avec V</a:t>
            </a:r>
            <a:r>
              <a:rPr lang="fr-FR" sz="1400" baseline="-25000" dirty="0" smtClean="0"/>
              <a:t>i</a:t>
            </a:r>
            <a:r>
              <a:rPr lang="fr-FR" sz="1400" dirty="0" smtClean="0"/>
              <a:t> = 3.7V et V</a:t>
            </a:r>
            <a:r>
              <a:rPr lang="fr-FR" sz="1400" baseline="-25000" dirty="0" smtClean="0"/>
              <a:t>o</a:t>
            </a:r>
            <a:r>
              <a:rPr lang="fr-FR" sz="1400" dirty="0" smtClean="0"/>
              <a:t> = 5V, </a:t>
            </a:r>
            <a:r>
              <a:rPr lang="el-GR" sz="1400" dirty="0" smtClean="0"/>
              <a:t>α</a:t>
            </a:r>
            <a:r>
              <a:rPr lang="fr-FR" sz="1400" dirty="0" smtClean="0"/>
              <a:t> = 26%</a:t>
            </a:r>
            <a:endParaRPr lang="fr-FR" sz="1400" dirty="0"/>
          </a:p>
        </p:txBody>
      </p:sp>
      <p:cxnSp>
        <p:nvCxnSpPr>
          <p:cNvPr id="51" name="Connecteur droit 50"/>
          <p:cNvCxnSpPr/>
          <p:nvPr/>
        </p:nvCxnSpPr>
        <p:spPr>
          <a:xfrm>
            <a:off x="6072992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10800000" flipV="1">
            <a:off x="5716596" y="3571082"/>
            <a:ext cx="70644" cy="7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5787240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6001554" y="3571082"/>
            <a:ext cx="7143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6287306" y="3571082"/>
            <a:ext cx="7143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573058" y="3571082"/>
            <a:ext cx="71438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6358744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rot="5400000">
            <a:off x="5680083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rot="5400000">
            <a:off x="5894397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rot="5400000">
            <a:off x="5965835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5400000">
            <a:off x="6180149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5400000">
            <a:off x="6251587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6465901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rot="5400000">
            <a:off x="6537339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rot="5400000">
            <a:off x="5608645" y="3678239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501488" y="3785396"/>
            <a:ext cx="21431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ZoneTexte 192"/>
          <p:cNvSpPr txBox="1"/>
          <p:nvPr/>
        </p:nvSpPr>
        <p:spPr>
          <a:xfrm>
            <a:off x="214282" y="3786190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 envisageable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500034" y="4429132"/>
            <a:ext cx="771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TLV70033DDCT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2"/>
              </a:rPr>
              <a:t>http://www.ti.com/lit/ds/slvsa00d/slvsa00d.pdf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500034" y="4143380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3.7V vers 3.3V avec un courant d’au moins 100mA</a:t>
            </a:r>
            <a:endParaRPr lang="fr-FR" sz="1400" dirty="0"/>
          </a:p>
        </p:txBody>
      </p:sp>
      <p:grpSp>
        <p:nvGrpSpPr>
          <p:cNvPr id="2" name="Groupe 58"/>
          <p:cNvGrpSpPr/>
          <p:nvPr/>
        </p:nvGrpSpPr>
        <p:grpSpPr>
          <a:xfrm>
            <a:off x="2857488" y="1928802"/>
            <a:ext cx="3643338" cy="1440902"/>
            <a:chOff x="4429124" y="1357298"/>
            <a:chExt cx="3643338" cy="1440902"/>
          </a:xfrm>
        </p:grpSpPr>
        <p:cxnSp>
          <p:nvCxnSpPr>
            <p:cNvPr id="106" name="Connecteur droit 105"/>
            <p:cNvCxnSpPr/>
            <p:nvPr/>
          </p:nvCxnSpPr>
          <p:spPr>
            <a:xfrm rot="10800000">
              <a:off x="4857752" y="264318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4857752" y="157161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786446" y="1357298"/>
              <a:ext cx="71438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2" name="Connecteur droit 131"/>
            <p:cNvCxnSpPr>
              <a:stCxn id="121" idx="2"/>
            </p:cNvCxnSpPr>
            <p:nvPr/>
          </p:nvCxnSpPr>
          <p:spPr>
            <a:xfrm rot="5400000">
              <a:off x="5928925" y="2428471"/>
              <a:ext cx="42862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5400000">
              <a:off x="4929190" y="1785926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>
              <a:off x="4857355" y="2357033"/>
              <a:ext cx="57150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rot="10800000">
              <a:off x="5000628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0800000">
              <a:off x="5000628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rot="10800000">
              <a:off x="6858016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10800000">
              <a:off x="6858016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rot="5400000">
              <a:off x="6787372" y="1785132"/>
              <a:ext cx="42783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rot="5400000">
              <a:off x="6715934" y="2356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929322" y="2000240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GND</a:t>
              </a:r>
              <a:endParaRPr lang="fr-FR" sz="1000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4429124" y="135729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In+</a:t>
              </a:r>
              <a:endParaRPr lang="fr-FR" dirty="0"/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429124" y="24288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In-</a:t>
              </a:r>
              <a:endParaRPr lang="fr-FR" dirty="0"/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7358082" y="135729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Out+</a:t>
              </a:r>
              <a:endParaRPr lang="fr-FR" dirty="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358082" y="24288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Out-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715008" y="1428736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IN</a:t>
              </a:r>
              <a:endParaRPr lang="fr-FR" sz="10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143636" y="1428736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OUT</a:t>
              </a:r>
              <a:endParaRPr lang="fr-FR" sz="1000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Recherche des ST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Régulateur 3.3V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85720" y="47863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Consommation :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71472" y="5214950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</a:t>
            </a:r>
            <a:r>
              <a:rPr lang="fr-FR" sz="1400" baseline="-25000" dirty="0" smtClean="0"/>
              <a:t>GND</a:t>
            </a:r>
            <a:r>
              <a:rPr lang="fr-FR" sz="1400" dirty="0" smtClean="0"/>
              <a:t> = 120µA (max 270 µA)    I</a:t>
            </a:r>
            <a:r>
              <a:rPr lang="fr-FR" sz="1400" baseline="-25000" dirty="0" smtClean="0"/>
              <a:t>OUT</a:t>
            </a:r>
            <a:r>
              <a:rPr lang="fr-FR" sz="1400" dirty="0" smtClean="0"/>
              <a:t> = 30mA (RN52)      0.27 / 30.27 x 100 = 0.89 &lt; 1%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2285992"/>
            <a:ext cx="3000396" cy="1928826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Stocker et distribuer l’énergie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3071810"/>
            <a:ext cx="857256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0628" y="714356"/>
            <a:ext cx="3143272" cy="150019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Emettre de la musique à partir d’une source Bluetooth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5000628" y="2571744"/>
            <a:ext cx="3143272" cy="1428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Mettre à disposition l’</a:t>
            </a:r>
            <a:r>
              <a:rPr lang="fr-FR" b="1" dirty="0"/>
              <a:t>é</a:t>
            </a:r>
            <a:r>
              <a:rPr lang="fr-FR" b="1" dirty="0" smtClean="0"/>
              <a:t>nergie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5000628" y="4714884"/>
            <a:ext cx="3143272" cy="1428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Indiquer l’autonomie restante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285984" y="285749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85984" y="357187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1465241" y="3321049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643042" y="335756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1"/>
          </p:cNvCxnSpPr>
          <p:nvPr/>
        </p:nvCxnSpPr>
        <p:spPr>
          <a:xfrm rot="10800000" flipV="1">
            <a:off x="1928794" y="3000372"/>
            <a:ext cx="357190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1" idx="1"/>
          </p:cNvCxnSpPr>
          <p:nvPr/>
        </p:nvCxnSpPr>
        <p:spPr>
          <a:xfrm rot="10800000">
            <a:off x="1928794" y="3571876"/>
            <a:ext cx="357190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85918" y="4429132"/>
            <a:ext cx="1643074" cy="1143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Commander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2143108" y="4857760"/>
            <a:ext cx="1000132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Bouton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rot="5400000">
            <a:off x="1250927" y="4464851"/>
            <a:ext cx="1356528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1928794" y="5143512"/>
            <a:ext cx="21431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5" idx="2"/>
          </p:cNvCxnSpPr>
          <p:nvPr/>
        </p:nvCxnSpPr>
        <p:spPr>
          <a:xfrm rot="5400000">
            <a:off x="142844" y="4643446"/>
            <a:ext cx="214314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214414" y="5715016"/>
            <a:ext cx="4143404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30" idx="3"/>
          </p:cNvCxnSpPr>
          <p:nvPr/>
        </p:nvCxnSpPr>
        <p:spPr>
          <a:xfrm rot="10800000">
            <a:off x="3143240" y="5143512"/>
            <a:ext cx="85725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://www.clipart-fr.com/data/clipart/fleches/clipart_fleches_03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4714884"/>
            <a:ext cx="642942" cy="749787"/>
          </a:xfrm>
          <a:prstGeom prst="rect">
            <a:avLst/>
          </a:prstGeom>
          <a:noFill/>
        </p:spPr>
      </p:pic>
      <p:pic>
        <p:nvPicPr>
          <p:cNvPr id="12292" name="Picture 4" descr="Musique, Icône, Note, Notes, Huit, Thème, A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52" y="1428736"/>
            <a:ext cx="438339" cy="500066"/>
          </a:xfrm>
          <a:prstGeom prst="rect">
            <a:avLst/>
          </a:prstGeom>
          <a:noFill/>
        </p:spPr>
      </p:pic>
      <p:cxnSp>
        <p:nvCxnSpPr>
          <p:cNvPr id="61" name="Connecteur droit avec flèche 60"/>
          <p:cNvCxnSpPr>
            <a:stCxn id="104" idx="3"/>
            <a:endCxn id="12292" idx="1"/>
          </p:cNvCxnSpPr>
          <p:nvPr/>
        </p:nvCxnSpPr>
        <p:spPr>
          <a:xfrm>
            <a:off x="8072462" y="1678769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4" name="Picture 6" descr="http://www.booster-mon-pc.com/images/icon_ecla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3000372"/>
            <a:ext cx="571504" cy="571504"/>
          </a:xfrm>
          <a:prstGeom prst="rect">
            <a:avLst/>
          </a:prstGeom>
          <a:noFill/>
        </p:spPr>
      </p:pic>
      <p:cxnSp>
        <p:nvCxnSpPr>
          <p:cNvPr id="66" name="Connecteur droit avec flèche 65"/>
          <p:cNvCxnSpPr>
            <a:endCxn id="12294" idx="1"/>
          </p:cNvCxnSpPr>
          <p:nvPr/>
        </p:nvCxnSpPr>
        <p:spPr>
          <a:xfrm>
            <a:off x="7286644" y="3286124"/>
            <a:ext cx="114300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8" descr="http://www.svstechnology.com/Scripts/Museum/css/images/info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5286388"/>
            <a:ext cx="500066" cy="500066"/>
          </a:xfrm>
          <a:prstGeom prst="rect">
            <a:avLst/>
          </a:prstGeom>
          <a:noFill/>
        </p:spPr>
      </p:pic>
      <p:cxnSp>
        <p:nvCxnSpPr>
          <p:cNvPr id="68" name="Connecteur droit avec flèche 67"/>
          <p:cNvCxnSpPr/>
          <p:nvPr/>
        </p:nvCxnSpPr>
        <p:spPr>
          <a:xfrm flipV="1">
            <a:off x="7929586" y="5572140"/>
            <a:ext cx="500066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00760" y="3071810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8A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USB</a:t>
            </a:r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4429124" y="3286124"/>
            <a:ext cx="157163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/>
          <p:nvPr/>
        </p:nvCxnSpPr>
        <p:spPr>
          <a:xfrm>
            <a:off x="3071802" y="3714752"/>
            <a:ext cx="2286016" cy="1714512"/>
          </a:xfrm>
          <a:prstGeom prst="bentConnector3">
            <a:avLst>
              <a:gd name="adj1" fmla="val 5934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57818" y="5286388"/>
            <a:ext cx="1500198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Comparateur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LM324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86644" y="5286388"/>
            <a:ext cx="642942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LEDs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3" name="Connecteur droit avec flèche 92"/>
          <p:cNvCxnSpPr>
            <a:endCxn id="88" idx="1"/>
          </p:cNvCxnSpPr>
          <p:nvPr/>
        </p:nvCxnSpPr>
        <p:spPr>
          <a:xfrm flipV="1">
            <a:off x="6858016" y="5572140"/>
            <a:ext cx="428628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10" idx="3"/>
          </p:cNvCxnSpPr>
          <p:nvPr/>
        </p:nvCxnSpPr>
        <p:spPr>
          <a:xfrm flipV="1">
            <a:off x="3071802" y="1857364"/>
            <a:ext cx="2143140" cy="11430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4215604" y="3499644"/>
            <a:ext cx="42862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14942" y="1357298"/>
            <a:ext cx="714380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7143768" y="1357298"/>
            <a:ext cx="928694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Haut parleur</a:t>
            </a:r>
            <a:endParaRPr lang="fr-FR" dirty="0"/>
          </a:p>
        </p:txBody>
      </p:sp>
      <p:cxnSp>
        <p:nvCxnSpPr>
          <p:cNvPr id="111" name="Connecteur en angle 110"/>
          <p:cNvCxnSpPr/>
          <p:nvPr/>
        </p:nvCxnSpPr>
        <p:spPr>
          <a:xfrm>
            <a:off x="3571868" y="785794"/>
            <a:ext cx="1643074" cy="7858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http://inwallspeakers1.com/wp-content/uploads/2013/11/bluetooth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428604"/>
            <a:ext cx="785818" cy="785818"/>
          </a:xfrm>
          <a:prstGeom prst="rect">
            <a:avLst/>
          </a:prstGeom>
          <a:noFill/>
        </p:spPr>
      </p:pic>
      <p:cxnSp>
        <p:nvCxnSpPr>
          <p:cNvPr id="119" name="Connecteur droit avec flèche 118"/>
          <p:cNvCxnSpPr>
            <a:stCxn id="62" idx="3"/>
            <a:endCxn id="104" idx="1"/>
          </p:cNvCxnSpPr>
          <p:nvPr/>
        </p:nvCxnSpPr>
        <p:spPr>
          <a:xfrm>
            <a:off x="6929454" y="167876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43636" y="1357298"/>
            <a:ext cx="785818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Ampli</a:t>
            </a:r>
            <a:endParaRPr lang="fr-FR" dirty="0"/>
          </a:p>
        </p:txBody>
      </p:sp>
      <p:cxnSp>
        <p:nvCxnSpPr>
          <p:cNvPr id="73" name="Connecteur droit avec flèche 72"/>
          <p:cNvCxnSpPr>
            <a:stCxn id="103" idx="3"/>
            <a:endCxn id="62" idx="1"/>
          </p:cNvCxnSpPr>
          <p:nvPr/>
        </p:nvCxnSpPr>
        <p:spPr>
          <a:xfrm>
            <a:off x="5929322" y="167876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5400000" flipH="1" flipV="1">
            <a:off x="6323025" y="2178041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10800000">
            <a:off x="4429124" y="2357430"/>
            <a:ext cx="207170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5400000" flipH="1" flipV="1">
            <a:off x="3964777" y="2821777"/>
            <a:ext cx="92869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3500430" y="271462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3.3V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3500430" y="342900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5V</a:t>
            </a:r>
            <a:endParaRPr lang="fr-FR" sz="14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71504"/>
            <a:ext cx="6215106" cy="4643470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Stocker et distribuer l’énergie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2428892"/>
            <a:ext cx="2143140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Stocker / Alimenter</a:t>
            </a:r>
          </a:p>
          <a:p>
            <a:pPr algn="ctr"/>
            <a:endParaRPr lang="fr-FR" b="1" dirty="0"/>
          </a:p>
          <a:p>
            <a:pPr algn="ctr"/>
            <a:r>
              <a:rPr lang="fr-FR" dirty="0" smtClean="0"/>
              <a:t>Batterie Li-po</a:t>
            </a:r>
          </a:p>
          <a:p>
            <a:pPr algn="ctr"/>
            <a:r>
              <a:rPr lang="fr-FR" dirty="0" smtClean="0"/>
              <a:t>12Ah, 3.7V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429520" y="500042"/>
            <a:ext cx="1500198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/>
              <a:t>Emettre de la musique à partir d’une source Bluetooth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429520" y="3143248"/>
            <a:ext cx="150019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Mettre à disposition l’</a:t>
            </a:r>
            <a:r>
              <a:rPr lang="fr-FR" sz="1600" b="1" dirty="0"/>
              <a:t>é</a:t>
            </a:r>
            <a:r>
              <a:rPr lang="fr-FR" sz="1600" b="1" dirty="0" smtClean="0"/>
              <a:t>nergie</a:t>
            </a:r>
            <a:endParaRPr lang="fr-FR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429520" y="5715016"/>
            <a:ext cx="1500198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Indiquer l’autonomie restante</a:t>
            </a:r>
            <a:endParaRPr lang="fr-FR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4071934" y="3286148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Convertisseur </a:t>
            </a:r>
            <a:r>
              <a:rPr lang="fr-FR" dirty="0" err="1" smtClean="0"/>
              <a:t>Boost</a:t>
            </a:r>
            <a:endParaRPr lang="fr-FR" dirty="0" smtClean="0"/>
          </a:p>
          <a:p>
            <a:pPr algn="ctr"/>
            <a:r>
              <a:rPr lang="fr-FR" dirty="0" smtClean="0"/>
              <a:t>XL6009 / TPS55330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71934" y="1357322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Régulateur 3.3V</a:t>
            </a:r>
            <a:endParaRPr lang="fr-FR" dirty="0"/>
          </a:p>
          <a:p>
            <a:pPr algn="ctr"/>
            <a:r>
              <a:rPr lang="fr-FR" dirty="0" smtClean="0"/>
              <a:t>TLV70033DDCT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2215340" y="2999602"/>
            <a:ext cx="2571768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00364" y="3071834"/>
            <a:ext cx="50006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1" idx="1"/>
          </p:cNvCxnSpPr>
          <p:nvPr/>
        </p:nvCxnSpPr>
        <p:spPr>
          <a:xfrm flipV="1">
            <a:off x="3500430" y="1964545"/>
            <a:ext cx="571504" cy="25003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0" idx="1"/>
          </p:cNvCxnSpPr>
          <p:nvPr/>
        </p:nvCxnSpPr>
        <p:spPr>
          <a:xfrm>
            <a:off x="3500430" y="3571900"/>
            <a:ext cx="571504" cy="321471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1" idx="3"/>
            <a:endCxn id="7" idx="1"/>
          </p:cNvCxnSpPr>
          <p:nvPr/>
        </p:nvCxnSpPr>
        <p:spPr>
          <a:xfrm flipV="1">
            <a:off x="6143636" y="964389"/>
            <a:ext cx="1285884" cy="1000156"/>
          </a:xfrm>
          <a:prstGeom prst="bentConnector3">
            <a:avLst>
              <a:gd name="adj1" fmla="val 73132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3"/>
            <a:endCxn id="8" idx="1"/>
          </p:cNvCxnSpPr>
          <p:nvPr/>
        </p:nvCxnSpPr>
        <p:spPr>
          <a:xfrm flipV="1">
            <a:off x="6143636" y="3536157"/>
            <a:ext cx="1285884" cy="357214"/>
          </a:xfrm>
          <a:prstGeom prst="bentConnector3">
            <a:avLst>
              <a:gd name="adj1" fmla="val 7227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5928528" y="5000636"/>
            <a:ext cx="228681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072330" y="6143644"/>
            <a:ext cx="357190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143636" y="16430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3.3V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215074" y="35719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5V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rot="5400000" flipH="1" flipV="1">
            <a:off x="2858282" y="4929198"/>
            <a:ext cx="1285090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57554" y="5572140"/>
            <a:ext cx="1500198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Commander</a:t>
            </a:r>
            <a:endParaRPr lang="fr-FR" sz="1400" b="1" dirty="0"/>
          </a:p>
        </p:txBody>
      </p:sp>
      <p:cxnSp>
        <p:nvCxnSpPr>
          <p:cNvPr id="113" name="Connecteur droit 112"/>
          <p:cNvCxnSpPr>
            <a:stCxn id="5" idx="2"/>
          </p:cNvCxnSpPr>
          <p:nvPr/>
        </p:nvCxnSpPr>
        <p:spPr>
          <a:xfrm rot="5400000">
            <a:off x="535765" y="5036367"/>
            <a:ext cx="278605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28794" y="6429396"/>
            <a:ext cx="550072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428596" y="492919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Tension batterie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 rot="16200000" flipV="1">
            <a:off x="7608117" y="2035959"/>
            <a:ext cx="1214445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10800000">
            <a:off x="7072330" y="2643182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 flipH="1" flipV="1">
            <a:off x="6607189" y="3107529"/>
            <a:ext cx="929488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23" name="Pentagone 22"/>
          <p:cNvSpPr/>
          <p:nvPr/>
        </p:nvSpPr>
        <p:spPr>
          <a:xfrm>
            <a:off x="6929422" y="2357430"/>
            <a:ext cx="928694" cy="1428760"/>
          </a:xfrm>
          <a:prstGeom prst="homePlate">
            <a:avLst>
              <a:gd name="adj" fmla="val 246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866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7/04/2014</a:t>
            </a:r>
            <a:endParaRPr lang="fr-FR" dirty="0"/>
          </a:p>
        </p:txBody>
      </p:sp>
      <p:sp>
        <p:nvSpPr>
          <p:cNvPr id="25" name="Pentagone 24"/>
          <p:cNvSpPr/>
          <p:nvPr/>
        </p:nvSpPr>
        <p:spPr>
          <a:xfrm>
            <a:off x="7858116" y="2357430"/>
            <a:ext cx="1143040" cy="2143140"/>
          </a:xfrm>
          <a:prstGeom prst="homePlate">
            <a:avLst>
              <a:gd name="adj" fmla="val 292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8143868" y="450057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26/05/2014</a:t>
            </a:r>
            <a:endParaRPr lang="fr-FR" dirty="0"/>
          </a:p>
        </p:txBody>
      </p:sp>
      <p:sp>
        <p:nvSpPr>
          <p:cNvPr id="20" name="Pentagone 19"/>
          <p:cNvSpPr/>
          <p:nvPr/>
        </p:nvSpPr>
        <p:spPr>
          <a:xfrm>
            <a:off x="6500794" y="3786190"/>
            <a:ext cx="1357354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ST Alimentation</a:t>
            </a:r>
            <a:endParaRPr lang="fr-FR" sz="1400" b="1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Réalisation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1028" name="Picture 4" descr="P:\SI\Photo\Photos SI\20140428_171102.jpg"/>
          <p:cNvPicPr>
            <a:picLocks noChangeAspect="1" noChangeArrowheads="1"/>
          </p:cNvPicPr>
          <p:nvPr/>
        </p:nvPicPr>
        <p:blipFill>
          <a:blip r:embed="rId2" cstate="print"/>
          <a:srcRect t="9329" r="19363" b="20358"/>
          <a:stretch>
            <a:fillRect/>
          </a:stretch>
        </p:blipFill>
        <p:spPr bwMode="auto">
          <a:xfrm>
            <a:off x="642910" y="1785926"/>
            <a:ext cx="3563854" cy="4143405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Indicateur de charge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286380" y="2214554"/>
            <a:ext cx="271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Consommation mesurée : 1.5mA</a:t>
            </a:r>
            <a:endParaRPr lang="fr-FR" sz="14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Réalisation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RN52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071802" y="5786454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Consommation en standby: 27mA</a:t>
            </a:r>
          </a:p>
          <a:p>
            <a:r>
              <a:rPr lang="fr-FR" sz="1400" dirty="0" smtClean="0"/>
              <a:t>Consommation avec musique au max: 50mA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9961" t="32227" r="44336" b="15039"/>
          <a:stretch>
            <a:fillRect/>
          </a:stretch>
        </p:blipFill>
        <p:spPr bwMode="auto">
          <a:xfrm>
            <a:off x="2357422" y="1500174"/>
            <a:ext cx="4429156" cy="408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Connecteur droit avec flèche 13"/>
          <p:cNvCxnSpPr/>
          <p:nvPr/>
        </p:nvCxnSpPr>
        <p:spPr>
          <a:xfrm rot="10800000" flipV="1">
            <a:off x="5929322" y="1714488"/>
            <a:ext cx="2000264" cy="107157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929586" y="1500174"/>
            <a:ext cx="10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RN52</a:t>
            </a:r>
            <a:endParaRPr lang="fr-FR" sz="1400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214414" y="3643314"/>
            <a:ext cx="2071702" cy="10001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0" y="3071810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Carte </a:t>
            </a:r>
            <a:r>
              <a:rPr lang="fr-FR" sz="1400" dirty="0" err="1" smtClean="0"/>
              <a:t>Arduino</a:t>
            </a:r>
            <a:endParaRPr lang="fr-FR" sz="1400" dirty="0" smtClean="0"/>
          </a:p>
          <a:p>
            <a:r>
              <a:rPr lang="fr-FR" sz="1400" dirty="0" smtClean="0"/>
              <a:t>(pour la configuration)</a:t>
            </a:r>
            <a:endParaRPr lang="fr-FR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8" grpId="0"/>
      <p:bldP spid="18" grpId="1"/>
      <p:bldP spid="20" grpId="0"/>
      <p:bldP spid="2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57818" y="1643050"/>
            <a:ext cx="3286116" cy="250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Réalisation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1029" name="Picture 5" descr="P:\SI\Photo\Photos SI\20140512_152330.jpg"/>
          <p:cNvPicPr>
            <a:picLocks noChangeAspect="1" noChangeArrowheads="1"/>
          </p:cNvPicPr>
          <p:nvPr/>
        </p:nvPicPr>
        <p:blipFill>
          <a:blip r:embed="rId2" cstate="print"/>
          <a:srcRect l="10256" t="35064" r="23077" b="11397"/>
          <a:stretch>
            <a:fillRect/>
          </a:stretch>
        </p:blipFill>
        <p:spPr bwMode="auto">
          <a:xfrm>
            <a:off x="428596" y="1714488"/>
            <a:ext cx="2214578" cy="2371325"/>
          </a:xfrm>
          <a:prstGeom prst="rect">
            <a:avLst/>
          </a:prstGeom>
          <a:noFill/>
        </p:spPr>
      </p:pic>
      <p:pic>
        <p:nvPicPr>
          <p:cNvPr id="1030" name="Picture 6" descr="P:\SI\Photo\Photos SI\20140512_152410.jpg"/>
          <p:cNvPicPr>
            <a:picLocks noChangeAspect="1" noChangeArrowheads="1"/>
          </p:cNvPicPr>
          <p:nvPr/>
        </p:nvPicPr>
        <p:blipFill>
          <a:blip r:embed="rId3" cstate="print"/>
          <a:srcRect l="16394" t="14572" r="9834" b="12566"/>
          <a:stretch>
            <a:fillRect/>
          </a:stretch>
        </p:blipFill>
        <p:spPr bwMode="auto">
          <a:xfrm>
            <a:off x="571472" y="4500570"/>
            <a:ext cx="1928826" cy="142876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RN52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7158" y="6072206"/>
            <a:ext cx="285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 crête à crête : 150mV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 l="25195" t="34424" r="55469" b="49463"/>
          <a:stretch>
            <a:fillRect/>
          </a:stretch>
        </p:blipFill>
        <p:spPr bwMode="auto">
          <a:xfrm>
            <a:off x="6072198" y="1785926"/>
            <a:ext cx="246461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5500694" y="3357562"/>
            <a:ext cx="3286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Alimentation: 4-12V</a:t>
            </a:r>
          </a:p>
          <a:p>
            <a:r>
              <a:rPr lang="fr-FR" sz="1400" dirty="0" smtClean="0"/>
              <a:t>Consommation hors fonctionnement théorique : 4mA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00694" y="607220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Amplitude crête à crête : 750mV</a:t>
            </a:r>
          </a:p>
          <a:p>
            <a:r>
              <a:rPr lang="fr-FR" sz="1400" dirty="0" smtClean="0"/>
              <a:t>Consommation max : 50mA</a:t>
            </a:r>
            <a:endParaRPr lang="fr-FR" sz="1400" dirty="0"/>
          </a:p>
        </p:txBody>
      </p:sp>
      <p:pic>
        <p:nvPicPr>
          <p:cNvPr id="2" name="Picture 2" descr="P:\SI\Photo\Photos SI\20140602_1610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4429132"/>
            <a:ext cx="2190765" cy="1643074"/>
          </a:xfrm>
          <a:prstGeom prst="rect">
            <a:avLst/>
          </a:prstGeom>
          <a:noFill/>
        </p:spPr>
      </p:pic>
      <p:cxnSp>
        <p:nvCxnSpPr>
          <p:cNvPr id="14" name="Connecteur droit avec flèche 13"/>
          <p:cNvCxnSpPr/>
          <p:nvPr/>
        </p:nvCxnSpPr>
        <p:spPr>
          <a:xfrm>
            <a:off x="2928926" y="5214950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714612" y="528638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Amplificateur « home made »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9" grpId="0"/>
      <p:bldP spid="12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Comparatif théorique/mesure</a:t>
            </a:r>
            <a:endParaRPr lang="fr-FR" sz="3600" dirty="0">
              <a:solidFill>
                <a:srgbClr val="92D050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1000100" y="2000240"/>
            <a:ext cx="142876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857224" y="1928802"/>
            <a:ext cx="42862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 flipH="1" flipV="1">
            <a:off x="893737" y="1749413"/>
            <a:ext cx="357190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071538" y="1571612"/>
            <a:ext cx="6000792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500166" y="1928802"/>
            <a:ext cx="571504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Reg</a:t>
            </a:r>
          </a:p>
          <a:p>
            <a:pPr algn="ctr"/>
            <a:r>
              <a:rPr lang="fr-FR" sz="1400" dirty="0" smtClean="0"/>
              <a:t>3.3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2357422" y="2857496"/>
            <a:ext cx="7143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RN52</a:t>
            </a:r>
            <a:endParaRPr lang="fr-FR" sz="1400" dirty="0"/>
          </a:p>
        </p:txBody>
      </p:sp>
      <p:cxnSp>
        <p:nvCxnSpPr>
          <p:cNvPr id="28" name="Connecteur droit 27"/>
          <p:cNvCxnSpPr>
            <a:stCxn id="25" idx="3"/>
          </p:cNvCxnSpPr>
          <p:nvPr/>
        </p:nvCxnSpPr>
        <p:spPr>
          <a:xfrm>
            <a:off x="2071670" y="2214554"/>
            <a:ext cx="642942" cy="15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6" idx="0"/>
          </p:cNvCxnSpPr>
          <p:nvPr/>
        </p:nvCxnSpPr>
        <p:spPr>
          <a:xfrm rot="5400000">
            <a:off x="2393141" y="2536025"/>
            <a:ext cx="642942" cy="15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25" idx="0"/>
          </p:cNvCxnSpPr>
          <p:nvPr/>
        </p:nvCxnSpPr>
        <p:spPr>
          <a:xfrm rot="5400000" flipH="1" flipV="1">
            <a:off x="1607323" y="1750207"/>
            <a:ext cx="357190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43306" y="1928802"/>
            <a:ext cx="714380" cy="571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DC-DC</a:t>
            </a:r>
          </a:p>
          <a:p>
            <a:pPr algn="ctr"/>
            <a:r>
              <a:rPr lang="fr-FR" sz="1400" dirty="0" err="1" smtClean="0"/>
              <a:t>Boost</a:t>
            </a:r>
            <a:endParaRPr lang="fr-FR" sz="1400" dirty="0"/>
          </a:p>
        </p:txBody>
      </p:sp>
      <p:cxnSp>
        <p:nvCxnSpPr>
          <p:cNvPr id="42" name="Connecteur droit 41"/>
          <p:cNvCxnSpPr/>
          <p:nvPr/>
        </p:nvCxnSpPr>
        <p:spPr>
          <a:xfrm rot="5400000" flipH="1" flipV="1">
            <a:off x="3822695" y="1749413"/>
            <a:ext cx="357190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1" idx="3"/>
          </p:cNvCxnSpPr>
          <p:nvPr/>
        </p:nvCxnSpPr>
        <p:spPr>
          <a:xfrm>
            <a:off x="4357686" y="2214554"/>
            <a:ext cx="3714776" cy="15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29388" y="2857496"/>
            <a:ext cx="107157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Indicateur de charge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 rot="5400000" flipH="1" flipV="1">
            <a:off x="6465504" y="2535628"/>
            <a:ext cx="642942" cy="7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 flipH="1" flipV="1">
            <a:off x="6430182" y="2213760"/>
            <a:ext cx="1285884" cy="15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 flipH="1" flipV="1">
            <a:off x="-70676" y="3143248"/>
            <a:ext cx="2285222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rot="5400000">
            <a:off x="1749405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rot="5400000">
            <a:off x="3964777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rot="5400000" flipH="1" flipV="1">
            <a:off x="3107918" y="3392884"/>
            <a:ext cx="178595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 flipH="1" flipV="1">
            <a:off x="893340" y="3392884"/>
            <a:ext cx="178595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1785918" y="3714752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Reg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000496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Boost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04" name="Connecteur droit avec flèche 103"/>
          <p:cNvCxnSpPr/>
          <p:nvPr/>
        </p:nvCxnSpPr>
        <p:spPr>
          <a:xfrm rot="5400000">
            <a:off x="6965173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/>
          <p:cNvSpPr txBox="1"/>
          <p:nvPr/>
        </p:nvSpPr>
        <p:spPr>
          <a:xfrm>
            <a:off x="7000892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Indic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06" name="Connecteur droit 105"/>
          <p:cNvCxnSpPr/>
          <p:nvPr/>
        </p:nvCxnSpPr>
        <p:spPr>
          <a:xfrm rot="5400000" flipH="1" flipV="1">
            <a:off x="6644496" y="3928272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929190" y="2857496"/>
            <a:ext cx="78581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Ampli + speaker</a:t>
            </a:r>
            <a:endParaRPr lang="fr-FR" sz="1400" dirty="0"/>
          </a:p>
        </p:txBody>
      </p:sp>
      <p:cxnSp>
        <p:nvCxnSpPr>
          <p:cNvPr id="116" name="Connecteur droit avec flèche 115"/>
          <p:cNvCxnSpPr/>
          <p:nvPr/>
        </p:nvCxnSpPr>
        <p:spPr>
          <a:xfrm rot="5400000">
            <a:off x="5250661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5286380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Ampli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rot="5400000" flipH="1" flipV="1">
            <a:off x="4929984" y="3928272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rot="5400000">
            <a:off x="2678893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2714612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smtClean="0">
                <a:solidFill>
                  <a:srgbClr val="FF0000"/>
                </a:solidFill>
              </a:rPr>
              <a:t>RN52</a:t>
            </a:r>
            <a:endParaRPr lang="fr-FR" sz="1400" dirty="0">
              <a:solidFill>
                <a:srgbClr val="FF0000"/>
              </a:solidFill>
            </a:endParaRPr>
          </a:p>
        </p:txBody>
      </p:sp>
      <p:cxnSp>
        <p:nvCxnSpPr>
          <p:cNvPr id="125" name="Connecteur droit 124"/>
          <p:cNvCxnSpPr/>
          <p:nvPr/>
        </p:nvCxnSpPr>
        <p:spPr>
          <a:xfrm rot="5400000" flipH="1" flipV="1">
            <a:off x="2358216" y="3928272"/>
            <a:ext cx="71438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 rot="5400000" flipH="1" flipV="1">
            <a:off x="5179620" y="2535628"/>
            <a:ext cx="642942" cy="79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rot="5400000" flipH="1" flipV="1">
            <a:off x="5036347" y="2750339"/>
            <a:ext cx="214314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rot="10800000">
            <a:off x="3714744" y="2643182"/>
            <a:ext cx="1428760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 rot="5400000" flipH="1" flipV="1">
            <a:off x="3465505" y="2892421"/>
            <a:ext cx="500066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071802" y="3143248"/>
            <a:ext cx="642942" cy="158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ZoneTexte 141"/>
          <p:cNvSpPr txBox="1"/>
          <p:nvPr/>
        </p:nvSpPr>
        <p:spPr>
          <a:xfrm>
            <a:off x="2071670" y="192880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3.3V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4357686" y="1928802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5V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1071538" y="128586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7030A0"/>
                </a:solidFill>
              </a:rPr>
              <a:t>U</a:t>
            </a:r>
            <a:r>
              <a:rPr lang="fr-FR" sz="1400" baseline="-25000" dirty="0" err="1" smtClean="0">
                <a:solidFill>
                  <a:srgbClr val="7030A0"/>
                </a:solidFill>
              </a:rPr>
              <a:t>Batt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3071802" y="271462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Signal audio</a:t>
            </a:r>
            <a:endParaRPr lang="fr-FR" sz="1200" dirty="0">
              <a:solidFill>
                <a:srgbClr val="00B050"/>
              </a:solidFill>
            </a:endParaRPr>
          </a:p>
        </p:txBody>
      </p:sp>
      <p:cxnSp>
        <p:nvCxnSpPr>
          <p:cNvPr id="149" name="Connecteur droit 148"/>
          <p:cNvCxnSpPr/>
          <p:nvPr/>
        </p:nvCxnSpPr>
        <p:spPr>
          <a:xfrm rot="10800000">
            <a:off x="1071538" y="4286256"/>
            <a:ext cx="678661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072462" y="2143116"/>
            <a:ext cx="85725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USB</a:t>
            </a:r>
            <a:endParaRPr lang="fr-FR" sz="1400" dirty="0"/>
          </a:p>
        </p:txBody>
      </p:sp>
      <p:cxnSp>
        <p:nvCxnSpPr>
          <p:cNvPr id="159" name="Connecteur droit 158"/>
          <p:cNvCxnSpPr/>
          <p:nvPr/>
        </p:nvCxnSpPr>
        <p:spPr>
          <a:xfrm rot="5400000" flipH="1" flipV="1">
            <a:off x="6930248" y="3356768"/>
            <a:ext cx="185738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7858148" y="2428868"/>
            <a:ext cx="21590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 rot="5400000">
            <a:off x="7822429" y="3893347"/>
            <a:ext cx="72232" cy="7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ZoneTexte 165"/>
          <p:cNvSpPr txBox="1"/>
          <p:nvPr/>
        </p:nvSpPr>
        <p:spPr>
          <a:xfrm>
            <a:off x="7858148" y="3714752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smtClean="0">
                <a:solidFill>
                  <a:srgbClr val="FF0000"/>
                </a:solidFill>
              </a:rPr>
              <a:t>USB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214414" y="485776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Reg</a:t>
            </a:r>
            <a:r>
              <a:rPr lang="fr-FR" sz="1400" dirty="0" smtClean="0">
                <a:solidFill>
                  <a:srgbClr val="FF0000"/>
                </a:solidFill>
              </a:rPr>
              <a:t> = 270µA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285984" y="485776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smtClean="0">
                <a:solidFill>
                  <a:srgbClr val="FF0000"/>
                </a:solidFill>
              </a:rPr>
              <a:t>RN52</a:t>
            </a:r>
            <a:r>
              <a:rPr lang="fr-FR" sz="1400" dirty="0" smtClean="0">
                <a:solidFill>
                  <a:srgbClr val="FF0000"/>
                </a:solidFill>
              </a:rPr>
              <a:t> = 30mA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643306" y="485776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Reg</a:t>
            </a:r>
            <a:r>
              <a:rPr lang="fr-FR" sz="1400" dirty="0" smtClean="0">
                <a:solidFill>
                  <a:srgbClr val="FF0000"/>
                </a:solidFill>
              </a:rPr>
              <a:t> = ?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857752" y="485776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Ampli</a:t>
            </a:r>
            <a:r>
              <a:rPr lang="fr-FR" sz="1400" dirty="0" smtClean="0">
                <a:solidFill>
                  <a:srgbClr val="FF0000"/>
                </a:solidFill>
              </a:rPr>
              <a:t> = 4mA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500826" y="485776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FF0000"/>
                </a:solidFill>
              </a:rPr>
              <a:t>Indic</a:t>
            </a:r>
            <a:r>
              <a:rPr lang="fr-FR" sz="1400" dirty="0" smtClean="0">
                <a:solidFill>
                  <a:srgbClr val="FF0000"/>
                </a:solidFill>
              </a:rPr>
              <a:t> = 51.2mA  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2285984" y="5929330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7030A0"/>
                </a:solidFill>
              </a:rPr>
              <a:t>I</a:t>
            </a:r>
            <a:r>
              <a:rPr lang="fr-FR" sz="1400" baseline="-25000" dirty="0" smtClean="0">
                <a:solidFill>
                  <a:srgbClr val="7030A0"/>
                </a:solidFill>
              </a:rPr>
              <a:t>RN52</a:t>
            </a:r>
            <a:r>
              <a:rPr lang="fr-FR" sz="1400" dirty="0" smtClean="0">
                <a:solidFill>
                  <a:srgbClr val="7030A0"/>
                </a:solidFill>
              </a:rPr>
              <a:t> = 50mA  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857752" y="592933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7030A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7030A0"/>
                </a:solidFill>
              </a:rPr>
              <a:t>Ampli</a:t>
            </a:r>
            <a:r>
              <a:rPr lang="fr-FR" sz="1400" dirty="0" smtClean="0">
                <a:solidFill>
                  <a:srgbClr val="7030A0"/>
                </a:solidFill>
              </a:rPr>
              <a:t> = 50mA  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500826" y="5929330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7030A0"/>
                </a:solidFill>
              </a:rPr>
              <a:t>I</a:t>
            </a:r>
            <a:r>
              <a:rPr lang="fr-FR" sz="1400" baseline="-25000" dirty="0" err="1" smtClean="0">
                <a:solidFill>
                  <a:srgbClr val="7030A0"/>
                </a:solidFill>
              </a:rPr>
              <a:t>Indic</a:t>
            </a:r>
            <a:r>
              <a:rPr lang="fr-FR" sz="1400" dirty="0" smtClean="0">
                <a:solidFill>
                  <a:srgbClr val="7030A0"/>
                </a:solidFill>
              </a:rPr>
              <a:t> = 1.5mA  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142844" y="492919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Théoriques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14282" y="5929330"/>
            <a:ext cx="85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7030A0"/>
                </a:solidFill>
              </a:rPr>
              <a:t>Mesurées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2714612" y="6286520"/>
            <a:ext cx="4429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7030A0"/>
                </a:solidFill>
              </a:rPr>
              <a:t>120h de musique	8000h indicateur de charge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0" y="521495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353h de musique	234h indicateur de charge</a:t>
            </a:r>
          </a:p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4 recharges de Smartphone (3Ah)	1 recharge d’</a:t>
            </a:r>
            <a:r>
              <a:rPr lang="fr-FR" sz="1400" dirty="0" err="1" smtClean="0">
                <a:solidFill>
                  <a:srgbClr val="FF0000"/>
                </a:solidFill>
              </a:rPr>
              <a:t>iPad</a:t>
            </a:r>
            <a:r>
              <a:rPr lang="fr-FR" sz="1400" dirty="0" smtClean="0">
                <a:solidFill>
                  <a:srgbClr val="FF0000"/>
                </a:solidFill>
              </a:rPr>
              <a:t> 3eme génération (11.6Ah)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431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Conclusion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Sommaire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28662" y="2643182"/>
            <a:ext cx="5572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0070C0"/>
                </a:solidFill>
              </a:rPr>
              <a:t>Répartition des taches et déroulement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0070C0"/>
                </a:solidFill>
              </a:rPr>
              <a:t>Cahier des charges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0070C0"/>
                </a:solidFill>
              </a:rPr>
              <a:t>Recherche des solutions techniques 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solidFill>
                  <a:srgbClr val="0070C0"/>
                </a:solidFill>
              </a:rPr>
              <a:t>Réalisation</a:t>
            </a:r>
            <a:endParaRPr lang="fr-FR" sz="2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35743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35743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35743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307181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23" name="Pentagone 22"/>
          <p:cNvSpPr/>
          <p:nvPr/>
        </p:nvSpPr>
        <p:spPr>
          <a:xfrm>
            <a:off x="6929422" y="2357430"/>
            <a:ext cx="928694" cy="1428760"/>
          </a:xfrm>
          <a:prstGeom prst="homePlate">
            <a:avLst>
              <a:gd name="adj" fmla="val 246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8664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7/04/2014</a:t>
            </a:r>
            <a:endParaRPr lang="fr-FR" dirty="0"/>
          </a:p>
        </p:txBody>
      </p:sp>
      <p:sp>
        <p:nvSpPr>
          <p:cNvPr id="25" name="Pentagone 24"/>
          <p:cNvSpPr/>
          <p:nvPr/>
        </p:nvSpPr>
        <p:spPr>
          <a:xfrm>
            <a:off x="7858116" y="2357430"/>
            <a:ext cx="1143040" cy="2143140"/>
          </a:xfrm>
          <a:prstGeom prst="homePlate">
            <a:avLst>
              <a:gd name="adj" fmla="val 292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8143868" y="450057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26/05/2014</a:t>
            </a:r>
            <a:endParaRPr lang="fr-FR" dirty="0"/>
          </a:p>
        </p:txBody>
      </p:sp>
      <p:sp>
        <p:nvSpPr>
          <p:cNvPr id="20" name="Pentagone 19"/>
          <p:cNvSpPr/>
          <p:nvPr/>
        </p:nvSpPr>
        <p:spPr>
          <a:xfrm>
            <a:off x="6500794" y="3786190"/>
            <a:ext cx="1357354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ST Alimentation</a:t>
            </a:r>
            <a:endParaRPr lang="fr-FR" sz="1400" b="1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78619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428992" y="3000372"/>
            <a:ext cx="2643206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Sac multimédia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214942" y="2000240"/>
            <a:ext cx="2643206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de charge des appareils électroniques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643042" y="2000240"/>
            <a:ext cx="2643206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643174" y="4500570"/>
            <a:ext cx="4357718" cy="1643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Mettre à disposition une source d’énergie adaptée à la recharge d’appareil électronique tout en offrant à l’utilisateur des fonctionnalités pratiques dans l’utilisation de ces derniers</a:t>
            </a:r>
            <a:endParaRPr lang="fr-FR" dirty="0"/>
          </a:p>
        </p:txBody>
      </p:sp>
      <p:sp>
        <p:nvSpPr>
          <p:cNvPr id="32" name="Arc 31"/>
          <p:cNvSpPr/>
          <p:nvPr/>
        </p:nvSpPr>
        <p:spPr>
          <a:xfrm>
            <a:off x="3143240" y="2357429"/>
            <a:ext cx="3643338" cy="857257"/>
          </a:xfrm>
          <a:prstGeom prst="arc">
            <a:avLst>
              <a:gd name="adj1" fmla="val 21599967"/>
              <a:gd name="adj2" fmla="val 108458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5500694" y="3143248"/>
            <a:ext cx="677862" cy="1357322"/>
          </a:xfrm>
          <a:custGeom>
            <a:avLst/>
            <a:gdLst/>
            <a:ahLst/>
            <a:cxnLst>
              <a:cxn ang="0">
                <a:pos x="1317" y="0"/>
              </a:cxn>
              <a:cxn ang="0">
                <a:pos x="1317" y="945"/>
              </a:cxn>
              <a:cxn ang="0">
                <a:pos x="207" y="1350"/>
              </a:cxn>
              <a:cxn ang="0">
                <a:pos x="72" y="1620"/>
              </a:cxn>
            </a:cxnLst>
            <a:rect l="0" t="0" r="r" b="b"/>
            <a:pathLst>
              <a:path w="1502" h="1620">
                <a:moveTo>
                  <a:pt x="1317" y="0"/>
                </a:moveTo>
                <a:cubicBezTo>
                  <a:pt x="1409" y="360"/>
                  <a:pt x="1502" y="720"/>
                  <a:pt x="1317" y="945"/>
                </a:cubicBezTo>
                <a:cubicBezTo>
                  <a:pt x="1132" y="1170"/>
                  <a:pt x="414" y="1238"/>
                  <a:pt x="207" y="1350"/>
                </a:cubicBezTo>
                <a:cubicBezTo>
                  <a:pt x="0" y="1462"/>
                  <a:pt x="36" y="1541"/>
                  <a:pt x="72" y="16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85720" y="3890585"/>
            <a:ext cx="6786578" cy="289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fr-FR" sz="1400" b="1" dirty="0" smtClean="0"/>
              <a:t>FP1 : </a:t>
            </a:r>
            <a:r>
              <a:rPr lang="fr-FR" sz="1400" dirty="0" smtClean="0"/>
              <a:t>Permettre de déplacer facilement les affaires de l’utilisateur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FP2 : </a:t>
            </a:r>
            <a:r>
              <a:rPr lang="fr-FR" sz="1400" dirty="0" smtClean="0"/>
              <a:t>Recharger un appareil électronique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FP3 : </a:t>
            </a:r>
            <a:r>
              <a:rPr lang="fr-FR" sz="1400" dirty="0" smtClean="0"/>
              <a:t>Augmenter l’autonomie de la batterie avec une source d’énergie infinie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FP4 :</a:t>
            </a:r>
            <a:r>
              <a:rPr lang="fr-FR" sz="1400" dirty="0" smtClean="0"/>
              <a:t> Assurer le confort grâce à la lecture de la musique à tout moment</a:t>
            </a:r>
          </a:p>
          <a:p>
            <a:pPr>
              <a:lnSpc>
                <a:spcPts val="2200"/>
              </a:lnSpc>
            </a:pPr>
            <a:endParaRPr lang="fr-FR" sz="1400" dirty="0" smtClean="0"/>
          </a:p>
          <a:p>
            <a:pPr>
              <a:lnSpc>
                <a:spcPts val="2200"/>
              </a:lnSpc>
            </a:pPr>
            <a:r>
              <a:rPr lang="fr-FR" sz="1400" b="1" dirty="0" smtClean="0"/>
              <a:t>FC1 : </a:t>
            </a:r>
            <a:r>
              <a:rPr lang="fr-FR" sz="1400" dirty="0" smtClean="0"/>
              <a:t>Permettre à l’utilisateur de déplacer le sac sans effort trop important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FC2 : </a:t>
            </a:r>
            <a:r>
              <a:rPr lang="fr-FR" sz="1400" dirty="0" smtClean="0"/>
              <a:t>Assurer la sécurité du produit à l’utilisateur et à ses appareils électroniques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FC3 : </a:t>
            </a:r>
            <a:r>
              <a:rPr lang="fr-FR" sz="1400" dirty="0" smtClean="0"/>
              <a:t>Résister à l’environnement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FC4 : </a:t>
            </a:r>
            <a:r>
              <a:rPr lang="fr-FR" sz="1400" dirty="0" smtClean="0"/>
              <a:t>Permette une prise en main et une utilisation plus agréable</a:t>
            </a:r>
          </a:p>
          <a:p>
            <a:pPr>
              <a:lnSpc>
                <a:spcPts val="2200"/>
              </a:lnSpc>
            </a:pPr>
            <a:r>
              <a:rPr lang="fr-FR" sz="1400" b="1" dirty="0" smtClean="0"/>
              <a:t>FC5 : </a:t>
            </a:r>
            <a:r>
              <a:rPr lang="fr-FR" sz="1400" dirty="0" smtClean="0"/>
              <a:t>Garantir la compatibilité universelle du chargeur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7617" t="28564" r="13867" b="28222"/>
          <a:stretch>
            <a:fillRect/>
          </a:stretch>
        </p:blipFill>
        <p:spPr bwMode="auto">
          <a:xfrm>
            <a:off x="1000100" y="928670"/>
            <a:ext cx="7000924" cy="308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18478" name="Picture 46"/>
          <p:cNvPicPr>
            <a:picLocks noChangeAspect="1" noChangeArrowheads="1"/>
          </p:cNvPicPr>
          <p:nvPr/>
        </p:nvPicPr>
        <p:blipFill>
          <a:blip r:embed="rId2" cstate="print"/>
          <a:srcRect t="2929" r="27929" b="12841"/>
          <a:stretch>
            <a:fillRect/>
          </a:stretch>
        </p:blipFill>
        <p:spPr bwMode="auto">
          <a:xfrm>
            <a:off x="0" y="913553"/>
            <a:ext cx="6357950" cy="594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79" name="Picture 47"/>
          <p:cNvPicPr>
            <a:picLocks noChangeAspect="1" noChangeArrowheads="1"/>
          </p:cNvPicPr>
          <p:nvPr/>
        </p:nvPicPr>
        <p:blipFill>
          <a:blip r:embed="rId2" cstate="print"/>
          <a:srcRect l="17187" t="85156" r="64063" b="2392"/>
          <a:stretch>
            <a:fillRect/>
          </a:stretch>
        </p:blipFill>
        <p:spPr bwMode="auto">
          <a:xfrm>
            <a:off x="6857984" y="3500438"/>
            <a:ext cx="2286016" cy="12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Time 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35743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78619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35743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307181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50057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948</Words>
  <Application>Microsoft Office PowerPoint</Application>
  <PresentationFormat>Affichage à l'écran (4:3)</PresentationFormat>
  <Paragraphs>381</Paragraphs>
  <Slides>29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Sac Multimédia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 Multim</dc:title>
  <dc:creator>Martin</dc:creator>
  <cp:lastModifiedBy>Martin</cp:lastModifiedBy>
  <cp:revision>168</cp:revision>
  <dcterms:created xsi:type="dcterms:W3CDTF">2014-05-24T08:51:57Z</dcterms:created>
  <dcterms:modified xsi:type="dcterms:W3CDTF">2014-06-10T18:09:46Z</dcterms:modified>
</cp:coreProperties>
</file>