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2" r:id="rId11"/>
    <p:sldId id="259" r:id="rId12"/>
    <p:sldId id="260" r:id="rId13"/>
    <p:sldId id="261" r:id="rId14"/>
    <p:sldId id="262" r:id="rId15"/>
    <p:sldId id="263" r:id="rId1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1002" y="-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6F78E-E1BC-407D-A4D3-3272DA43BE3F}" type="datetimeFigureOut">
              <a:rPr lang="fr-FR" smtClean="0"/>
              <a:pPr/>
              <a:t>31/03/2014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42FAD-F3BC-47CB-BE7F-DDE59F6DAF4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6F78E-E1BC-407D-A4D3-3272DA43BE3F}" type="datetimeFigureOut">
              <a:rPr lang="fr-FR" smtClean="0"/>
              <a:pPr/>
              <a:t>31/03/2014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42FAD-F3BC-47CB-BE7F-DDE59F6DAF4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6F78E-E1BC-407D-A4D3-3272DA43BE3F}" type="datetimeFigureOut">
              <a:rPr lang="fr-FR" smtClean="0"/>
              <a:pPr/>
              <a:t>31/03/2014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42FAD-F3BC-47CB-BE7F-DDE59F6DAF4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6F78E-E1BC-407D-A4D3-3272DA43BE3F}" type="datetimeFigureOut">
              <a:rPr lang="fr-FR" smtClean="0"/>
              <a:pPr/>
              <a:t>31/03/2014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42FAD-F3BC-47CB-BE7F-DDE59F6DAF4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6F78E-E1BC-407D-A4D3-3272DA43BE3F}" type="datetimeFigureOut">
              <a:rPr lang="fr-FR" smtClean="0"/>
              <a:pPr/>
              <a:t>31/03/2014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42FAD-F3BC-47CB-BE7F-DDE59F6DAF4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6F78E-E1BC-407D-A4D3-3272DA43BE3F}" type="datetimeFigureOut">
              <a:rPr lang="fr-FR" smtClean="0"/>
              <a:pPr/>
              <a:t>31/03/2014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42FAD-F3BC-47CB-BE7F-DDE59F6DAF4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6F78E-E1BC-407D-A4D3-3272DA43BE3F}" type="datetimeFigureOut">
              <a:rPr lang="fr-FR" smtClean="0"/>
              <a:pPr/>
              <a:t>31/03/2014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42FAD-F3BC-47CB-BE7F-DDE59F6DAF4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6F78E-E1BC-407D-A4D3-3272DA43BE3F}" type="datetimeFigureOut">
              <a:rPr lang="fr-FR" smtClean="0"/>
              <a:pPr/>
              <a:t>31/03/2014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42FAD-F3BC-47CB-BE7F-DDE59F6DAF4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6F78E-E1BC-407D-A4D3-3272DA43BE3F}" type="datetimeFigureOut">
              <a:rPr lang="fr-FR" smtClean="0"/>
              <a:pPr/>
              <a:t>31/03/2014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42FAD-F3BC-47CB-BE7F-DDE59F6DAF4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6F78E-E1BC-407D-A4D3-3272DA43BE3F}" type="datetimeFigureOut">
              <a:rPr lang="fr-FR" smtClean="0"/>
              <a:pPr/>
              <a:t>31/03/2014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42FAD-F3BC-47CB-BE7F-DDE59F6DAF4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6F78E-E1BC-407D-A4D3-3272DA43BE3F}" type="datetimeFigureOut">
              <a:rPr lang="fr-FR" smtClean="0"/>
              <a:pPr/>
              <a:t>31/03/2014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42FAD-F3BC-47CB-BE7F-DDE59F6DAF4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36F78E-E1BC-407D-A4D3-3272DA43BE3F}" type="datetimeFigureOut">
              <a:rPr lang="fr-FR" smtClean="0"/>
              <a:pPr/>
              <a:t>31/03/2014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D42FAD-F3BC-47CB-BE7F-DDE59F6DAF4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slide" Target="slide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slide" Target="slide11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1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Projet SI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Sac à dos multimédia</a:t>
            </a:r>
            <a:endParaRPr lang="fr-FR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7999"/>
          </a:xfrm>
        </p:spPr>
        <p:txBody>
          <a:bodyPr/>
          <a:lstStyle/>
          <a:p>
            <a:r>
              <a:rPr lang="fr-FR" b="1" u="sng" dirty="0" smtClean="0"/>
              <a:t>Q&amp;A</a:t>
            </a:r>
            <a:endParaRPr lang="fr-FR" b="1"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Test</a:t>
            </a:r>
            <a:endParaRPr lang="fr-FR" dirty="0"/>
          </a:p>
        </p:txBody>
      </p:sp>
      <p:pic>
        <p:nvPicPr>
          <p:cNvPr id="4" name="Picture 3" descr="P:\SI\Photo Test USB\Photo 576.jpg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683568" y="2204864"/>
            <a:ext cx="3601274" cy="2703643"/>
          </a:xfrm>
          <a:prstGeom prst="rect">
            <a:avLst/>
          </a:prstGeom>
          <a:noFill/>
        </p:spPr>
      </p:pic>
      <p:pic>
        <p:nvPicPr>
          <p:cNvPr id="6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 l="18595" t="59724" r="25619" b="20970"/>
          <a:stretch>
            <a:fillRect/>
          </a:stretch>
        </p:blipFill>
        <p:spPr bwMode="auto">
          <a:xfrm>
            <a:off x="4427984" y="2492896"/>
            <a:ext cx="4543423" cy="19442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116632"/>
            <a:ext cx="9144000" cy="1071570"/>
          </a:xfrm>
        </p:spPr>
        <p:txBody>
          <a:bodyPr/>
          <a:lstStyle/>
          <a:p>
            <a:r>
              <a:rPr lang="fr-FR" dirty="0" smtClean="0"/>
              <a:t>Test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251520" y="3645024"/>
            <a:ext cx="85725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De nombreux teste on été nécessaire pour obtenir ces résultats et essayé de rechargé aussi le S3 et </a:t>
            </a:r>
            <a:r>
              <a:rPr lang="fr-FR" dirty="0"/>
              <a:t>l</a:t>
            </a:r>
            <a:r>
              <a:rPr lang="fr-FR" dirty="0" smtClean="0"/>
              <a:t>a </a:t>
            </a:r>
            <a:r>
              <a:rPr lang="fr-FR" dirty="0" err="1" smtClean="0"/>
              <a:t>Galaxy</a:t>
            </a:r>
            <a:r>
              <a:rPr lang="fr-FR" dirty="0" smtClean="0"/>
              <a:t> Tab 2. Malheureusement, c’est la résistance de notre installation qui poserai problème.</a:t>
            </a:r>
          </a:p>
          <a:p>
            <a:endParaRPr lang="fr-FR" dirty="0" smtClean="0"/>
          </a:p>
          <a:p>
            <a:r>
              <a:rPr lang="fr-FR" u="sng" dirty="0" smtClean="0"/>
              <a:t>La batterie:</a:t>
            </a:r>
          </a:p>
          <a:p>
            <a:r>
              <a:rPr lang="fr-FR" dirty="0" smtClean="0"/>
              <a:t>	Tension ≥ 5V</a:t>
            </a:r>
          </a:p>
          <a:p>
            <a:r>
              <a:rPr lang="fr-FR" dirty="0" smtClean="0"/>
              <a:t>	≈2V entre les bornes data est la borne GND (U1 et U2)</a:t>
            </a:r>
          </a:p>
        </p:txBody>
      </p:sp>
      <p:graphicFrame>
        <p:nvGraphicFramePr>
          <p:cNvPr id="7" name="Tableau 6"/>
          <p:cNvGraphicFramePr>
            <a:graphicFrameLocks noGrp="1"/>
          </p:cNvGraphicFramePr>
          <p:nvPr/>
        </p:nvGraphicFramePr>
        <p:xfrm>
          <a:off x="251520" y="1340768"/>
          <a:ext cx="8572560" cy="210312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286016"/>
                <a:gridCol w="2357454"/>
                <a:gridCol w="3929090"/>
              </a:tblGrid>
              <a:tr h="285753">
                <a:tc>
                  <a:txBody>
                    <a:bodyPr/>
                    <a:lstStyle/>
                    <a:p>
                      <a:r>
                        <a:rPr lang="fr-FR" sz="1800" dirty="0" smtClean="0"/>
                        <a:t>Appareil</a:t>
                      </a:r>
                      <a:endParaRPr lang="fr-FR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dirty="0" smtClean="0"/>
                        <a:t>Observation</a:t>
                      </a:r>
                      <a:endParaRPr lang="fr-F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dirty="0" smtClean="0"/>
                        <a:t>A1</a:t>
                      </a:r>
                      <a:endParaRPr lang="fr-FR" sz="1800" dirty="0"/>
                    </a:p>
                  </a:txBody>
                  <a:tcPr/>
                </a:tc>
              </a:tr>
              <a:tr h="343540">
                <a:tc>
                  <a:txBody>
                    <a:bodyPr/>
                    <a:lstStyle/>
                    <a:p>
                      <a:r>
                        <a:rPr lang="fr-FR" sz="1800" dirty="0" err="1" smtClean="0"/>
                        <a:t>iPhone</a:t>
                      </a:r>
                      <a:r>
                        <a:rPr lang="fr-FR" sz="1800" dirty="0" smtClean="0"/>
                        <a:t> 4s </a:t>
                      </a:r>
                      <a:endParaRPr lang="fr-FR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dirty="0" smtClean="0"/>
                        <a:t>Recharge correctement</a:t>
                      </a:r>
                      <a:endParaRPr lang="fr-F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0.49 A (0.09 A si</a:t>
                      </a:r>
                      <a:r>
                        <a:rPr lang="fr-FR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U1 et U2 incorrecte</a:t>
                      </a:r>
                      <a:r>
                        <a:rPr lang="fr-F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fr-FR" sz="1800" dirty="0" smtClean="0"/>
                    </a:p>
                  </a:txBody>
                  <a:tcPr/>
                </a:tc>
              </a:tr>
              <a:tr h="334970">
                <a:tc>
                  <a:txBody>
                    <a:bodyPr/>
                    <a:lstStyle/>
                    <a:p>
                      <a:r>
                        <a:rPr lang="fr-FR" sz="1800" dirty="0" smtClean="0"/>
                        <a:t>Samsung </a:t>
                      </a:r>
                      <a:r>
                        <a:rPr lang="fr-FR" sz="1800" dirty="0" err="1" smtClean="0"/>
                        <a:t>Galaxy</a:t>
                      </a:r>
                      <a:r>
                        <a:rPr lang="fr-FR" sz="1800" dirty="0" smtClean="0"/>
                        <a:t> S3 </a:t>
                      </a:r>
                      <a:endParaRPr lang="fr-F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dirty="0" smtClean="0"/>
                        <a:t>Ne recharge pas</a:t>
                      </a:r>
                      <a:endParaRPr lang="fr-F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0.1 A </a:t>
                      </a:r>
                      <a:endParaRPr lang="fr-FR" sz="1800" dirty="0"/>
                    </a:p>
                  </a:txBody>
                  <a:tcPr/>
                </a:tc>
              </a:tr>
              <a:tr h="540714">
                <a:tc>
                  <a:txBody>
                    <a:bodyPr/>
                    <a:lstStyle/>
                    <a:p>
                      <a:r>
                        <a:rPr lang="fr-FR" sz="1800" dirty="0" smtClean="0"/>
                        <a:t>Samsung </a:t>
                      </a:r>
                      <a:r>
                        <a:rPr lang="fr-FR" sz="1800" dirty="0" err="1" smtClean="0"/>
                        <a:t>Galaxy</a:t>
                      </a:r>
                      <a:r>
                        <a:rPr lang="fr-FR" sz="1800" dirty="0" smtClean="0"/>
                        <a:t> Tab 2 </a:t>
                      </a:r>
                      <a:endParaRPr lang="fr-F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dirty="0" smtClean="0"/>
                        <a:t>Semble recharger</a:t>
                      </a:r>
                      <a:endParaRPr lang="fr-F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0.35 A (symbole</a:t>
                      </a:r>
                      <a:r>
                        <a:rPr lang="fr-FR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recharge barré</a:t>
                      </a:r>
                      <a:r>
                        <a:rPr lang="fr-F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si</a:t>
                      </a:r>
                      <a:r>
                        <a:rPr lang="fr-FR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U1 et U2 incorrecte</a:t>
                      </a:r>
                      <a:r>
                        <a:rPr lang="fr-F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fr-FR" sz="1800" dirty="0"/>
                    </a:p>
                  </a:txBody>
                  <a:tcPr/>
                </a:tc>
              </a:tr>
              <a:tr h="257824">
                <a:tc>
                  <a:txBody>
                    <a:bodyPr/>
                    <a:lstStyle/>
                    <a:p>
                      <a:r>
                        <a:rPr lang="fr-FR" sz="1800" dirty="0" err="1" smtClean="0"/>
                        <a:t>iPad</a:t>
                      </a:r>
                      <a:r>
                        <a:rPr lang="fr-FR" sz="1800" dirty="0" smtClean="0"/>
                        <a:t> (1ère </a:t>
                      </a:r>
                      <a:r>
                        <a:rPr lang="fr-FR" sz="1800" dirty="0" err="1" smtClean="0"/>
                        <a:t>gen</a:t>
                      </a:r>
                      <a:r>
                        <a:rPr lang="fr-FR" sz="1800" dirty="0" smtClean="0"/>
                        <a:t>) </a:t>
                      </a:r>
                      <a:endParaRPr lang="fr-F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dirty="0" smtClean="0"/>
                        <a:t>Recharge lentement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0.49 A (0.09 A si</a:t>
                      </a:r>
                      <a:r>
                        <a:rPr lang="fr-FR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U1 et U2 incorrecte</a:t>
                      </a:r>
                      <a:r>
                        <a:rPr lang="fr-F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fr-FR" sz="1800" dirty="0" smtClean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Test de charge </a:t>
            </a:r>
            <a:endParaRPr lang="fr-FR" dirty="0"/>
          </a:p>
        </p:txBody>
      </p:sp>
      <p:pic>
        <p:nvPicPr>
          <p:cNvPr id="1026" name="Picture 2" descr="P:\SI\Discharged battery à 1.09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31840" y="2708920"/>
            <a:ext cx="5660702" cy="1605480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251520" y="2492896"/>
            <a:ext cx="264320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>
                <a:solidFill>
                  <a:srgbClr val="7030A0"/>
                </a:solidFill>
              </a:rPr>
              <a:t>Information	</a:t>
            </a:r>
            <a:r>
              <a:rPr lang="fr-FR" dirty="0" smtClean="0">
                <a:solidFill>
                  <a:srgbClr val="FF0000"/>
                </a:solidFill>
              </a:rPr>
              <a:t>U</a:t>
            </a:r>
            <a:r>
              <a:rPr lang="fr-FR" baseline="-25000" dirty="0" smtClean="0">
                <a:solidFill>
                  <a:srgbClr val="FF0000"/>
                </a:solidFill>
              </a:rPr>
              <a:t>TC</a:t>
            </a:r>
          </a:p>
          <a:p>
            <a:r>
              <a:rPr lang="fr-FR" dirty="0" smtClean="0">
                <a:solidFill>
                  <a:srgbClr val="7030A0"/>
                </a:solidFill>
              </a:rPr>
              <a:t>Lumineuse</a:t>
            </a:r>
          </a:p>
          <a:p>
            <a:r>
              <a:rPr lang="fr-FR" dirty="0" smtClean="0"/>
              <a:t>5LED &gt; 80%	5.4V</a:t>
            </a:r>
          </a:p>
          <a:p>
            <a:r>
              <a:rPr lang="fr-FR" dirty="0" smtClean="0"/>
              <a:t>4LED &gt; 60%	5.35V</a:t>
            </a:r>
          </a:p>
          <a:p>
            <a:r>
              <a:rPr lang="fr-FR" dirty="0" smtClean="0"/>
              <a:t>3LED &gt; 40%	5.33V</a:t>
            </a:r>
          </a:p>
          <a:p>
            <a:r>
              <a:rPr lang="fr-FR" dirty="0" smtClean="0"/>
              <a:t>2LED &gt; 20%	5.27V</a:t>
            </a:r>
          </a:p>
          <a:p>
            <a:r>
              <a:rPr lang="fr-FR" dirty="0" smtClean="0"/>
              <a:t>1LED &gt; 0%	5V</a:t>
            </a:r>
          </a:p>
        </p:txBody>
      </p:sp>
      <p:sp>
        <p:nvSpPr>
          <p:cNvPr id="7" name="Flèche courbée vers le haut 6">
            <a:hlinkClick r:id="rId3" action="ppaction://hlinksldjump"/>
          </p:cNvPr>
          <p:cNvSpPr/>
          <p:nvPr/>
        </p:nvSpPr>
        <p:spPr>
          <a:xfrm>
            <a:off x="7452320" y="6021288"/>
            <a:ext cx="576064" cy="360040"/>
          </a:xfrm>
          <a:prstGeom prst="curvedUpArrow">
            <a:avLst>
              <a:gd name="adj1" fmla="val 25000"/>
              <a:gd name="adj2" fmla="val 64286"/>
              <a:gd name="adj3" fmla="val 2284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edageek.com/primages/2013/RN52-Bluetooth-Audio-Modul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43570" y="214290"/>
            <a:ext cx="3286148" cy="1937357"/>
          </a:xfrm>
          <a:prstGeom prst="rect">
            <a:avLst/>
          </a:prstGeom>
          <a:noFill/>
        </p:spPr>
      </p:pic>
      <p:sp>
        <p:nvSpPr>
          <p:cNvPr id="4" name="Rectangle 3"/>
          <p:cNvSpPr/>
          <p:nvPr/>
        </p:nvSpPr>
        <p:spPr>
          <a:xfrm>
            <a:off x="214282" y="1428736"/>
            <a:ext cx="6447278" cy="2031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Standard : Bluetooth 3.0, </a:t>
            </a:r>
            <a:r>
              <a:rPr lang="en-US" dirty="0" err="1" smtClean="0"/>
              <a:t>classe</a:t>
            </a:r>
            <a:r>
              <a:rPr lang="en-US" dirty="0" smtClean="0"/>
              <a:t> 2 (</a:t>
            </a:r>
            <a:r>
              <a:rPr lang="fr-FR" dirty="0" smtClean="0"/>
              <a:t>porté 10 mètres)</a:t>
            </a:r>
          </a:p>
          <a:p>
            <a:r>
              <a:rPr lang="fr-FR" dirty="0" smtClean="0"/>
              <a:t>Fréquence </a:t>
            </a:r>
            <a:r>
              <a:rPr lang="en-US" dirty="0" smtClean="0"/>
              <a:t>: 2.4 ~ 2.48 GHz</a:t>
            </a:r>
          </a:p>
          <a:p>
            <a:r>
              <a:rPr lang="en-US" dirty="0" smtClean="0"/>
              <a:t>Prix : 14.18€</a:t>
            </a:r>
          </a:p>
          <a:p>
            <a:r>
              <a:rPr lang="fr-FR" dirty="0" smtClean="0"/>
              <a:t>Tension d’alimentation : 3.0 ~ 3.6 V DC</a:t>
            </a:r>
          </a:p>
          <a:p>
            <a:r>
              <a:rPr lang="fr-FR" dirty="0" smtClean="0"/>
              <a:t>Courant consommé : Dépend du profil, de l’ordre de 30mA</a:t>
            </a:r>
          </a:p>
          <a:p>
            <a:r>
              <a:rPr lang="fr-FR" dirty="0" smtClean="0"/>
              <a:t>Protocol : A2DP (</a:t>
            </a:r>
            <a:r>
              <a:rPr lang="fr-FR" i="1" dirty="0" smtClean="0"/>
              <a:t>Advanced Audio Distribution Profile</a:t>
            </a:r>
            <a:r>
              <a:rPr lang="fr-FR" dirty="0" smtClean="0"/>
              <a:t>) </a:t>
            </a:r>
          </a:p>
          <a:p>
            <a:r>
              <a:rPr lang="fr-FR" dirty="0" smtClean="0"/>
              <a:t>	et peut être AVRCP (</a:t>
            </a:r>
            <a:r>
              <a:rPr lang="fr-FR" i="1" dirty="0" smtClean="0"/>
              <a:t>Audio </a:t>
            </a:r>
            <a:r>
              <a:rPr lang="fr-FR" i="1" dirty="0" err="1" smtClean="0"/>
              <a:t>Video</a:t>
            </a:r>
            <a:r>
              <a:rPr lang="fr-FR" i="1" dirty="0" smtClean="0"/>
              <a:t> </a:t>
            </a:r>
            <a:r>
              <a:rPr lang="fr-FR" i="1" dirty="0" err="1" smtClean="0"/>
              <a:t>Remote</a:t>
            </a:r>
            <a:r>
              <a:rPr lang="fr-FR" i="1" dirty="0" smtClean="0"/>
              <a:t> Control Profile</a:t>
            </a:r>
            <a:r>
              <a:rPr lang="fr-FR" dirty="0" smtClean="0"/>
              <a:t>)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43000"/>
          </a:xfrm>
        </p:spPr>
        <p:txBody>
          <a:bodyPr/>
          <a:lstStyle/>
          <a:p>
            <a:r>
              <a:rPr lang="fr-FR" dirty="0" smtClean="0"/>
              <a:t>RN 52</a:t>
            </a:r>
            <a:endParaRPr lang="fr-FR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 l="28445" t="34563" r="30704" b="32529"/>
          <a:stretch>
            <a:fillRect/>
          </a:stretch>
        </p:blipFill>
        <p:spPr bwMode="auto">
          <a:xfrm>
            <a:off x="2411760" y="3501008"/>
            <a:ext cx="4357148" cy="28079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Flèche courbée vers le haut 7">
            <a:hlinkClick r:id="rId4" action="ppaction://hlinksldjump"/>
          </p:cNvPr>
          <p:cNvSpPr/>
          <p:nvPr/>
        </p:nvSpPr>
        <p:spPr>
          <a:xfrm>
            <a:off x="8244408" y="6021288"/>
            <a:ext cx="576064" cy="432048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-396552" y="0"/>
            <a:ext cx="6336704" cy="1143000"/>
          </a:xfrm>
        </p:spPr>
        <p:txBody>
          <a:bodyPr>
            <a:normAutofit/>
          </a:bodyPr>
          <a:lstStyle/>
          <a:p>
            <a:r>
              <a:rPr lang="fr-FR" dirty="0" smtClean="0"/>
              <a:t>Schéma Bloc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3419872" y="4221088"/>
            <a:ext cx="1368152" cy="864096"/>
          </a:xfrm>
          <a:prstGeom prst="rect">
            <a:avLst/>
          </a:prstGeom>
          <a:solidFill>
            <a:srgbClr val="92D050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Batterie</a:t>
            </a:r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7" name="Connecteur droit avec flèche 6"/>
          <p:cNvCxnSpPr/>
          <p:nvPr/>
        </p:nvCxnSpPr>
        <p:spPr>
          <a:xfrm>
            <a:off x="4788024" y="4437112"/>
            <a:ext cx="1152128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avec flèche 7"/>
          <p:cNvCxnSpPr/>
          <p:nvPr/>
        </p:nvCxnSpPr>
        <p:spPr>
          <a:xfrm>
            <a:off x="2843808" y="4653136"/>
            <a:ext cx="576064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/>
          <p:cNvSpPr txBox="1"/>
          <p:nvPr/>
        </p:nvSpPr>
        <p:spPr>
          <a:xfrm>
            <a:off x="2267744" y="4437112"/>
            <a:ext cx="57606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dirty="0" err="1" smtClean="0">
                <a:solidFill>
                  <a:schemeClr val="accent1">
                    <a:lumMod val="75000"/>
                  </a:schemeClr>
                </a:solidFill>
              </a:rPr>
              <a:t>E</a:t>
            </a:r>
            <a:r>
              <a:rPr lang="fr-FR" baseline="-25000" dirty="0" err="1" smtClean="0">
                <a:solidFill>
                  <a:schemeClr val="accent1">
                    <a:lumMod val="75000"/>
                  </a:schemeClr>
                </a:solidFill>
              </a:rPr>
              <a:t>elec</a:t>
            </a:r>
            <a:endParaRPr lang="fr-FR" baseline="-250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0" name="Connecteur droit avec flèche 9"/>
          <p:cNvCxnSpPr/>
          <p:nvPr/>
        </p:nvCxnSpPr>
        <p:spPr>
          <a:xfrm>
            <a:off x="4788024" y="4869160"/>
            <a:ext cx="1152128" cy="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3347864" y="2924944"/>
            <a:ext cx="1440160" cy="864096"/>
          </a:xfrm>
          <a:prstGeom prst="rect">
            <a:avLst/>
          </a:prstGeom>
          <a:solidFill>
            <a:srgbClr val="92D050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Test de charge</a:t>
            </a:r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22" name="Connecteur droit avec flèche 21"/>
          <p:cNvCxnSpPr/>
          <p:nvPr/>
        </p:nvCxnSpPr>
        <p:spPr>
          <a:xfrm flipH="1">
            <a:off x="4788024" y="3212976"/>
            <a:ext cx="720080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/>
          <p:cNvCxnSpPr/>
          <p:nvPr/>
        </p:nvCxnSpPr>
        <p:spPr>
          <a:xfrm flipH="1">
            <a:off x="4788024" y="3573016"/>
            <a:ext cx="360040" cy="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avec flèche 36"/>
          <p:cNvCxnSpPr>
            <a:stCxn id="18" idx="1"/>
          </p:cNvCxnSpPr>
          <p:nvPr/>
        </p:nvCxnSpPr>
        <p:spPr>
          <a:xfrm flipH="1">
            <a:off x="2843808" y="3356992"/>
            <a:ext cx="504056" cy="0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5940152" y="4221088"/>
            <a:ext cx="1440160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Appareil à recharger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41" name="ZoneTexte 40"/>
          <p:cNvSpPr txBox="1"/>
          <p:nvPr/>
        </p:nvSpPr>
        <p:spPr>
          <a:xfrm>
            <a:off x="4355976" y="2996952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U</a:t>
            </a:r>
            <a:r>
              <a:rPr lang="fr-FR" baseline="-25000" dirty="0" smtClean="0">
                <a:solidFill>
                  <a:srgbClr val="FF0000"/>
                </a:solidFill>
              </a:rPr>
              <a:t>TC</a:t>
            </a:r>
            <a:endParaRPr lang="fr-FR" baseline="-25000" dirty="0">
              <a:solidFill>
                <a:srgbClr val="FF0000"/>
              </a:solidFill>
            </a:endParaRPr>
          </a:p>
        </p:txBody>
      </p:sp>
      <p:sp>
        <p:nvSpPr>
          <p:cNvPr id="42" name="ZoneTexte 41"/>
          <p:cNvSpPr txBox="1"/>
          <p:nvPr/>
        </p:nvSpPr>
        <p:spPr>
          <a:xfrm>
            <a:off x="4499992" y="3429000"/>
            <a:ext cx="36004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chemeClr val="accent6">
                    <a:lumMod val="75000"/>
                  </a:schemeClr>
                </a:solidFill>
              </a:rPr>
              <a:t>I</a:t>
            </a:r>
            <a:r>
              <a:rPr lang="fr-FR" sz="1400" baseline="-25000" dirty="0" smtClean="0">
                <a:solidFill>
                  <a:schemeClr val="accent6">
                    <a:lumMod val="75000"/>
                  </a:schemeClr>
                </a:solidFill>
              </a:rPr>
              <a:t>TC</a:t>
            </a:r>
            <a:endParaRPr lang="fr-FR" sz="1400" baseline="-25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3" name="ZoneTexte 42"/>
          <p:cNvSpPr txBox="1"/>
          <p:nvPr/>
        </p:nvSpPr>
        <p:spPr>
          <a:xfrm>
            <a:off x="4427984" y="4221088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U</a:t>
            </a:r>
            <a:r>
              <a:rPr lang="fr-FR" baseline="-25000" dirty="0" smtClean="0">
                <a:solidFill>
                  <a:srgbClr val="FF0000"/>
                </a:solidFill>
              </a:rPr>
              <a:t>B</a:t>
            </a:r>
            <a:endParaRPr lang="fr-FR" baseline="-25000" dirty="0">
              <a:solidFill>
                <a:srgbClr val="FF0000"/>
              </a:solidFill>
            </a:endParaRPr>
          </a:p>
        </p:txBody>
      </p:sp>
      <p:sp>
        <p:nvSpPr>
          <p:cNvPr id="45" name="ZoneTexte 44"/>
          <p:cNvSpPr txBox="1"/>
          <p:nvPr/>
        </p:nvSpPr>
        <p:spPr>
          <a:xfrm>
            <a:off x="4499992" y="4653136"/>
            <a:ext cx="36004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accent6">
                    <a:lumMod val="75000"/>
                  </a:schemeClr>
                </a:solidFill>
              </a:rPr>
              <a:t>I</a:t>
            </a:r>
            <a:r>
              <a:rPr lang="fr-FR" baseline="-25000" dirty="0" smtClean="0">
                <a:solidFill>
                  <a:schemeClr val="accent6">
                    <a:lumMod val="75000"/>
                  </a:schemeClr>
                </a:solidFill>
              </a:rPr>
              <a:t>B</a:t>
            </a:r>
            <a:endParaRPr lang="fr-FR" baseline="-25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8" name="ZoneTexte 47"/>
          <p:cNvSpPr txBox="1"/>
          <p:nvPr/>
        </p:nvSpPr>
        <p:spPr>
          <a:xfrm>
            <a:off x="1619672" y="2996952"/>
            <a:ext cx="1368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rgbClr val="7030A0"/>
                </a:solidFill>
              </a:rPr>
              <a:t>Information</a:t>
            </a:r>
          </a:p>
          <a:p>
            <a:pPr algn="ctr"/>
            <a:r>
              <a:rPr lang="fr-FR" dirty="0" smtClean="0">
                <a:solidFill>
                  <a:srgbClr val="7030A0"/>
                </a:solidFill>
              </a:rPr>
              <a:t>lumineuse</a:t>
            </a:r>
            <a:endParaRPr lang="fr-FR" dirty="0">
              <a:solidFill>
                <a:srgbClr val="7030A0"/>
              </a:solidFill>
            </a:endParaRPr>
          </a:p>
        </p:txBody>
      </p:sp>
      <p:grpSp>
        <p:nvGrpSpPr>
          <p:cNvPr id="2" name="Groupe 60"/>
          <p:cNvGrpSpPr/>
          <p:nvPr/>
        </p:nvGrpSpPr>
        <p:grpSpPr>
          <a:xfrm>
            <a:off x="285720" y="1214422"/>
            <a:ext cx="3024336" cy="1440160"/>
            <a:chOff x="5364658" y="1196752"/>
            <a:chExt cx="3024336" cy="1440160"/>
          </a:xfrm>
        </p:grpSpPr>
        <p:sp>
          <p:nvSpPr>
            <p:cNvPr id="52" name="Légende encadrée avec une bordure 2 51"/>
            <p:cNvSpPr/>
            <p:nvPr/>
          </p:nvSpPr>
          <p:spPr>
            <a:xfrm>
              <a:off x="5364658" y="1196752"/>
              <a:ext cx="3024336" cy="1440160"/>
            </a:xfrm>
            <a:prstGeom prst="accentBorderCallout2">
              <a:avLst>
                <a:gd name="adj1" fmla="val 19811"/>
                <a:gd name="adj2" fmla="val 102327"/>
                <a:gd name="adj3" fmla="val 19780"/>
                <a:gd name="adj4" fmla="val 116361"/>
                <a:gd name="adj5" fmla="val 113911"/>
                <a:gd name="adj6" fmla="val 1354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2" rtlCol="0" anchor="ctr"/>
            <a:lstStyle/>
            <a:p>
              <a:r>
                <a:rPr lang="fr-FR" sz="1200" dirty="0" smtClean="0">
                  <a:solidFill>
                    <a:srgbClr val="7030A0"/>
                  </a:solidFill>
                </a:rPr>
                <a:t>Information	</a:t>
              </a:r>
              <a:r>
                <a:rPr lang="fr-FR" sz="1200" dirty="0" smtClean="0">
                  <a:solidFill>
                    <a:srgbClr val="FF0000"/>
                  </a:solidFill>
                </a:rPr>
                <a:t>U</a:t>
              </a:r>
              <a:r>
                <a:rPr lang="fr-FR" sz="1200" baseline="-25000" dirty="0" smtClean="0">
                  <a:solidFill>
                    <a:srgbClr val="FF0000"/>
                  </a:solidFill>
                </a:rPr>
                <a:t>TC</a:t>
              </a:r>
            </a:p>
            <a:p>
              <a:r>
                <a:rPr lang="fr-FR" sz="1200" dirty="0" smtClean="0">
                  <a:solidFill>
                    <a:srgbClr val="7030A0"/>
                  </a:solidFill>
                </a:rPr>
                <a:t>Lumineuse</a:t>
              </a:r>
            </a:p>
            <a:p>
              <a:r>
                <a:rPr lang="fr-FR" sz="1200" dirty="0" smtClean="0">
                  <a:solidFill>
                    <a:schemeClr val="tx1"/>
                  </a:solidFill>
                </a:rPr>
                <a:t>5LED &gt; 80%	5.4V</a:t>
              </a:r>
            </a:p>
            <a:p>
              <a:r>
                <a:rPr lang="fr-FR" sz="1200" dirty="0" smtClean="0">
                  <a:solidFill>
                    <a:schemeClr val="tx1"/>
                  </a:solidFill>
                </a:rPr>
                <a:t>4LED &gt; 60%	5.35V</a:t>
              </a:r>
            </a:p>
            <a:p>
              <a:r>
                <a:rPr lang="fr-FR" sz="1200" dirty="0" smtClean="0">
                  <a:solidFill>
                    <a:schemeClr val="tx1"/>
                  </a:solidFill>
                </a:rPr>
                <a:t>3LED &gt; 40%	5.33V</a:t>
              </a:r>
            </a:p>
            <a:p>
              <a:r>
                <a:rPr lang="fr-FR" sz="1200" dirty="0" smtClean="0">
                  <a:solidFill>
                    <a:schemeClr val="tx1"/>
                  </a:solidFill>
                </a:rPr>
                <a:t>2LED &gt; 20%	5.27V</a:t>
              </a:r>
            </a:p>
            <a:p>
              <a:r>
                <a:rPr lang="fr-FR" sz="1200" dirty="0" smtClean="0">
                  <a:solidFill>
                    <a:schemeClr val="tx1"/>
                  </a:solidFill>
                </a:rPr>
                <a:t>1LED &gt; 0%	5V</a:t>
              </a:r>
            </a:p>
            <a:p>
              <a:r>
                <a:rPr lang="fr-FR" sz="1200" dirty="0" smtClean="0">
                  <a:solidFill>
                    <a:schemeClr val="accent6">
                      <a:lumMod val="75000"/>
                    </a:schemeClr>
                  </a:solidFill>
                </a:rPr>
                <a:t>I</a:t>
              </a:r>
              <a:r>
                <a:rPr lang="fr-FR" sz="1200" baseline="-25000" dirty="0" smtClean="0">
                  <a:solidFill>
                    <a:schemeClr val="accent6">
                      <a:lumMod val="75000"/>
                    </a:schemeClr>
                  </a:solidFill>
                </a:rPr>
                <a:t>TC</a:t>
              </a:r>
              <a:r>
                <a:rPr lang="fr-FR" sz="1200" dirty="0" smtClean="0">
                  <a:solidFill>
                    <a:schemeClr val="accent6">
                      <a:lumMod val="75000"/>
                    </a:schemeClr>
                  </a:solidFill>
                </a:rPr>
                <a:t> </a:t>
              </a:r>
              <a:r>
                <a:rPr lang="fr-FR" sz="1200" dirty="0" smtClean="0">
                  <a:solidFill>
                    <a:schemeClr val="tx1"/>
                  </a:solidFill>
                </a:rPr>
                <a:t>doit être le plus petit possible pour ne pas consommer trop de batterie</a:t>
              </a:r>
            </a:p>
            <a:p>
              <a:r>
                <a:rPr lang="fr-FR" sz="1200" dirty="0" smtClean="0">
                  <a:solidFill>
                    <a:schemeClr val="tx1"/>
                  </a:solidFill>
                </a:rPr>
                <a:t>Les LED s’allumeront à l’appuis de l'utilisateur sur un bouton</a:t>
              </a:r>
              <a:endParaRPr lang="fr-FR" sz="12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cxnSp>
          <p:nvCxnSpPr>
            <p:cNvPr id="57" name="Connecteur droit 56"/>
            <p:cNvCxnSpPr/>
            <p:nvPr/>
          </p:nvCxnSpPr>
          <p:spPr>
            <a:xfrm>
              <a:off x="6770618" y="1323098"/>
              <a:ext cx="0" cy="115212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Légende encadrée avec une bordure 2 62"/>
          <p:cNvSpPr/>
          <p:nvPr/>
        </p:nvSpPr>
        <p:spPr>
          <a:xfrm>
            <a:off x="323528" y="5157192"/>
            <a:ext cx="3024336" cy="1224136"/>
          </a:xfrm>
          <a:prstGeom prst="accentBorderCallout2">
            <a:avLst>
              <a:gd name="adj1" fmla="val 72249"/>
              <a:gd name="adj2" fmla="val 102578"/>
              <a:gd name="adj3" fmla="val 72218"/>
              <a:gd name="adj4" fmla="val 118001"/>
              <a:gd name="adj5" fmla="val -905"/>
              <a:gd name="adj6" fmla="val 12406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r>
              <a:rPr lang="fr-FR" sz="1200" dirty="0" smtClean="0">
                <a:solidFill>
                  <a:schemeClr val="tx1"/>
                </a:solidFill>
              </a:rPr>
              <a:t>Doit conserver un maximum de l’</a:t>
            </a:r>
            <a:r>
              <a:rPr lang="fr-FR" sz="1200" dirty="0" err="1" smtClean="0">
                <a:solidFill>
                  <a:schemeClr val="tx1"/>
                </a:solidFill>
              </a:rPr>
              <a:t>E</a:t>
            </a:r>
            <a:r>
              <a:rPr lang="fr-FR" sz="1200" baseline="-25000" dirty="0" err="1" smtClean="0">
                <a:solidFill>
                  <a:schemeClr val="tx1"/>
                </a:solidFill>
              </a:rPr>
              <a:t>elec</a:t>
            </a:r>
            <a:r>
              <a:rPr lang="fr-FR" sz="1200" dirty="0" smtClean="0">
                <a:solidFill>
                  <a:schemeClr val="tx1"/>
                </a:solidFill>
              </a:rPr>
              <a:t> fournie.</a:t>
            </a:r>
          </a:p>
          <a:p>
            <a:r>
              <a:rPr lang="fr-FR" sz="1200" dirty="0" smtClean="0">
                <a:solidFill>
                  <a:schemeClr val="tx1"/>
                </a:solidFill>
              </a:rPr>
              <a:t>Matériaux: Li-Po</a:t>
            </a:r>
          </a:p>
          <a:p>
            <a:r>
              <a:rPr lang="fr-FR" sz="1200" dirty="0" smtClean="0">
                <a:solidFill>
                  <a:schemeClr val="tx1"/>
                </a:solidFill>
              </a:rPr>
              <a:t>Rendement : 70% (Livre SI)</a:t>
            </a:r>
          </a:p>
          <a:p>
            <a:r>
              <a:rPr lang="fr-FR" sz="1200" dirty="0" smtClean="0">
                <a:solidFill>
                  <a:schemeClr val="tx1"/>
                </a:solidFill>
              </a:rPr>
              <a:t>Capacité: 12Ah</a:t>
            </a:r>
          </a:p>
          <a:p>
            <a:r>
              <a:rPr lang="fr-FR" sz="1200" dirty="0" smtClean="0">
                <a:solidFill>
                  <a:srgbClr val="FF0000"/>
                </a:solidFill>
              </a:rPr>
              <a:t>U</a:t>
            </a:r>
            <a:r>
              <a:rPr lang="fr-FR" sz="1200" baseline="-25000" dirty="0" smtClean="0">
                <a:solidFill>
                  <a:srgbClr val="FF0000"/>
                </a:solidFill>
              </a:rPr>
              <a:t>B</a:t>
            </a:r>
            <a:r>
              <a:rPr lang="fr-FR" sz="1200" dirty="0" smtClean="0">
                <a:solidFill>
                  <a:srgbClr val="FF0000"/>
                </a:solidFill>
              </a:rPr>
              <a:t> </a:t>
            </a:r>
            <a:r>
              <a:rPr lang="fr-FR" sz="1200" dirty="0" smtClean="0">
                <a:solidFill>
                  <a:schemeClr val="tx1"/>
                </a:solidFill>
              </a:rPr>
              <a:t>: 5V</a:t>
            </a:r>
          </a:p>
          <a:p>
            <a:r>
              <a:rPr lang="fr-FR" sz="1200" dirty="0" smtClean="0">
                <a:solidFill>
                  <a:schemeClr val="accent6">
                    <a:lumMod val="75000"/>
                  </a:schemeClr>
                </a:solidFill>
              </a:rPr>
              <a:t>I</a:t>
            </a:r>
            <a:r>
              <a:rPr lang="fr-FR" sz="1200" baseline="-25000" dirty="0" smtClean="0">
                <a:solidFill>
                  <a:schemeClr val="accent6">
                    <a:lumMod val="75000"/>
                  </a:schemeClr>
                </a:solidFill>
              </a:rPr>
              <a:t>B</a:t>
            </a:r>
            <a:r>
              <a:rPr lang="fr-FR" sz="12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fr-FR" sz="1200" dirty="0" smtClean="0">
                <a:solidFill>
                  <a:schemeClr val="tx1"/>
                </a:solidFill>
              </a:rPr>
              <a:t>: 1A (&amp; 2.1A)</a:t>
            </a:r>
            <a:endParaRPr lang="fr-FR" sz="1200" baseline="-25000" dirty="0" smtClean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786578" y="1785926"/>
            <a:ext cx="1440160" cy="864096"/>
          </a:xfrm>
          <a:prstGeom prst="rect">
            <a:avLst/>
          </a:prstGeom>
          <a:solidFill>
            <a:srgbClr val="92D050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RN 52</a:t>
            </a:r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27" name="Connecteur droit avec flèche 26"/>
          <p:cNvCxnSpPr/>
          <p:nvPr/>
        </p:nvCxnSpPr>
        <p:spPr>
          <a:xfrm rot="5400000" flipH="1" flipV="1">
            <a:off x="7144562" y="3571876"/>
            <a:ext cx="1856594" cy="794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avec flèche 54"/>
          <p:cNvCxnSpPr/>
          <p:nvPr/>
        </p:nvCxnSpPr>
        <p:spPr>
          <a:xfrm rot="5400000" flipH="1" flipV="1">
            <a:off x="4607719" y="3536157"/>
            <a:ext cx="178595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avec flèche 55"/>
          <p:cNvCxnSpPr/>
          <p:nvPr/>
        </p:nvCxnSpPr>
        <p:spPr>
          <a:xfrm rot="5400000" flipH="1" flipV="1">
            <a:off x="4037009" y="3749677"/>
            <a:ext cx="2214578" cy="1588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4643438" y="1785926"/>
            <a:ext cx="1440160" cy="864096"/>
          </a:xfrm>
          <a:prstGeom prst="rect">
            <a:avLst/>
          </a:prstGeom>
          <a:solidFill>
            <a:srgbClr val="92D050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Abaisseur de tension</a:t>
            </a:r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66" name="Connecteur droit avec flèche 65"/>
          <p:cNvCxnSpPr/>
          <p:nvPr/>
        </p:nvCxnSpPr>
        <p:spPr>
          <a:xfrm>
            <a:off x="6072198" y="2071678"/>
            <a:ext cx="71438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avec flèche 66"/>
          <p:cNvCxnSpPr/>
          <p:nvPr/>
        </p:nvCxnSpPr>
        <p:spPr>
          <a:xfrm>
            <a:off x="6072198" y="2428868"/>
            <a:ext cx="714380" cy="1588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Légende encadrée avec une bordure 3 75"/>
          <p:cNvSpPr/>
          <p:nvPr/>
        </p:nvSpPr>
        <p:spPr>
          <a:xfrm>
            <a:off x="6072198" y="5572140"/>
            <a:ext cx="2286016" cy="1071570"/>
          </a:xfrm>
          <a:prstGeom prst="accentBorderCallout3">
            <a:avLst>
              <a:gd name="adj1" fmla="val 40585"/>
              <a:gd name="adj2" fmla="val 102836"/>
              <a:gd name="adj3" fmla="val 40982"/>
              <a:gd name="adj4" fmla="val 118397"/>
              <a:gd name="adj5" fmla="val -230563"/>
              <a:gd name="adj6" fmla="val 118397"/>
              <a:gd name="adj7" fmla="val -283541"/>
              <a:gd name="adj8" fmla="val 96081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r>
              <a:rPr lang="fr-FR" sz="1200" dirty="0" smtClean="0">
                <a:solidFill>
                  <a:srgbClr val="FF0000"/>
                </a:solidFill>
              </a:rPr>
              <a:t>U</a:t>
            </a:r>
            <a:r>
              <a:rPr lang="fr-FR" sz="1200" baseline="-25000" dirty="0" smtClean="0">
                <a:solidFill>
                  <a:srgbClr val="FF0000"/>
                </a:solidFill>
              </a:rPr>
              <a:t>RN</a:t>
            </a:r>
            <a:r>
              <a:rPr lang="fr-FR" sz="1200" dirty="0" smtClean="0">
                <a:solidFill>
                  <a:schemeClr val="tx1"/>
                </a:solidFill>
              </a:rPr>
              <a:t> = 3.3V</a:t>
            </a:r>
          </a:p>
          <a:p>
            <a:r>
              <a:rPr lang="fr-FR" sz="1200" dirty="0" smtClean="0">
                <a:solidFill>
                  <a:schemeClr val="accent6">
                    <a:lumMod val="75000"/>
                  </a:schemeClr>
                </a:solidFill>
              </a:rPr>
              <a:t>I</a:t>
            </a:r>
            <a:r>
              <a:rPr lang="fr-FR" sz="1200" baseline="-25000" dirty="0" smtClean="0">
                <a:solidFill>
                  <a:schemeClr val="accent6">
                    <a:lumMod val="75000"/>
                  </a:schemeClr>
                </a:solidFill>
              </a:rPr>
              <a:t>RN</a:t>
            </a:r>
            <a:r>
              <a:rPr lang="fr-FR" sz="1200" dirty="0" smtClean="0">
                <a:solidFill>
                  <a:schemeClr val="tx1"/>
                </a:solidFill>
              </a:rPr>
              <a:t> ≈ 40mA</a:t>
            </a:r>
          </a:p>
          <a:p>
            <a:r>
              <a:rPr lang="fr-FR" sz="1200" dirty="0" smtClean="0">
                <a:solidFill>
                  <a:schemeClr val="tx1"/>
                </a:solidFill>
              </a:rPr>
              <a:t>Reçoit la musique en Bluetooth, la décompresse et  fait  office de CNA. Protocol A2DP</a:t>
            </a:r>
          </a:p>
        </p:txBody>
      </p:sp>
      <p:sp>
        <p:nvSpPr>
          <p:cNvPr id="78" name="ZoneTexte 77"/>
          <p:cNvSpPr txBox="1"/>
          <p:nvPr/>
        </p:nvSpPr>
        <p:spPr>
          <a:xfrm>
            <a:off x="6715140" y="1785926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U</a:t>
            </a:r>
            <a:r>
              <a:rPr lang="fr-FR" baseline="-25000" dirty="0" smtClean="0">
                <a:solidFill>
                  <a:srgbClr val="FF0000"/>
                </a:solidFill>
              </a:rPr>
              <a:t>RN</a:t>
            </a:r>
            <a:endParaRPr lang="fr-FR" baseline="-25000" dirty="0">
              <a:solidFill>
                <a:srgbClr val="FF0000"/>
              </a:solidFill>
            </a:endParaRPr>
          </a:p>
        </p:txBody>
      </p:sp>
      <p:sp>
        <p:nvSpPr>
          <p:cNvPr id="79" name="ZoneTexte 78"/>
          <p:cNvSpPr txBox="1"/>
          <p:nvPr/>
        </p:nvSpPr>
        <p:spPr>
          <a:xfrm>
            <a:off x="6715140" y="2217974"/>
            <a:ext cx="5000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accent6">
                    <a:lumMod val="75000"/>
                  </a:schemeClr>
                </a:solidFill>
              </a:rPr>
              <a:t>I</a:t>
            </a:r>
            <a:r>
              <a:rPr lang="fr-FR" baseline="-25000" dirty="0" smtClean="0">
                <a:solidFill>
                  <a:schemeClr val="accent6">
                    <a:lumMod val="75000"/>
                  </a:schemeClr>
                </a:solidFill>
              </a:rPr>
              <a:t>RN</a:t>
            </a:r>
            <a:endParaRPr lang="fr-FR" baseline="-250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81" name="Connecteur droit avec flèche 80"/>
          <p:cNvCxnSpPr>
            <a:stCxn id="25" idx="3"/>
          </p:cNvCxnSpPr>
          <p:nvPr/>
        </p:nvCxnSpPr>
        <p:spPr>
          <a:xfrm flipV="1">
            <a:off x="8226738" y="2216142"/>
            <a:ext cx="702980" cy="1832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ZoneTexte 81"/>
          <p:cNvSpPr txBox="1"/>
          <p:nvPr/>
        </p:nvSpPr>
        <p:spPr>
          <a:xfrm>
            <a:off x="8429652" y="1785926"/>
            <a:ext cx="7143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Signal sonore</a:t>
            </a:r>
            <a:endParaRPr lang="fr-FR" sz="1200" dirty="0"/>
          </a:p>
        </p:txBody>
      </p:sp>
      <p:cxnSp>
        <p:nvCxnSpPr>
          <p:cNvPr id="91" name="Connecteur droit 90"/>
          <p:cNvCxnSpPr/>
          <p:nvPr/>
        </p:nvCxnSpPr>
        <p:spPr>
          <a:xfrm>
            <a:off x="7358082" y="4500570"/>
            <a:ext cx="714380" cy="1588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Légende encadrée avec une bordure 2 97"/>
          <p:cNvSpPr/>
          <p:nvPr/>
        </p:nvSpPr>
        <p:spPr>
          <a:xfrm>
            <a:off x="6357950" y="785794"/>
            <a:ext cx="2571768" cy="795508"/>
          </a:xfrm>
          <a:prstGeom prst="accentBorderCallout2">
            <a:avLst>
              <a:gd name="adj1" fmla="val 79040"/>
              <a:gd name="adj2" fmla="val -2262"/>
              <a:gd name="adj3" fmla="val 79010"/>
              <a:gd name="adj4" fmla="val -15908"/>
              <a:gd name="adj5" fmla="val 118120"/>
              <a:gd name="adj6" fmla="val -3385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r>
              <a:rPr lang="fr-FR" sz="1200" dirty="0" smtClean="0">
                <a:solidFill>
                  <a:schemeClr val="tx1"/>
                </a:solidFill>
              </a:rPr>
              <a:t>Doit abaisser la tension de 5V à 3.3V.</a:t>
            </a:r>
          </a:p>
          <a:p>
            <a:r>
              <a:rPr lang="fr-FR" sz="1200" dirty="0" smtClean="0">
                <a:solidFill>
                  <a:schemeClr val="tx1"/>
                </a:solidFill>
              </a:rPr>
              <a:t>Doit consommer le mois possible.</a:t>
            </a:r>
          </a:p>
          <a:p>
            <a:r>
              <a:rPr lang="fr-FR" sz="1200" dirty="0" smtClean="0">
                <a:solidFill>
                  <a:schemeClr val="tx1"/>
                </a:solidFill>
              </a:rPr>
              <a:t>Un interrupteur permettra de l’allumer et de l’éteindre.</a:t>
            </a:r>
          </a:p>
        </p:txBody>
      </p:sp>
      <p:sp>
        <p:nvSpPr>
          <p:cNvPr id="99" name="ZoneTexte 98"/>
          <p:cNvSpPr txBox="1"/>
          <p:nvPr/>
        </p:nvSpPr>
        <p:spPr>
          <a:xfrm>
            <a:off x="7000892" y="3286124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Bluetooth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9" name="Flèche courbée vers le haut 38">
            <a:hlinkClick r:id="rId2" action="ppaction://hlinksldjump"/>
          </p:cNvPr>
          <p:cNvSpPr/>
          <p:nvPr/>
        </p:nvSpPr>
        <p:spPr>
          <a:xfrm>
            <a:off x="4644008" y="5949280"/>
            <a:ext cx="504056" cy="37148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Résumé	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tx1">
                    <a:lumMod val="95000"/>
                    <a:lumOff val="5000"/>
                  </a:schemeClr>
                </a:solidFill>
                <a:hlinkClick r:id="rId2" action="ppaction://hlinksldjump"/>
              </a:rPr>
              <a:t>Test</a:t>
            </a:r>
            <a:endParaRPr lang="fr-FR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fr-FR" dirty="0" smtClean="0"/>
          </a:p>
          <a:p>
            <a:r>
              <a:rPr lang="fr-FR" dirty="0" smtClean="0">
                <a:hlinkClick r:id="rId3" action="ppaction://hlinksldjump"/>
              </a:rPr>
              <a:t>Une solution : RN52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>
                <a:hlinkClick r:id="rId4" action="ppaction://hlinksldjump"/>
              </a:rPr>
              <a:t>Bilan sous forme de Schéma bloc</a:t>
            </a:r>
            <a:endParaRPr lang="fr-FR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Phase de test</a:t>
            </a:r>
            <a:endParaRPr lang="fr-FR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Test de la RN52 et batterie ; étude pour la création du testeur de charge</a:t>
            </a:r>
            <a:endParaRPr lang="fr-FR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2500" dirty="0" smtClean="0"/>
              <a:t>Justifier le choix d’un protocole expérimental</a:t>
            </a:r>
            <a:endParaRPr lang="fr-FR" sz="250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RN52, Batterie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RN52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 smtClean="0"/>
              <a:t>Les grandeurs spécifiques (d’entrée, sortie, matière d’œuvre, etc.) sont correctement identifiées </a:t>
            </a:r>
          </a:p>
          <a:p>
            <a:r>
              <a:rPr lang="fr-FR" dirty="0" smtClean="0"/>
              <a:t>Les éléments de la chaîne sont correctement identifiés </a:t>
            </a:r>
          </a:p>
          <a:p>
            <a:r>
              <a:rPr lang="fr-FR" dirty="0" smtClean="0"/>
              <a:t>Les choix et réglages des capteurs et appareils de mesure sont correctement explicités </a:t>
            </a:r>
          </a:p>
          <a:p>
            <a:r>
              <a:rPr lang="fr-FR" smtClean="0"/>
              <a:t>Un </a:t>
            </a:r>
            <a:r>
              <a:rPr lang="fr-FR" dirty="0" smtClean="0"/>
              <a:t>protocole expérimental adapté de recueil de résultats est conçu ou complété, validé et mis </a:t>
            </a:r>
          </a:p>
          <a:p>
            <a:r>
              <a:rPr lang="fr-FR" dirty="0" smtClean="0"/>
              <a:t>en œuvre</a:t>
            </a:r>
            <a:endParaRPr lang="fr-FR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Batterie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800" dirty="0" smtClean="0"/>
              <a:t>Première charge de la batterie</a:t>
            </a:r>
          </a:p>
          <a:p>
            <a:r>
              <a:rPr lang="fr-FR" sz="2800" dirty="0" smtClean="0"/>
              <a:t>Création d’une courbe de décharge</a:t>
            </a:r>
          </a:p>
          <a:p>
            <a:pPr lvl="1"/>
            <a:r>
              <a:rPr lang="fr-FR" sz="2400" dirty="0" smtClean="0"/>
              <a:t>Mesure toutes les x min à l’aide d’</a:t>
            </a:r>
            <a:r>
              <a:rPr lang="fr-FR" sz="2400" dirty="0" err="1" smtClean="0"/>
              <a:t>ampermètre</a:t>
            </a:r>
            <a:r>
              <a:rPr lang="fr-FR" sz="2400" dirty="0" smtClean="0"/>
              <a:t>/voltmètre</a:t>
            </a:r>
          </a:p>
          <a:p>
            <a:pPr lvl="1"/>
            <a:r>
              <a:rPr lang="fr-FR" sz="2400" dirty="0" smtClean="0"/>
              <a:t>Traçage d’une courbe pour </a:t>
            </a:r>
            <a:r>
              <a:rPr lang="fr-FR" sz="2400" dirty="0" smtClean="0">
                <a:hlinkClick r:id="rId2" action="ppaction://hlinksldjump"/>
              </a:rPr>
              <a:t>vérifier ce que l’on avait trouvé</a:t>
            </a:r>
            <a:endParaRPr lang="fr-FR" sz="2400" dirty="0" smtClean="0"/>
          </a:p>
          <a:p>
            <a:pPr lvl="1"/>
            <a:endParaRPr lang="fr-FR" dirty="0" smtClean="0"/>
          </a:p>
          <a:p>
            <a:pPr lvl="1">
              <a:buNone/>
            </a:pPr>
            <a:r>
              <a:rPr lang="fr-FR" dirty="0" smtClean="0"/>
              <a:t>			     (insérer le graphique)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2500" dirty="0" smtClean="0"/>
              <a:t>Mettre en œuvre un protocole expérimental</a:t>
            </a:r>
            <a:endParaRPr lang="fr-FR" sz="2500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Mise en application des protocoles présentés</a:t>
            </a:r>
            <a:endParaRPr lang="fr-FR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RN52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Les </a:t>
            </a:r>
            <a:r>
              <a:rPr lang="fr-FR" dirty="0" smtClean="0"/>
              <a:t>capteurs </a:t>
            </a:r>
            <a:r>
              <a:rPr lang="fr-FR" dirty="0" smtClean="0"/>
              <a:t>et appareils de mesure sont correctement mis en œuvre </a:t>
            </a:r>
          </a:p>
          <a:p>
            <a:r>
              <a:rPr lang="fr-FR" dirty="0" smtClean="0"/>
              <a:t>Le système étudié est correctement mis en œuvre </a:t>
            </a:r>
          </a:p>
          <a:p>
            <a:r>
              <a:rPr lang="fr-FR" dirty="0" smtClean="0"/>
              <a:t>Les règles de sécurité sont connues et respectées </a:t>
            </a:r>
          </a:p>
          <a:p>
            <a:r>
              <a:rPr lang="fr-FR" dirty="0" smtClean="0"/>
              <a:t>Le protocole d’essai est respecté</a:t>
            </a:r>
          </a:p>
          <a:p>
            <a:r>
              <a:rPr lang="fr-FR" dirty="0" smtClean="0"/>
              <a:t>Les méthodes et outils de traitement sont cohérents avec le problème posé</a:t>
            </a:r>
            <a:endParaRPr lang="fr-FR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Batterie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Les </a:t>
            </a:r>
            <a:r>
              <a:rPr lang="fr-FR" dirty="0" smtClean="0"/>
              <a:t>capteurs </a:t>
            </a:r>
            <a:r>
              <a:rPr lang="fr-FR" dirty="0" smtClean="0"/>
              <a:t>et appareils de mesure sont correctement mis en œuvre </a:t>
            </a:r>
          </a:p>
          <a:p>
            <a:r>
              <a:rPr lang="fr-FR" dirty="0" smtClean="0"/>
              <a:t>Le système étudié est correctement mis en œuvre </a:t>
            </a:r>
          </a:p>
          <a:p>
            <a:r>
              <a:rPr lang="fr-FR" dirty="0" smtClean="0"/>
              <a:t>Les règles de sécurité sont connues et respectées </a:t>
            </a:r>
          </a:p>
          <a:p>
            <a:r>
              <a:rPr lang="fr-FR" dirty="0" smtClean="0"/>
              <a:t>Le protocole d’essai est respecté</a:t>
            </a:r>
          </a:p>
          <a:p>
            <a:r>
              <a:rPr lang="fr-FR" dirty="0" smtClean="0"/>
              <a:t>Les méthodes et outils de traitement sont cohérents avec le problème posé</a:t>
            </a:r>
            <a:endParaRPr lang="fr-FR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Personnalisé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495</Words>
  <Application>Microsoft Office PowerPoint</Application>
  <PresentationFormat>Affichage à l'écran (4:3)</PresentationFormat>
  <Paragraphs>116</Paragraphs>
  <Slides>15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16" baseType="lpstr">
      <vt:lpstr>Thème Office</vt:lpstr>
      <vt:lpstr>Projet SI</vt:lpstr>
      <vt:lpstr>Résumé </vt:lpstr>
      <vt:lpstr>Phase de test</vt:lpstr>
      <vt:lpstr>Justifier le choix d’un protocole expérimental</vt:lpstr>
      <vt:lpstr>RN52</vt:lpstr>
      <vt:lpstr>Batterie</vt:lpstr>
      <vt:lpstr>Mettre en œuvre un protocole expérimental</vt:lpstr>
      <vt:lpstr>RN52</vt:lpstr>
      <vt:lpstr>Batterie</vt:lpstr>
      <vt:lpstr>Q&amp;A</vt:lpstr>
      <vt:lpstr>Test</vt:lpstr>
      <vt:lpstr>Test</vt:lpstr>
      <vt:lpstr>Test de charge </vt:lpstr>
      <vt:lpstr>RN 52</vt:lpstr>
      <vt:lpstr>Schéma Bloc</vt:lpstr>
    </vt:vector>
  </TitlesOfParts>
  <Company>Lenovo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SI</dc:title>
  <dc:creator>molym</dc:creator>
  <cp:lastModifiedBy>molym</cp:lastModifiedBy>
  <cp:revision>26</cp:revision>
  <dcterms:created xsi:type="dcterms:W3CDTF">2014-03-24T14:03:50Z</dcterms:created>
  <dcterms:modified xsi:type="dcterms:W3CDTF">2014-03-31T15:27:44Z</dcterms:modified>
</cp:coreProperties>
</file>